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3" ContentType="audio/mpeg"/>
  <Default Extension="png" ContentType="image/png"/>
  <Default Extension="rels" ContentType="application/vnd.openxmlformats-package.relationships+xml"/>
  <Default Extension="wav" ContentType="audio/x-wav"/>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charts/chart12.xml" ContentType="application/vnd.openxmlformats-officedocument.drawingml.chart+xml"/>
  <Override PartName="/ppt/theme/themeOverride1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0" r:id="rId1"/>
    <p:sldMasterId id="2147483895" r:id="rId2"/>
  </p:sldMasterIdLst>
  <p:notesMasterIdLst>
    <p:notesMasterId r:id="rId91"/>
  </p:notesMasterIdLst>
  <p:handoutMasterIdLst>
    <p:handoutMasterId r:id="rId92"/>
  </p:handoutMasterIdLst>
  <p:sldIdLst>
    <p:sldId id="543" r:id="rId3"/>
    <p:sldId id="785" r:id="rId4"/>
    <p:sldId id="731" r:id="rId5"/>
    <p:sldId id="719" r:id="rId6"/>
    <p:sldId id="786" r:id="rId7"/>
    <p:sldId id="742" r:id="rId8"/>
    <p:sldId id="672" r:id="rId9"/>
    <p:sldId id="743" r:id="rId10"/>
    <p:sldId id="768" r:id="rId11"/>
    <p:sldId id="713" r:id="rId12"/>
    <p:sldId id="740" r:id="rId13"/>
    <p:sldId id="746" r:id="rId14"/>
    <p:sldId id="752" r:id="rId15"/>
    <p:sldId id="753" r:id="rId16"/>
    <p:sldId id="783" r:id="rId17"/>
    <p:sldId id="744" r:id="rId18"/>
    <p:sldId id="745" r:id="rId19"/>
    <p:sldId id="771" r:id="rId20"/>
    <p:sldId id="741" r:id="rId21"/>
    <p:sldId id="460" r:id="rId22"/>
    <p:sldId id="747" r:id="rId23"/>
    <p:sldId id="754" r:id="rId24"/>
    <p:sldId id="757" r:id="rId25"/>
    <p:sldId id="758" r:id="rId26"/>
    <p:sldId id="748" r:id="rId27"/>
    <p:sldId id="760" r:id="rId28"/>
    <p:sldId id="749" r:id="rId29"/>
    <p:sldId id="755" r:id="rId30"/>
    <p:sldId id="750" r:id="rId31"/>
    <p:sldId id="766" r:id="rId32"/>
    <p:sldId id="751" r:id="rId33"/>
    <p:sldId id="756" r:id="rId34"/>
    <p:sldId id="759" r:id="rId35"/>
    <p:sldId id="767" r:id="rId36"/>
    <p:sldId id="495" r:id="rId37"/>
    <p:sldId id="496" r:id="rId38"/>
    <p:sldId id="497" r:id="rId39"/>
    <p:sldId id="761" r:id="rId40"/>
    <p:sldId id="738" r:id="rId41"/>
    <p:sldId id="784" r:id="rId42"/>
    <p:sldId id="735" r:id="rId43"/>
    <p:sldId id="263" r:id="rId44"/>
    <p:sldId id="655" r:id="rId45"/>
    <p:sldId id="739" r:id="rId46"/>
    <p:sldId id="762" r:id="rId47"/>
    <p:sldId id="765" r:id="rId48"/>
    <p:sldId id="763" r:id="rId49"/>
    <p:sldId id="663" r:id="rId50"/>
    <p:sldId id="276" r:id="rId51"/>
    <p:sldId id="782" r:id="rId52"/>
    <p:sldId id="778" r:id="rId53"/>
    <p:sldId id="499" r:id="rId54"/>
    <p:sldId id="272" r:id="rId55"/>
    <p:sldId id="787" r:id="rId56"/>
    <p:sldId id="500" r:id="rId57"/>
    <p:sldId id="413" r:id="rId58"/>
    <p:sldId id="567" r:id="rId59"/>
    <p:sldId id="665" r:id="rId60"/>
    <p:sldId id="549" r:id="rId61"/>
    <p:sldId id="666" r:id="rId62"/>
    <p:sldId id="273" r:id="rId63"/>
    <p:sldId id="721" r:id="rId64"/>
    <p:sldId id="717" r:id="rId65"/>
    <p:sldId id="772" r:id="rId66"/>
    <p:sldId id="722" r:id="rId67"/>
    <p:sldId id="774" r:id="rId68"/>
    <p:sldId id="734" r:id="rId69"/>
    <p:sldId id="775" r:id="rId70"/>
    <p:sldId id="733" r:id="rId71"/>
    <p:sldId id="776" r:id="rId72"/>
    <p:sldId id="736" r:id="rId73"/>
    <p:sldId id="777" r:id="rId74"/>
    <p:sldId id="524" r:id="rId75"/>
    <p:sldId id="539" r:id="rId76"/>
    <p:sldId id="724" r:id="rId77"/>
    <p:sldId id="530" r:id="rId78"/>
    <p:sldId id="729" r:id="rId79"/>
    <p:sldId id="517" r:id="rId80"/>
    <p:sldId id="723" r:id="rId81"/>
    <p:sldId id="518" r:id="rId82"/>
    <p:sldId id="544" r:id="rId83"/>
    <p:sldId id="788" r:id="rId84"/>
    <p:sldId id="525" r:id="rId85"/>
    <p:sldId id="764" r:id="rId86"/>
    <p:sldId id="769" r:id="rId87"/>
    <p:sldId id="780" r:id="rId88"/>
    <p:sldId id="714" r:id="rId89"/>
    <p:sldId id="773" r:id="rId90"/>
  </p:sldIdLst>
  <p:sldSz cx="9144000" cy="6858000" type="screen4x3"/>
  <p:notesSz cx="7010400" cy="9296400"/>
  <p:defaultTextStyle>
    <a:defPPr>
      <a:defRPr lang="es-DO"/>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accent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006666"/>
    <a:srgbClr val="000092"/>
    <a:srgbClr val="008000"/>
    <a:srgbClr val="0099FF"/>
    <a:srgbClr val="004ADE"/>
    <a:srgbClr val="960000"/>
    <a:srgbClr val="0066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86" autoAdjust="0"/>
  </p:normalViewPr>
  <p:slideViewPr>
    <p:cSldViewPr>
      <p:cViewPr varScale="1">
        <p:scale>
          <a:sx n="63" d="100"/>
          <a:sy n="63" d="100"/>
        </p:scale>
        <p:origin x="140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4.jpeg"/><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openxmlformats.org/officeDocument/2006/relationships/image" Target="../media/image4.jpeg"/><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openxmlformats.org/officeDocument/2006/relationships/image" Target="../media/image4.jpeg"/><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image" Target="../media/image4.jpeg"/><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image" Target="../media/image4.jpeg"/><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image" Target="../media/image4.jpeg"/><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image" Target="../media/image4.jpeg"/><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image" Target="../media/image4.jpeg"/><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image" Target="../media/image4.jpeg"/><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0"/>
      <c:rotY val="0"/>
      <c:depthPercent val="100"/>
      <c:rAngAx val="0"/>
    </c:view3D>
    <c:floor>
      <c:thickness val="0"/>
      <c:spPr>
        <a:solidFill>
          <a:schemeClr val="lt1"/>
        </a:solidFill>
        <a:ln>
          <a:solidFill>
            <a:schemeClr val="tx1"/>
          </a:solidFill>
        </a:ln>
        <a:effectLst/>
        <a:sp3d>
          <a:contourClr>
            <a:schemeClr val="tx1"/>
          </a:contourClr>
        </a:sp3d>
      </c:spPr>
    </c:floor>
    <c:sideWall>
      <c:thickness val="0"/>
      <c:spPr>
        <a:blipFill>
          <a:blip xmlns:r="http://schemas.openxmlformats.org/officeDocument/2006/relationships" r:embed="rId2"/>
          <a:tile tx="0" ty="0" sx="100000" sy="100000" flip="none" algn="tl"/>
        </a:blipFill>
        <a:ln>
          <a:solidFill>
            <a:sysClr val="windowText" lastClr="000000"/>
          </a:solidFill>
        </a:ln>
        <a:effectLst/>
        <a:sp3d/>
      </c:spPr>
    </c:sideWall>
    <c:backWall>
      <c:thickness val="0"/>
      <c:spPr>
        <a:blipFill>
          <a:blip xmlns:r="http://schemas.openxmlformats.org/officeDocument/2006/relationships" r:embed="rId2"/>
          <a:tile tx="0" ty="0" sx="100000" sy="100000" flip="none" algn="tl"/>
        </a:blipFill>
        <a:ln w="12700">
          <a:solidFill>
            <a:srgbClr val="000068"/>
          </a:solidFill>
        </a:ln>
        <a:effectLst/>
        <a:sp3d/>
      </c:spPr>
    </c:backWall>
    <c:plotArea>
      <c:layout>
        <c:manualLayout>
          <c:layoutTarget val="inner"/>
          <c:xMode val="edge"/>
          <c:yMode val="edge"/>
          <c:x val="8.060053737287011E-2"/>
          <c:y val="2.6237742457832666E-2"/>
          <c:w val="0.91396573519878588"/>
          <c:h val="0.89759018979644312"/>
        </c:manualLayout>
      </c:layout>
      <c:bar3DChart>
        <c:barDir val="col"/>
        <c:grouping val="standard"/>
        <c:varyColors val="0"/>
        <c:ser>
          <c:idx val="0"/>
          <c:order val="0"/>
          <c:tx>
            <c:v>1%</c:v>
          </c:tx>
          <c:spPr>
            <a:pattFill prst="dkVert">
              <a:fgClr>
                <a:srgbClr val="00B050"/>
              </a:fgClr>
              <a:bgClr>
                <a:srgbClr val="5B9BD5">
                  <a:lumMod val="20000"/>
                  <a:lumOff val="80000"/>
                </a:srgbClr>
              </a:bgClr>
            </a:pattFill>
            <a:ln>
              <a:solidFill>
                <a:schemeClr val="accent1"/>
              </a:solidFill>
            </a:ln>
            <a:effectLst/>
            <a:sp3d>
              <a:contourClr>
                <a:schemeClr val="accent1"/>
              </a:contourClr>
            </a:sp3d>
          </c:spPr>
          <c:invertIfNegative val="0"/>
          <c:dPt>
            <c:idx val="0"/>
            <c:invertIfNegative val="0"/>
            <c:bubble3D val="0"/>
            <c:spPr>
              <a:pattFill prst="dkVert">
                <a:fgClr>
                  <a:srgbClr val="00B050"/>
                </a:fgClr>
                <a:bgClr>
                  <a:srgbClr val="5B9BD5">
                    <a:lumMod val="20000"/>
                    <a:lumOff val="80000"/>
                  </a:srgbClr>
                </a:bgClr>
              </a:pattFill>
              <a:ln>
                <a:noFill/>
              </a:ln>
              <a:effectLst/>
              <a:sp3d>
                <a:contourClr>
                  <a:schemeClr val="accent1"/>
                </a:contourClr>
              </a:sp3d>
            </c:spPr>
            <c:extLst>
              <c:ext xmlns:c16="http://schemas.microsoft.com/office/drawing/2014/chart" uri="{C3380CC4-5D6E-409C-BE32-E72D297353CC}">
                <c16:uniqueId val="{00000001-1FCD-4646-B970-223FA497FA79}"/>
              </c:ext>
            </c:extLst>
          </c:dPt>
          <c:dPt>
            <c:idx val="3"/>
            <c:invertIfNegative val="0"/>
            <c:bubble3D val="0"/>
            <c:spPr>
              <a:pattFill prst="wdUpDiag">
                <a:fgClr>
                  <a:srgbClr val="0070C0"/>
                </a:fgClr>
                <a:bgClr>
                  <a:srgbClr val="5B9BD5">
                    <a:lumMod val="20000"/>
                    <a:lumOff val="80000"/>
                  </a:srgbClr>
                </a:bgClr>
              </a:pattFill>
              <a:ln>
                <a:solidFill>
                  <a:schemeClr val="accent1"/>
                </a:solidFill>
              </a:ln>
              <a:effectLst/>
              <a:sp3d>
                <a:contourClr>
                  <a:schemeClr val="accent1"/>
                </a:contourClr>
              </a:sp3d>
            </c:spPr>
            <c:extLst>
              <c:ext xmlns:c16="http://schemas.microsoft.com/office/drawing/2014/chart" uri="{C3380CC4-5D6E-409C-BE32-E72D297353CC}">
                <c16:uniqueId val="{00000003-1FCD-4646-B970-223FA497FA79}"/>
              </c:ext>
            </c:extLst>
          </c:dPt>
          <c:dLbls>
            <c:dLbl>
              <c:idx val="0"/>
              <c:layout>
                <c:manualLayout>
                  <c:x val="2.6057919130884025E-2"/>
                  <c:y val="-7.0659040523729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CD-4646-B970-223FA497FA79}"/>
                </c:ext>
              </c:extLst>
            </c:dLbl>
            <c:dLbl>
              <c:idx val="3"/>
              <c:layout>
                <c:manualLayout>
                  <c:x val="-1.0923139068690317E-2"/>
                  <c:y val="-1.8093129024270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CD-4646-B970-223FA497FA7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8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Sheet1!$B$2:$B$5</c:f>
              <c:numCache>
                <c:formatCode>General</c:formatCode>
                <c:ptCount val="4"/>
                <c:pt idx="0" formatCode="0%">
                  <c:v>0.02</c:v>
                </c:pt>
                <c:pt idx="3" formatCode="0%">
                  <c:v>1</c:v>
                </c:pt>
              </c:numCache>
            </c:numRef>
          </c:val>
          <c:extLst>
            <c:ext xmlns:c16="http://schemas.microsoft.com/office/drawing/2014/chart" uri="{C3380CC4-5D6E-409C-BE32-E72D297353CC}">
              <c16:uniqueId val="{00000004-1FCD-4646-B970-223FA497FA79}"/>
            </c:ext>
          </c:extLst>
        </c:ser>
        <c:ser>
          <c:idx val="1"/>
          <c:order val="1"/>
          <c:tx>
            <c:strRef>
              <c:f>Sheet1!$C$1</c:f>
              <c:strCache>
                <c:ptCount val="1"/>
                <c:pt idx="0">
                  <c:v>Series 2</c:v>
                </c:pt>
              </c:strCache>
            </c:strRef>
          </c:tx>
          <c:spPr>
            <a:pattFill prst="lgCheck">
              <a:fgClr>
                <a:srgbClr val="002060"/>
              </a:fgClr>
              <a:bgClr>
                <a:srgbClr val="ED7D31">
                  <a:lumMod val="20000"/>
                  <a:lumOff val="80000"/>
                </a:srgbClr>
              </a:bgClr>
            </a:pattFill>
            <a:ln>
              <a:solidFill>
                <a:schemeClr val="accent2"/>
              </a:solidFill>
            </a:ln>
            <a:effectLst/>
            <a:sp3d>
              <a:contourClr>
                <a:schemeClr val="accent2"/>
              </a:contourClr>
            </a:sp3d>
          </c:spPr>
          <c:invertIfNegative val="0"/>
          <c:dPt>
            <c:idx val="1"/>
            <c:invertIfNegative val="0"/>
            <c:bubble3D val="0"/>
            <c:spPr>
              <a:pattFill prst="lgCheck">
                <a:fgClr>
                  <a:srgbClr val="002060"/>
                </a:fgClr>
                <a:bgClr>
                  <a:sysClr val="window" lastClr="FFFFFF"/>
                </a:bgClr>
              </a:pattFill>
              <a:ln>
                <a:noFill/>
              </a:ln>
              <a:effectLst/>
              <a:sp3d>
                <a:contourClr>
                  <a:schemeClr val="accent2"/>
                </a:contourClr>
              </a:sp3d>
            </c:spPr>
            <c:extLst>
              <c:ext xmlns:c16="http://schemas.microsoft.com/office/drawing/2014/chart" uri="{C3380CC4-5D6E-409C-BE32-E72D297353CC}">
                <c16:uniqueId val="{00000006-1FCD-4646-B970-223FA497FA79}"/>
              </c:ext>
            </c:extLst>
          </c:dPt>
          <c:dLbls>
            <c:dLbl>
              <c:idx val="1"/>
              <c:layout>
                <c:manualLayout>
                  <c:x val="9.7665793336878422E-3"/>
                  <c:y val="-6.0387376555865201E-2"/>
                </c:manualLayout>
              </c:layout>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90EB2"/>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FCD-4646-B970-223FA497FA7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90EB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Sheet1!$C$2:$C$5</c:f>
              <c:numCache>
                <c:formatCode>0%</c:formatCode>
                <c:ptCount val="4"/>
                <c:pt idx="1">
                  <c:v>0.03</c:v>
                </c:pt>
              </c:numCache>
            </c:numRef>
          </c:val>
          <c:extLst>
            <c:ext xmlns:c16="http://schemas.microsoft.com/office/drawing/2014/chart" uri="{C3380CC4-5D6E-409C-BE32-E72D297353CC}">
              <c16:uniqueId val="{00000007-1FCD-4646-B970-223FA497FA79}"/>
            </c:ext>
          </c:extLst>
        </c:ser>
        <c:ser>
          <c:idx val="2"/>
          <c:order val="2"/>
          <c:tx>
            <c:strRef>
              <c:f>Sheet1!$D$1</c:f>
              <c:strCache>
                <c:ptCount val="1"/>
                <c:pt idx="0">
                  <c:v>Series 3</c:v>
                </c:pt>
              </c:strCache>
            </c:strRef>
          </c:tx>
          <c:spPr>
            <a:pattFill prst="solidDmnd">
              <a:fgClr>
                <a:srgbClr val="C00000"/>
              </a:fgClr>
              <a:bgClr>
                <a:srgbClr val="A5A5A5">
                  <a:lumMod val="20000"/>
                  <a:lumOff val="80000"/>
                </a:srgbClr>
              </a:bgClr>
            </a:pattFill>
            <a:ln>
              <a:solidFill>
                <a:schemeClr val="accent1"/>
              </a:solidFill>
            </a:ln>
            <a:effectLst/>
            <a:sp3d>
              <a:contourClr>
                <a:schemeClr val="accent1"/>
              </a:contourClr>
            </a:sp3d>
          </c:spPr>
          <c:invertIfNegative val="0"/>
          <c:dPt>
            <c:idx val="2"/>
            <c:invertIfNegative val="0"/>
            <c:bubble3D val="0"/>
            <c:spPr>
              <a:pattFill prst="solidDmnd">
                <a:fgClr>
                  <a:srgbClr val="C00000"/>
                </a:fgClr>
                <a:bgClr>
                  <a:srgbClr val="A5A5A5">
                    <a:lumMod val="20000"/>
                    <a:lumOff val="80000"/>
                  </a:srgbClr>
                </a:bgClr>
              </a:pattFill>
              <a:ln>
                <a:noFill/>
              </a:ln>
              <a:effectLst/>
              <a:sp3d>
                <a:contourClr>
                  <a:schemeClr val="accent1"/>
                </a:contourClr>
              </a:sp3d>
            </c:spPr>
            <c:extLst>
              <c:ext xmlns:c16="http://schemas.microsoft.com/office/drawing/2014/chart" uri="{C3380CC4-5D6E-409C-BE32-E72D297353CC}">
                <c16:uniqueId val="{00000009-1FCD-4646-B970-223FA497FA79}"/>
              </c:ext>
            </c:extLst>
          </c:dPt>
          <c:dLbls>
            <c:dLbl>
              <c:idx val="2"/>
              <c:layout>
                <c:manualLayout>
                  <c:x val="4.1392380350403351E-4"/>
                  <c:y val="-1.70410241085265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FCD-4646-B970-223FA497FA7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Sheet1!$D$2:$D$5</c:f>
              <c:numCache>
                <c:formatCode>General</c:formatCode>
                <c:ptCount val="4"/>
                <c:pt idx="2" formatCode="0%">
                  <c:v>0.95</c:v>
                </c:pt>
              </c:numCache>
            </c:numRef>
          </c:val>
          <c:extLst>
            <c:ext xmlns:c16="http://schemas.microsoft.com/office/drawing/2014/chart" uri="{C3380CC4-5D6E-409C-BE32-E72D297353CC}">
              <c16:uniqueId val="{0000000A-1FCD-4646-B970-223FA497FA79}"/>
            </c:ext>
          </c:extLst>
        </c:ser>
        <c:dLbls>
          <c:showLegendKey val="0"/>
          <c:showVal val="0"/>
          <c:showCatName val="0"/>
          <c:showSerName val="0"/>
          <c:showPercent val="0"/>
          <c:showBubbleSize val="0"/>
        </c:dLbls>
        <c:gapWidth val="160"/>
        <c:gapDepth val="0"/>
        <c:shape val="box"/>
        <c:axId val="228076824"/>
        <c:axId val="1"/>
        <c:axId val="2"/>
      </c:bar3DChart>
      <c:catAx>
        <c:axId val="228076824"/>
        <c:scaling>
          <c:orientation val="minMax"/>
        </c:scaling>
        <c:delete val="0"/>
        <c:axPos val="b"/>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0000FF"/>
                </a:solidFill>
                <a:effectLst>
                  <a:outerShdw blurRad="38100" dist="38100" dir="2700000" algn="tl">
                    <a:srgbClr val="000000">
                      <a:alpha val="43137"/>
                    </a:srgbClr>
                  </a:outerShdw>
                </a:effectLst>
                <a:latin typeface="Times New Roman" panose="02020603050405020304" pitchFamily="18" charset="0"/>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a:solidFill>
                <a:srgbClr val="000068"/>
              </a:solidFill>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228076824"/>
        <c:crosses val="autoZero"/>
        <c:crossBetween val="between"/>
      </c:valAx>
      <c:serAx>
        <c:axId val="2"/>
        <c:scaling>
          <c:orientation val="minMax"/>
        </c:scaling>
        <c:delete val="1"/>
        <c:axPos val="b"/>
        <c:majorTickMark val="out"/>
        <c:minorTickMark val="none"/>
        <c:tickLblPos val="nextTo"/>
        <c:crossAx val="1"/>
        <c:crosses val="autoZero"/>
      </c:serAx>
      <c:spPr>
        <a:solidFill>
          <a:srgbClr val="EFFCFF"/>
        </a:solidFill>
        <a:ln w="28575">
          <a:solidFill>
            <a:srgbClr val="0000FF"/>
          </a:solidFill>
          <a:prstDash val="dashDot"/>
        </a:ln>
      </c:spPr>
    </c:plotArea>
    <c:plotVisOnly val="1"/>
    <c:dispBlanksAs val="gap"/>
    <c:showDLblsOverMax val="0"/>
  </c:chart>
  <c:spPr>
    <a:solidFill>
      <a:schemeClr val="bg1"/>
    </a:solidFill>
    <a:ln w="28575" cap="flat" cmpd="sng" algn="ctr">
      <a:solidFill>
        <a:srgbClr val="0000FF"/>
      </a:solidFill>
      <a:prstDash val="dash"/>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0"/>
      <c:rotY val="0"/>
      <c:depthPercent val="100"/>
      <c:rAngAx val="0"/>
    </c:view3D>
    <c:floor>
      <c:thickness val="0"/>
      <c:spPr>
        <a:solidFill>
          <a:schemeClr val="lt1"/>
        </a:solidFill>
        <a:ln>
          <a:solidFill>
            <a:schemeClr val="tx1"/>
          </a:solidFill>
        </a:ln>
        <a:effectLst/>
        <a:sp3d>
          <a:contourClr>
            <a:schemeClr val="tx1"/>
          </a:contourClr>
        </a:sp3d>
      </c:spPr>
    </c:floor>
    <c:sideWall>
      <c:thickness val="0"/>
      <c:spPr>
        <a:solidFill>
          <a:srgbClr val="474B78">
            <a:lumMod val="20000"/>
            <a:lumOff val="80000"/>
          </a:srgbClr>
        </a:solidFill>
        <a:ln>
          <a:solidFill>
            <a:sysClr val="windowText" lastClr="000000"/>
          </a:solidFill>
        </a:ln>
        <a:effectLst/>
        <a:sp3d/>
      </c:spPr>
    </c:sideWall>
    <c:backWall>
      <c:thickness val="0"/>
      <c:spPr>
        <a:solidFill>
          <a:srgbClr val="474B78">
            <a:lumMod val="20000"/>
            <a:lumOff val="80000"/>
          </a:srgbClr>
        </a:solidFill>
        <a:ln w="12700">
          <a:solidFill>
            <a:srgbClr val="000068"/>
          </a:solidFill>
        </a:ln>
        <a:effectLst/>
        <a:sp3d/>
      </c:spPr>
    </c:backWall>
    <c:plotArea>
      <c:layout>
        <c:manualLayout>
          <c:layoutTarget val="inner"/>
          <c:xMode val="edge"/>
          <c:yMode val="edge"/>
          <c:x val="8.7449830277757684E-2"/>
          <c:y val="3.5167857579818836E-2"/>
          <c:w val="0.89371461423380139"/>
          <c:h val="0.88864001046297247"/>
        </c:manualLayout>
      </c:layout>
      <c:bar3DChart>
        <c:barDir val="col"/>
        <c:grouping val="standard"/>
        <c:varyColors val="0"/>
        <c:ser>
          <c:idx val="0"/>
          <c:order val="0"/>
          <c:tx>
            <c:strRef>
              <c:f>Sheet1!$B$1</c:f>
              <c:strCache>
                <c:ptCount val="1"/>
                <c:pt idx="0">
                  <c:v>Column1</c:v>
                </c:pt>
              </c:strCache>
            </c:strRef>
          </c:tx>
          <c:spPr>
            <a:pattFill prst="dkVert">
              <a:fgClr>
                <a:srgbClr val="00B050"/>
              </a:fgClr>
              <a:bgClr>
                <a:srgbClr val="5B9BD5">
                  <a:lumMod val="20000"/>
                  <a:lumOff val="80000"/>
                </a:srgbClr>
              </a:bgClr>
            </a:pattFill>
            <a:ln>
              <a:solidFill>
                <a:schemeClr val="accent1"/>
              </a:solidFill>
            </a:ln>
            <a:effectLst/>
            <a:sp3d>
              <a:contourClr>
                <a:schemeClr val="accent1"/>
              </a:contourClr>
            </a:sp3d>
          </c:spPr>
          <c:invertIfNegative val="0"/>
          <c:dPt>
            <c:idx val="0"/>
            <c:invertIfNegative val="0"/>
            <c:bubble3D val="0"/>
            <c:spPr>
              <a:pattFill prst="dkVert">
                <a:fgClr>
                  <a:srgbClr val="00B050"/>
                </a:fgClr>
                <a:bgClr>
                  <a:srgbClr val="5B9BD5">
                    <a:lumMod val="20000"/>
                    <a:lumOff val="80000"/>
                  </a:srgbClr>
                </a:bgClr>
              </a:pattFill>
              <a:ln>
                <a:noFill/>
              </a:ln>
              <a:effectLst/>
              <a:sp3d>
                <a:contourClr>
                  <a:schemeClr val="accent1"/>
                </a:contourClr>
              </a:sp3d>
            </c:spPr>
            <c:extLst>
              <c:ext xmlns:c16="http://schemas.microsoft.com/office/drawing/2014/chart" uri="{C3380CC4-5D6E-409C-BE32-E72D297353CC}">
                <c16:uniqueId val="{00000001-FA02-47BF-ADF7-450F8BE84BB5}"/>
              </c:ext>
            </c:extLst>
          </c:dPt>
          <c:dPt>
            <c:idx val="3"/>
            <c:invertIfNegative val="0"/>
            <c:bubble3D val="0"/>
            <c:spPr>
              <a:pattFill prst="wdUpDiag">
                <a:fgClr>
                  <a:srgbClr val="0070C0"/>
                </a:fgClr>
                <a:bgClr>
                  <a:srgbClr val="5B9BD5">
                    <a:lumMod val="20000"/>
                    <a:lumOff val="80000"/>
                  </a:srgbClr>
                </a:bgClr>
              </a:pattFill>
              <a:ln>
                <a:solidFill>
                  <a:schemeClr val="accent1"/>
                </a:solidFill>
              </a:ln>
              <a:effectLst/>
              <a:sp3d>
                <a:contourClr>
                  <a:schemeClr val="accent1"/>
                </a:contourClr>
              </a:sp3d>
            </c:spPr>
            <c:extLst>
              <c:ext xmlns:c16="http://schemas.microsoft.com/office/drawing/2014/chart" uri="{C3380CC4-5D6E-409C-BE32-E72D297353CC}">
                <c16:uniqueId val="{00000003-FA02-47BF-ADF7-450F8BE84BB5}"/>
              </c:ext>
            </c:extLst>
          </c:dPt>
          <c:dLbls>
            <c:dLbl>
              <c:idx val="0"/>
              <c:layout>
                <c:manualLayout>
                  <c:x val="1.9208626225996464E-2"/>
                  <c:y val="-4.8462266499221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A02-47BF-ADF7-450F8BE84BB5}"/>
                </c:ext>
              </c:extLst>
            </c:dLbl>
            <c:dLbl>
              <c:idx val="3"/>
              <c:layout>
                <c:manualLayout>
                  <c:x val="-9.2108158424684203E-3"/>
                  <c:y val="-1.14259456403578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A02-47BF-ADF7-450F8BE84BB5}"/>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8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Sheet1!$B$2:$B$5</c:f>
              <c:numCache>
                <c:formatCode>General</c:formatCode>
                <c:ptCount val="4"/>
                <c:pt idx="0" formatCode="0%">
                  <c:v>0.22</c:v>
                </c:pt>
                <c:pt idx="3" formatCode="0%">
                  <c:v>1</c:v>
                </c:pt>
              </c:numCache>
            </c:numRef>
          </c:val>
          <c:extLst>
            <c:ext xmlns:c16="http://schemas.microsoft.com/office/drawing/2014/chart" uri="{C3380CC4-5D6E-409C-BE32-E72D297353CC}">
              <c16:uniqueId val="{00000004-FA02-47BF-ADF7-450F8BE84BB5}"/>
            </c:ext>
          </c:extLst>
        </c:ser>
        <c:ser>
          <c:idx val="1"/>
          <c:order val="1"/>
          <c:tx>
            <c:strRef>
              <c:f>Sheet1!$C$1</c:f>
              <c:strCache>
                <c:ptCount val="1"/>
                <c:pt idx="0">
                  <c:v>Series 2</c:v>
                </c:pt>
              </c:strCache>
            </c:strRef>
          </c:tx>
          <c:spPr>
            <a:pattFill prst="lgCheck">
              <a:fgClr>
                <a:srgbClr val="002060"/>
              </a:fgClr>
              <a:bgClr>
                <a:srgbClr val="ED7D31">
                  <a:lumMod val="20000"/>
                  <a:lumOff val="80000"/>
                </a:srgbClr>
              </a:bgClr>
            </a:pattFill>
            <a:ln>
              <a:solidFill>
                <a:schemeClr val="accent2"/>
              </a:solidFill>
            </a:ln>
            <a:effectLst/>
            <a:sp3d>
              <a:contourClr>
                <a:schemeClr val="accent2"/>
              </a:contourClr>
            </a:sp3d>
          </c:spPr>
          <c:invertIfNegative val="0"/>
          <c:dPt>
            <c:idx val="1"/>
            <c:invertIfNegative val="0"/>
            <c:bubble3D val="0"/>
            <c:spPr>
              <a:pattFill prst="lgCheck">
                <a:fgClr>
                  <a:srgbClr val="002060"/>
                </a:fgClr>
                <a:bgClr>
                  <a:sysClr val="window" lastClr="FFFFFF"/>
                </a:bgClr>
              </a:pattFill>
              <a:ln>
                <a:noFill/>
              </a:ln>
              <a:effectLst/>
              <a:sp3d>
                <a:contourClr>
                  <a:schemeClr val="accent2"/>
                </a:contourClr>
              </a:sp3d>
            </c:spPr>
            <c:extLst>
              <c:ext xmlns:c16="http://schemas.microsoft.com/office/drawing/2014/chart" uri="{C3380CC4-5D6E-409C-BE32-E72D297353CC}">
                <c16:uniqueId val="{00000006-FA02-47BF-ADF7-450F8BE84BB5}"/>
              </c:ext>
            </c:extLst>
          </c:dPt>
          <c:dLbls>
            <c:dLbl>
              <c:idx val="1"/>
              <c:layout>
                <c:manualLayout>
                  <c:x val="8.0542561074659451E-3"/>
                  <c:y val="-4.0424657457188304E-2"/>
                </c:manualLayout>
              </c:layout>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92"/>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A02-47BF-ADF7-450F8BE84BB5}"/>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9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Sheet1!$C$2:$C$5</c:f>
              <c:numCache>
                <c:formatCode>0%</c:formatCode>
                <c:ptCount val="4"/>
                <c:pt idx="1">
                  <c:v>0.63</c:v>
                </c:pt>
              </c:numCache>
            </c:numRef>
          </c:val>
          <c:extLst>
            <c:ext xmlns:c16="http://schemas.microsoft.com/office/drawing/2014/chart" uri="{C3380CC4-5D6E-409C-BE32-E72D297353CC}">
              <c16:uniqueId val="{00000007-FA02-47BF-ADF7-450F8BE84BB5}"/>
            </c:ext>
          </c:extLst>
        </c:ser>
        <c:ser>
          <c:idx val="2"/>
          <c:order val="2"/>
          <c:tx>
            <c:strRef>
              <c:f>Sheet1!$D$1</c:f>
              <c:strCache>
                <c:ptCount val="1"/>
                <c:pt idx="0">
                  <c:v>Series 3</c:v>
                </c:pt>
              </c:strCache>
            </c:strRef>
          </c:tx>
          <c:spPr>
            <a:pattFill prst="solidDmnd">
              <a:fgClr>
                <a:srgbClr val="C00000"/>
              </a:fgClr>
              <a:bgClr>
                <a:srgbClr val="A5A5A5">
                  <a:lumMod val="20000"/>
                  <a:lumOff val="80000"/>
                </a:srgbClr>
              </a:bgClr>
            </a:pattFill>
            <a:ln>
              <a:solidFill>
                <a:schemeClr val="accent1"/>
              </a:solidFill>
            </a:ln>
            <a:effectLst/>
            <a:sp3d>
              <a:contourClr>
                <a:schemeClr val="accent1"/>
              </a:contourClr>
            </a:sp3d>
          </c:spPr>
          <c:invertIfNegative val="0"/>
          <c:dPt>
            <c:idx val="2"/>
            <c:invertIfNegative val="0"/>
            <c:bubble3D val="0"/>
            <c:spPr>
              <a:pattFill prst="solidDmnd">
                <a:fgClr>
                  <a:srgbClr val="C00000"/>
                </a:fgClr>
                <a:bgClr>
                  <a:srgbClr val="A5A5A5">
                    <a:lumMod val="20000"/>
                    <a:lumOff val="80000"/>
                  </a:srgbClr>
                </a:bgClr>
              </a:pattFill>
              <a:ln>
                <a:noFill/>
              </a:ln>
              <a:effectLst/>
              <a:sp3d>
                <a:contourClr>
                  <a:schemeClr val="accent1"/>
                </a:contourClr>
              </a:sp3d>
            </c:spPr>
            <c:extLst>
              <c:ext xmlns:c16="http://schemas.microsoft.com/office/drawing/2014/chart" uri="{C3380CC4-5D6E-409C-BE32-E72D297353CC}">
                <c16:uniqueId val="{00000009-FA02-47BF-ADF7-450F8BE84BB5}"/>
              </c:ext>
            </c:extLst>
          </c:dPt>
          <c:dLbls>
            <c:dLbl>
              <c:idx val="2"/>
              <c:layout>
                <c:manualLayout>
                  <c:x val="3.8385702559478288E-3"/>
                  <c:y val="-4.6140442904374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A02-47BF-ADF7-450F8BE84BB5}"/>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Sheet1!$D$2:$D$5</c:f>
              <c:numCache>
                <c:formatCode>General</c:formatCode>
                <c:ptCount val="4"/>
                <c:pt idx="2" formatCode="0%">
                  <c:v>0.15</c:v>
                </c:pt>
              </c:numCache>
            </c:numRef>
          </c:val>
          <c:extLst>
            <c:ext xmlns:c16="http://schemas.microsoft.com/office/drawing/2014/chart" uri="{C3380CC4-5D6E-409C-BE32-E72D297353CC}">
              <c16:uniqueId val="{0000000A-FA02-47BF-ADF7-450F8BE84BB5}"/>
            </c:ext>
          </c:extLst>
        </c:ser>
        <c:dLbls>
          <c:showLegendKey val="0"/>
          <c:showVal val="0"/>
          <c:showCatName val="0"/>
          <c:showSerName val="0"/>
          <c:showPercent val="0"/>
          <c:showBubbleSize val="0"/>
        </c:dLbls>
        <c:gapWidth val="160"/>
        <c:gapDepth val="0"/>
        <c:shape val="box"/>
        <c:axId val="228076824"/>
        <c:axId val="1"/>
        <c:axId val="2"/>
      </c:bar3DChart>
      <c:catAx>
        <c:axId val="228076824"/>
        <c:scaling>
          <c:orientation val="minMax"/>
        </c:scaling>
        <c:delete val="0"/>
        <c:axPos val="b"/>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rgbClr val="0000FF"/>
                </a:solidFill>
                <a:effectLst>
                  <a:outerShdw blurRad="38100" dist="38100" dir="2700000" algn="tl">
                    <a:srgbClr val="000000">
                      <a:alpha val="43137"/>
                    </a:srgbClr>
                  </a:outerShdw>
                </a:effectLst>
                <a:latin typeface="Times New Roman" panose="02020603050405020304" pitchFamily="18" charset="0"/>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a:solidFill>
                <a:srgbClr val="000068"/>
              </a:solidFill>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3333CC"/>
                </a:solidFill>
                <a:latin typeface="Times New Roman" panose="02020603050405020304" pitchFamily="18" charset="0"/>
                <a:ea typeface="+mn-ea"/>
                <a:cs typeface="+mn-cs"/>
              </a:defRPr>
            </a:pPr>
            <a:endParaRPr lang="en-US"/>
          </a:p>
        </c:txPr>
        <c:crossAx val="228076824"/>
        <c:crosses val="autoZero"/>
        <c:crossBetween val="between"/>
      </c:valAx>
      <c:serAx>
        <c:axId val="2"/>
        <c:scaling>
          <c:orientation val="minMax"/>
        </c:scaling>
        <c:delete val="1"/>
        <c:axPos val="b"/>
        <c:majorTickMark val="out"/>
        <c:minorTickMark val="none"/>
        <c:tickLblPos val="nextTo"/>
        <c:crossAx val="1"/>
        <c:crosses val="autoZero"/>
      </c:serAx>
      <c:spPr>
        <a:noFill/>
        <a:ln w="25392">
          <a:noFill/>
        </a:ln>
      </c:spPr>
    </c:plotArea>
    <c:plotVisOnly val="1"/>
    <c:dispBlanksAs val="gap"/>
    <c:showDLblsOverMax val="0"/>
  </c:chart>
  <c:spPr>
    <a:solidFill>
      <a:schemeClr val="bg1"/>
    </a:solidFill>
    <a:ln w="19050" cap="flat" cmpd="sng" algn="ctr">
      <a:solidFill>
        <a:srgbClr val="0000FF"/>
      </a:solidFill>
      <a:prstDash val="dash"/>
      <a:round/>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0"/>
      <c:rotY val="0"/>
      <c:depthPercent val="100"/>
      <c:rAngAx val="0"/>
    </c:view3D>
    <c:floor>
      <c:thickness val="0"/>
      <c:spPr>
        <a:solidFill>
          <a:schemeClr val="lt1"/>
        </a:solidFill>
        <a:ln>
          <a:solidFill>
            <a:schemeClr val="tx1"/>
          </a:solidFill>
        </a:ln>
        <a:effectLst/>
        <a:sp3d>
          <a:contourClr>
            <a:schemeClr val="tx1"/>
          </a:contourClr>
        </a:sp3d>
      </c:spPr>
    </c:floor>
    <c:sideWall>
      <c:thickness val="0"/>
      <c:spPr>
        <a:blipFill>
          <a:blip xmlns:r="http://schemas.openxmlformats.org/officeDocument/2006/relationships" r:embed="rId2"/>
          <a:tile tx="0" ty="0" sx="100000" sy="100000" flip="none" algn="tl"/>
        </a:blipFill>
        <a:ln>
          <a:solidFill>
            <a:sysClr val="windowText" lastClr="000000"/>
          </a:solidFill>
        </a:ln>
        <a:effectLst/>
        <a:sp3d/>
      </c:spPr>
    </c:sideWall>
    <c:backWall>
      <c:thickness val="0"/>
      <c:spPr>
        <a:blipFill>
          <a:blip xmlns:r="http://schemas.openxmlformats.org/officeDocument/2006/relationships" r:embed="rId2"/>
          <a:tile tx="0" ty="0" sx="100000" sy="100000" flip="none" algn="tl"/>
        </a:blipFill>
        <a:ln w="12700">
          <a:solidFill>
            <a:srgbClr val="000068"/>
          </a:solidFill>
        </a:ln>
        <a:effectLst/>
        <a:sp3d/>
      </c:spPr>
    </c:backWall>
    <c:plotArea>
      <c:layout>
        <c:manualLayout>
          <c:layoutTarget val="inner"/>
          <c:xMode val="edge"/>
          <c:yMode val="edge"/>
          <c:x val="8.060053737287011E-2"/>
          <c:y val="2.6237742457832666E-2"/>
          <c:w val="0.91396573519878588"/>
          <c:h val="0.89759018979644312"/>
        </c:manualLayout>
      </c:layout>
      <c:bar3DChart>
        <c:barDir val="col"/>
        <c:grouping val="standard"/>
        <c:varyColors val="0"/>
        <c:ser>
          <c:idx val="0"/>
          <c:order val="0"/>
          <c:tx>
            <c:v>1%</c:v>
          </c:tx>
          <c:spPr>
            <a:pattFill prst="dkVert">
              <a:fgClr>
                <a:srgbClr val="00B050"/>
              </a:fgClr>
              <a:bgClr>
                <a:srgbClr val="5B9BD5">
                  <a:lumMod val="20000"/>
                  <a:lumOff val="80000"/>
                </a:srgbClr>
              </a:bgClr>
            </a:pattFill>
            <a:ln>
              <a:solidFill>
                <a:schemeClr val="accent1"/>
              </a:solidFill>
            </a:ln>
            <a:effectLst/>
            <a:sp3d>
              <a:contourClr>
                <a:schemeClr val="accent1"/>
              </a:contourClr>
            </a:sp3d>
          </c:spPr>
          <c:invertIfNegative val="0"/>
          <c:dPt>
            <c:idx val="0"/>
            <c:invertIfNegative val="0"/>
            <c:bubble3D val="0"/>
            <c:spPr>
              <a:pattFill prst="dkVert">
                <a:fgClr>
                  <a:srgbClr val="00B050"/>
                </a:fgClr>
                <a:bgClr>
                  <a:srgbClr val="5B9BD5">
                    <a:lumMod val="20000"/>
                    <a:lumOff val="80000"/>
                  </a:srgbClr>
                </a:bgClr>
              </a:pattFill>
              <a:ln>
                <a:noFill/>
              </a:ln>
              <a:effectLst/>
              <a:sp3d>
                <a:contourClr>
                  <a:schemeClr val="accent1"/>
                </a:contourClr>
              </a:sp3d>
            </c:spPr>
            <c:extLst>
              <c:ext xmlns:c16="http://schemas.microsoft.com/office/drawing/2014/chart" uri="{C3380CC4-5D6E-409C-BE32-E72D297353CC}">
                <c16:uniqueId val="{00000001-4E3F-42CA-A00F-EAD4E1006B29}"/>
              </c:ext>
            </c:extLst>
          </c:dPt>
          <c:dPt>
            <c:idx val="3"/>
            <c:invertIfNegative val="0"/>
            <c:bubble3D val="0"/>
            <c:spPr>
              <a:pattFill prst="wdUpDiag">
                <a:fgClr>
                  <a:srgbClr val="0070C0"/>
                </a:fgClr>
                <a:bgClr>
                  <a:srgbClr val="5B9BD5">
                    <a:lumMod val="20000"/>
                    <a:lumOff val="80000"/>
                  </a:srgbClr>
                </a:bgClr>
              </a:pattFill>
              <a:ln>
                <a:solidFill>
                  <a:schemeClr val="accent1"/>
                </a:solidFill>
              </a:ln>
              <a:effectLst/>
              <a:sp3d>
                <a:contourClr>
                  <a:schemeClr val="accent1"/>
                </a:contourClr>
              </a:sp3d>
            </c:spPr>
            <c:extLst>
              <c:ext xmlns:c16="http://schemas.microsoft.com/office/drawing/2014/chart" uri="{C3380CC4-5D6E-409C-BE32-E72D297353CC}">
                <c16:uniqueId val="{00000003-4E3F-42CA-A00F-EAD4E1006B29}"/>
              </c:ext>
            </c:extLst>
          </c:dPt>
          <c:dLbls>
            <c:dLbl>
              <c:idx val="0"/>
              <c:layout>
                <c:manualLayout>
                  <c:x val="2.6057919130884025E-2"/>
                  <c:y val="-7.0659040523729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3F-42CA-A00F-EAD4E1006B29}"/>
                </c:ext>
              </c:extLst>
            </c:dLbl>
            <c:dLbl>
              <c:idx val="3"/>
              <c:layout>
                <c:manualLayout>
                  <c:x val="-1.0923139068690317E-2"/>
                  <c:y val="-1.8093129024270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E3F-42CA-A00F-EAD4E1006B2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66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Sheet1!$B$2:$B$5</c:f>
              <c:numCache>
                <c:formatCode>General</c:formatCode>
                <c:ptCount val="4"/>
                <c:pt idx="0" formatCode="0%">
                  <c:v>0.05</c:v>
                </c:pt>
                <c:pt idx="3" formatCode="0%">
                  <c:v>1</c:v>
                </c:pt>
              </c:numCache>
            </c:numRef>
          </c:val>
          <c:extLst>
            <c:ext xmlns:c16="http://schemas.microsoft.com/office/drawing/2014/chart" uri="{C3380CC4-5D6E-409C-BE32-E72D297353CC}">
              <c16:uniqueId val="{00000004-4E3F-42CA-A00F-EAD4E1006B29}"/>
            </c:ext>
          </c:extLst>
        </c:ser>
        <c:ser>
          <c:idx val="1"/>
          <c:order val="1"/>
          <c:tx>
            <c:strRef>
              <c:f>Sheet1!$C$1</c:f>
              <c:strCache>
                <c:ptCount val="1"/>
                <c:pt idx="0">
                  <c:v>Series 2</c:v>
                </c:pt>
              </c:strCache>
            </c:strRef>
          </c:tx>
          <c:spPr>
            <a:pattFill prst="lgCheck">
              <a:fgClr>
                <a:srgbClr val="002060"/>
              </a:fgClr>
              <a:bgClr>
                <a:srgbClr val="ED7D31">
                  <a:lumMod val="20000"/>
                  <a:lumOff val="80000"/>
                </a:srgbClr>
              </a:bgClr>
            </a:pattFill>
            <a:ln>
              <a:solidFill>
                <a:schemeClr val="accent2"/>
              </a:solidFill>
            </a:ln>
            <a:effectLst/>
            <a:sp3d>
              <a:contourClr>
                <a:schemeClr val="accent2"/>
              </a:contourClr>
            </a:sp3d>
          </c:spPr>
          <c:invertIfNegative val="0"/>
          <c:dPt>
            <c:idx val="1"/>
            <c:invertIfNegative val="0"/>
            <c:bubble3D val="0"/>
            <c:spPr>
              <a:pattFill prst="lgCheck">
                <a:fgClr>
                  <a:srgbClr val="002060"/>
                </a:fgClr>
                <a:bgClr>
                  <a:sysClr val="window" lastClr="FFFFFF"/>
                </a:bgClr>
              </a:pattFill>
              <a:ln>
                <a:noFill/>
              </a:ln>
              <a:effectLst/>
              <a:sp3d>
                <a:contourClr>
                  <a:schemeClr val="accent2"/>
                </a:contourClr>
              </a:sp3d>
            </c:spPr>
            <c:extLst>
              <c:ext xmlns:c16="http://schemas.microsoft.com/office/drawing/2014/chart" uri="{C3380CC4-5D6E-409C-BE32-E72D297353CC}">
                <c16:uniqueId val="{00000006-4E3F-42CA-A00F-EAD4E1006B29}"/>
              </c:ext>
            </c:extLst>
          </c:dPt>
          <c:dLbls>
            <c:dLbl>
              <c:idx val="1"/>
              <c:layout>
                <c:manualLayout>
                  <c:x val="8.0542561074659451E-3"/>
                  <c:y val="-4.2735125893905844E-2"/>
                </c:manualLayout>
              </c:layout>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90EB2"/>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E3F-42CA-A00F-EAD4E1006B2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90EB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Sheet1!$C$2:$C$5</c:f>
              <c:numCache>
                <c:formatCode>0%</c:formatCode>
                <c:ptCount val="4"/>
                <c:pt idx="1">
                  <c:v>0.76</c:v>
                </c:pt>
              </c:numCache>
            </c:numRef>
          </c:val>
          <c:extLst>
            <c:ext xmlns:c16="http://schemas.microsoft.com/office/drawing/2014/chart" uri="{C3380CC4-5D6E-409C-BE32-E72D297353CC}">
              <c16:uniqueId val="{00000007-4E3F-42CA-A00F-EAD4E1006B29}"/>
            </c:ext>
          </c:extLst>
        </c:ser>
        <c:ser>
          <c:idx val="2"/>
          <c:order val="2"/>
          <c:tx>
            <c:strRef>
              <c:f>Sheet1!$D$1</c:f>
              <c:strCache>
                <c:ptCount val="1"/>
                <c:pt idx="0">
                  <c:v>Series 3</c:v>
                </c:pt>
              </c:strCache>
            </c:strRef>
          </c:tx>
          <c:spPr>
            <a:pattFill prst="solidDmnd">
              <a:fgClr>
                <a:srgbClr val="C00000"/>
              </a:fgClr>
              <a:bgClr>
                <a:srgbClr val="A5A5A5">
                  <a:lumMod val="20000"/>
                  <a:lumOff val="80000"/>
                </a:srgbClr>
              </a:bgClr>
            </a:pattFill>
            <a:ln>
              <a:solidFill>
                <a:schemeClr val="accent1"/>
              </a:solidFill>
            </a:ln>
            <a:effectLst/>
            <a:sp3d>
              <a:contourClr>
                <a:schemeClr val="accent1"/>
              </a:contourClr>
            </a:sp3d>
          </c:spPr>
          <c:invertIfNegative val="0"/>
          <c:dPt>
            <c:idx val="2"/>
            <c:invertIfNegative val="0"/>
            <c:bubble3D val="0"/>
            <c:spPr>
              <a:pattFill prst="solidDmnd">
                <a:fgClr>
                  <a:srgbClr val="C00000"/>
                </a:fgClr>
                <a:bgClr>
                  <a:srgbClr val="A5A5A5">
                    <a:lumMod val="20000"/>
                    <a:lumOff val="80000"/>
                  </a:srgbClr>
                </a:bgClr>
              </a:pattFill>
              <a:ln>
                <a:noFill/>
              </a:ln>
              <a:effectLst/>
              <a:sp3d>
                <a:contourClr>
                  <a:schemeClr val="accent1"/>
                </a:contourClr>
              </a:sp3d>
            </c:spPr>
            <c:extLst>
              <c:ext xmlns:c16="http://schemas.microsoft.com/office/drawing/2014/chart" uri="{C3380CC4-5D6E-409C-BE32-E72D297353CC}">
                <c16:uniqueId val="{00000009-4E3F-42CA-A00F-EAD4E1006B29}"/>
              </c:ext>
            </c:extLst>
          </c:dPt>
          <c:dLbls>
            <c:dLbl>
              <c:idx val="2"/>
              <c:layout>
                <c:manualLayout>
                  <c:x val="4.1392380350403351E-4"/>
                  <c:y val="-3.6899806103230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E3F-42CA-A00F-EAD4E1006B2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Sheet1!$D$2:$D$5</c:f>
              <c:numCache>
                <c:formatCode>General</c:formatCode>
                <c:ptCount val="4"/>
                <c:pt idx="2" formatCode="0%">
                  <c:v>0.19</c:v>
                </c:pt>
              </c:numCache>
            </c:numRef>
          </c:val>
          <c:extLst>
            <c:ext xmlns:c16="http://schemas.microsoft.com/office/drawing/2014/chart" uri="{C3380CC4-5D6E-409C-BE32-E72D297353CC}">
              <c16:uniqueId val="{0000000A-4E3F-42CA-A00F-EAD4E1006B29}"/>
            </c:ext>
          </c:extLst>
        </c:ser>
        <c:dLbls>
          <c:showLegendKey val="0"/>
          <c:showVal val="0"/>
          <c:showCatName val="0"/>
          <c:showSerName val="0"/>
          <c:showPercent val="0"/>
          <c:showBubbleSize val="0"/>
        </c:dLbls>
        <c:gapWidth val="160"/>
        <c:gapDepth val="0"/>
        <c:shape val="box"/>
        <c:axId val="228076824"/>
        <c:axId val="1"/>
        <c:axId val="2"/>
      </c:bar3DChart>
      <c:catAx>
        <c:axId val="228076824"/>
        <c:scaling>
          <c:orientation val="minMax"/>
        </c:scaling>
        <c:delete val="0"/>
        <c:axPos val="b"/>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0000FF"/>
                </a:solidFill>
                <a:effectLst>
                  <a:outerShdw blurRad="38100" dist="38100" dir="2700000" algn="tl">
                    <a:srgbClr val="000000">
                      <a:alpha val="43137"/>
                    </a:srgbClr>
                  </a:outerShdw>
                </a:effectLst>
                <a:latin typeface="Times New Roman" panose="02020603050405020304" pitchFamily="18" charset="0"/>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a:solidFill>
                <a:srgbClr val="000068"/>
              </a:solidFill>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228076824"/>
        <c:crosses val="autoZero"/>
        <c:crossBetween val="between"/>
      </c:valAx>
      <c:serAx>
        <c:axId val="2"/>
        <c:scaling>
          <c:orientation val="minMax"/>
        </c:scaling>
        <c:delete val="1"/>
        <c:axPos val="b"/>
        <c:majorTickMark val="out"/>
        <c:minorTickMark val="none"/>
        <c:tickLblPos val="nextTo"/>
        <c:crossAx val="1"/>
        <c:crosses val="autoZero"/>
      </c:serAx>
      <c:spPr>
        <a:solidFill>
          <a:srgbClr val="EFFCFF"/>
        </a:solidFill>
        <a:ln w="28575">
          <a:solidFill>
            <a:srgbClr val="0000FF"/>
          </a:solidFill>
          <a:prstDash val="dashDot"/>
        </a:ln>
      </c:spPr>
    </c:plotArea>
    <c:plotVisOnly val="1"/>
    <c:dispBlanksAs val="gap"/>
    <c:showDLblsOverMax val="0"/>
  </c:chart>
  <c:spPr>
    <a:solidFill>
      <a:schemeClr val="bg1"/>
    </a:solidFill>
    <a:ln w="12696" cap="flat" cmpd="sng" algn="ctr">
      <a:solidFill>
        <a:schemeClr val="tx1"/>
      </a:solidFill>
      <a:prstDash val="dash"/>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0"/>
      <c:rotY val="0"/>
      <c:depthPercent val="100"/>
      <c:rAngAx val="0"/>
    </c:view3D>
    <c:floor>
      <c:thickness val="0"/>
      <c:spPr>
        <a:solidFill>
          <a:schemeClr val="lt1"/>
        </a:solidFill>
        <a:ln>
          <a:solidFill>
            <a:schemeClr val="tx1"/>
          </a:solidFill>
        </a:ln>
        <a:effectLst/>
        <a:sp3d>
          <a:contourClr>
            <a:schemeClr val="tx1"/>
          </a:contourClr>
        </a:sp3d>
      </c:spPr>
    </c:floor>
    <c:sideWall>
      <c:thickness val="0"/>
      <c:spPr>
        <a:blipFill>
          <a:blip xmlns:r="http://schemas.openxmlformats.org/officeDocument/2006/relationships" r:embed="rId2"/>
          <a:tile tx="0" ty="0" sx="100000" sy="100000" flip="none" algn="tl"/>
        </a:blipFill>
        <a:ln>
          <a:solidFill>
            <a:sysClr val="windowText" lastClr="000000"/>
          </a:solidFill>
        </a:ln>
        <a:effectLst/>
        <a:sp3d/>
      </c:spPr>
    </c:sideWall>
    <c:backWall>
      <c:thickness val="0"/>
      <c:spPr>
        <a:blipFill>
          <a:blip xmlns:r="http://schemas.openxmlformats.org/officeDocument/2006/relationships" r:embed="rId2"/>
          <a:tile tx="0" ty="0" sx="100000" sy="100000" flip="none" algn="tl"/>
        </a:blipFill>
        <a:ln w="12700">
          <a:solidFill>
            <a:srgbClr val="000068"/>
          </a:solidFill>
        </a:ln>
        <a:effectLst/>
        <a:sp3d/>
      </c:spPr>
    </c:backWall>
    <c:plotArea>
      <c:layout>
        <c:manualLayout>
          <c:layoutTarget val="inner"/>
          <c:xMode val="edge"/>
          <c:yMode val="edge"/>
          <c:x val="8.060053737287011E-2"/>
          <c:y val="2.6237742457832666E-2"/>
          <c:w val="0.91396573519878588"/>
          <c:h val="0.89759018979644312"/>
        </c:manualLayout>
      </c:layout>
      <c:bar3DChart>
        <c:barDir val="col"/>
        <c:grouping val="standard"/>
        <c:varyColors val="0"/>
        <c:ser>
          <c:idx val="0"/>
          <c:order val="0"/>
          <c:tx>
            <c:v>1%</c:v>
          </c:tx>
          <c:spPr>
            <a:pattFill prst="dkVert">
              <a:fgClr>
                <a:srgbClr val="00B050"/>
              </a:fgClr>
              <a:bgClr>
                <a:srgbClr val="5B9BD5">
                  <a:lumMod val="20000"/>
                  <a:lumOff val="80000"/>
                </a:srgbClr>
              </a:bgClr>
            </a:pattFill>
            <a:ln>
              <a:solidFill>
                <a:schemeClr val="accent1"/>
              </a:solidFill>
            </a:ln>
            <a:effectLst/>
            <a:sp3d>
              <a:contourClr>
                <a:schemeClr val="accent1"/>
              </a:contourClr>
            </a:sp3d>
          </c:spPr>
          <c:invertIfNegative val="0"/>
          <c:dPt>
            <c:idx val="0"/>
            <c:invertIfNegative val="0"/>
            <c:bubble3D val="0"/>
            <c:spPr>
              <a:pattFill prst="dkVert">
                <a:fgClr>
                  <a:srgbClr val="00B050"/>
                </a:fgClr>
                <a:bgClr>
                  <a:srgbClr val="5B9BD5">
                    <a:lumMod val="20000"/>
                    <a:lumOff val="80000"/>
                  </a:srgbClr>
                </a:bgClr>
              </a:pattFill>
              <a:ln>
                <a:noFill/>
              </a:ln>
              <a:effectLst/>
              <a:sp3d>
                <a:contourClr>
                  <a:schemeClr val="accent1"/>
                </a:contourClr>
              </a:sp3d>
            </c:spPr>
            <c:extLst>
              <c:ext xmlns:c16="http://schemas.microsoft.com/office/drawing/2014/chart" uri="{C3380CC4-5D6E-409C-BE32-E72D297353CC}">
                <c16:uniqueId val="{00000001-67D9-4FD2-8E1A-FCD0F8F81664}"/>
              </c:ext>
            </c:extLst>
          </c:dPt>
          <c:dPt>
            <c:idx val="3"/>
            <c:invertIfNegative val="0"/>
            <c:bubble3D val="0"/>
            <c:spPr>
              <a:pattFill prst="wdUpDiag">
                <a:fgClr>
                  <a:srgbClr val="0070C0"/>
                </a:fgClr>
                <a:bgClr>
                  <a:srgbClr val="5B9BD5">
                    <a:lumMod val="20000"/>
                    <a:lumOff val="80000"/>
                  </a:srgbClr>
                </a:bgClr>
              </a:pattFill>
              <a:ln>
                <a:solidFill>
                  <a:schemeClr val="accent1"/>
                </a:solidFill>
              </a:ln>
              <a:effectLst/>
              <a:sp3d>
                <a:contourClr>
                  <a:schemeClr val="accent1"/>
                </a:contourClr>
              </a:sp3d>
            </c:spPr>
            <c:extLst>
              <c:ext xmlns:c16="http://schemas.microsoft.com/office/drawing/2014/chart" uri="{C3380CC4-5D6E-409C-BE32-E72D297353CC}">
                <c16:uniqueId val="{00000003-67D9-4FD2-8E1A-FCD0F8F81664}"/>
              </c:ext>
            </c:extLst>
          </c:dPt>
          <c:dLbls>
            <c:dLbl>
              <c:idx val="0"/>
              <c:layout>
                <c:manualLayout>
                  <c:x val="2.6057919130884025E-2"/>
                  <c:y val="-7.0659040523729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7D9-4FD2-8E1A-FCD0F8F81664}"/>
                </c:ext>
              </c:extLst>
            </c:dLbl>
            <c:dLbl>
              <c:idx val="3"/>
              <c:layout>
                <c:manualLayout>
                  <c:x val="-1.0923139068690317E-2"/>
                  <c:y val="-1.8093129024270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7D9-4FD2-8E1A-FCD0F8F81664}"/>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66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Sheet1!$B$2:$B$5</c:f>
              <c:numCache>
                <c:formatCode>General</c:formatCode>
                <c:ptCount val="4"/>
                <c:pt idx="0" formatCode="0%">
                  <c:v>0.02</c:v>
                </c:pt>
                <c:pt idx="3" formatCode="0%">
                  <c:v>1</c:v>
                </c:pt>
              </c:numCache>
            </c:numRef>
          </c:val>
          <c:extLst>
            <c:ext xmlns:c16="http://schemas.microsoft.com/office/drawing/2014/chart" uri="{C3380CC4-5D6E-409C-BE32-E72D297353CC}">
              <c16:uniqueId val="{00000004-67D9-4FD2-8E1A-FCD0F8F81664}"/>
            </c:ext>
          </c:extLst>
        </c:ser>
        <c:ser>
          <c:idx val="1"/>
          <c:order val="1"/>
          <c:tx>
            <c:strRef>
              <c:f>Sheet1!$C$1</c:f>
              <c:strCache>
                <c:ptCount val="1"/>
                <c:pt idx="0">
                  <c:v>Series 2</c:v>
                </c:pt>
              </c:strCache>
            </c:strRef>
          </c:tx>
          <c:spPr>
            <a:pattFill prst="lgCheck">
              <a:fgClr>
                <a:srgbClr val="002060"/>
              </a:fgClr>
              <a:bgClr>
                <a:srgbClr val="ED7D31">
                  <a:lumMod val="20000"/>
                  <a:lumOff val="80000"/>
                </a:srgbClr>
              </a:bgClr>
            </a:pattFill>
            <a:ln>
              <a:solidFill>
                <a:schemeClr val="accent2"/>
              </a:solidFill>
            </a:ln>
            <a:effectLst/>
            <a:sp3d>
              <a:contourClr>
                <a:schemeClr val="accent2"/>
              </a:contourClr>
            </a:sp3d>
          </c:spPr>
          <c:invertIfNegative val="0"/>
          <c:dPt>
            <c:idx val="1"/>
            <c:invertIfNegative val="0"/>
            <c:bubble3D val="0"/>
            <c:spPr>
              <a:pattFill prst="lgCheck">
                <a:fgClr>
                  <a:srgbClr val="002060"/>
                </a:fgClr>
                <a:bgClr>
                  <a:sysClr val="window" lastClr="FFFFFF"/>
                </a:bgClr>
              </a:pattFill>
              <a:ln>
                <a:noFill/>
              </a:ln>
              <a:effectLst/>
              <a:sp3d>
                <a:contourClr>
                  <a:schemeClr val="accent2"/>
                </a:contourClr>
              </a:sp3d>
            </c:spPr>
            <c:extLst>
              <c:ext xmlns:c16="http://schemas.microsoft.com/office/drawing/2014/chart" uri="{C3380CC4-5D6E-409C-BE32-E72D297353CC}">
                <c16:uniqueId val="{00000006-67D9-4FD2-8E1A-FCD0F8F81664}"/>
              </c:ext>
            </c:extLst>
          </c:dPt>
          <c:dLbls>
            <c:dLbl>
              <c:idx val="1"/>
              <c:layout>
                <c:manualLayout>
                  <c:x val="8.0542561074659451E-3"/>
                  <c:y val="-4.2735125893905844E-2"/>
                </c:manualLayout>
              </c:layout>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90EB2"/>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7D9-4FD2-8E1A-FCD0F8F81664}"/>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90EB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Sheet1!$C$2:$C$5</c:f>
              <c:numCache>
                <c:formatCode>0%</c:formatCode>
                <c:ptCount val="4"/>
                <c:pt idx="1">
                  <c:v>0.56999999999999995</c:v>
                </c:pt>
              </c:numCache>
            </c:numRef>
          </c:val>
          <c:extLst>
            <c:ext xmlns:c16="http://schemas.microsoft.com/office/drawing/2014/chart" uri="{C3380CC4-5D6E-409C-BE32-E72D297353CC}">
              <c16:uniqueId val="{00000007-67D9-4FD2-8E1A-FCD0F8F81664}"/>
            </c:ext>
          </c:extLst>
        </c:ser>
        <c:ser>
          <c:idx val="2"/>
          <c:order val="2"/>
          <c:tx>
            <c:strRef>
              <c:f>Sheet1!$D$1</c:f>
              <c:strCache>
                <c:ptCount val="1"/>
                <c:pt idx="0">
                  <c:v>Series 3</c:v>
                </c:pt>
              </c:strCache>
            </c:strRef>
          </c:tx>
          <c:spPr>
            <a:pattFill prst="solidDmnd">
              <a:fgClr>
                <a:srgbClr val="C00000"/>
              </a:fgClr>
              <a:bgClr>
                <a:srgbClr val="A5A5A5">
                  <a:lumMod val="20000"/>
                  <a:lumOff val="80000"/>
                </a:srgbClr>
              </a:bgClr>
            </a:pattFill>
            <a:ln>
              <a:solidFill>
                <a:schemeClr val="accent1"/>
              </a:solidFill>
            </a:ln>
            <a:effectLst/>
            <a:sp3d>
              <a:contourClr>
                <a:schemeClr val="accent1"/>
              </a:contourClr>
            </a:sp3d>
          </c:spPr>
          <c:invertIfNegative val="0"/>
          <c:dPt>
            <c:idx val="2"/>
            <c:invertIfNegative val="0"/>
            <c:bubble3D val="0"/>
            <c:spPr>
              <a:pattFill prst="solidDmnd">
                <a:fgClr>
                  <a:srgbClr val="C00000"/>
                </a:fgClr>
                <a:bgClr>
                  <a:srgbClr val="A5A5A5">
                    <a:lumMod val="20000"/>
                    <a:lumOff val="80000"/>
                  </a:srgbClr>
                </a:bgClr>
              </a:pattFill>
              <a:ln>
                <a:noFill/>
              </a:ln>
              <a:effectLst/>
              <a:sp3d>
                <a:contourClr>
                  <a:schemeClr val="accent1"/>
                </a:contourClr>
              </a:sp3d>
            </c:spPr>
            <c:extLst>
              <c:ext xmlns:c16="http://schemas.microsoft.com/office/drawing/2014/chart" uri="{C3380CC4-5D6E-409C-BE32-E72D297353CC}">
                <c16:uniqueId val="{00000009-67D9-4FD2-8E1A-FCD0F8F81664}"/>
              </c:ext>
            </c:extLst>
          </c:dPt>
          <c:dLbls>
            <c:dLbl>
              <c:idx val="2"/>
              <c:layout>
                <c:manualLayout>
                  <c:x val="4.1392380350403351E-4"/>
                  <c:y val="-3.6899806103230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7D9-4FD2-8E1A-FCD0F8F81664}"/>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Sheet1!$D$2:$D$5</c:f>
              <c:numCache>
                <c:formatCode>General</c:formatCode>
                <c:ptCount val="4"/>
                <c:pt idx="2" formatCode="0%">
                  <c:v>0.41</c:v>
                </c:pt>
              </c:numCache>
            </c:numRef>
          </c:val>
          <c:extLst>
            <c:ext xmlns:c16="http://schemas.microsoft.com/office/drawing/2014/chart" uri="{C3380CC4-5D6E-409C-BE32-E72D297353CC}">
              <c16:uniqueId val="{0000000A-67D9-4FD2-8E1A-FCD0F8F81664}"/>
            </c:ext>
          </c:extLst>
        </c:ser>
        <c:dLbls>
          <c:showLegendKey val="0"/>
          <c:showVal val="0"/>
          <c:showCatName val="0"/>
          <c:showSerName val="0"/>
          <c:showPercent val="0"/>
          <c:showBubbleSize val="0"/>
        </c:dLbls>
        <c:gapWidth val="160"/>
        <c:gapDepth val="0"/>
        <c:shape val="box"/>
        <c:axId val="228076824"/>
        <c:axId val="1"/>
        <c:axId val="2"/>
      </c:bar3DChart>
      <c:catAx>
        <c:axId val="228076824"/>
        <c:scaling>
          <c:orientation val="minMax"/>
        </c:scaling>
        <c:delete val="0"/>
        <c:axPos val="b"/>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0000FF"/>
                </a:solidFill>
                <a:effectLst>
                  <a:outerShdw blurRad="38100" dist="38100" dir="2700000" algn="tl">
                    <a:srgbClr val="000000">
                      <a:alpha val="43137"/>
                    </a:srgbClr>
                  </a:outerShdw>
                </a:effectLst>
                <a:latin typeface="Times New Roman" panose="02020603050405020304" pitchFamily="18" charset="0"/>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a:solidFill>
                <a:srgbClr val="000068"/>
              </a:solidFill>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228076824"/>
        <c:crosses val="autoZero"/>
        <c:crossBetween val="between"/>
      </c:valAx>
      <c:serAx>
        <c:axId val="2"/>
        <c:scaling>
          <c:orientation val="minMax"/>
        </c:scaling>
        <c:delete val="1"/>
        <c:axPos val="b"/>
        <c:majorTickMark val="out"/>
        <c:minorTickMark val="none"/>
        <c:tickLblPos val="nextTo"/>
        <c:crossAx val="1"/>
        <c:crosses val="autoZero"/>
      </c:serAx>
      <c:spPr>
        <a:solidFill>
          <a:srgbClr val="EFFCFF"/>
        </a:solidFill>
        <a:ln w="28575">
          <a:solidFill>
            <a:srgbClr val="0000FF"/>
          </a:solidFill>
          <a:prstDash val="dashDot"/>
        </a:ln>
      </c:spPr>
    </c:plotArea>
    <c:plotVisOnly val="1"/>
    <c:dispBlanksAs val="gap"/>
    <c:showDLblsOverMax val="0"/>
  </c:chart>
  <c:spPr>
    <a:solidFill>
      <a:schemeClr val="bg1"/>
    </a:solidFill>
    <a:ln w="12696" cap="flat" cmpd="sng" algn="ctr">
      <a:solidFill>
        <a:schemeClr val="tx1"/>
      </a:solidFill>
      <a:prstDash val="dash"/>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0"/>
      <c:rotY val="0"/>
      <c:depthPercent val="100"/>
      <c:rAngAx val="0"/>
    </c:view3D>
    <c:floor>
      <c:thickness val="0"/>
      <c:spPr>
        <a:solidFill>
          <a:schemeClr val="lt1"/>
        </a:solidFill>
        <a:ln>
          <a:solidFill>
            <a:schemeClr val="tx1"/>
          </a:solidFill>
        </a:ln>
        <a:effectLst/>
        <a:sp3d>
          <a:contourClr>
            <a:schemeClr val="tx1"/>
          </a:contourClr>
        </a:sp3d>
      </c:spPr>
    </c:floor>
    <c:sideWall>
      <c:thickness val="0"/>
      <c:spPr>
        <a:blipFill>
          <a:blip xmlns:r="http://schemas.openxmlformats.org/officeDocument/2006/relationships" r:embed="rId2"/>
          <a:tile tx="0" ty="0" sx="100000" sy="100000" flip="none" algn="tl"/>
        </a:blipFill>
        <a:ln>
          <a:solidFill>
            <a:sysClr val="windowText" lastClr="000000"/>
          </a:solidFill>
        </a:ln>
        <a:effectLst/>
        <a:sp3d/>
      </c:spPr>
    </c:sideWall>
    <c:backWall>
      <c:thickness val="0"/>
      <c:spPr>
        <a:blipFill>
          <a:blip xmlns:r="http://schemas.openxmlformats.org/officeDocument/2006/relationships" r:embed="rId2"/>
          <a:tile tx="0" ty="0" sx="100000" sy="100000" flip="none" algn="tl"/>
        </a:blipFill>
        <a:ln w="12700">
          <a:solidFill>
            <a:srgbClr val="000068"/>
          </a:solidFill>
        </a:ln>
        <a:effectLst/>
        <a:sp3d/>
      </c:spPr>
    </c:backWall>
    <c:plotArea>
      <c:layout>
        <c:manualLayout>
          <c:layoutTarget val="inner"/>
          <c:xMode val="edge"/>
          <c:yMode val="edge"/>
          <c:x val="8.060053737287011E-2"/>
          <c:y val="2.6237742457832666E-2"/>
          <c:w val="0.91396573519878588"/>
          <c:h val="0.89759018979644312"/>
        </c:manualLayout>
      </c:layout>
      <c:bar3DChart>
        <c:barDir val="col"/>
        <c:grouping val="standard"/>
        <c:varyColors val="0"/>
        <c:ser>
          <c:idx val="0"/>
          <c:order val="0"/>
          <c:tx>
            <c:v>1%</c:v>
          </c:tx>
          <c:spPr>
            <a:pattFill prst="dkVert">
              <a:fgClr>
                <a:srgbClr val="00B050"/>
              </a:fgClr>
              <a:bgClr>
                <a:srgbClr val="5B9BD5">
                  <a:lumMod val="20000"/>
                  <a:lumOff val="80000"/>
                </a:srgbClr>
              </a:bgClr>
            </a:pattFill>
            <a:ln>
              <a:solidFill>
                <a:schemeClr val="accent1"/>
              </a:solidFill>
            </a:ln>
            <a:effectLst/>
            <a:sp3d>
              <a:contourClr>
                <a:schemeClr val="accent1"/>
              </a:contourClr>
            </a:sp3d>
          </c:spPr>
          <c:invertIfNegative val="0"/>
          <c:dPt>
            <c:idx val="0"/>
            <c:invertIfNegative val="0"/>
            <c:bubble3D val="0"/>
            <c:spPr>
              <a:pattFill prst="dkVert">
                <a:fgClr>
                  <a:srgbClr val="00B050"/>
                </a:fgClr>
                <a:bgClr>
                  <a:srgbClr val="5B9BD5">
                    <a:lumMod val="20000"/>
                    <a:lumOff val="80000"/>
                  </a:srgbClr>
                </a:bgClr>
              </a:pattFill>
              <a:ln>
                <a:noFill/>
              </a:ln>
              <a:effectLst/>
              <a:sp3d>
                <a:contourClr>
                  <a:schemeClr val="accent1"/>
                </a:contourClr>
              </a:sp3d>
            </c:spPr>
            <c:extLst>
              <c:ext xmlns:c16="http://schemas.microsoft.com/office/drawing/2014/chart" uri="{C3380CC4-5D6E-409C-BE32-E72D297353CC}">
                <c16:uniqueId val="{00000001-1FCD-4646-B970-223FA497FA79}"/>
              </c:ext>
            </c:extLst>
          </c:dPt>
          <c:dPt>
            <c:idx val="3"/>
            <c:invertIfNegative val="0"/>
            <c:bubble3D val="0"/>
            <c:spPr>
              <a:pattFill prst="wdUpDiag">
                <a:fgClr>
                  <a:srgbClr val="0070C0"/>
                </a:fgClr>
                <a:bgClr>
                  <a:srgbClr val="5B9BD5">
                    <a:lumMod val="20000"/>
                    <a:lumOff val="80000"/>
                  </a:srgbClr>
                </a:bgClr>
              </a:pattFill>
              <a:ln>
                <a:solidFill>
                  <a:schemeClr val="accent1"/>
                </a:solidFill>
              </a:ln>
              <a:effectLst/>
              <a:sp3d>
                <a:contourClr>
                  <a:schemeClr val="accent1"/>
                </a:contourClr>
              </a:sp3d>
            </c:spPr>
            <c:extLst>
              <c:ext xmlns:c16="http://schemas.microsoft.com/office/drawing/2014/chart" uri="{C3380CC4-5D6E-409C-BE32-E72D297353CC}">
                <c16:uniqueId val="{00000003-1FCD-4646-B970-223FA497FA79}"/>
              </c:ext>
            </c:extLst>
          </c:dPt>
          <c:dLbls>
            <c:dLbl>
              <c:idx val="0"/>
              <c:layout>
                <c:manualLayout>
                  <c:x val="2.6057919130884025E-2"/>
                  <c:y val="-7.0659040523729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CD-4646-B970-223FA497FA79}"/>
                </c:ext>
              </c:extLst>
            </c:dLbl>
            <c:dLbl>
              <c:idx val="3"/>
              <c:layout>
                <c:manualLayout>
                  <c:x val="-1.0923139068690317E-2"/>
                  <c:y val="-1.8093129024270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CD-4646-B970-223FA497FA7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8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Sheet1!$B$2:$B$5</c:f>
              <c:numCache>
                <c:formatCode>General</c:formatCode>
                <c:ptCount val="4"/>
                <c:pt idx="0" formatCode="0%">
                  <c:v>0.02</c:v>
                </c:pt>
                <c:pt idx="3" formatCode="0%">
                  <c:v>1</c:v>
                </c:pt>
              </c:numCache>
            </c:numRef>
          </c:val>
          <c:extLst>
            <c:ext xmlns:c16="http://schemas.microsoft.com/office/drawing/2014/chart" uri="{C3380CC4-5D6E-409C-BE32-E72D297353CC}">
              <c16:uniqueId val="{00000004-1FCD-4646-B970-223FA497FA79}"/>
            </c:ext>
          </c:extLst>
        </c:ser>
        <c:ser>
          <c:idx val="1"/>
          <c:order val="1"/>
          <c:tx>
            <c:strRef>
              <c:f>Sheet1!$C$1</c:f>
              <c:strCache>
                <c:ptCount val="1"/>
                <c:pt idx="0">
                  <c:v>Series 2</c:v>
                </c:pt>
              </c:strCache>
            </c:strRef>
          </c:tx>
          <c:spPr>
            <a:pattFill prst="lgCheck">
              <a:fgClr>
                <a:srgbClr val="002060"/>
              </a:fgClr>
              <a:bgClr>
                <a:srgbClr val="ED7D31">
                  <a:lumMod val="20000"/>
                  <a:lumOff val="80000"/>
                </a:srgbClr>
              </a:bgClr>
            </a:pattFill>
            <a:ln>
              <a:solidFill>
                <a:schemeClr val="accent2"/>
              </a:solidFill>
            </a:ln>
            <a:effectLst/>
            <a:sp3d>
              <a:contourClr>
                <a:schemeClr val="accent2"/>
              </a:contourClr>
            </a:sp3d>
          </c:spPr>
          <c:invertIfNegative val="0"/>
          <c:dPt>
            <c:idx val="1"/>
            <c:invertIfNegative val="0"/>
            <c:bubble3D val="0"/>
            <c:spPr>
              <a:pattFill prst="lgCheck">
                <a:fgClr>
                  <a:srgbClr val="002060"/>
                </a:fgClr>
                <a:bgClr>
                  <a:sysClr val="window" lastClr="FFFFFF"/>
                </a:bgClr>
              </a:pattFill>
              <a:ln>
                <a:noFill/>
              </a:ln>
              <a:effectLst/>
              <a:sp3d>
                <a:contourClr>
                  <a:schemeClr val="accent2"/>
                </a:contourClr>
              </a:sp3d>
            </c:spPr>
            <c:extLst>
              <c:ext xmlns:c16="http://schemas.microsoft.com/office/drawing/2014/chart" uri="{C3380CC4-5D6E-409C-BE32-E72D297353CC}">
                <c16:uniqueId val="{00000006-1FCD-4646-B970-223FA497FA79}"/>
              </c:ext>
            </c:extLst>
          </c:dPt>
          <c:dLbls>
            <c:dLbl>
              <c:idx val="1"/>
              <c:layout>
                <c:manualLayout>
                  <c:x val="8.0542561074659451E-3"/>
                  <c:y val="-4.2735125893905844E-2"/>
                </c:manualLayout>
              </c:layout>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90EB2"/>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FCD-4646-B970-223FA497FA7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90EB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Sheet1!$C$2:$C$5</c:f>
              <c:numCache>
                <c:formatCode>0%</c:formatCode>
                <c:ptCount val="4"/>
                <c:pt idx="1">
                  <c:v>0.56999999999999995</c:v>
                </c:pt>
              </c:numCache>
            </c:numRef>
          </c:val>
          <c:extLst>
            <c:ext xmlns:c16="http://schemas.microsoft.com/office/drawing/2014/chart" uri="{C3380CC4-5D6E-409C-BE32-E72D297353CC}">
              <c16:uniqueId val="{00000007-1FCD-4646-B970-223FA497FA79}"/>
            </c:ext>
          </c:extLst>
        </c:ser>
        <c:ser>
          <c:idx val="2"/>
          <c:order val="2"/>
          <c:tx>
            <c:strRef>
              <c:f>Sheet1!$D$1</c:f>
              <c:strCache>
                <c:ptCount val="1"/>
                <c:pt idx="0">
                  <c:v>Series 3</c:v>
                </c:pt>
              </c:strCache>
            </c:strRef>
          </c:tx>
          <c:spPr>
            <a:pattFill prst="solidDmnd">
              <a:fgClr>
                <a:srgbClr val="C00000"/>
              </a:fgClr>
              <a:bgClr>
                <a:srgbClr val="A5A5A5">
                  <a:lumMod val="20000"/>
                  <a:lumOff val="80000"/>
                </a:srgbClr>
              </a:bgClr>
            </a:pattFill>
            <a:ln>
              <a:solidFill>
                <a:schemeClr val="accent1"/>
              </a:solidFill>
            </a:ln>
            <a:effectLst/>
            <a:sp3d>
              <a:contourClr>
                <a:schemeClr val="accent1"/>
              </a:contourClr>
            </a:sp3d>
          </c:spPr>
          <c:invertIfNegative val="0"/>
          <c:dPt>
            <c:idx val="2"/>
            <c:invertIfNegative val="0"/>
            <c:bubble3D val="0"/>
            <c:spPr>
              <a:pattFill prst="solidDmnd">
                <a:fgClr>
                  <a:srgbClr val="C00000"/>
                </a:fgClr>
                <a:bgClr>
                  <a:srgbClr val="A5A5A5">
                    <a:lumMod val="20000"/>
                    <a:lumOff val="80000"/>
                  </a:srgbClr>
                </a:bgClr>
              </a:pattFill>
              <a:ln>
                <a:noFill/>
              </a:ln>
              <a:effectLst/>
              <a:sp3d>
                <a:contourClr>
                  <a:schemeClr val="accent1"/>
                </a:contourClr>
              </a:sp3d>
            </c:spPr>
            <c:extLst>
              <c:ext xmlns:c16="http://schemas.microsoft.com/office/drawing/2014/chart" uri="{C3380CC4-5D6E-409C-BE32-E72D297353CC}">
                <c16:uniqueId val="{00000009-1FCD-4646-B970-223FA497FA79}"/>
              </c:ext>
            </c:extLst>
          </c:dPt>
          <c:dLbls>
            <c:dLbl>
              <c:idx val="2"/>
              <c:layout>
                <c:manualLayout>
                  <c:x val="4.1392380350403351E-4"/>
                  <c:y val="-3.6899806103230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FCD-4646-B970-223FA497FA7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Sheet1!$D$2:$D$5</c:f>
              <c:numCache>
                <c:formatCode>General</c:formatCode>
                <c:ptCount val="4"/>
                <c:pt idx="2" formatCode="0%">
                  <c:v>0.41</c:v>
                </c:pt>
              </c:numCache>
            </c:numRef>
          </c:val>
          <c:extLst>
            <c:ext xmlns:c16="http://schemas.microsoft.com/office/drawing/2014/chart" uri="{C3380CC4-5D6E-409C-BE32-E72D297353CC}">
              <c16:uniqueId val="{0000000A-1FCD-4646-B970-223FA497FA79}"/>
            </c:ext>
          </c:extLst>
        </c:ser>
        <c:dLbls>
          <c:showLegendKey val="0"/>
          <c:showVal val="0"/>
          <c:showCatName val="0"/>
          <c:showSerName val="0"/>
          <c:showPercent val="0"/>
          <c:showBubbleSize val="0"/>
        </c:dLbls>
        <c:gapWidth val="160"/>
        <c:gapDepth val="0"/>
        <c:shape val="box"/>
        <c:axId val="228076824"/>
        <c:axId val="1"/>
        <c:axId val="2"/>
      </c:bar3DChart>
      <c:catAx>
        <c:axId val="228076824"/>
        <c:scaling>
          <c:orientation val="minMax"/>
        </c:scaling>
        <c:delete val="0"/>
        <c:axPos val="b"/>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0000FF"/>
                </a:solidFill>
                <a:effectLst>
                  <a:outerShdw blurRad="38100" dist="38100" dir="2700000" algn="tl">
                    <a:srgbClr val="000000">
                      <a:alpha val="43137"/>
                    </a:srgbClr>
                  </a:outerShdw>
                </a:effectLst>
                <a:latin typeface="Times New Roman" panose="02020603050405020304" pitchFamily="18" charset="0"/>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a:solidFill>
                <a:srgbClr val="000068"/>
              </a:solidFill>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228076824"/>
        <c:crosses val="autoZero"/>
        <c:crossBetween val="between"/>
      </c:valAx>
      <c:serAx>
        <c:axId val="2"/>
        <c:scaling>
          <c:orientation val="minMax"/>
        </c:scaling>
        <c:delete val="1"/>
        <c:axPos val="b"/>
        <c:majorTickMark val="out"/>
        <c:minorTickMark val="none"/>
        <c:tickLblPos val="nextTo"/>
        <c:crossAx val="1"/>
        <c:crosses val="autoZero"/>
      </c:serAx>
      <c:spPr>
        <a:solidFill>
          <a:srgbClr val="EFFCFF"/>
        </a:solidFill>
        <a:ln w="28575">
          <a:solidFill>
            <a:srgbClr val="0000FF"/>
          </a:solidFill>
          <a:prstDash val="dashDot"/>
        </a:ln>
      </c:spPr>
    </c:plotArea>
    <c:plotVisOnly val="1"/>
    <c:dispBlanksAs val="gap"/>
    <c:showDLblsOverMax val="0"/>
  </c:chart>
  <c:spPr>
    <a:solidFill>
      <a:schemeClr val="bg1"/>
    </a:solidFill>
    <a:ln w="28575" cap="flat" cmpd="sng" algn="ctr">
      <a:solidFill>
        <a:srgbClr val="0000FF"/>
      </a:solidFill>
      <a:prstDash val="dash"/>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0"/>
      <c:rotY val="0"/>
      <c:depthPercent val="100"/>
      <c:rAngAx val="0"/>
    </c:view3D>
    <c:floor>
      <c:thickness val="0"/>
      <c:spPr>
        <a:solidFill>
          <a:schemeClr val="lt1"/>
        </a:solidFill>
        <a:ln>
          <a:solidFill>
            <a:schemeClr val="tx1"/>
          </a:solidFill>
        </a:ln>
        <a:effectLst/>
        <a:sp3d>
          <a:contourClr>
            <a:schemeClr val="tx1"/>
          </a:contourClr>
        </a:sp3d>
      </c:spPr>
    </c:floor>
    <c:sideWall>
      <c:thickness val="0"/>
      <c:spPr>
        <a:blipFill>
          <a:blip xmlns:r="http://schemas.openxmlformats.org/officeDocument/2006/relationships" r:embed="rId2"/>
          <a:tile tx="0" ty="0" sx="100000" sy="100000" flip="none" algn="tl"/>
        </a:blipFill>
        <a:ln>
          <a:solidFill>
            <a:sysClr val="windowText" lastClr="000000"/>
          </a:solidFill>
        </a:ln>
        <a:effectLst/>
        <a:sp3d/>
      </c:spPr>
    </c:sideWall>
    <c:backWall>
      <c:thickness val="0"/>
      <c:spPr>
        <a:blipFill>
          <a:blip xmlns:r="http://schemas.openxmlformats.org/officeDocument/2006/relationships" r:embed="rId2"/>
          <a:tile tx="0" ty="0" sx="100000" sy="100000" flip="none" algn="tl"/>
        </a:blipFill>
        <a:ln w="12700">
          <a:solidFill>
            <a:srgbClr val="000068"/>
          </a:solidFill>
        </a:ln>
        <a:effectLst/>
        <a:sp3d/>
      </c:spPr>
    </c:backWall>
    <c:plotArea>
      <c:layout>
        <c:manualLayout>
          <c:layoutTarget val="inner"/>
          <c:xMode val="edge"/>
          <c:yMode val="edge"/>
          <c:x val="8.060053737287011E-2"/>
          <c:y val="2.6237742457832666E-2"/>
          <c:w val="0.91396573519878588"/>
          <c:h val="0.89759018979644312"/>
        </c:manualLayout>
      </c:layout>
      <c:bar3DChart>
        <c:barDir val="col"/>
        <c:grouping val="standard"/>
        <c:varyColors val="0"/>
        <c:ser>
          <c:idx val="0"/>
          <c:order val="0"/>
          <c:tx>
            <c:v>1%</c:v>
          </c:tx>
          <c:spPr>
            <a:pattFill prst="dkVert">
              <a:fgClr>
                <a:srgbClr val="00B050"/>
              </a:fgClr>
              <a:bgClr>
                <a:srgbClr val="5B9BD5">
                  <a:lumMod val="20000"/>
                  <a:lumOff val="80000"/>
                </a:srgbClr>
              </a:bgClr>
            </a:pattFill>
            <a:ln>
              <a:solidFill>
                <a:schemeClr val="accent1"/>
              </a:solidFill>
            </a:ln>
            <a:effectLst/>
            <a:sp3d>
              <a:contourClr>
                <a:schemeClr val="accent1"/>
              </a:contourClr>
            </a:sp3d>
          </c:spPr>
          <c:invertIfNegative val="0"/>
          <c:dPt>
            <c:idx val="0"/>
            <c:invertIfNegative val="0"/>
            <c:bubble3D val="0"/>
            <c:spPr>
              <a:pattFill prst="dkVert">
                <a:fgClr>
                  <a:srgbClr val="00B050"/>
                </a:fgClr>
                <a:bgClr>
                  <a:srgbClr val="5B9BD5">
                    <a:lumMod val="20000"/>
                    <a:lumOff val="80000"/>
                  </a:srgbClr>
                </a:bgClr>
              </a:pattFill>
              <a:ln>
                <a:noFill/>
              </a:ln>
              <a:effectLst/>
              <a:sp3d>
                <a:contourClr>
                  <a:schemeClr val="accent1"/>
                </a:contourClr>
              </a:sp3d>
            </c:spPr>
            <c:extLst>
              <c:ext xmlns:c16="http://schemas.microsoft.com/office/drawing/2014/chart" uri="{C3380CC4-5D6E-409C-BE32-E72D297353CC}">
                <c16:uniqueId val="{00000001-13BD-44B5-BF5C-390D39C581C1}"/>
              </c:ext>
            </c:extLst>
          </c:dPt>
          <c:dPt>
            <c:idx val="3"/>
            <c:invertIfNegative val="0"/>
            <c:bubble3D val="0"/>
            <c:spPr>
              <a:pattFill prst="wdUpDiag">
                <a:fgClr>
                  <a:srgbClr val="0070C0"/>
                </a:fgClr>
                <a:bgClr>
                  <a:srgbClr val="5B9BD5">
                    <a:lumMod val="20000"/>
                    <a:lumOff val="80000"/>
                  </a:srgbClr>
                </a:bgClr>
              </a:pattFill>
              <a:ln>
                <a:solidFill>
                  <a:schemeClr val="accent1"/>
                </a:solidFill>
              </a:ln>
              <a:effectLst/>
              <a:sp3d>
                <a:contourClr>
                  <a:schemeClr val="accent1"/>
                </a:contourClr>
              </a:sp3d>
            </c:spPr>
            <c:extLst>
              <c:ext xmlns:c16="http://schemas.microsoft.com/office/drawing/2014/chart" uri="{C3380CC4-5D6E-409C-BE32-E72D297353CC}">
                <c16:uniqueId val="{00000003-13BD-44B5-BF5C-390D39C581C1}"/>
              </c:ext>
            </c:extLst>
          </c:dPt>
          <c:dLbls>
            <c:dLbl>
              <c:idx val="0"/>
              <c:layout>
                <c:manualLayout>
                  <c:x val="3.2344781975492232E-2"/>
                  <c:y val="-5.45494490663188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3BD-44B5-BF5C-390D39C581C1}"/>
                </c:ext>
              </c:extLst>
            </c:dLbl>
            <c:dLbl>
              <c:idx val="3"/>
              <c:layout>
                <c:manualLayout>
                  <c:x val="-1.0923139068690317E-2"/>
                  <c:y val="-1.8093129024270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BD-44B5-BF5C-390D39C581C1}"/>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8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Sheet1!$B$2:$B$5</c:f>
              <c:numCache>
                <c:formatCode>General</c:formatCode>
                <c:ptCount val="4"/>
                <c:pt idx="0" formatCode="0%">
                  <c:v>0.02</c:v>
                </c:pt>
                <c:pt idx="3" formatCode="0%">
                  <c:v>1</c:v>
                </c:pt>
              </c:numCache>
            </c:numRef>
          </c:val>
          <c:extLst>
            <c:ext xmlns:c16="http://schemas.microsoft.com/office/drawing/2014/chart" uri="{C3380CC4-5D6E-409C-BE32-E72D297353CC}">
              <c16:uniqueId val="{00000004-13BD-44B5-BF5C-390D39C581C1}"/>
            </c:ext>
          </c:extLst>
        </c:ser>
        <c:ser>
          <c:idx val="1"/>
          <c:order val="1"/>
          <c:tx>
            <c:strRef>
              <c:f>Sheet1!$C$1</c:f>
              <c:strCache>
                <c:ptCount val="1"/>
                <c:pt idx="0">
                  <c:v>Series 2</c:v>
                </c:pt>
              </c:strCache>
            </c:strRef>
          </c:tx>
          <c:spPr>
            <a:pattFill prst="lgCheck">
              <a:fgClr>
                <a:srgbClr val="002060"/>
              </a:fgClr>
              <a:bgClr>
                <a:srgbClr val="ED7D31">
                  <a:lumMod val="20000"/>
                  <a:lumOff val="80000"/>
                </a:srgbClr>
              </a:bgClr>
            </a:pattFill>
            <a:ln>
              <a:solidFill>
                <a:schemeClr val="accent2"/>
              </a:solidFill>
            </a:ln>
            <a:effectLst/>
            <a:sp3d>
              <a:contourClr>
                <a:schemeClr val="accent2"/>
              </a:contourClr>
            </a:sp3d>
          </c:spPr>
          <c:invertIfNegative val="0"/>
          <c:dPt>
            <c:idx val="1"/>
            <c:invertIfNegative val="0"/>
            <c:bubble3D val="0"/>
            <c:spPr>
              <a:pattFill prst="lgCheck">
                <a:fgClr>
                  <a:srgbClr val="002060"/>
                </a:fgClr>
                <a:bgClr>
                  <a:sysClr val="window" lastClr="FFFFFF"/>
                </a:bgClr>
              </a:pattFill>
              <a:ln>
                <a:noFill/>
              </a:ln>
              <a:effectLst/>
              <a:sp3d>
                <a:contourClr>
                  <a:schemeClr val="accent2"/>
                </a:contourClr>
              </a:sp3d>
            </c:spPr>
            <c:extLst>
              <c:ext xmlns:c16="http://schemas.microsoft.com/office/drawing/2014/chart" uri="{C3380CC4-5D6E-409C-BE32-E72D297353CC}">
                <c16:uniqueId val="{00000006-13BD-44B5-BF5C-390D39C581C1}"/>
              </c:ext>
            </c:extLst>
          </c:dPt>
          <c:dLbls>
            <c:dLbl>
              <c:idx val="1"/>
              <c:layout>
                <c:manualLayout>
                  <c:x val="4.9109100863623176E-3"/>
                  <c:y val="-3.6291375204445322E-2"/>
                </c:manualLayout>
              </c:layout>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90EB2"/>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3BD-44B5-BF5C-390D39C581C1}"/>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90EB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Sheet1!$C$2:$C$5</c:f>
              <c:numCache>
                <c:formatCode>0%</c:formatCode>
                <c:ptCount val="4"/>
                <c:pt idx="1">
                  <c:v>0.56999999999999995</c:v>
                </c:pt>
              </c:numCache>
            </c:numRef>
          </c:val>
          <c:extLst>
            <c:ext xmlns:c16="http://schemas.microsoft.com/office/drawing/2014/chart" uri="{C3380CC4-5D6E-409C-BE32-E72D297353CC}">
              <c16:uniqueId val="{00000007-13BD-44B5-BF5C-390D39C581C1}"/>
            </c:ext>
          </c:extLst>
        </c:ser>
        <c:ser>
          <c:idx val="2"/>
          <c:order val="2"/>
          <c:tx>
            <c:strRef>
              <c:f>Sheet1!$D$1</c:f>
              <c:strCache>
                <c:ptCount val="1"/>
                <c:pt idx="0">
                  <c:v>Series 3</c:v>
                </c:pt>
              </c:strCache>
            </c:strRef>
          </c:tx>
          <c:spPr>
            <a:pattFill prst="solidDmnd">
              <a:fgClr>
                <a:srgbClr val="C00000"/>
              </a:fgClr>
              <a:bgClr>
                <a:srgbClr val="A5A5A5">
                  <a:lumMod val="20000"/>
                  <a:lumOff val="80000"/>
                </a:srgbClr>
              </a:bgClr>
            </a:pattFill>
            <a:ln>
              <a:solidFill>
                <a:schemeClr val="accent1"/>
              </a:solidFill>
            </a:ln>
            <a:effectLst/>
            <a:sp3d>
              <a:contourClr>
                <a:schemeClr val="accent1"/>
              </a:contourClr>
            </a:sp3d>
          </c:spPr>
          <c:invertIfNegative val="0"/>
          <c:dPt>
            <c:idx val="2"/>
            <c:invertIfNegative val="0"/>
            <c:bubble3D val="0"/>
            <c:spPr>
              <a:pattFill prst="solidDmnd">
                <a:fgClr>
                  <a:srgbClr val="C00000"/>
                </a:fgClr>
                <a:bgClr>
                  <a:srgbClr val="A5A5A5">
                    <a:lumMod val="20000"/>
                    <a:lumOff val="80000"/>
                  </a:srgbClr>
                </a:bgClr>
              </a:pattFill>
              <a:ln>
                <a:noFill/>
              </a:ln>
              <a:effectLst/>
              <a:sp3d>
                <a:contourClr>
                  <a:schemeClr val="accent1"/>
                </a:contourClr>
              </a:sp3d>
            </c:spPr>
            <c:extLst>
              <c:ext xmlns:c16="http://schemas.microsoft.com/office/drawing/2014/chart" uri="{C3380CC4-5D6E-409C-BE32-E72D297353CC}">
                <c16:uniqueId val="{00000009-13BD-44B5-BF5C-390D39C581C1}"/>
              </c:ext>
            </c:extLst>
          </c:dPt>
          <c:dLbls>
            <c:dLbl>
              <c:idx val="2"/>
              <c:layout>
                <c:manualLayout>
                  <c:x val="4.1392380350403351E-4"/>
                  <c:y val="-3.6899806103230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3BD-44B5-BF5C-390D39C581C1}"/>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Sheet1!$D$2:$D$5</c:f>
              <c:numCache>
                <c:formatCode>General</c:formatCode>
                <c:ptCount val="4"/>
                <c:pt idx="2" formatCode="0%">
                  <c:v>0.41</c:v>
                </c:pt>
              </c:numCache>
            </c:numRef>
          </c:val>
          <c:extLst>
            <c:ext xmlns:c16="http://schemas.microsoft.com/office/drawing/2014/chart" uri="{C3380CC4-5D6E-409C-BE32-E72D297353CC}">
              <c16:uniqueId val="{0000000A-13BD-44B5-BF5C-390D39C581C1}"/>
            </c:ext>
          </c:extLst>
        </c:ser>
        <c:dLbls>
          <c:showLegendKey val="0"/>
          <c:showVal val="0"/>
          <c:showCatName val="0"/>
          <c:showSerName val="0"/>
          <c:showPercent val="0"/>
          <c:showBubbleSize val="0"/>
        </c:dLbls>
        <c:gapWidth val="160"/>
        <c:gapDepth val="0"/>
        <c:shape val="box"/>
        <c:axId val="228076824"/>
        <c:axId val="1"/>
        <c:axId val="2"/>
      </c:bar3DChart>
      <c:catAx>
        <c:axId val="228076824"/>
        <c:scaling>
          <c:orientation val="minMax"/>
        </c:scaling>
        <c:delete val="0"/>
        <c:axPos val="b"/>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0000FF"/>
                </a:solidFill>
                <a:effectLst>
                  <a:outerShdw blurRad="38100" dist="38100" dir="2700000" algn="tl">
                    <a:srgbClr val="000000">
                      <a:alpha val="43137"/>
                    </a:srgbClr>
                  </a:outerShdw>
                </a:effectLst>
                <a:latin typeface="Times New Roman" panose="02020603050405020304" pitchFamily="18" charset="0"/>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a:solidFill>
                <a:srgbClr val="000068"/>
              </a:solidFill>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228076824"/>
        <c:crosses val="autoZero"/>
        <c:crossBetween val="between"/>
      </c:valAx>
      <c:serAx>
        <c:axId val="2"/>
        <c:scaling>
          <c:orientation val="minMax"/>
        </c:scaling>
        <c:delete val="1"/>
        <c:axPos val="b"/>
        <c:majorTickMark val="out"/>
        <c:minorTickMark val="none"/>
        <c:tickLblPos val="nextTo"/>
        <c:crossAx val="1"/>
        <c:crosses val="autoZero"/>
      </c:serAx>
      <c:spPr>
        <a:solidFill>
          <a:srgbClr val="EFFCFF"/>
        </a:solidFill>
        <a:ln w="28575">
          <a:solidFill>
            <a:srgbClr val="0000FF"/>
          </a:solidFill>
          <a:prstDash val="dashDot"/>
        </a:ln>
      </c:spPr>
    </c:plotArea>
    <c:plotVisOnly val="1"/>
    <c:dispBlanksAs val="gap"/>
    <c:showDLblsOverMax val="0"/>
  </c:chart>
  <c:spPr>
    <a:solidFill>
      <a:schemeClr val="bg1"/>
    </a:solidFill>
    <a:ln w="12696" cap="flat" cmpd="sng" algn="ctr">
      <a:solidFill>
        <a:schemeClr val="tx1"/>
      </a:solidFill>
      <a:prstDash val="dash"/>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0"/>
      <c:rotY val="0"/>
      <c:depthPercent val="100"/>
      <c:rAngAx val="0"/>
    </c:view3D>
    <c:floor>
      <c:thickness val="0"/>
      <c:spPr>
        <a:solidFill>
          <a:schemeClr val="lt1"/>
        </a:solidFill>
        <a:ln>
          <a:solidFill>
            <a:schemeClr val="tx1"/>
          </a:solidFill>
        </a:ln>
        <a:effectLst/>
        <a:sp3d>
          <a:contourClr>
            <a:schemeClr val="tx1"/>
          </a:contourClr>
        </a:sp3d>
      </c:spPr>
    </c:floor>
    <c:sideWall>
      <c:thickness val="0"/>
      <c:spPr>
        <a:blipFill>
          <a:blip xmlns:r="http://schemas.openxmlformats.org/officeDocument/2006/relationships" r:embed="rId2"/>
          <a:tile tx="0" ty="0" sx="100000" sy="100000" flip="none" algn="tl"/>
        </a:blipFill>
        <a:ln>
          <a:solidFill>
            <a:sysClr val="windowText" lastClr="000000"/>
          </a:solidFill>
        </a:ln>
        <a:effectLst/>
        <a:sp3d/>
      </c:spPr>
    </c:sideWall>
    <c:backWall>
      <c:thickness val="0"/>
      <c:spPr>
        <a:blipFill>
          <a:blip xmlns:r="http://schemas.openxmlformats.org/officeDocument/2006/relationships" r:embed="rId2"/>
          <a:tile tx="0" ty="0" sx="100000" sy="100000" flip="none" algn="tl"/>
        </a:blipFill>
        <a:ln w="12700">
          <a:solidFill>
            <a:srgbClr val="000068"/>
          </a:solidFill>
        </a:ln>
        <a:effectLst/>
        <a:sp3d/>
      </c:spPr>
    </c:backWall>
    <c:plotArea>
      <c:layout>
        <c:manualLayout>
          <c:layoutTarget val="inner"/>
          <c:xMode val="edge"/>
          <c:yMode val="edge"/>
          <c:x val="8.060053737287011E-2"/>
          <c:y val="2.6237742457832666E-2"/>
          <c:w val="0.91396573519878588"/>
          <c:h val="0.89759018979644312"/>
        </c:manualLayout>
      </c:layout>
      <c:bar3DChart>
        <c:barDir val="col"/>
        <c:grouping val="standard"/>
        <c:varyColors val="0"/>
        <c:ser>
          <c:idx val="0"/>
          <c:order val="0"/>
          <c:tx>
            <c:v>1%</c:v>
          </c:tx>
          <c:spPr>
            <a:pattFill prst="dkVert">
              <a:fgClr>
                <a:srgbClr val="00B050"/>
              </a:fgClr>
              <a:bgClr>
                <a:srgbClr val="5B9BD5">
                  <a:lumMod val="20000"/>
                  <a:lumOff val="80000"/>
                </a:srgbClr>
              </a:bgClr>
            </a:pattFill>
            <a:ln>
              <a:solidFill>
                <a:schemeClr val="accent1"/>
              </a:solidFill>
            </a:ln>
            <a:effectLst/>
            <a:sp3d>
              <a:contourClr>
                <a:schemeClr val="accent1"/>
              </a:contourClr>
            </a:sp3d>
          </c:spPr>
          <c:invertIfNegative val="0"/>
          <c:dPt>
            <c:idx val="0"/>
            <c:invertIfNegative val="0"/>
            <c:bubble3D val="0"/>
            <c:spPr>
              <a:pattFill prst="dkVert">
                <a:fgClr>
                  <a:srgbClr val="00B050"/>
                </a:fgClr>
                <a:bgClr>
                  <a:srgbClr val="5B9BD5">
                    <a:lumMod val="20000"/>
                    <a:lumOff val="80000"/>
                  </a:srgbClr>
                </a:bgClr>
              </a:pattFill>
              <a:ln>
                <a:noFill/>
              </a:ln>
              <a:effectLst/>
              <a:sp3d>
                <a:contourClr>
                  <a:schemeClr val="accent1"/>
                </a:contourClr>
              </a:sp3d>
            </c:spPr>
            <c:extLst>
              <c:ext xmlns:c16="http://schemas.microsoft.com/office/drawing/2014/chart" uri="{C3380CC4-5D6E-409C-BE32-E72D297353CC}">
                <c16:uniqueId val="{00000001-B25B-4C18-A3C5-AB70691CEEA9}"/>
              </c:ext>
            </c:extLst>
          </c:dPt>
          <c:dPt>
            <c:idx val="3"/>
            <c:invertIfNegative val="0"/>
            <c:bubble3D val="0"/>
            <c:spPr>
              <a:pattFill prst="wdUpDiag">
                <a:fgClr>
                  <a:srgbClr val="0070C0"/>
                </a:fgClr>
                <a:bgClr>
                  <a:srgbClr val="5B9BD5">
                    <a:lumMod val="20000"/>
                    <a:lumOff val="80000"/>
                  </a:srgbClr>
                </a:bgClr>
              </a:pattFill>
              <a:ln>
                <a:solidFill>
                  <a:schemeClr val="accent1"/>
                </a:solidFill>
              </a:ln>
              <a:effectLst/>
              <a:sp3d>
                <a:contourClr>
                  <a:schemeClr val="accent1"/>
                </a:contourClr>
              </a:sp3d>
            </c:spPr>
            <c:extLst>
              <c:ext xmlns:c16="http://schemas.microsoft.com/office/drawing/2014/chart" uri="{C3380CC4-5D6E-409C-BE32-E72D297353CC}">
                <c16:uniqueId val="{00000003-B25B-4C18-A3C5-AB70691CEEA9}"/>
              </c:ext>
            </c:extLst>
          </c:dPt>
          <c:dLbls>
            <c:dLbl>
              <c:idx val="0"/>
              <c:layout>
                <c:manualLayout>
                  <c:x val="1.3489122971961576E-2"/>
                  <c:y val="-6.09932662110837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5B-4C18-A3C5-AB70691CEEA9}"/>
                </c:ext>
              </c:extLst>
            </c:dLbl>
            <c:dLbl>
              <c:idx val="3"/>
              <c:layout>
                <c:manualLayout>
                  <c:x val="-1.0923139068690317E-2"/>
                  <c:y val="-1.8093129024270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5B-4C18-A3C5-AB70691CEEA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8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Sheet1!$B$2:$B$5</c:f>
              <c:numCache>
                <c:formatCode>General</c:formatCode>
                <c:ptCount val="4"/>
                <c:pt idx="0" formatCode="0%">
                  <c:v>0.02</c:v>
                </c:pt>
                <c:pt idx="3" formatCode="0%">
                  <c:v>1</c:v>
                </c:pt>
              </c:numCache>
            </c:numRef>
          </c:val>
          <c:extLst>
            <c:ext xmlns:c16="http://schemas.microsoft.com/office/drawing/2014/chart" uri="{C3380CC4-5D6E-409C-BE32-E72D297353CC}">
              <c16:uniqueId val="{00000004-B25B-4C18-A3C5-AB70691CEEA9}"/>
            </c:ext>
          </c:extLst>
        </c:ser>
        <c:ser>
          <c:idx val="1"/>
          <c:order val="1"/>
          <c:tx>
            <c:strRef>
              <c:f>Sheet1!$C$1</c:f>
              <c:strCache>
                <c:ptCount val="1"/>
                <c:pt idx="0">
                  <c:v>Series 2</c:v>
                </c:pt>
              </c:strCache>
            </c:strRef>
          </c:tx>
          <c:spPr>
            <a:pattFill prst="lgCheck">
              <a:fgClr>
                <a:srgbClr val="002060"/>
              </a:fgClr>
              <a:bgClr>
                <a:srgbClr val="ED7D31">
                  <a:lumMod val="20000"/>
                  <a:lumOff val="80000"/>
                </a:srgbClr>
              </a:bgClr>
            </a:pattFill>
            <a:ln>
              <a:solidFill>
                <a:schemeClr val="accent2"/>
              </a:solidFill>
            </a:ln>
            <a:effectLst/>
            <a:sp3d>
              <a:contourClr>
                <a:schemeClr val="accent2"/>
              </a:contourClr>
            </a:sp3d>
          </c:spPr>
          <c:invertIfNegative val="0"/>
          <c:dPt>
            <c:idx val="1"/>
            <c:invertIfNegative val="0"/>
            <c:bubble3D val="0"/>
            <c:spPr>
              <a:pattFill prst="lgCheck">
                <a:fgClr>
                  <a:srgbClr val="002060"/>
                </a:fgClr>
                <a:bgClr>
                  <a:sysClr val="window" lastClr="FFFFFF"/>
                </a:bgClr>
              </a:pattFill>
              <a:ln>
                <a:noFill/>
              </a:ln>
              <a:effectLst/>
              <a:sp3d>
                <a:contourClr>
                  <a:schemeClr val="accent2"/>
                </a:contourClr>
              </a:sp3d>
            </c:spPr>
            <c:extLst>
              <c:ext xmlns:c16="http://schemas.microsoft.com/office/drawing/2014/chart" uri="{C3380CC4-5D6E-409C-BE32-E72D297353CC}">
                <c16:uniqueId val="{00000006-B25B-4C18-A3C5-AB70691CEEA9}"/>
              </c:ext>
            </c:extLst>
          </c:dPt>
          <c:dLbls>
            <c:dLbl>
              <c:idx val="1"/>
              <c:layout>
                <c:manualLayout>
                  <c:x val="3.3994965083410133E-4"/>
                  <c:y val="-5.0721720204893087E-2"/>
                </c:manualLayout>
              </c:layout>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90EB2"/>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25B-4C18-A3C5-AB70691CEEA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90EB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Sheet1!$C$2:$C$5</c:f>
              <c:numCache>
                <c:formatCode>0%</c:formatCode>
                <c:ptCount val="4"/>
                <c:pt idx="1">
                  <c:v>0.03</c:v>
                </c:pt>
              </c:numCache>
            </c:numRef>
          </c:val>
          <c:extLst>
            <c:ext xmlns:c16="http://schemas.microsoft.com/office/drawing/2014/chart" uri="{C3380CC4-5D6E-409C-BE32-E72D297353CC}">
              <c16:uniqueId val="{00000007-B25B-4C18-A3C5-AB70691CEEA9}"/>
            </c:ext>
          </c:extLst>
        </c:ser>
        <c:ser>
          <c:idx val="2"/>
          <c:order val="2"/>
          <c:tx>
            <c:strRef>
              <c:f>Sheet1!$D$1</c:f>
              <c:strCache>
                <c:ptCount val="1"/>
                <c:pt idx="0">
                  <c:v>Series 3</c:v>
                </c:pt>
              </c:strCache>
            </c:strRef>
          </c:tx>
          <c:spPr>
            <a:pattFill prst="solidDmnd">
              <a:fgClr>
                <a:srgbClr val="C00000"/>
              </a:fgClr>
              <a:bgClr>
                <a:srgbClr val="A5A5A5">
                  <a:lumMod val="20000"/>
                  <a:lumOff val="80000"/>
                </a:srgbClr>
              </a:bgClr>
            </a:pattFill>
            <a:ln>
              <a:solidFill>
                <a:schemeClr val="accent1"/>
              </a:solidFill>
            </a:ln>
            <a:effectLst/>
            <a:sp3d>
              <a:contourClr>
                <a:schemeClr val="accent1"/>
              </a:contourClr>
            </a:sp3d>
          </c:spPr>
          <c:invertIfNegative val="0"/>
          <c:dPt>
            <c:idx val="2"/>
            <c:invertIfNegative val="0"/>
            <c:bubble3D val="0"/>
            <c:spPr>
              <a:pattFill prst="solidDmnd">
                <a:fgClr>
                  <a:srgbClr val="C00000"/>
                </a:fgClr>
                <a:bgClr>
                  <a:srgbClr val="A5A5A5">
                    <a:lumMod val="20000"/>
                    <a:lumOff val="80000"/>
                  </a:srgbClr>
                </a:bgClr>
              </a:pattFill>
              <a:ln>
                <a:noFill/>
              </a:ln>
              <a:effectLst/>
              <a:sp3d>
                <a:contourClr>
                  <a:schemeClr val="accent1"/>
                </a:contourClr>
              </a:sp3d>
            </c:spPr>
            <c:extLst>
              <c:ext xmlns:c16="http://schemas.microsoft.com/office/drawing/2014/chart" uri="{C3380CC4-5D6E-409C-BE32-E72D297353CC}">
                <c16:uniqueId val="{00000009-B25B-4C18-A3C5-AB70691CEEA9}"/>
              </c:ext>
            </c:extLst>
          </c:dPt>
          <c:dLbls>
            <c:dLbl>
              <c:idx val="2"/>
              <c:layout>
                <c:manualLayout>
                  <c:x val="4.1392380350403351E-4"/>
                  <c:y val="-1.70410241085265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5B-4C18-A3C5-AB70691CEEA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Sheet1!$D$2:$D$5</c:f>
              <c:numCache>
                <c:formatCode>General</c:formatCode>
                <c:ptCount val="4"/>
                <c:pt idx="2" formatCode="0%">
                  <c:v>0.95</c:v>
                </c:pt>
              </c:numCache>
            </c:numRef>
          </c:val>
          <c:extLst>
            <c:ext xmlns:c16="http://schemas.microsoft.com/office/drawing/2014/chart" uri="{C3380CC4-5D6E-409C-BE32-E72D297353CC}">
              <c16:uniqueId val="{0000000A-B25B-4C18-A3C5-AB70691CEEA9}"/>
            </c:ext>
          </c:extLst>
        </c:ser>
        <c:dLbls>
          <c:showLegendKey val="0"/>
          <c:showVal val="0"/>
          <c:showCatName val="0"/>
          <c:showSerName val="0"/>
          <c:showPercent val="0"/>
          <c:showBubbleSize val="0"/>
        </c:dLbls>
        <c:gapWidth val="160"/>
        <c:gapDepth val="0"/>
        <c:shape val="box"/>
        <c:axId val="228076824"/>
        <c:axId val="1"/>
        <c:axId val="2"/>
      </c:bar3DChart>
      <c:catAx>
        <c:axId val="228076824"/>
        <c:scaling>
          <c:orientation val="minMax"/>
        </c:scaling>
        <c:delete val="0"/>
        <c:axPos val="b"/>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0000FF"/>
                </a:solidFill>
                <a:effectLst>
                  <a:outerShdw blurRad="38100" dist="38100" dir="2700000" algn="tl">
                    <a:srgbClr val="000000">
                      <a:alpha val="43137"/>
                    </a:srgbClr>
                  </a:outerShdw>
                </a:effectLst>
                <a:latin typeface="Times New Roman" panose="02020603050405020304" pitchFamily="18" charset="0"/>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a:solidFill>
                <a:srgbClr val="000068"/>
              </a:solidFill>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228076824"/>
        <c:crosses val="autoZero"/>
        <c:crossBetween val="between"/>
      </c:valAx>
      <c:serAx>
        <c:axId val="2"/>
        <c:scaling>
          <c:orientation val="minMax"/>
        </c:scaling>
        <c:delete val="1"/>
        <c:axPos val="b"/>
        <c:majorTickMark val="out"/>
        <c:minorTickMark val="none"/>
        <c:tickLblPos val="nextTo"/>
        <c:crossAx val="1"/>
        <c:crosses val="autoZero"/>
      </c:serAx>
      <c:spPr>
        <a:solidFill>
          <a:srgbClr val="EFFCFF"/>
        </a:solidFill>
        <a:ln w="28575">
          <a:solidFill>
            <a:srgbClr val="0000FF"/>
          </a:solidFill>
          <a:prstDash val="dashDot"/>
        </a:ln>
      </c:spPr>
    </c:plotArea>
    <c:plotVisOnly val="1"/>
    <c:dispBlanksAs val="gap"/>
    <c:showDLblsOverMax val="0"/>
  </c:chart>
  <c:spPr>
    <a:solidFill>
      <a:schemeClr val="bg1"/>
    </a:solidFill>
    <a:ln w="12696" cap="flat" cmpd="sng" algn="ctr">
      <a:solidFill>
        <a:schemeClr val="tx1"/>
      </a:solidFill>
      <a:prstDash val="dash"/>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0"/>
      <c:rotY val="0"/>
      <c:depthPercent val="100"/>
      <c:rAngAx val="0"/>
    </c:view3D>
    <c:floor>
      <c:thickness val="0"/>
      <c:spPr>
        <a:solidFill>
          <a:schemeClr val="lt1"/>
        </a:solidFill>
        <a:ln>
          <a:solidFill>
            <a:schemeClr val="tx1"/>
          </a:solidFill>
        </a:ln>
        <a:effectLst/>
        <a:sp3d>
          <a:contourClr>
            <a:schemeClr val="tx1"/>
          </a:contourClr>
        </a:sp3d>
      </c:spPr>
    </c:floor>
    <c:sideWall>
      <c:thickness val="0"/>
      <c:spPr>
        <a:blipFill>
          <a:blip xmlns:r="http://schemas.openxmlformats.org/officeDocument/2006/relationships" r:embed="rId2"/>
          <a:tile tx="0" ty="0" sx="100000" sy="100000" flip="none" algn="tl"/>
        </a:blipFill>
        <a:ln>
          <a:solidFill>
            <a:sysClr val="windowText" lastClr="000000"/>
          </a:solidFill>
        </a:ln>
        <a:effectLst/>
        <a:sp3d/>
      </c:spPr>
    </c:sideWall>
    <c:backWall>
      <c:thickness val="0"/>
      <c:spPr>
        <a:blipFill>
          <a:blip xmlns:r="http://schemas.openxmlformats.org/officeDocument/2006/relationships" r:embed="rId2"/>
          <a:tile tx="0" ty="0" sx="100000" sy="100000" flip="none" algn="tl"/>
        </a:blipFill>
        <a:ln w="12700">
          <a:solidFill>
            <a:srgbClr val="000068"/>
          </a:solidFill>
        </a:ln>
        <a:effectLst/>
        <a:sp3d/>
      </c:spPr>
    </c:backWall>
    <c:plotArea>
      <c:layout>
        <c:manualLayout>
          <c:layoutTarget val="inner"/>
          <c:xMode val="edge"/>
          <c:yMode val="edge"/>
          <c:x val="8.060053737287011E-2"/>
          <c:y val="2.6237742457832666E-2"/>
          <c:w val="0.91396573519878588"/>
          <c:h val="0.89759018979644312"/>
        </c:manualLayout>
      </c:layout>
      <c:bar3DChart>
        <c:barDir val="col"/>
        <c:grouping val="standard"/>
        <c:varyColors val="0"/>
        <c:ser>
          <c:idx val="0"/>
          <c:order val="0"/>
          <c:tx>
            <c:v>1%</c:v>
          </c:tx>
          <c:spPr>
            <a:pattFill prst="dkVert">
              <a:fgClr>
                <a:srgbClr val="00B050"/>
              </a:fgClr>
              <a:bgClr>
                <a:srgbClr val="5B9BD5">
                  <a:lumMod val="20000"/>
                  <a:lumOff val="80000"/>
                </a:srgbClr>
              </a:bgClr>
            </a:pattFill>
            <a:ln>
              <a:solidFill>
                <a:schemeClr val="accent1"/>
              </a:solidFill>
            </a:ln>
            <a:effectLst/>
            <a:sp3d>
              <a:contourClr>
                <a:schemeClr val="accent1"/>
              </a:contourClr>
            </a:sp3d>
          </c:spPr>
          <c:invertIfNegative val="0"/>
          <c:dPt>
            <c:idx val="0"/>
            <c:invertIfNegative val="0"/>
            <c:bubble3D val="0"/>
            <c:spPr>
              <a:pattFill prst="dkVert">
                <a:fgClr>
                  <a:srgbClr val="00B050"/>
                </a:fgClr>
                <a:bgClr>
                  <a:srgbClr val="5B9BD5">
                    <a:lumMod val="20000"/>
                    <a:lumOff val="80000"/>
                  </a:srgbClr>
                </a:bgClr>
              </a:pattFill>
              <a:ln>
                <a:noFill/>
              </a:ln>
              <a:effectLst/>
              <a:sp3d>
                <a:contourClr>
                  <a:schemeClr val="accent1"/>
                </a:contourClr>
              </a:sp3d>
            </c:spPr>
            <c:extLst>
              <c:ext xmlns:c16="http://schemas.microsoft.com/office/drawing/2014/chart" uri="{C3380CC4-5D6E-409C-BE32-E72D297353CC}">
                <c16:uniqueId val="{00000001-1FCD-4646-B970-223FA497FA79}"/>
              </c:ext>
            </c:extLst>
          </c:dPt>
          <c:dPt>
            <c:idx val="3"/>
            <c:invertIfNegative val="0"/>
            <c:bubble3D val="0"/>
            <c:spPr>
              <a:pattFill prst="wdUpDiag">
                <a:fgClr>
                  <a:srgbClr val="0070C0"/>
                </a:fgClr>
                <a:bgClr>
                  <a:srgbClr val="5B9BD5">
                    <a:lumMod val="20000"/>
                    <a:lumOff val="80000"/>
                  </a:srgbClr>
                </a:bgClr>
              </a:pattFill>
              <a:ln>
                <a:solidFill>
                  <a:schemeClr val="accent1"/>
                </a:solidFill>
              </a:ln>
              <a:effectLst/>
              <a:sp3d>
                <a:contourClr>
                  <a:schemeClr val="accent1"/>
                </a:contourClr>
              </a:sp3d>
            </c:spPr>
            <c:extLst>
              <c:ext xmlns:c16="http://schemas.microsoft.com/office/drawing/2014/chart" uri="{C3380CC4-5D6E-409C-BE32-E72D297353CC}">
                <c16:uniqueId val="{00000003-1FCD-4646-B970-223FA497FA79}"/>
              </c:ext>
            </c:extLst>
          </c:dPt>
          <c:dLbls>
            <c:dLbl>
              <c:idx val="0"/>
              <c:layout>
                <c:manualLayout>
                  <c:x val="2.6057919130884025E-2"/>
                  <c:y val="-7.0659040523729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CD-4646-B970-223FA497FA79}"/>
                </c:ext>
              </c:extLst>
            </c:dLbl>
            <c:dLbl>
              <c:idx val="3"/>
              <c:layout>
                <c:manualLayout>
                  <c:x val="-1.0923139068690317E-2"/>
                  <c:y val="-1.8093129024270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CD-4646-B970-223FA497FA7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8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Sheet1!$B$2:$B$5</c:f>
              <c:numCache>
                <c:formatCode>General</c:formatCode>
                <c:ptCount val="4"/>
                <c:pt idx="0" formatCode="0%">
                  <c:v>0.05</c:v>
                </c:pt>
                <c:pt idx="3" formatCode="0%">
                  <c:v>1</c:v>
                </c:pt>
              </c:numCache>
            </c:numRef>
          </c:val>
          <c:extLst>
            <c:ext xmlns:c16="http://schemas.microsoft.com/office/drawing/2014/chart" uri="{C3380CC4-5D6E-409C-BE32-E72D297353CC}">
              <c16:uniqueId val="{00000004-1FCD-4646-B970-223FA497FA79}"/>
            </c:ext>
          </c:extLst>
        </c:ser>
        <c:ser>
          <c:idx val="1"/>
          <c:order val="1"/>
          <c:tx>
            <c:strRef>
              <c:f>Sheet1!$C$1</c:f>
              <c:strCache>
                <c:ptCount val="1"/>
                <c:pt idx="0">
                  <c:v>Series 2</c:v>
                </c:pt>
              </c:strCache>
            </c:strRef>
          </c:tx>
          <c:spPr>
            <a:pattFill prst="lgCheck">
              <a:fgClr>
                <a:srgbClr val="002060"/>
              </a:fgClr>
              <a:bgClr>
                <a:srgbClr val="ED7D31">
                  <a:lumMod val="20000"/>
                  <a:lumOff val="80000"/>
                </a:srgbClr>
              </a:bgClr>
            </a:pattFill>
            <a:ln>
              <a:solidFill>
                <a:schemeClr val="accent2"/>
              </a:solidFill>
            </a:ln>
            <a:effectLst/>
            <a:sp3d>
              <a:contourClr>
                <a:schemeClr val="accent2"/>
              </a:contourClr>
            </a:sp3d>
          </c:spPr>
          <c:invertIfNegative val="0"/>
          <c:dPt>
            <c:idx val="1"/>
            <c:invertIfNegative val="0"/>
            <c:bubble3D val="0"/>
            <c:spPr>
              <a:pattFill prst="lgCheck">
                <a:fgClr>
                  <a:srgbClr val="002060"/>
                </a:fgClr>
                <a:bgClr>
                  <a:sysClr val="window" lastClr="FFFFFF"/>
                </a:bgClr>
              </a:pattFill>
              <a:ln>
                <a:noFill/>
              </a:ln>
              <a:effectLst/>
              <a:sp3d>
                <a:contourClr>
                  <a:schemeClr val="accent2"/>
                </a:contourClr>
              </a:sp3d>
            </c:spPr>
            <c:extLst>
              <c:ext xmlns:c16="http://schemas.microsoft.com/office/drawing/2014/chart" uri="{C3380CC4-5D6E-409C-BE32-E72D297353CC}">
                <c16:uniqueId val="{00000006-1FCD-4646-B970-223FA497FA79}"/>
              </c:ext>
            </c:extLst>
          </c:dPt>
          <c:dLbls>
            <c:dLbl>
              <c:idx val="1"/>
              <c:layout>
                <c:manualLayout>
                  <c:x val="8.0542561074659451E-3"/>
                  <c:y val="-4.2735125893905844E-2"/>
                </c:manualLayout>
              </c:layout>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90EB2"/>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FCD-4646-B970-223FA497FA7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90EB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Sheet1!$C$2:$C$5</c:f>
              <c:numCache>
                <c:formatCode>0%</c:formatCode>
                <c:ptCount val="4"/>
                <c:pt idx="1">
                  <c:v>0.76</c:v>
                </c:pt>
              </c:numCache>
            </c:numRef>
          </c:val>
          <c:extLst>
            <c:ext xmlns:c16="http://schemas.microsoft.com/office/drawing/2014/chart" uri="{C3380CC4-5D6E-409C-BE32-E72D297353CC}">
              <c16:uniqueId val="{00000007-1FCD-4646-B970-223FA497FA79}"/>
            </c:ext>
          </c:extLst>
        </c:ser>
        <c:ser>
          <c:idx val="2"/>
          <c:order val="2"/>
          <c:tx>
            <c:strRef>
              <c:f>Sheet1!$D$1</c:f>
              <c:strCache>
                <c:ptCount val="1"/>
                <c:pt idx="0">
                  <c:v>Series 3</c:v>
                </c:pt>
              </c:strCache>
            </c:strRef>
          </c:tx>
          <c:spPr>
            <a:pattFill prst="solidDmnd">
              <a:fgClr>
                <a:srgbClr val="C00000"/>
              </a:fgClr>
              <a:bgClr>
                <a:srgbClr val="A5A5A5">
                  <a:lumMod val="20000"/>
                  <a:lumOff val="80000"/>
                </a:srgbClr>
              </a:bgClr>
            </a:pattFill>
            <a:ln>
              <a:solidFill>
                <a:schemeClr val="accent1"/>
              </a:solidFill>
            </a:ln>
            <a:effectLst/>
            <a:sp3d>
              <a:contourClr>
                <a:schemeClr val="accent1"/>
              </a:contourClr>
            </a:sp3d>
          </c:spPr>
          <c:invertIfNegative val="0"/>
          <c:dPt>
            <c:idx val="2"/>
            <c:invertIfNegative val="0"/>
            <c:bubble3D val="0"/>
            <c:spPr>
              <a:pattFill prst="solidDmnd">
                <a:fgClr>
                  <a:srgbClr val="C00000"/>
                </a:fgClr>
                <a:bgClr>
                  <a:srgbClr val="A5A5A5">
                    <a:lumMod val="20000"/>
                    <a:lumOff val="80000"/>
                  </a:srgbClr>
                </a:bgClr>
              </a:pattFill>
              <a:ln>
                <a:noFill/>
              </a:ln>
              <a:effectLst/>
              <a:sp3d>
                <a:contourClr>
                  <a:schemeClr val="accent1"/>
                </a:contourClr>
              </a:sp3d>
            </c:spPr>
            <c:extLst>
              <c:ext xmlns:c16="http://schemas.microsoft.com/office/drawing/2014/chart" uri="{C3380CC4-5D6E-409C-BE32-E72D297353CC}">
                <c16:uniqueId val="{00000009-1FCD-4646-B970-223FA497FA79}"/>
              </c:ext>
            </c:extLst>
          </c:dPt>
          <c:dLbls>
            <c:dLbl>
              <c:idx val="2"/>
              <c:layout>
                <c:manualLayout>
                  <c:x val="4.1392380350403351E-4"/>
                  <c:y val="-4.57259314342106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FCD-4646-B970-223FA497FA7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Sheet1!$D$2:$D$5</c:f>
              <c:numCache>
                <c:formatCode>General</c:formatCode>
                <c:ptCount val="4"/>
                <c:pt idx="2" formatCode="0%">
                  <c:v>0.19</c:v>
                </c:pt>
              </c:numCache>
            </c:numRef>
          </c:val>
          <c:extLst>
            <c:ext xmlns:c16="http://schemas.microsoft.com/office/drawing/2014/chart" uri="{C3380CC4-5D6E-409C-BE32-E72D297353CC}">
              <c16:uniqueId val="{0000000A-1FCD-4646-B970-223FA497FA79}"/>
            </c:ext>
          </c:extLst>
        </c:ser>
        <c:dLbls>
          <c:showLegendKey val="0"/>
          <c:showVal val="0"/>
          <c:showCatName val="0"/>
          <c:showSerName val="0"/>
          <c:showPercent val="0"/>
          <c:showBubbleSize val="0"/>
        </c:dLbls>
        <c:gapWidth val="160"/>
        <c:gapDepth val="0"/>
        <c:shape val="box"/>
        <c:axId val="228076824"/>
        <c:axId val="1"/>
        <c:axId val="2"/>
      </c:bar3DChart>
      <c:catAx>
        <c:axId val="228076824"/>
        <c:scaling>
          <c:orientation val="minMax"/>
        </c:scaling>
        <c:delete val="0"/>
        <c:axPos val="b"/>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0000FF"/>
                </a:solidFill>
                <a:effectLst>
                  <a:outerShdw blurRad="38100" dist="38100" dir="2700000" algn="tl">
                    <a:srgbClr val="000000">
                      <a:alpha val="43137"/>
                    </a:srgbClr>
                  </a:outerShdw>
                </a:effectLst>
                <a:latin typeface="Times New Roman" panose="02020603050405020304" pitchFamily="18" charset="0"/>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a:solidFill>
                <a:srgbClr val="000068"/>
              </a:solidFill>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228076824"/>
        <c:crosses val="autoZero"/>
        <c:crossBetween val="between"/>
      </c:valAx>
      <c:serAx>
        <c:axId val="2"/>
        <c:scaling>
          <c:orientation val="minMax"/>
        </c:scaling>
        <c:delete val="1"/>
        <c:axPos val="b"/>
        <c:majorTickMark val="out"/>
        <c:minorTickMark val="none"/>
        <c:tickLblPos val="nextTo"/>
        <c:crossAx val="1"/>
        <c:crosses val="autoZero"/>
      </c:serAx>
      <c:spPr>
        <a:solidFill>
          <a:srgbClr val="EFFCFF"/>
        </a:solidFill>
        <a:ln w="28575">
          <a:solidFill>
            <a:srgbClr val="0000FF"/>
          </a:solidFill>
          <a:prstDash val="dashDot"/>
        </a:ln>
      </c:spPr>
    </c:plotArea>
    <c:plotVisOnly val="1"/>
    <c:dispBlanksAs val="gap"/>
    <c:showDLblsOverMax val="0"/>
  </c:chart>
  <c:spPr>
    <a:solidFill>
      <a:schemeClr val="bg1"/>
    </a:solidFill>
    <a:ln w="12696" cap="flat" cmpd="sng" algn="ctr">
      <a:solidFill>
        <a:schemeClr val="tx1"/>
      </a:solidFill>
      <a:prstDash val="dash"/>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0"/>
      <c:rotY val="0"/>
      <c:depthPercent val="100"/>
      <c:rAngAx val="0"/>
    </c:view3D>
    <c:floor>
      <c:thickness val="0"/>
      <c:spPr>
        <a:solidFill>
          <a:schemeClr val="lt1"/>
        </a:solidFill>
        <a:ln>
          <a:solidFill>
            <a:schemeClr val="tx1"/>
          </a:solidFill>
        </a:ln>
        <a:effectLst/>
        <a:sp3d>
          <a:contourClr>
            <a:schemeClr val="tx1"/>
          </a:contourClr>
        </a:sp3d>
      </c:spPr>
    </c:floor>
    <c:sideWall>
      <c:thickness val="0"/>
      <c:spPr>
        <a:solidFill>
          <a:srgbClr val="474B78">
            <a:lumMod val="20000"/>
            <a:lumOff val="80000"/>
          </a:srgbClr>
        </a:solidFill>
        <a:ln>
          <a:solidFill>
            <a:sysClr val="windowText" lastClr="000000"/>
          </a:solidFill>
        </a:ln>
        <a:effectLst/>
        <a:sp3d/>
      </c:spPr>
    </c:sideWall>
    <c:backWall>
      <c:thickness val="0"/>
      <c:spPr>
        <a:solidFill>
          <a:srgbClr val="474B78">
            <a:lumMod val="20000"/>
            <a:lumOff val="80000"/>
          </a:srgbClr>
        </a:solidFill>
        <a:ln w="12700">
          <a:solidFill>
            <a:srgbClr val="000068"/>
          </a:solidFill>
        </a:ln>
        <a:effectLst/>
        <a:sp3d/>
      </c:spPr>
    </c:backWall>
    <c:plotArea>
      <c:layout>
        <c:manualLayout>
          <c:layoutTarget val="inner"/>
          <c:xMode val="edge"/>
          <c:yMode val="edge"/>
          <c:x val="8.7449830277757684E-2"/>
          <c:y val="3.5167857579818836E-2"/>
          <c:w val="0.89371461423380139"/>
          <c:h val="0.88864001046297247"/>
        </c:manualLayout>
      </c:layout>
      <c:bar3DChart>
        <c:barDir val="col"/>
        <c:grouping val="standard"/>
        <c:varyColors val="0"/>
        <c:ser>
          <c:idx val="0"/>
          <c:order val="0"/>
          <c:tx>
            <c:strRef>
              <c:f>Sheet1!$B$1</c:f>
              <c:strCache>
                <c:ptCount val="1"/>
                <c:pt idx="0">
                  <c:v>Column1</c:v>
                </c:pt>
              </c:strCache>
            </c:strRef>
          </c:tx>
          <c:spPr>
            <a:pattFill prst="dkVert">
              <a:fgClr>
                <a:srgbClr val="00B050"/>
              </a:fgClr>
              <a:bgClr>
                <a:srgbClr val="5B9BD5">
                  <a:lumMod val="20000"/>
                  <a:lumOff val="80000"/>
                </a:srgbClr>
              </a:bgClr>
            </a:pattFill>
            <a:ln>
              <a:solidFill>
                <a:schemeClr val="accent1"/>
              </a:solidFill>
            </a:ln>
            <a:effectLst/>
            <a:sp3d>
              <a:contourClr>
                <a:schemeClr val="accent1"/>
              </a:contourClr>
            </a:sp3d>
          </c:spPr>
          <c:invertIfNegative val="0"/>
          <c:dPt>
            <c:idx val="0"/>
            <c:invertIfNegative val="0"/>
            <c:bubble3D val="0"/>
            <c:spPr>
              <a:pattFill prst="dkVert">
                <a:fgClr>
                  <a:srgbClr val="00B050"/>
                </a:fgClr>
                <a:bgClr>
                  <a:srgbClr val="5B9BD5">
                    <a:lumMod val="20000"/>
                    <a:lumOff val="80000"/>
                  </a:srgbClr>
                </a:bgClr>
              </a:pattFill>
              <a:ln>
                <a:noFill/>
              </a:ln>
              <a:effectLst/>
              <a:sp3d>
                <a:contourClr>
                  <a:schemeClr val="accent1"/>
                </a:contourClr>
              </a:sp3d>
            </c:spPr>
            <c:extLst>
              <c:ext xmlns:c16="http://schemas.microsoft.com/office/drawing/2014/chart" uri="{C3380CC4-5D6E-409C-BE32-E72D297353CC}">
                <c16:uniqueId val="{00000001-1FCD-4646-B970-223FA497FA79}"/>
              </c:ext>
            </c:extLst>
          </c:dPt>
          <c:dPt>
            <c:idx val="3"/>
            <c:invertIfNegative val="0"/>
            <c:bubble3D val="0"/>
            <c:spPr>
              <a:pattFill prst="wdUpDiag">
                <a:fgClr>
                  <a:srgbClr val="0070C0"/>
                </a:fgClr>
                <a:bgClr>
                  <a:srgbClr val="5B9BD5">
                    <a:lumMod val="20000"/>
                    <a:lumOff val="80000"/>
                  </a:srgbClr>
                </a:bgClr>
              </a:pattFill>
              <a:ln>
                <a:solidFill>
                  <a:schemeClr val="accent1"/>
                </a:solidFill>
              </a:ln>
              <a:effectLst/>
              <a:sp3d>
                <a:contourClr>
                  <a:schemeClr val="accent1"/>
                </a:contourClr>
              </a:sp3d>
            </c:spPr>
            <c:extLst>
              <c:ext xmlns:c16="http://schemas.microsoft.com/office/drawing/2014/chart" uri="{C3380CC4-5D6E-409C-BE32-E72D297353CC}">
                <c16:uniqueId val="{00000003-1FCD-4646-B970-223FA497FA79}"/>
              </c:ext>
            </c:extLst>
          </c:dPt>
          <c:dLbls>
            <c:dLbl>
              <c:idx val="0"/>
              <c:layout>
                <c:manualLayout>
                  <c:x val="1.9208626225996464E-2"/>
                  <c:y val="-6.40899253106898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CD-4646-B970-223FA497FA79}"/>
                </c:ext>
              </c:extLst>
            </c:dLbl>
            <c:dLbl>
              <c:idx val="3"/>
              <c:layout>
                <c:manualLayout>
                  <c:x val="-9.2108158424684203E-3"/>
                  <c:y val="-1.14259456403578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CD-4646-B970-223FA497FA7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8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Sheet1!$B$2:$B$5</c:f>
              <c:numCache>
                <c:formatCode>General</c:formatCode>
                <c:ptCount val="4"/>
                <c:pt idx="0" formatCode="0%">
                  <c:v>0.22</c:v>
                </c:pt>
                <c:pt idx="3" formatCode="0%">
                  <c:v>1</c:v>
                </c:pt>
              </c:numCache>
            </c:numRef>
          </c:val>
          <c:extLst>
            <c:ext xmlns:c16="http://schemas.microsoft.com/office/drawing/2014/chart" uri="{C3380CC4-5D6E-409C-BE32-E72D297353CC}">
              <c16:uniqueId val="{00000004-1FCD-4646-B970-223FA497FA79}"/>
            </c:ext>
          </c:extLst>
        </c:ser>
        <c:ser>
          <c:idx val="1"/>
          <c:order val="1"/>
          <c:tx>
            <c:strRef>
              <c:f>Sheet1!$C$1</c:f>
              <c:strCache>
                <c:ptCount val="1"/>
                <c:pt idx="0">
                  <c:v>Series 2</c:v>
                </c:pt>
              </c:strCache>
            </c:strRef>
          </c:tx>
          <c:spPr>
            <a:pattFill prst="lgCheck">
              <a:fgClr>
                <a:srgbClr val="002060"/>
              </a:fgClr>
              <a:bgClr>
                <a:srgbClr val="ED7D31">
                  <a:lumMod val="20000"/>
                  <a:lumOff val="80000"/>
                </a:srgbClr>
              </a:bgClr>
            </a:pattFill>
            <a:ln>
              <a:solidFill>
                <a:schemeClr val="accent2"/>
              </a:solidFill>
            </a:ln>
            <a:effectLst/>
            <a:sp3d>
              <a:contourClr>
                <a:schemeClr val="accent2"/>
              </a:contourClr>
            </a:sp3d>
          </c:spPr>
          <c:invertIfNegative val="0"/>
          <c:dPt>
            <c:idx val="1"/>
            <c:invertIfNegative val="0"/>
            <c:bubble3D val="0"/>
            <c:spPr>
              <a:pattFill prst="lgCheck">
                <a:fgClr>
                  <a:srgbClr val="002060"/>
                </a:fgClr>
                <a:bgClr>
                  <a:sysClr val="window" lastClr="FFFFFF"/>
                </a:bgClr>
              </a:pattFill>
              <a:ln>
                <a:noFill/>
              </a:ln>
              <a:effectLst/>
              <a:sp3d>
                <a:contourClr>
                  <a:schemeClr val="accent2"/>
                </a:contourClr>
              </a:sp3d>
            </c:spPr>
            <c:extLst>
              <c:ext xmlns:c16="http://schemas.microsoft.com/office/drawing/2014/chart" uri="{C3380CC4-5D6E-409C-BE32-E72D297353CC}">
                <c16:uniqueId val="{00000006-1FCD-4646-B970-223FA497FA79}"/>
              </c:ext>
            </c:extLst>
          </c:dPt>
          <c:dLbls>
            <c:dLbl>
              <c:idx val="1"/>
              <c:layout>
                <c:manualLayout>
                  <c:x val="8.0542561074659451E-3"/>
                  <c:y val="-4.0424657457188304E-2"/>
                </c:manualLayout>
              </c:layout>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92"/>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FCD-4646-B970-223FA497FA7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9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Sheet1!$C$2:$C$5</c:f>
              <c:numCache>
                <c:formatCode>0%</c:formatCode>
                <c:ptCount val="4"/>
                <c:pt idx="1">
                  <c:v>0.63</c:v>
                </c:pt>
              </c:numCache>
            </c:numRef>
          </c:val>
          <c:extLst>
            <c:ext xmlns:c16="http://schemas.microsoft.com/office/drawing/2014/chart" uri="{C3380CC4-5D6E-409C-BE32-E72D297353CC}">
              <c16:uniqueId val="{00000007-1FCD-4646-B970-223FA497FA79}"/>
            </c:ext>
          </c:extLst>
        </c:ser>
        <c:ser>
          <c:idx val="2"/>
          <c:order val="2"/>
          <c:tx>
            <c:strRef>
              <c:f>Sheet1!$D$1</c:f>
              <c:strCache>
                <c:ptCount val="1"/>
                <c:pt idx="0">
                  <c:v>Series 3</c:v>
                </c:pt>
              </c:strCache>
            </c:strRef>
          </c:tx>
          <c:spPr>
            <a:pattFill prst="solidDmnd">
              <a:fgClr>
                <a:srgbClr val="C00000"/>
              </a:fgClr>
              <a:bgClr>
                <a:srgbClr val="A5A5A5">
                  <a:lumMod val="20000"/>
                  <a:lumOff val="80000"/>
                </a:srgbClr>
              </a:bgClr>
            </a:pattFill>
            <a:ln>
              <a:solidFill>
                <a:schemeClr val="accent1"/>
              </a:solidFill>
            </a:ln>
            <a:effectLst/>
            <a:sp3d>
              <a:contourClr>
                <a:schemeClr val="accent1"/>
              </a:contourClr>
            </a:sp3d>
          </c:spPr>
          <c:invertIfNegative val="0"/>
          <c:dPt>
            <c:idx val="2"/>
            <c:invertIfNegative val="0"/>
            <c:bubble3D val="0"/>
            <c:spPr>
              <a:pattFill prst="solidDmnd">
                <a:fgClr>
                  <a:srgbClr val="C00000"/>
                </a:fgClr>
                <a:bgClr>
                  <a:srgbClr val="A5A5A5">
                    <a:lumMod val="20000"/>
                    <a:lumOff val="80000"/>
                  </a:srgbClr>
                </a:bgClr>
              </a:pattFill>
              <a:ln>
                <a:noFill/>
              </a:ln>
              <a:effectLst/>
              <a:sp3d>
                <a:contourClr>
                  <a:schemeClr val="accent1"/>
                </a:contourClr>
              </a:sp3d>
            </c:spPr>
            <c:extLst>
              <c:ext xmlns:c16="http://schemas.microsoft.com/office/drawing/2014/chart" uri="{C3380CC4-5D6E-409C-BE32-E72D297353CC}">
                <c16:uniqueId val="{00000009-1FCD-4646-B970-223FA497FA79}"/>
              </c:ext>
            </c:extLst>
          </c:dPt>
          <c:dLbls>
            <c:dLbl>
              <c:idx val="2"/>
              <c:layout>
                <c:manualLayout>
                  <c:x val="-4.7230458751615339E-3"/>
                  <c:y val="-4.83729655917275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FCD-4646-B970-223FA497FA7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Sheet1!$D$2:$D$5</c:f>
              <c:numCache>
                <c:formatCode>General</c:formatCode>
                <c:ptCount val="4"/>
                <c:pt idx="2" formatCode="0%">
                  <c:v>0.15</c:v>
                </c:pt>
              </c:numCache>
            </c:numRef>
          </c:val>
          <c:extLst>
            <c:ext xmlns:c16="http://schemas.microsoft.com/office/drawing/2014/chart" uri="{C3380CC4-5D6E-409C-BE32-E72D297353CC}">
              <c16:uniqueId val="{0000000A-1FCD-4646-B970-223FA497FA79}"/>
            </c:ext>
          </c:extLst>
        </c:ser>
        <c:dLbls>
          <c:showLegendKey val="0"/>
          <c:showVal val="0"/>
          <c:showCatName val="0"/>
          <c:showSerName val="0"/>
          <c:showPercent val="0"/>
          <c:showBubbleSize val="0"/>
        </c:dLbls>
        <c:gapWidth val="160"/>
        <c:gapDepth val="0"/>
        <c:shape val="box"/>
        <c:axId val="228076824"/>
        <c:axId val="1"/>
        <c:axId val="2"/>
      </c:bar3DChart>
      <c:catAx>
        <c:axId val="228076824"/>
        <c:scaling>
          <c:orientation val="minMax"/>
        </c:scaling>
        <c:delete val="0"/>
        <c:axPos val="b"/>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rgbClr val="0000FF"/>
                </a:solidFill>
                <a:effectLst>
                  <a:outerShdw blurRad="38100" dist="38100" dir="2700000" algn="tl">
                    <a:srgbClr val="000000">
                      <a:alpha val="43137"/>
                    </a:srgbClr>
                  </a:outerShdw>
                </a:effectLst>
                <a:latin typeface="Times New Roman" panose="02020603050405020304" pitchFamily="18" charset="0"/>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a:solidFill>
                <a:srgbClr val="000068"/>
              </a:solidFill>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3333CC"/>
                </a:solidFill>
                <a:latin typeface="Times New Roman" panose="02020603050405020304" pitchFamily="18" charset="0"/>
                <a:ea typeface="+mn-ea"/>
                <a:cs typeface="+mn-cs"/>
              </a:defRPr>
            </a:pPr>
            <a:endParaRPr lang="en-US"/>
          </a:p>
        </c:txPr>
        <c:crossAx val="228076824"/>
        <c:crosses val="autoZero"/>
        <c:crossBetween val="between"/>
      </c:valAx>
      <c:serAx>
        <c:axId val="2"/>
        <c:scaling>
          <c:orientation val="minMax"/>
        </c:scaling>
        <c:delete val="1"/>
        <c:axPos val="b"/>
        <c:majorTickMark val="out"/>
        <c:minorTickMark val="none"/>
        <c:tickLblPos val="nextTo"/>
        <c:crossAx val="1"/>
        <c:crosses val="autoZero"/>
      </c:serAx>
      <c:spPr>
        <a:noFill/>
        <a:ln w="25392">
          <a:noFill/>
        </a:ln>
      </c:spPr>
    </c:plotArea>
    <c:plotVisOnly val="1"/>
    <c:dispBlanksAs val="gap"/>
    <c:showDLblsOverMax val="0"/>
  </c:chart>
  <c:spPr>
    <a:solidFill>
      <a:schemeClr val="bg1"/>
    </a:solidFill>
    <a:ln w="19050" cap="flat" cmpd="sng" algn="ctr">
      <a:solidFill>
        <a:srgbClr val="0000FF"/>
      </a:solidFill>
      <a:prstDash val="dash"/>
      <a:round/>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0"/>
      <c:rotY val="0"/>
      <c:depthPercent val="100"/>
      <c:rAngAx val="0"/>
    </c:view3D>
    <c:floor>
      <c:thickness val="0"/>
      <c:spPr>
        <a:solidFill>
          <a:schemeClr val="lt1"/>
        </a:solidFill>
        <a:ln>
          <a:solidFill>
            <a:schemeClr val="tx1"/>
          </a:solidFill>
        </a:ln>
        <a:effectLst/>
        <a:sp3d>
          <a:contourClr>
            <a:schemeClr val="tx1"/>
          </a:contourClr>
        </a:sp3d>
      </c:spPr>
    </c:floor>
    <c:sideWall>
      <c:thickness val="0"/>
      <c:spPr>
        <a:blipFill>
          <a:blip xmlns:r="http://schemas.openxmlformats.org/officeDocument/2006/relationships" r:embed="rId2"/>
          <a:tile tx="0" ty="0" sx="100000" sy="100000" flip="none" algn="tl"/>
        </a:blipFill>
        <a:ln>
          <a:solidFill>
            <a:sysClr val="windowText" lastClr="000000"/>
          </a:solidFill>
        </a:ln>
        <a:effectLst/>
        <a:sp3d/>
      </c:spPr>
    </c:sideWall>
    <c:backWall>
      <c:thickness val="0"/>
      <c:spPr>
        <a:blipFill>
          <a:blip xmlns:r="http://schemas.openxmlformats.org/officeDocument/2006/relationships" r:embed="rId2"/>
          <a:tile tx="0" ty="0" sx="100000" sy="100000" flip="none" algn="tl"/>
        </a:blipFill>
        <a:ln w="12700">
          <a:solidFill>
            <a:srgbClr val="000068"/>
          </a:solidFill>
        </a:ln>
        <a:effectLst/>
        <a:sp3d/>
      </c:spPr>
    </c:backWall>
    <c:plotArea>
      <c:layout>
        <c:manualLayout>
          <c:layoutTarget val="inner"/>
          <c:xMode val="edge"/>
          <c:yMode val="edge"/>
          <c:x val="8.060053737287011E-2"/>
          <c:y val="2.6237742457832666E-2"/>
          <c:w val="0.91396573519878588"/>
          <c:h val="0.89759018979644312"/>
        </c:manualLayout>
      </c:layout>
      <c:bar3DChart>
        <c:barDir val="col"/>
        <c:grouping val="standard"/>
        <c:varyColors val="0"/>
        <c:ser>
          <c:idx val="0"/>
          <c:order val="0"/>
          <c:tx>
            <c:v>1%</c:v>
          </c:tx>
          <c:spPr>
            <a:pattFill prst="dkVert">
              <a:fgClr>
                <a:srgbClr val="00B050"/>
              </a:fgClr>
              <a:bgClr>
                <a:srgbClr val="5B9BD5">
                  <a:lumMod val="20000"/>
                  <a:lumOff val="80000"/>
                </a:srgbClr>
              </a:bgClr>
            </a:pattFill>
            <a:ln>
              <a:solidFill>
                <a:schemeClr val="accent1"/>
              </a:solidFill>
            </a:ln>
            <a:effectLst/>
            <a:sp3d>
              <a:contourClr>
                <a:schemeClr val="accent1"/>
              </a:contourClr>
            </a:sp3d>
          </c:spPr>
          <c:invertIfNegative val="0"/>
          <c:dPt>
            <c:idx val="0"/>
            <c:invertIfNegative val="0"/>
            <c:bubble3D val="0"/>
            <c:spPr>
              <a:pattFill prst="dkVert">
                <a:fgClr>
                  <a:srgbClr val="00B050"/>
                </a:fgClr>
                <a:bgClr>
                  <a:srgbClr val="5B9BD5">
                    <a:lumMod val="20000"/>
                    <a:lumOff val="80000"/>
                  </a:srgbClr>
                </a:bgClr>
              </a:pattFill>
              <a:ln>
                <a:noFill/>
              </a:ln>
              <a:effectLst/>
              <a:sp3d>
                <a:contourClr>
                  <a:schemeClr val="accent1"/>
                </a:contourClr>
              </a:sp3d>
            </c:spPr>
            <c:extLst>
              <c:ext xmlns:c16="http://schemas.microsoft.com/office/drawing/2014/chart" uri="{C3380CC4-5D6E-409C-BE32-E72D297353CC}">
                <c16:uniqueId val="{00000001-D8A4-49EC-B8D4-76F6411D65C8}"/>
              </c:ext>
            </c:extLst>
          </c:dPt>
          <c:dPt>
            <c:idx val="3"/>
            <c:invertIfNegative val="0"/>
            <c:bubble3D val="0"/>
            <c:spPr>
              <a:pattFill prst="wdUpDiag">
                <a:fgClr>
                  <a:srgbClr val="0070C0"/>
                </a:fgClr>
                <a:bgClr>
                  <a:srgbClr val="5B9BD5">
                    <a:lumMod val="20000"/>
                    <a:lumOff val="80000"/>
                  </a:srgbClr>
                </a:bgClr>
              </a:pattFill>
              <a:ln>
                <a:solidFill>
                  <a:schemeClr val="accent1"/>
                </a:solidFill>
              </a:ln>
              <a:effectLst/>
              <a:sp3d>
                <a:contourClr>
                  <a:schemeClr val="accent1"/>
                </a:contourClr>
              </a:sp3d>
            </c:spPr>
            <c:extLst>
              <c:ext xmlns:c16="http://schemas.microsoft.com/office/drawing/2014/chart" uri="{C3380CC4-5D6E-409C-BE32-E72D297353CC}">
                <c16:uniqueId val="{00000003-D8A4-49EC-B8D4-76F6411D65C8}"/>
              </c:ext>
            </c:extLst>
          </c:dPt>
          <c:dLbls>
            <c:dLbl>
              <c:idx val="0"/>
              <c:layout>
                <c:manualLayout>
                  <c:x val="2.6057919130884025E-2"/>
                  <c:y val="-7.0659040523729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A4-49EC-B8D4-76F6411D65C8}"/>
                </c:ext>
              </c:extLst>
            </c:dLbl>
            <c:dLbl>
              <c:idx val="3"/>
              <c:layout>
                <c:manualLayout>
                  <c:x val="-1.0923139068690317E-2"/>
                  <c:y val="-1.8093129024270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A4-49EC-B8D4-76F6411D65C8}"/>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B05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Sheet1!$B$2:$B$5</c:f>
              <c:numCache>
                <c:formatCode>General</c:formatCode>
                <c:ptCount val="4"/>
                <c:pt idx="0" formatCode="0%">
                  <c:v>0.05</c:v>
                </c:pt>
                <c:pt idx="3" formatCode="0%">
                  <c:v>1</c:v>
                </c:pt>
              </c:numCache>
            </c:numRef>
          </c:val>
          <c:extLst>
            <c:ext xmlns:c16="http://schemas.microsoft.com/office/drawing/2014/chart" uri="{C3380CC4-5D6E-409C-BE32-E72D297353CC}">
              <c16:uniqueId val="{00000004-D8A4-49EC-B8D4-76F6411D65C8}"/>
            </c:ext>
          </c:extLst>
        </c:ser>
        <c:ser>
          <c:idx val="1"/>
          <c:order val="1"/>
          <c:tx>
            <c:strRef>
              <c:f>Sheet1!$C$1</c:f>
              <c:strCache>
                <c:ptCount val="1"/>
                <c:pt idx="0">
                  <c:v>Series 2</c:v>
                </c:pt>
              </c:strCache>
            </c:strRef>
          </c:tx>
          <c:spPr>
            <a:pattFill prst="lgCheck">
              <a:fgClr>
                <a:srgbClr val="002060"/>
              </a:fgClr>
              <a:bgClr>
                <a:srgbClr val="ED7D31">
                  <a:lumMod val="20000"/>
                  <a:lumOff val="80000"/>
                </a:srgbClr>
              </a:bgClr>
            </a:pattFill>
            <a:ln>
              <a:solidFill>
                <a:schemeClr val="accent2"/>
              </a:solidFill>
            </a:ln>
            <a:effectLst/>
            <a:sp3d>
              <a:contourClr>
                <a:schemeClr val="accent2"/>
              </a:contourClr>
            </a:sp3d>
          </c:spPr>
          <c:invertIfNegative val="0"/>
          <c:dPt>
            <c:idx val="1"/>
            <c:invertIfNegative val="0"/>
            <c:bubble3D val="0"/>
            <c:spPr>
              <a:pattFill prst="lgCheck">
                <a:fgClr>
                  <a:srgbClr val="002060"/>
                </a:fgClr>
                <a:bgClr>
                  <a:sysClr val="window" lastClr="FFFFFF"/>
                </a:bgClr>
              </a:pattFill>
              <a:ln>
                <a:noFill/>
              </a:ln>
              <a:effectLst/>
              <a:sp3d>
                <a:contourClr>
                  <a:schemeClr val="accent2"/>
                </a:contourClr>
              </a:sp3d>
            </c:spPr>
            <c:extLst>
              <c:ext xmlns:c16="http://schemas.microsoft.com/office/drawing/2014/chart" uri="{C3380CC4-5D6E-409C-BE32-E72D297353CC}">
                <c16:uniqueId val="{00000006-D8A4-49EC-B8D4-76F6411D65C8}"/>
              </c:ext>
            </c:extLst>
          </c:dPt>
          <c:dLbls>
            <c:dLbl>
              <c:idx val="1"/>
              <c:layout>
                <c:manualLayout>
                  <c:x val="8.0542561074659451E-3"/>
                  <c:y val="-4.2735125893905844E-2"/>
                </c:manualLayout>
              </c:layout>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90EB2"/>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8A4-49EC-B8D4-76F6411D65C8}"/>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90EB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Sheet1!$C$2:$C$5</c:f>
              <c:numCache>
                <c:formatCode>0%</c:formatCode>
                <c:ptCount val="4"/>
                <c:pt idx="1">
                  <c:v>0.76</c:v>
                </c:pt>
              </c:numCache>
            </c:numRef>
          </c:val>
          <c:extLst>
            <c:ext xmlns:c16="http://schemas.microsoft.com/office/drawing/2014/chart" uri="{C3380CC4-5D6E-409C-BE32-E72D297353CC}">
              <c16:uniqueId val="{00000007-D8A4-49EC-B8D4-76F6411D65C8}"/>
            </c:ext>
          </c:extLst>
        </c:ser>
        <c:ser>
          <c:idx val="2"/>
          <c:order val="2"/>
          <c:tx>
            <c:strRef>
              <c:f>Sheet1!$D$1</c:f>
              <c:strCache>
                <c:ptCount val="1"/>
                <c:pt idx="0">
                  <c:v>Series 3</c:v>
                </c:pt>
              </c:strCache>
            </c:strRef>
          </c:tx>
          <c:spPr>
            <a:pattFill prst="solidDmnd">
              <a:fgClr>
                <a:srgbClr val="C00000"/>
              </a:fgClr>
              <a:bgClr>
                <a:srgbClr val="A5A5A5">
                  <a:lumMod val="20000"/>
                  <a:lumOff val="80000"/>
                </a:srgbClr>
              </a:bgClr>
            </a:pattFill>
            <a:ln>
              <a:solidFill>
                <a:schemeClr val="accent1"/>
              </a:solidFill>
            </a:ln>
            <a:effectLst/>
            <a:sp3d>
              <a:contourClr>
                <a:schemeClr val="accent1"/>
              </a:contourClr>
            </a:sp3d>
          </c:spPr>
          <c:invertIfNegative val="0"/>
          <c:dPt>
            <c:idx val="2"/>
            <c:invertIfNegative val="0"/>
            <c:bubble3D val="0"/>
            <c:spPr>
              <a:pattFill prst="solidDmnd">
                <a:fgClr>
                  <a:srgbClr val="C00000"/>
                </a:fgClr>
                <a:bgClr>
                  <a:srgbClr val="A5A5A5">
                    <a:lumMod val="20000"/>
                    <a:lumOff val="80000"/>
                  </a:srgbClr>
                </a:bgClr>
              </a:pattFill>
              <a:ln>
                <a:noFill/>
              </a:ln>
              <a:effectLst/>
              <a:sp3d>
                <a:contourClr>
                  <a:schemeClr val="accent1"/>
                </a:contourClr>
              </a:sp3d>
            </c:spPr>
            <c:extLst>
              <c:ext xmlns:c16="http://schemas.microsoft.com/office/drawing/2014/chart" uri="{C3380CC4-5D6E-409C-BE32-E72D297353CC}">
                <c16:uniqueId val="{00000009-D8A4-49EC-B8D4-76F6411D65C8}"/>
              </c:ext>
            </c:extLst>
          </c:dPt>
          <c:dLbls>
            <c:dLbl>
              <c:idx val="2"/>
              <c:layout>
                <c:manualLayout>
                  <c:x val="4.1392380350403351E-4"/>
                  <c:y val="-3.6899806103230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8A4-49EC-B8D4-76F6411D65C8}"/>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Sheet1!$D$2:$D$5</c:f>
              <c:numCache>
                <c:formatCode>General</c:formatCode>
                <c:ptCount val="4"/>
                <c:pt idx="2" formatCode="0%">
                  <c:v>0.19</c:v>
                </c:pt>
              </c:numCache>
            </c:numRef>
          </c:val>
          <c:extLst>
            <c:ext xmlns:c16="http://schemas.microsoft.com/office/drawing/2014/chart" uri="{C3380CC4-5D6E-409C-BE32-E72D297353CC}">
              <c16:uniqueId val="{0000000A-D8A4-49EC-B8D4-76F6411D65C8}"/>
            </c:ext>
          </c:extLst>
        </c:ser>
        <c:dLbls>
          <c:showLegendKey val="0"/>
          <c:showVal val="0"/>
          <c:showCatName val="0"/>
          <c:showSerName val="0"/>
          <c:showPercent val="0"/>
          <c:showBubbleSize val="0"/>
        </c:dLbls>
        <c:gapWidth val="160"/>
        <c:gapDepth val="0"/>
        <c:shape val="box"/>
        <c:axId val="228076824"/>
        <c:axId val="1"/>
        <c:axId val="2"/>
      </c:bar3DChart>
      <c:catAx>
        <c:axId val="228076824"/>
        <c:scaling>
          <c:orientation val="minMax"/>
        </c:scaling>
        <c:delete val="0"/>
        <c:axPos val="b"/>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0000FF"/>
                </a:solidFill>
                <a:effectLst>
                  <a:outerShdw blurRad="38100" dist="38100" dir="2700000" algn="tl">
                    <a:srgbClr val="000000">
                      <a:alpha val="43137"/>
                    </a:srgbClr>
                  </a:outerShdw>
                </a:effectLst>
                <a:latin typeface="Times New Roman" panose="02020603050405020304" pitchFamily="18" charset="0"/>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a:solidFill>
                <a:srgbClr val="000068"/>
              </a:solidFill>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228076824"/>
        <c:crosses val="autoZero"/>
        <c:crossBetween val="between"/>
      </c:valAx>
      <c:serAx>
        <c:axId val="2"/>
        <c:scaling>
          <c:orientation val="minMax"/>
        </c:scaling>
        <c:delete val="1"/>
        <c:axPos val="b"/>
        <c:majorTickMark val="out"/>
        <c:minorTickMark val="none"/>
        <c:tickLblPos val="nextTo"/>
        <c:crossAx val="1"/>
        <c:crosses val="autoZero"/>
      </c:serAx>
      <c:spPr>
        <a:solidFill>
          <a:srgbClr val="EFFCFF"/>
        </a:solidFill>
        <a:ln w="28575">
          <a:solidFill>
            <a:srgbClr val="0000FF"/>
          </a:solidFill>
          <a:prstDash val="dashDot"/>
        </a:ln>
      </c:spPr>
    </c:plotArea>
    <c:plotVisOnly val="1"/>
    <c:dispBlanksAs val="gap"/>
    <c:showDLblsOverMax val="0"/>
  </c:chart>
  <c:spPr>
    <a:solidFill>
      <a:schemeClr val="bg1"/>
    </a:solidFill>
    <a:ln w="12696" cap="flat" cmpd="sng" algn="ctr">
      <a:solidFill>
        <a:schemeClr val="tx1"/>
      </a:solidFill>
      <a:prstDash val="dash"/>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0"/>
      <c:rotY val="0"/>
      <c:depthPercent val="100"/>
      <c:rAngAx val="0"/>
    </c:view3D>
    <c:floor>
      <c:thickness val="0"/>
      <c:spPr>
        <a:solidFill>
          <a:schemeClr val="lt1"/>
        </a:solidFill>
        <a:ln>
          <a:solidFill>
            <a:schemeClr val="tx1"/>
          </a:solidFill>
        </a:ln>
        <a:effectLst/>
        <a:sp3d>
          <a:contourClr>
            <a:schemeClr val="tx1"/>
          </a:contourClr>
        </a:sp3d>
      </c:spPr>
    </c:floor>
    <c:sideWall>
      <c:thickness val="0"/>
      <c:spPr>
        <a:solidFill>
          <a:srgbClr val="474B78">
            <a:lumMod val="20000"/>
            <a:lumOff val="80000"/>
          </a:srgbClr>
        </a:solidFill>
        <a:ln>
          <a:solidFill>
            <a:sysClr val="windowText" lastClr="000000"/>
          </a:solidFill>
        </a:ln>
        <a:effectLst/>
        <a:sp3d/>
      </c:spPr>
    </c:sideWall>
    <c:backWall>
      <c:thickness val="0"/>
      <c:spPr>
        <a:solidFill>
          <a:srgbClr val="474B78">
            <a:lumMod val="20000"/>
            <a:lumOff val="80000"/>
          </a:srgbClr>
        </a:solidFill>
        <a:ln w="12700">
          <a:solidFill>
            <a:srgbClr val="000068"/>
          </a:solidFill>
        </a:ln>
        <a:effectLst/>
        <a:sp3d/>
      </c:spPr>
    </c:backWall>
    <c:plotArea>
      <c:layout>
        <c:manualLayout>
          <c:layoutTarget val="inner"/>
          <c:xMode val="edge"/>
          <c:yMode val="edge"/>
          <c:x val="8.7449830277757684E-2"/>
          <c:y val="3.5167857579818836E-2"/>
          <c:w val="0.89371461423380139"/>
          <c:h val="0.88864001046297247"/>
        </c:manualLayout>
      </c:layout>
      <c:bar3DChart>
        <c:barDir val="col"/>
        <c:grouping val="standard"/>
        <c:varyColors val="0"/>
        <c:ser>
          <c:idx val="0"/>
          <c:order val="0"/>
          <c:tx>
            <c:strRef>
              <c:f>Sheet1!$B$1</c:f>
              <c:strCache>
                <c:ptCount val="1"/>
                <c:pt idx="0">
                  <c:v>Column1</c:v>
                </c:pt>
              </c:strCache>
            </c:strRef>
          </c:tx>
          <c:spPr>
            <a:pattFill prst="dkVert">
              <a:fgClr>
                <a:srgbClr val="00B050"/>
              </a:fgClr>
              <a:bgClr>
                <a:srgbClr val="5B9BD5">
                  <a:lumMod val="20000"/>
                  <a:lumOff val="80000"/>
                </a:srgbClr>
              </a:bgClr>
            </a:pattFill>
            <a:ln>
              <a:solidFill>
                <a:schemeClr val="accent1"/>
              </a:solidFill>
            </a:ln>
            <a:effectLst/>
            <a:sp3d>
              <a:contourClr>
                <a:schemeClr val="accent1"/>
              </a:contourClr>
            </a:sp3d>
          </c:spPr>
          <c:invertIfNegative val="0"/>
          <c:dPt>
            <c:idx val="0"/>
            <c:invertIfNegative val="0"/>
            <c:bubble3D val="0"/>
            <c:spPr>
              <a:pattFill prst="dkVert">
                <a:fgClr>
                  <a:srgbClr val="00B050"/>
                </a:fgClr>
                <a:bgClr>
                  <a:srgbClr val="5B9BD5">
                    <a:lumMod val="20000"/>
                    <a:lumOff val="80000"/>
                  </a:srgbClr>
                </a:bgClr>
              </a:pattFill>
              <a:ln>
                <a:noFill/>
              </a:ln>
              <a:effectLst/>
              <a:sp3d>
                <a:contourClr>
                  <a:schemeClr val="accent1"/>
                </a:contourClr>
              </a:sp3d>
            </c:spPr>
            <c:extLst>
              <c:ext xmlns:c16="http://schemas.microsoft.com/office/drawing/2014/chart" uri="{C3380CC4-5D6E-409C-BE32-E72D297353CC}">
                <c16:uniqueId val="{00000001-6B3B-4B5C-9E73-997D8C1C71FC}"/>
              </c:ext>
            </c:extLst>
          </c:dPt>
          <c:dPt>
            <c:idx val="3"/>
            <c:invertIfNegative val="0"/>
            <c:bubble3D val="0"/>
            <c:spPr>
              <a:pattFill prst="wdUpDiag">
                <a:fgClr>
                  <a:srgbClr val="0070C0"/>
                </a:fgClr>
                <a:bgClr>
                  <a:srgbClr val="5B9BD5">
                    <a:lumMod val="20000"/>
                    <a:lumOff val="80000"/>
                  </a:srgbClr>
                </a:bgClr>
              </a:pattFill>
              <a:ln>
                <a:solidFill>
                  <a:schemeClr val="accent1"/>
                </a:solidFill>
              </a:ln>
              <a:effectLst/>
              <a:sp3d>
                <a:contourClr>
                  <a:schemeClr val="accent1"/>
                </a:contourClr>
              </a:sp3d>
            </c:spPr>
            <c:extLst>
              <c:ext xmlns:c16="http://schemas.microsoft.com/office/drawing/2014/chart" uri="{C3380CC4-5D6E-409C-BE32-E72D297353CC}">
                <c16:uniqueId val="{00000003-6B3B-4B5C-9E73-997D8C1C71FC}"/>
              </c:ext>
            </c:extLst>
          </c:dPt>
          <c:dLbls>
            <c:dLbl>
              <c:idx val="0"/>
              <c:layout>
                <c:manualLayout>
                  <c:x val="1.9208626225996464E-2"/>
                  <c:y val="-4.8462266499221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B3B-4B5C-9E73-997D8C1C71FC}"/>
                </c:ext>
              </c:extLst>
            </c:dLbl>
            <c:dLbl>
              <c:idx val="3"/>
              <c:layout>
                <c:manualLayout>
                  <c:x val="-9.2108158424684203E-3"/>
                  <c:y val="-1.14259456403578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B3B-4B5C-9E73-997D8C1C71FC}"/>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B05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Sheet1!$B$2:$B$5</c:f>
              <c:numCache>
                <c:formatCode>General</c:formatCode>
                <c:ptCount val="4"/>
                <c:pt idx="0" formatCode="0%">
                  <c:v>0.22</c:v>
                </c:pt>
                <c:pt idx="3" formatCode="0%">
                  <c:v>1</c:v>
                </c:pt>
              </c:numCache>
            </c:numRef>
          </c:val>
          <c:extLst>
            <c:ext xmlns:c16="http://schemas.microsoft.com/office/drawing/2014/chart" uri="{C3380CC4-5D6E-409C-BE32-E72D297353CC}">
              <c16:uniqueId val="{00000004-6B3B-4B5C-9E73-997D8C1C71FC}"/>
            </c:ext>
          </c:extLst>
        </c:ser>
        <c:ser>
          <c:idx val="1"/>
          <c:order val="1"/>
          <c:tx>
            <c:strRef>
              <c:f>Sheet1!$C$1</c:f>
              <c:strCache>
                <c:ptCount val="1"/>
                <c:pt idx="0">
                  <c:v>Series 2</c:v>
                </c:pt>
              </c:strCache>
            </c:strRef>
          </c:tx>
          <c:spPr>
            <a:pattFill prst="lgCheck">
              <a:fgClr>
                <a:srgbClr val="002060"/>
              </a:fgClr>
              <a:bgClr>
                <a:srgbClr val="ED7D31">
                  <a:lumMod val="20000"/>
                  <a:lumOff val="80000"/>
                </a:srgbClr>
              </a:bgClr>
            </a:pattFill>
            <a:ln>
              <a:solidFill>
                <a:schemeClr val="accent2"/>
              </a:solidFill>
            </a:ln>
            <a:effectLst/>
            <a:sp3d>
              <a:contourClr>
                <a:schemeClr val="accent2"/>
              </a:contourClr>
            </a:sp3d>
          </c:spPr>
          <c:invertIfNegative val="0"/>
          <c:dPt>
            <c:idx val="1"/>
            <c:invertIfNegative val="0"/>
            <c:bubble3D val="0"/>
            <c:spPr>
              <a:pattFill prst="lgCheck">
                <a:fgClr>
                  <a:srgbClr val="002060"/>
                </a:fgClr>
                <a:bgClr>
                  <a:sysClr val="window" lastClr="FFFFFF"/>
                </a:bgClr>
              </a:pattFill>
              <a:ln>
                <a:noFill/>
              </a:ln>
              <a:effectLst/>
              <a:sp3d>
                <a:contourClr>
                  <a:schemeClr val="accent2"/>
                </a:contourClr>
              </a:sp3d>
            </c:spPr>
            <c:extLst>
              <c:ext xmlns:c16="http://schemas.microsoft.com/office/drawing/2014/chart" uri="{C3380CC4-5D6E-409C-BE32-E72D297353CC}">
                <c16:uniqueId val="{00000006-6B3B-4B5C-9E73-997D8C1C71FC}"/>
              </c:ext>
            </c:extLst>
          </c:dPt>
          <c:dLbls>
            <c:dLbl>
              <c:idx val="1"/>
              <c:layout>
                <c:manualLayout>
                  <c:x val="-1.3724168218172048E-3"/>
                  <c:y val="-4.3646459718658916E-2"/>
                </c:manualLayout>
              </c:layout>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92"/>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B3B-4B5C-9E73-997D8C1C71FC}"/>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9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Sheet1!$C$2:$C$5</c:f>
              <c:numCache>
                <c:formatCode>0%</c:formatCode>
                <c:ptCount val="4"/>
                <c:pt idx="1">
                  <c:v>0.63</c:v>
                </c:pt>
              </c:numCache>
            </c:numRef>
          </c:val>
          <c:extLst>
            <c:ext xmlns:c16="http://schemas.microsoft.com/office/drawing/2014/chart" uri="{C3380CC4-5D6E-409C-BE32-E72D297353CC}">
              <c16:uniqueId val="{00000007-6B3B-4B5C-9E73-997D8C1C71FC}"/>
            </c:ext>
          </c:extLst>
        </c:ser>
        <c:ser>
          <c:idx val="2"/>
          <c:order val="2"/>
          <c:tx>
            <c:strRef>
              <c:f>Sheet1!$D$1</c:f>
              <c:strCache>
                <c:ptCount val="1"/>
                <c:pt idx="0">
                  <c:v>Series 3</c:v>
                </c:pt>
              </c:strCache>
            </c:strRef>
          </c:tx>
          <c:spPr>
            <a:pattFill prst="solidDmnd">
              <a:fgClr>
                <a:srgbClr val="C00000"/>
              </a:fgClr>
              <a:bgClr>
                <a:srgbClr val="A5A5A5">
                  <a:lumMod val="20000"/>
                  <a:lumOff val="80000"/>
                </a:srgbClr>
              </a:bgClr>
            </a:pattFill>
            <a:ln>
              <a:solidFill>
                <a:schemeClr val="accent1"/>
              </a:solidFill>
            </a:ln>
            <a:effectLst/>
            <a:sp3d>
              <a:contourClr>
                <a:schemeClr val="accent1"/>
              </a:contourClr>
            </a:sp3d>
          </c:spPr>
          <c:invertIfNegative val="0"/>
          <c:dPt>
            <c:idx val="2"/>
            <c:invertIfNegative val="0"/>
            <c:bubble3D val="0"/>
            <c:spPr>
              <a:pattFill prst="solidDmnd">
                <a:fgClr>
                  <a:srgbClr val="C00000"/>
                </a:fgClr>
                <a:bgClr>
                  <a:srgbClr val="A5A5A5">
                    <a:lumMod val="20000"/>
                    <a:lumOff val="80000"/>
                  </a:srgbClr>
                </a:bgClr>
              </a:pattFill>
              <a:ln>
                <a:noFill/>
              </a:ln>
              <a:effectLst/>
              <a:sp3d>
                <a:contourClr>
                  <a:schemeClr val="accent1"/>
                </a:contourClr>
              </a:sp3d>
            </c:spPr>
            <c:extLst>
              <c:ext xmlns:c16="http://schemas.microsoft.com/office/drawing/2014/chart" uri="{C3380CC4-5D6E-409C-BE32-E72D297353CC}">
                <c16:uniqueId val="{00000009-6B3B-4B5C-9E73-997D8C1C71FC}"/>
              </c:ext>
            </c:extLst>
          </c:dPt>
          <c:dLbls>
            <c:dLbl>
              <c:idx val="2"/>
              <c:layout>
                <c:manualLayout>
                  <c:x val="3.8385702559478288E-3"/>
                  <c:y val="-4.6140442904374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B3B-4B5C-9E73-997D8C1C71FC}"/>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Sheet1!$D$2:$D$5</c:f>
              <c:numCache>
                <c:formatCode>General</c:formatCode>
                <c:ptCount val="4"/>
                <c:pt idx="2" formatCode="0%">
                  <c:v>0.15</c:v>
                </c:pt>
              </c:numCache>
            </c:numRef>
          </c:val>
          <c:extLst>
            <c:ext xmlns:c16="http://schemas.microsoft.com/office/drawing/2014/chart" uri="{C3380CC4-5D6E-409C-BE32-E72D297353CC}">
              <c16:uniqueId val="{0000000A-6B3B-4B5C-9E73-997D8C1C71FC}"/>
            </c:ext>
          </c:extLst>
        </c:ser>
        <c:dLbls>
          <c:showLegendKey val="0"/>
          <c:showVal val="0"/>
          <c:showCatName val="0"/>
          <c:showSerName val="0"/>
          <c:showPercent val="0"/>
          <c:showBubbleSize val="0"/>
        </c:dLbls>
        <c:gapWidth val="160"/>
        <c:gapDepth val="0"/>
        <c:shape val="box"/>
        <c:axId val="228076824"/>
        <c:axId val="1"/>
        <c:axId val="2"/>
      </c:bar3DChart>
      <c:catAx>
        <c:axId val="228076824"/>
        <c:scaling>
          <c:orientation val="minMax"/>
        </c:scaling>
        <c:delete val="0"/>
        <c:axPos val="b"/>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rgbClr val="0000FF"/>
                </a:solidFill>
                <a:effectLst>
                  <a:outerShdw blurRad="38100" dist="38100" dir="2700000" algn="tl">
                    <a:srgbClr val="000000">
                      <a:alpha val="43137"/>
                    </a:srgbClr>
                  </a:outerShdw>
                </a:effectLst>
                <a:latin typeface="Times New Roman" panose="02020603050405020304" pitchFamily="18" charset="0"/>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a:solidFill>
                <a:srgbClr val="000068"/>
              </a:solidFill>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3333CC"/>
                </a:solidFill>
                <a:latin typeface="Times New Roman" panose="02020603050405020304" pitchFamily="18" charset="0"/>
                <a:ea typeface="+mn-ea"/>
                <a:cs typeface="+mn-cs"/>
              </a:defRPr>
            </a:pPr>
            <a:endParaRPr lang="en-US"/>
          </a:p>
        </c:txPr>
        <c:crossAx val="228076824"/>
        <c:crosses val="autoZero"/>
        <c:crossBetween val="between"/>
      </c:valAx>
      <c:serAx>
        <c:axId val="2"/>
        <c:scaling>
          <c:orientation val="minMax"/>
        </c:scaling>
        <c:delete val="1"/>
        <c:axPos val="b"/>
        <c:majorTickMark val="out"/>
        <c:minorTickMark val="none"/>
        <c:tickLblPos val="nextTo"/>
        <c:crossAx val="1"/>
        <c:crosses val="autoZero"/>
      </c:serAx>
      <c:spPr>
        <a:noFill/>
        <a:ln w="25392">
          <a:noFill/>
        </a:ln>
      </c:spPr>
    </c:plotArea>
    <c:plotVisOnly val="1"/>
    <c:dispBlanksAs val="gap"/>
    <c:showDLblsOverMax val="0"/>
  </c:chart>
  <c:spPr>
    <a:solidFill>
      <a:schemeClr val="bg1"/>
    </a:solidFill>
    <a:ln w="19050" cap="flat" cmpd="sng" algn="ctr">
      <a:solidFill>
        <a:srgbClr val="0000FF"/>
      </a:solidFill>
      <a:prstDash val="dash"/>
      <a:round/>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0"/>
      <c:rotY val="0"/>
      <c:depthPercent val="100"/>
      <c:rAngAx val="0"/>
    </c:view3D>
    <c:floor>
      <c:thickness val="0"/>
      <c:spPr>
        <a:solidFill>
          <a:schemeClr val="lt1"/>
        </a:solidFill>
        <a:ln>
          <a:solidFill>
            <a:schemeClr val="tx1"/>
          </a:solidFill>
        </a:ln>
        <a:effectLst/>
        <a:sp3d>
          <a:contourClr>
            <a:schemeClr val="tx1"/>
          </a:contourClr>
        </a:sp3d>
      </c:spPr>
    </c:floor>
    <c:sideWall>
      <c:thickness val="0"/>
      <c:spPr>
        <a:blipFill>
          <a:blip xmlns:r="http://schemas.openxmlformats.org/officeDocument/2006/relationships" r:embed="rId2"/>
          <a:tile tx="0" ty="0" sx="100000" sy="100000" flip="none" algn="tl"/>
        </a:blipFill>
        <a:ln>
          <a:solidFill>
            <a:sysClr val="windowText" lastClr="000000"/>
          </a:solidFill>
        </a:ln>
        <a:effectLst/>
        <a:sp3d/>
      </c:spPr>
    </c:sideWall>
    <c:backWall>
      <c:thickness val="0"/>
      <c:spPr>
        <a:blipFill>
          <a:blip xmlns:r="http://schemas.openxmlformats.org/officeDocument/2006/relationships" r:embed="rId2"/>
          <a:tile tx="0" ty="0" sx="100000" sy="100000" flip="none" algn="tl"/>
        </a:blipFill>
        <a:ln w="12700">
          <a:solidFill>
            <a:srgbClr val="000068"/>
          </a:solidFill>
        </a:ln>
        <a:effectLst/>
        <a:sp3d/>
      </c:spPr>
    </c:backWall>
    <c:plotArea>
      <c:layout>
        <c:manualLayout>
          <c:layoutTarget val="inner"/>
          <c:xMode val="edge"/>
          <c:yMode val="edge"/>
          <c:x val="8.060053737287011E-2"/>
          <c:y val="2.6237742457832666E-2"/>
          <c:w val="0.91396573519878588"/>
          <c:h val="0.89759018979644312"/>
        </c:manualLayout>
      </c:layout>
      <c:bar3DChart>
        <c:barDir val="col"/>
        <c:grouping val="standard"/>
        <c:varyColors val="0"/>
        <c:ser>
          <c:idx val="0"/>
          <c:order val="0"/>
          <c:tx>
            <c:v>1%</c:v>
          </c:tx>
          <c:spPr>
            <a:pattFill prst="dkVert">
              <a:fgClr>
                <a:srgbClr val="00B050"/>
              </a:fgClr>
              <a:bgClr>
                <a:srgbClr val="5B9BD5">
                  <a:lumMod val="20000"/>
                  <a:lumOff val="80000"/>
                </a:srgbClr>
              </a:bgClr>
            </a:pattFill>
            <a:ln>
              <a:solidFill>
                <a:schemeClr val="accent1"/>
              </a:solidFill>
            </a:ln>
            <a:effectLst/>
            <a:sp3d>
              <a:contourClr>
                <a:schemeClr val="accent1"/>
              </a:contourClr>
            </a:sp3d>
          </c:spPr>
          <c:invertIfNegative val="0"/>
          <c:dPt>
            <c:idx val="0"/>
            <c:invertIfNegative val="0"/>
            <c:bubble3D val="0"/>
            <c:spPr>
              <a:pattFill prst="dkVert">
                <a:fgClr>
                  <a:srgbClr val="00B050"/>
                </a:fgClr>
                <a:bgClr>
                  <a:srgbClr val="5B9BD5">
                    <a:lumMod val="20000"/>
                    <a:lumOff val="80000"/>
                  </a:srgbClr>
                </a:bgClr>
              </a:pattFill>
              <a:ln>
                <a:noFill/>
              </a:ln>
              <a:effectLst/>
              <a:sp3d>
                <a:contourClr>
                  <a:schemeClr val="accent1"/>
                </a:contourClr>
              </a:sp3d>
            </c:spPr>
            <c:extLst>
              <c:ext xmlns:c16="http://schemas.microsoft.com/office/drawing/2014/chart" uri="{C3380CC4-5D6E-409C-BE32-E72D297353CC}">
                <c16:uniqueId val="{00000001-F6B3-4732-8837-78EEA316B9C2}"/>
              </c:ext>
            </c:extLst>
          </c:dPt>
          <c:dPt>
            <c:idx val="3"/>
            <c:invertIfNegative val="0"/>
            <c:bubble3D val="0"/>
            <c:spPr>
              <a:pattFill prst="wdUpDiag">
                <a:fgClr>
                  <a:srgbClr val="0070C0"/>
                </a:fgClr>
                <a:bgClr>
                  <a:srgbClr val="5B9BD5">
                    <a:lumMod val="20000"/>
                    <a:lumOff val="80000"/>
                  </a:srgbClr>
                </a:bgClr>
              </a:pattFill>
              <a:ln>
                <a:solidFill>
                  <a:schemeClr val="accent1"/>
                </a:solidFill>
              </a:ln>
              <a:effectLst/>
              <a:sp3d>
                <a:contourClr>
                  <a:schemeClr val="accent1"/>
                </a:contourClr>
              </a:sp3d>
            </c:spPr>
            <c:extLst>
              <c:ext xmlns:c16="http://schemas.microsoft.com/office/drawing/2014/chart" uri="{C3380CC4-5D6E-409C-BE32-E72D297353CC}">
                <c16:uniqueId val="{00000003-F6B3-4732-8837-78EEA316B9C2}"/>
              </c:ext>
            </c:extLst>
          </c:dPt>
          <c:dLbls>
            <c:dLbl>
              <c:idx val="0"/>
              <c:layout>
                <c:manualLayout>
                  <c:x val="2.6057919130884025E-2"/>
                  <c:y val="-7.0659040523729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6B3-4732-8837-78EEA316B9C2}"/>
                </c:ext>
              </c:extLst>
            </c:dLbl>
            <c:dLbl>
              <c:idx val="3"/>
              <c:layout>
                <c:manualLayout>
                  <c:x val="-1.0923139068690317E-2"/>
                  <c:y val="-1.8093129024270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6B3-4732-8837-78EEA316B9C2}"/>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8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Sheet1!$B$2:$B$5</c:f>
              <c:numCache>
                <c:formatCode>General</c:formatCode>
                <c:ptCount val="4"/>
                <c:pt idx="0" formatCode="0%">
                  <c:v>0.02</c:v>
                </c:pt>
                <c:pt idx="3" formatCode="0%">
                  <c:v>1</c:v>
                </c:pt>
              </c:numCache>
            </c:numRef>
          </c:val>
          <c:extLst>
            <c:ext xmlns:c16="http://schemas.microsoft.com/office/drawing/2014/chart" uri="{C3380CC4-5D6E-409C-BE32-E72D297353CC}">
              <c16:uniqueId val="{00000004-F6B3-4732-8837-78EEA316B9C2}"/>
            </c:ext>
          </c:extLst>
        </c:ser>
        <c:ser>
          <c:idx val="1"/>
          <c:order val="1"/>
          <c:tx>
            <c:strRef>
              <c:f>Sheet1!$C$1</c:f>
              <c:strCache>
                <c:ptCount val="1"/>
                <c:pt idx="0">
                  <c:v>Series 2</c:v>
                </c:pt>
              </c:strCache>
            </c:strRef>
          </c:tx>
          <c:spPr>
            <a:pattFill prst="lgCheck">
              <a:fgClr>
                <a:srgbClr val="002060"/>
              </a:fgClr>
              <a:bgClr>
                <a:srgbClr val="ED7D31">
                  <a:lumMod val="20000"/>
                  <a:lumOff val="80000"/>
                </a:srgbClr>
              </a:bgClr>
            </a:pattFill>
            <a:ln>
              <a:solidFill>
                <a:schemeClr val="accent2"/>
              </a:solidFill>
            </a:ln>
            <a:effectLst/>
            <a:sp3d>
              <a:contourClr>
                <a:schemeClr val="accent2"/>
              </a:contourClr>
            </a:sp3d>
          </c:spPr>
          <c:invertIfNegative val="0"/>
          <c:dPt>
            <c:idx val="1"/>
            <c:invertIfNegative val="0"/>
            <c:bubble3D val="0"/>
            <c:spPr>
              <a:pattFill prst="lgCheck">
                <a:fgClr>
                  <a:srgbClr val="002060"/>
                </a:fgClr>
                <a:bgClr>
                  <a:sysClr val="window" lastClr="FFFFFF"/>
                </a:bgClr>
              </a:pattFill>
              <a:ln>
                <a:noFill/>
              </a:ln>
              <a:effectLst/>
              <a:sp3d>
                <a:contourClr>
                  <a:schemeClr val="accent2"/>
                </a:contourClr>
              </a:sp3d>
            </c:spPr>
            <c:extLst>
              <c:ext xmlns:c16="http://schemas.microsoft.com/office/drawing/2014/chart" uri="{C3380CC4-5D6E-409C-BE32-E72D297353CC}">
                <c16:uniqueId val="{00000006-F6B3-4732-8837-78EEA316B9C2}"/>
              </c:ext>
            </c:extLst>
          </c:dPt>
          <c:dLbls>
            <c:dLbl>
              <c:idx val="1"/>
              <c:layout>
                <c:manualLayout>
                  <c:x val="9.7665793336878422E-3"/>
                  <c:y val="-6.0387376555865201E-2"/>
                </c:manualLayout>
              </c:layout>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90EB2"/>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6B3-4732-8837-78EEA316B9C2}"/>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90EB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Sheet1!$C$2:$C$5</c:f>
              <c:numCache>
                <c:formatCode>0%</c:formatCode>
                <c:ptCount val="4"/>
                <c:pt idx="1">
                  <c:v>0.03</c:v>
                </c:pt>
              </c:numCache>
            </c:numRef>
          </c:val>
          <c:extLst>
            <c:ext xmlns:c16="http://schemas.microsoft.com/office/drawing/2014/chart" uri="{C3380CC4-5D6E-409C-BE32-E72D297353CC}">
              <c16:uniqueId val="{00000007-F6B3-4732-8837-78EEA316B9C2}"/>
            </c:ext>
          </c:extLst>
        </c:ser>
        <c:ser>
          <c:idx val="2"/>
          <c:order val="2"/>
          <c:tx>
            <c:strRef>
              <c:f>Sheet1!$D$1</c:f>
              <c:strCache>
                <c:ptCount val="1"/>
                <c:pt idx="0">
                  <c:v>Series 3</c:v>
                </c:pt>
              </c:strCache>
            </c:strRef>
          </c:tx>
          <c:spPr>
            <a:pattFill prst="solidDmnd">
              <a:fgClr>
                <a:srgbClr val="C00000"/>
              </a:fgClr>
              <a:bgClr>
                <a:srgbClr val="A5A5A5">
                  <a:lumMod val="20000"/>
                  <a:lumOff val="80000"/>
                </a:srgbClr>
              </a:bgClr>
            </a:pattFill>
            <a:ln>
              <a:solidFill>
                <a:schemeClr val="accent1"/>
              </a:solidFill>
            </a:ln>
            <a:effectLst/>
            <a:sp3d>
              <a:contourClr>
                <a:schemeClr val="accent1"/>
              </a:contourClr>
            </a:sp3d>
          </c:spPr>
          <c:invertIfNegative val="0"/>
          <c:dPt>
            <c:idx val="2"/>
            <c:invertIfNegative val="0"/>
            <c:bubble3D val="0"/>
            <c:spPr>
              <a:pattFill prst="solidDmnd">
                <a:fgClr>
                  <a:srgbClr val="C00000"/>
                </a:fgClr>
                <a:bgClr>
                  <a:srgbClr val="A5A5A5">
                    <a:lumMod val="20000"/>
                    <a:lumOff val="80000"/>
                  </a:srgbClr>
                </a:bgClr>
              </a:pattFill>
              <a:ln>
                <a:noFill/>
              </a:ln>
              <a:effectLst/>
              <a:sp3d>
                <a:contourClr>
                  <a:schemeClr val="accent1"/>
                </a:contourClr>
              </a:sp3d>
            </c:spPr>
            <c:extLst>
              <c:ext xmlns:c16="http://schemas.microsoft.com/office/drawing/2014/chart" uri="{C3380CC4-5D6E-409C-BE32-E72D297353CC}">
                <c16:uniqueId val="{00000009-F6B3-4732-8837-78EEA316B9C2}"/>
              </c:ext>
            </c:extLst>
          </c:dPt>
          <c:dLbls>
            <c:dLbl>
              <c:idx val="2"/>
              <c:layout>
                <c:manualLayout>
                  <c:x val="4.1392380350403351E-4"/>
                  <c:y val="-1.70410241085265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6B3-4732-8837-78EEA316B9C2}"/>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Sheet1!$D$2:$D$5</c:f>
              <c:numCache>
                <c:formatCode>General</c:formatCode>
                <c:ptCount val="4"/>
                <c:pt idx="2" formatCode="0%">
                  <c:v>0.95</c:v>
                </c:pt>
              </c:numCache>
            </c:numRef>
          </c:val>
          <c:extLst>
            <c:ext xmlns:c16="http://schemas.microsoft.com/office/drawing/2014/chart" uri="{C3380CC4-5D6E-409C-BE32-E72D297353CC}">
              <c16:uniqueId val="{0000000A-F6B3-4732-8837-78EEA316B9C2}"/>
            </c:ext>
          </c:extLst>
        </c:ser>
        <c:dLbls>
          <c:showLegendKey val="0"/>
          <c:showVal val="0"/>
          <c:showCatName val="0"/>
          <c:showSerName val="0"/>
          <c:showPercent val="0"/>
          <c:showBubbleSize val="0"/>
        </c:dLbls>
        <c:gapWidth val="160"/>
        <c:gapDepth val="0"/>
        <c:shape val="box"/>
        <c:axId val="228076824"/>
        <c:axId val="1"/>
        <c:axId val="2"/>
      </c:bar3DChart>
      <c:catAx>
        <c:axId val="228076824"/>
        <c:scaling>
          <c:orientation val="minMax"/>
        </c:scaling>
        <c:delete val="0"/>
        <c:axPos val="b"/>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0000FF"/>
                </a:solidFill>
                <a:effectLst>
                  <a:outerShdw blurRad="38100" dist="38100" dir="2700000" algn="tl">
                    <a:srgbClr val="000000">
                      <a:alpha val="43137"/>
                    </a:srgbClr>
                  </a:outerShdw>
                </a:effectLst>
                <a:latin typeface="Times New Roman" panose="02020603050405020304" pitchFamily="18" charset="0"/>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a:solidFill>
                <a:srgbClr val="000068"/>
              </a:solidFill>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228076824"/>
        <c:crosses val="autoZero"/>
        <c:crossBetween val="between"/>
      </c:valAx>
      <c:serAx>
        <c:axId val="2"/>
        <c:scaling>
          <c:orientation val="minMax"/>
        </c:scaling>
        <c:delete val="1"/>
        <c:axPos val="b"/>
        <c:majorTickMark val="out"/>
        <c:minorTickMark val="none"/>
        <c:tickLblPos val="nextTo"/>
        <c:crossAx val="1"/>
        <c:crosses val="autoZero"/>
      </c:serAx>
      <c:spPr>
        <a:solidFill>
          <a:srgbClr val="EFFCFF"/>
        </a:solidFill>
        <a:ln w="28575">
          <a:solidFill>
            <a:srgbClr val="0000FF"/>
          </a:solidFill>
          <a:prstDash val="dashDot"/>
        </a:ln>
      </c:spPr>
    </c:plotArea>
    <c:plotVisOnly val="1"/>
    <c:dispBlanksAs val="gap"/>
    <c:showDLblsOverMax val="0"/>
  </c:chart>
  <c:spPr>
    <a:solidFill>
      <a:schemeClr val="bg1"/>
    </a:solidFill>
    <a:ln w="12696" cap="flat" cmpd="sng" algn="ctr">
      <a:solidFill>
        <a:schemeClr val="tx1"/>
      </a:solidFill>
      <a:prstDash val="dash"/>
      <a:round/>
    </a:ln>
    <a:effectLst/>
  </c:spPr>
  <c:txPr>
    <a:bodyPr/>
    <a:lstStyle/>
    <a:p>
      <a:pPr>
        <a:defRPr/>
      </a:pPr>
      <a:endParaRPr lang="en-US"/>
    </a:p>
  </c:txPr>
  <c:externalData r:id="rId3">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endParaRPr lang="es-DO"/>
          </a:p>
        </p:txBody>
      </p:sp>
      <p:sp>
        <p:nvSpPr>
          <p:cNvPr id="9219"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endParaRPr lang="es-DO"/>
          </a:p>
        </p:txBody>
      </p:sp>
      <p:sp>
        <p:nvSpPr>
          <p:cNvPr id="9220"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endParaRPr lang="es-DO"/>
          </a:p>
        </p:txBody>
      </p:sp>
      <p:sp>
        <p:nvSpPr>
          <p:cNvPr id="9221"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fld id="{05286CC9-90CA-40C2-840A-89BFC5EE3B2B}" type="slidenum">
              <a:rPr lang="es-DO"/>
              <a:pPr/>
              <a:t>‹#›</a:t>
            </a:fld>
            <a:endParaRPr lang="es-DO"/>
          </a:p>
        </p:txBody>
      </p:sp>
    </p:spTree>
    <p:extLst>
      <p:ext uri="{BB962C8B-B14F-4D97-AF65-F5344CB8AC3E}">
        <p14:creationId xmlns:p14="http://schemas.microsoft.com/office/powerpoint/2010/main" val="2595902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endParaRPr lang="es-DO"/>
          </a:p>
        </p:txBody>
      </p:sp>
      <p:sp>
        <p:nvSpPr>
          <p:cNvPr id="8195"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endParaRPr lang="es-DO"/>
          </a:p>
        </p:txBody>
      </p:sp>
      <p:sp>
        <p:nvSpPr>
          <p:cNvPr id="819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s-DO"/>
              <a:t>Click to edit Master text styles</a:t>
            </a:r>
          </a:p>
          <a:p>
            <a:pPr lvl="1"/>
            <a:r>
              <a:rPr lang="es-DO"/>
              <a:t>Second level</a:t>
            </a:r>
          </a:p>
          <a:p>
            <a:pPr lvl="2"/>
            <a:r>
              <a:rPr lang="es-DO"/>
              <a:t>Third level</a:t>
            </a:r>
          </a:p>
          <a:p>
            <a:pPr lvl="3"/>
            <a:r>
              <a:rPr lang="es-DO"/>
              <a:t>Fourth level</a:t>
            </a:r>
          </a:p>
          <a:p>
            <a:pPr lvl="4"/>
            <a:r>
              <a:rPr lang="es-DO"/>
              <a:t>Fifth level</a:t>
            </a:r>
          </a:p>
        </p:txBody>
      </p:sp>
      <p:sp>
        <p:nvSpPr>
          <p:cNvPr id="8198"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endParaRPr lang="es-DO"/>
          </a:p>
        </p:txBody>
      </p:sp>
      <p:sp>
        <p:nvSpPr>
          <p:cNvPr id="8199"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fld id="{16282D8C-7BF0-4B1F-8DA0-77738DC5DC58}" type="slidenum">
              <a:rPr lang="es-DO"/>
              <a:pPr/>
              <a:t>‹#›</a:t>
            </a:fld>
            <a:endParaRPr lang="es-DO"/>
          </a:p>
        </p:txBody>
      </p:sp>
    </p:spTree>
    <p:extLst>
      <p:ext uri="{BB962C8B-B14F-4D97-AF65-F5344CB8AC3E}">
        <p14:creationId xmlns:p14="http://schemas.microsoft.com/office/powerpoint/2010/main" val="22270420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517933-210C-4806-A5EB-F56944E555F3}" type="slidenum">
              <a:rPr kumimoji="0" lang="es-DO"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s-DO"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8448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DC6230-C22F-4C25-8631-C3A6B3045800}" type="slidenum">
              <a:rPr lang="es-DO"/>
              <a:pPr/>
              <a:t>59</a:t>
            </a:fld>
            <a:endParaRPr lang="es-DO"/>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57777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4F837C-8902-4668-8579-C9DA7A5EF11D}" type="slidenum">
              <a:rPr lang="es-DO"/>
              <a:pPr/>
              <a:t>61</a:t>
            </a:fld>
            <a:endParaRPr lang="es-DO"/>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7791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517933-210C-4806-A5EB-F56944E555F3}" type="slidenum">
              <a:rPr kumimoji="0" lang="es-DO"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s-DO"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66335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517933-210C-4806-A5EB-F56944E555F3}" type="slidenum">
              <a:rPr kumimoji="0" lang="es-DO"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s-DO"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85803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6980B2-F279-42D0-BB11-BA01580448EC}" type="slidenum">
              <a:rPr kumimoji="0" lang="es-DO"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s-DO"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38707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A33E0F-B0EC-4A54-A117-91A7A51EAE8C}" type="slidenum">
              <a:rPr lang="es-DO"/>
              <a:pPr/>
              <a:t>49</a:t>
            </a:fld>
            <a:endParaRPr lang="es-DO"/>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90631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4CFB36-F7DC-4A7E-8F22-DC96DDD8841B}" type="slidenum">
              <a:rPr lang="es-DO"/>
              <a:pPr/>
              <a:t>53</a:t>
            </a:fld>
            <a:endParaRPr lang="es-DO"/>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16270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4CFB36-F7DC-4A7E-8F22-DC96DDD8841B}" type="slidenum">
              <a:rPr kumimoji="0" lang="es-DO"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s-DO"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18608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09EC3B-684D-4CC4-B943-DB214BCB1259}" type="slidenum">
              <a:rPr lang="es-DO"/>
              <a:pPr/>
              <a:t>55</a:t>
            </a:fld>
            <a:endParaRPr lang="es-DO"/>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59637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09EC3B-684D-4CC4-B943-DB214BCB1259}" type="slidenum">
              <a:rPr lang="es-DO"/>
              <a:pPr/>
              <a:t>56</a:t>
            </a:fld>
            <a:endParaRPr lang="es-DO"/>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2962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Arial"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Arial"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fld id="{AAF9BBE7-C804-4E1A-9B98-CDBFE37C3880}" type="datetime2">
              <a:rPr lang="es-ES_tradnl" smtClean="0"/>
              <a:pPr>
                <a:defRPr/>
              </a:pPr>
              <a:t>lunes, 01 de mayo de 2023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88208798-9BB5-4283-BB38-D9002675CBF3}" type="slidenum">
              <a:rPr lang="en-US" smtClean="0"/>
              <a:pPr>
                <a:defRPr/>
              </a:pPr>
              <a:t>‹#›</a:t>
            </a:fld>
            <a:endParaRPr lang="en-US"/>
          </a:p>
        </p:txBody>
      </p:sp>
    </p:spTree>
    <p:extLst>
      <p:ext uri="{BB962C8B-B14F-4D97-AF65-F5344CB8AC3E}">
        <p14:creationId xmlns:p14="http://schemas.microsoft.com/office/powerpoint/2010/main" val="2806600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ACF05DF8-C4E4-4A54-8AC7-5F4B10F2D1BC}" type="datetime2">
              <a:rPr lang="es-ES_tradnl" smtClean="0">
                <a:solidFill>
                  <a:prstClr val="black"/>
                </a:solidFill>
              </a:rPr>
              <a:pPr>
                <a:defRPr/>
              </a:pPr>
              <a:t>lunes, 01 de mayo de 2023</a:t>
            </a:fld>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17AA0D2B-127E-4BFC-A6DB-2E5FC989E861}"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35769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825E3C9F-BBAD-49AC-B229-41135A11BF6E}" type="datetime2">
              <a:rPr lang="es-ES_tradnl" smtClean="0">
                <a:solidFill>
                  <a:prstClr val="black"/>
                </a:solidFill>
              </a:rPr>
              <a:pPr>
                <a:defRPr/>
              </a:pPr>
              <a:t>lunes, 01 de mayo de 2023</a:t>
            </a:fld>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3C012F6F-A069-4E87-9840-B79F6768C660}"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9996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DF945361-D440-41BF-8F4F-DFE4F5B340A7}" type="datetime2">
              <a:rPr lang="es-ES_tradnl" smtClean="0">
                <a:solidFill>
                  <a:prstClr val="black"/>
                </a:solidFill>
              </a:rPr>
              <a:pPr>
                <a:defRPr/>
              </a:pPr>
              <a:t>lunes, 01 de mayo de 2023</a:t>
            </a:fld>
            <a:endParaRPr lang="en-US">
              <a:solidFill>
                <a:prstClr val="black"/>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3A67FB9-F7AD-47CB-9F17-A0596B90F8B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4643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2A97ABC-72AE-44D4-A410-AB7F4DCB05B1}" type="datetime2">
              <a:rPr lang="es-ES_tradnl" smtClean="0">
                <a:solidFill>
                  <a:prstClr val="black"/>
                </a:solidFill>
              </a:rPr>
              <a:pPr>
                <a:defRPr/>
              </a:pPr>
              <a:t>lunes, 01 de mayo de 2023</a:t>
            </a:fld>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76278A-9B78-4551-95E6-0575267CC63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89416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E55A7CD0-3B31-4BE0-91EF-B72DC806C922}" type="datetime1">
              <a:rPr lang="es-DO"/>
              <a:pPr/>
              <a:t>1/5/2023</a:t>
            </a:fld>
            <a:endParaRPr lang="es-DO"/>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s-DO"/>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7347E90-E716-4839-B358-B76478B0C24A}" type="slidenum">
              <a:rPr lang="es-DO"/>
              <a:pPr/>
              <a:t>‹#›</a:t>
            </a:fld>
            <a:endParaRPr lang="es-DO"/>
          </a:p>
        </p:txBody>
      </p:sp>
    </p:spTree>
    <p:extLst>
      <p:ext uri="{BB962C8B-B14F-4D97-AF65-F5344CB8AC3E}">
        <p14:creationId xmlns:p14="http://schemas.microsoft.com/office/powerpoint/2010/main" val="3678955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fld id="{AAF9BBE7-C804-4E1A-9B98-CDBFE37C3880}" type="datetime2">
              <a:rPr lang="es-ES_tradnl" smtClean="0"/>
              <a:t>lunes, 01 de mayo de 2023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88208798-9BB5-4283-BB38-D9002675CBF3}" type="slidenum">
              <a:rPr lang="en-US" smtClean="0"/>
              <a:pPr>
                <a:defRPr/>
              </a:pPr>
              <a:t>‹#›</a:t>
            </a:fld>
            <a:endParaRPr lang="en-US"/>
          </a:p>
        </p:txBody>
      </p:sp>
    </p:spTree>
    <p:extLst>
      <p:ext uri="{BB962C8B-B14F-4D97-AF65-F5344CB8AC3E}">
        <p14:creationId xmlns:p14="http://schemas.microsoft.com/office/powerpoint/2010/main" val="3476866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47258102-43AA-4BD4-8FD1-B699002C454B}" type="datetime2">
              <a:rPr lang="es-ES_tradnl" smtClean="0"/>
              <a:t>lunes, 01 de mayo de 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BDB74C-C077-446D-8009-06BEE6833E96}" type="slidenum">
              <a:rPr lang="en-US" smtClean="0"/>
              <a:pPr>
                <a:defRPr/>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373379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6F2C4EF9-3686-4A5C-BF14-15F558196398}" type="datetime2">
              <a:rPr lang="es-ES_tradnl" smtClean="0"/>
              <a:t>lunes, 01 de mayo de 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F027B57-FF63-4DEA-97C4-2049B0605F92}" type="slidenum">
              <a:rPr lang="en-US" smtClean="0"/>
              <a:pPr>
                <a:defRPr/>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2015739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1144A34A-0645-41BF-8C17-F640FFF1331C}" type="datetime2">
              <a:rPr lang="es-ES_tradnl" smtClean="0"/>
              <a:t>lunes, 01 de mayo de 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DC48A2E-FC7F-4969-8F56-083898D7BC8D}" type="slidenum">
              <a:rPr lang="en-US" smtClean="0"/>
              <a:pPr>
                <a:defRPr/>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662732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A7C18A08-002A-4582-B2E1-2F4873EA16EA}" type="datetime2">
              <a:rPr lang="es-ES_tradnl" smtClean="0"/>
              <a:t>lunes, 01 de mayo de 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3D0C959-AC11-4F49-AF86-F970AF4DAA89}" type="slidenum">
              <a:rPr lang="en-US" smtClean="0"/>
              <a:pPr>
                <a:defRPr/>
              </a:pPr>
              <a:t>‹#›</a:t>
            </a:fld>
            <a:endParaRPr lang="en-US"/>
          </a:p>
        </p:txBody>
      </p:sp>
    </p:spTree>
    <p:extLst>
      <p:ext uri="{BB962C8B-B14F-4D97-AF65-F5344CB8AC3E}">
        <p14:creationId xmlns:p14="http://schemas.microsoft.com/office/powerpoint/2010/main" val="6864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lunes, 01 de mayo de 2023</a:t>
            </a:fld>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93258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C530230A-7824-4922-8B25-D5B7F37115D3}" type="datetime2">
              <a:rPr lang="es-ES_tradnl" smtClean="0"/>
              <a:t>lunes, 01 de mayo de 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6D32155-4A3C-467C-AF35-7096A6CE5445}" type="slidenum">
              <a:rPr lang="en-US" smtClean="0"/>
              <a:pPr>
                <a:defRPr/>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891711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16DF319-95CC-413B-A704-42766C545EDD}" type="datetime2">
              <a:rPr lang="es-ES_tradnl" smtClean="0"/>
              <a:t>lunes, 01 de mayo de 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68772EA-1EED-4278-8FBF-D48A18D301BE}" type="slidenum">
              <a:rPr lang="en-US" smtClean="0"/>
              <a:pPr>
                <a:defRPr/>
              </a:pPr>
              <a:t>‹#›</a:t>
            </a:fld>
            <a:endParaRPr lang="en-US"/>
          </a:p>
        </p:txBody>
      </p:sp>
    </p:spTree>
    <p:extLst>
      <p:ext uri="{BB962C8B-B14F-4D97-AF65-F5344CB8AC3E}">
        <p14:creationId xmlns:p14="http://schemas.microsoft.com/office/powerpoint/2010/main" val="3012887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pPr>
              <a:defRPr/>
            </a:pPr>
            <a:fld id="{4B219D55-E82E-4218-93FF-8F2884B63F7D}" type="datetime2">
              <a:rPr lang="es-ES_tradnl" smtClean="0"/>
              <a:t>lunes, 01 de mayo de 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5A771DB-3E5D-4F3F-A97A-BF1CDE9893DE}" type="slidenum">
              <a:rPr lang="en-US" smtClean="0"/>
              <a:pPr>
                <a:defRPr/>
              </a:pPr>
              <a:t>‹#›</a:t>
            </a:fld>
            <a:endParaRPr lang="en-US"/>
          </a:p>
        </p:txBody>
      </p:sp>
    </p:spTree>
    <p:extLst>
      <p:ext uri="{BB962C8B-B14F-4D97-AF65-F5344CB8AC3E}">
        <p14:creationId xmlns:p14="http://schemas.microsoft.com/office/powerpoint/2010/main" val="2996454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fld id="{B7AF20CA-1445-43E9-9CB4-6DBD859B8A3A}" type="datetime2">
              <a:rPr lang="es-ES_tradnl" smtClean="0"/>
              <a:t>lunes, 01 de mayo de 2023</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A2094A3B-8658-4986-B20D-EF8D79C2DA0D}" type="slidenum">
              <a:rPr lang="en-US" smtClean="0"/>
              <a:pPr>
                <a:defRPr/>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3371859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ACF05DF8-C4E4-4A54-8AC7-5F4B10F2D1BC}" type="datetime2">
              <a:rPr lang="es-ES_tradnl" smtClean="0"/>
              <a:t>lunes, 01 de mayo de 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7AA0D2B-127E-4BFC-A6DB-2E5FC989E861}" type="slidenum">
              <a:rPr lang="en-US" smtClean="0"/>
              <a:pPr>
                <a:defRPr/>
              </a:pPr>
              <a:t>‹#›</a:t>
            </a:fld>
            <a:endParaRPr lang="en-US"/>
          </a:p>
        </p:txBody>
      </p:sp>
    </p:spTree>
    <p:extLst>
      <p:ext uri="{BB962C8B-B14F-4D97-AF65-F5344CB8AC3E}">
        <p14:creationId xmlns:p14="http://schemas.microsoft.com/office/powerpoint/2010/main" val="625916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825E3C9F-BBAD-49AC-B229-41135A11BF6E}" type="datetime2">
              <a:rPr lang="es-ES_tradnl" smtClean="0"/>
              <a:t>lunes, 01 de mayo de 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C012F6F-A069-4E87-9840-B79F6768C660}" type="slidenum">
              <a:rPr lang="en-US" smtClean="0"/>
              <a:pPr>
                <a:defRPr/>
              </a:pPr>
              <a:t>‹#›</a:t>
            </a:fld>
            <a:endParaRPr lang="en-US"/>
          </a:p>
        </p:txBody>
      </p:sp>
    </p:spTree>
    <p:extLst>
      <p:ext uri="{BB962C8B-B14F-4D97-AF65-F5344CB8AC3E}">
        <p14:creationId xmlns:p14="http://schemas.microsoft.com/office/powerpoint/2010/main" val="2024046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DF945361-D440-41BF-8F4F-DFE4F5B340A7}" type="datetime2">
              <a:rPr lang="es-ES_tradnl" smtClean="0"/>
              <a:t>lunes, 01 de mayo de 2023</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3A67FB9-F7AD-47CB-9F17-A0596B90F8B8}" type="slidenum">
              <a:rPr lang="en-US"/>
              <a:pPr>
                <a:defRPr/>
              </a:pPr>
              <a:t>‹#›</a:t>
            </a:fld>
            <a:endParaRPr lang="en-US"/>
          </a:p>
        </p:txBody>
      </p:sp>
    </p:spTree>
    <p:extLst>
      <p:ext uri="{BB962C8B-B14F-4D97-AF65-F5344CB8AC3E}">
        <p14:creationId xmlns:p14="http://schemas.microsoft.com/office/powerpoint/2010/main" val="39167124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2A97ABC-72AE-44D4-A410-AB7F4DCB05B1}" type="datetime2">
              <a:rPr lang="es-ES_tradnl" smtClean="0"/>
              <a:t>lunes, 01 de mayo de 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76278A-9B78-4551-95E6-0575267CC63A}" type="slidenum">
              <a:rPr lang="en-US"/>
              <a:pPr>
                <a:defRPr/>
              </a:pPr>
              <a:t>‹#›</a:t>
            </a:fld>
            <a:endParaRPr lang="en-US"/>
          </a:p>
        </p:txBody>
      </p:sp>
    </p:spTree>
    <p:extLst>
      <p:ext uri="{BB962C8B-B14F-4D97-AF65-F5344CB8AC3E}">
        <p14:creationId xmlns:p14="http://schemas.microsoft.com/office/powerpoint/2010/main" val="237664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6F2C4EF9-3686-4A5C-BF14-15F558196398}" type="datetime2">
              <a:rPr lang="es-ES_tradnl" smtClean="0">
                <a:solidFill>
                  <a:prstClr val="black"/>
                </a:solidFill>
              </a:rPr>
              <a:pPr>
                <a:defRPr/>
              </a:pPr>
              <a:t>lunes, 01 de mayo de 2023</a:t>
            </a:fld>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0F027B57-FF63-4DEA-97C4-2049B0605F92}" type="slidenum">
              <a:rPr lang="en-US" smtClean="0">
                <a:solidFill>
                  <a:prstClr val="black"/>
                </a:solidFill>
              </a:rPr>
              <a:pPr>
                <a:defRPr/>
              </a:pPr>
              <a:t>‹#›</a:t>
            </a:fld>
            <a:endParaRPr lang="en-US">
              <a:solidFill>
                <a:prstClr val="black"/>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148253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1144A34A-0645-41BF-8C17-F640FFF1331C}" type="datetime2">
              <a:rPr lang="es-ES_tradnl" smtClean="0">
                <a:solidFill>
                  <a:prstClr val="black"/>
                </a:solidFill>
              </a:rPr>
              <a:pPr>
                <a:defRPr/>
              </a:pPr>
              <a:t>lunes, 01 de mayo de 2023</a:t>
            </a:fld>
            <a:endParaRPr lang="en-US">
              <a:solidFill>
                <a:prstClr val="black"/>
              </a:solidFill>
            </a:endParaRP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a:defRPr/>
            </a:pPr>
            <a:fld id="{DDC48A2E-FC7F-4969-8F56-083898D7BC8D}" type="slidenum">
              <a:rPr lang="en-US" smtClean="0">
                <a:solidFill>
                  <a:prstClr val="black"/>
                </a:solidFill>
              </a:rPr>
              <a:pPr>
                <a:defRPr/>
              </a:pPr>
              <a:t>‹#›</a:t>
            </a:fld>
            <a:endParaRPr lang="en-US">
              <a:solidFill>
                <a:prstClr val="black"/>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045681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A7C18A08-002A-4582-B2E1-2F4873EA16EA}" type="datetime2">
              <a:rPr lang="es-ES_tradnl" smtClean="0">
                <a:solidFill>
                  <a:prstClr val="black"/>
                </a:solidFill>
              </a:rPr>
              <a:pPr>
                <a:defRPr/>
              </a:pPr>
              <a:t>lunes, 01 de mayo de 2023</a:t>
            </a:fld>
            <a:endParaRPr lang="en-US">
              <a:solidFill>
                <a:prstClr val="black"/>
              </a:solidFill>
            </a:endParaRPr>
          </a:p>
        </p:txBody>
      </p:sp>
      <p:sp>
        <p:nvSpPr>
          <p:cNvPr id="8" name="Footer Placeholder 7"/>
          <p:cNvSpPr>
            <a:spLocks noGrp="1"/>
          </p:cNvSpPr>
          <p:nvPr>
            <p:ph type="ftr" sz="quarter" idx="11"/>
          </p:nvPr>
        </p:nvSpPr>
        <p:spPr/>
        <p:txBody>
          <a:bodyPr/>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p>
            <a:pPr>
              <a:defRPr/>
            </a:pPr>
            <a:fld id="{13D0C959-AC11-4F49-AF86-F970AF4DAA89}"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3027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C530230A-7824-4922-8B25-D5B7F37115D3}" type="datetime2">
              <a:rPr lang="es-ES_tradnl" smtClean="0">
                <a:solidFill>
                  <a:prstClr val="black"/>
                </a:solidFill>
              </a:rPr>
              <a:pPr>
                <a:defRPr/>
              </a:pPr>
              <a:t>lunes, 01 de mayo de 2023</a:t>
            </a:fld>
            <a:endParaRPr lang="en-US">
              <a:solidFill>
                <a:prstClr val="black"/>
              </a:solidFill>
            </a:endParaRPr>
          </a:p>
        </p:txBody>
      </p:sp>
      <p:sp>
        <p:nvSpPr>
          <p:cNvPr id="4" name="Footer Placeholder 3"/>
          <p:cNvSpPr>
            <a:spLocks noGrp="1"/>
          </p:cNvSpPr>
          <p:nvPr>
            <p:ph type="ftr" sz="quarter" idx="11"/>
          </p:nvPr>
        </p:nvSpPr>
        <p:spPr/>
        <p:txBody>
          <a:bodyPr/>
          <a:lstStyle/>
          <a:p>
            <a:pPr>
              <a:defRPr/>
            </a:pPr>
            <a:endParaRPr lang="en-US">
              <a:solidFill>
                <a:prstClr val="black"/>
              </a:solidFill>
            </a:endParaRPr>
          </a:p>
        </p:txBody>
      </p:sp>
      <p:sp>
        <p:nvSpPr>
          <p:cNvPr id="5" name="Slide Number Placeholder 4"/>
          <p:cNvSpPr>
            <a:spLocks noGrp="1"/>
          </p:cNvSpPr>
          <p:nvPr>
            <p:ph type="sldNum" sz="quarter" idx="12"/>
          </p:nvPr>
        </p:nvSpPr>
        <p:spPr/>
        <p:txBody>
          <a:bodyPr/>
          <a:lstStyle/>
          <a:p>
            <a:pPr>
              <a:defRPr/>
            </a:pPr>
            <a:fld id="{46D32155-4A3C-467C-AF35-7096A6CE5445}" type="slidenum">
              <a:rPr lang="en-US" smtClean="0">
                <a:solidFill>
                  <a:prstClr val="black"/>
                </a:solidFill>
              </a:rPr>
              <a:pPr>
                <a:defRPr/>
              </a:pPr>
              <a:t>‹#›</a:t>
            </a:fld>
            <a:endParaRPr lang="en-US">
              <a:solidFill>
                <a:prstClr val="black"/>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899578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16DF319-95CC-413B-A704-42766C545EDD}" type="datetime2">
              <a:rPr lang="es-ES_tradnl" smtClean="0">
                <a:solidFill>
                  <a:prstClr val="black"/>
                </a:solidFill>
              </a:rPr>
              <a:pPr>
                <a:defRPr/>
              </a:pPr>
              <a:t>lunes, 01 de mayo de 2023</a:t>
            </a:fld>
            <a:endParaRPr lang="en-US">
              <a:solidFill>
                <a:prstClr val="black"/>
              </a:solidFill>
            </a:endParaRPr>
          </a:p>
        </p:txBody>
      </p:sp>
      <p:sp>
        <p:nvSpPr>
          <p:cNvPr id="3" name="Footer Placeholder 2"/>
          <p:cNvSpPr>
            <a:spLocks noGrp="1"/>
          </p:cNvSpPr>
          <p:nvPr>
            <p:ph type="ftr" sz="quarter" idx="11"/>
          </p:nvPr>
        </p:nvSpPr>
        <p:spPr/>
        <p:txBody>
          <a:bodyPr/>
          <a:lstStyle/>
          <a:p>
            <a:pPr>
              <a:defRPr/>
            </a:pPr>
            <a:endParaRPr lang="en-US">
              <a:solidFill>
                <a:prstClr val="black"/>
              </a:solidFill>
            </a:endParaRPr>
          </a:p>
        </p:txBody>
      </p:sp>
      <p:sp>
        <p:nvSpPr>
          <p:cNvPr id="4" name="Slide Number Placeholder 3"/>
          <p:cNvSpPr>
            <a:spLocks noGrp="1"/>
          </p:cNvSpPr>
          <p:nvPr>
            <p:ph type="sldNum" sz="quarter" idx="12"/>
          </p:nvPr>
        </p:nvSpPr>
        <p:spPr/>
        <p:txBody>
          <a:bodyPr/>
          <a:lstStyle/>
          <a:p>
            <a:pPr>
              <a:defRPr/>
            </a:pPr>
            <a:fld id="{868772EA-1EED-4278-8FBF-D48A18D301BE}"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4821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pPr>
              <a:defRPr/>
            </a:pPr>
            <a:fld id="{4B219D55-E82E-4218-93FF-8F2884B63F7D}" type="datetime2">
              <a:rPr lang="es-ES_tradnl" smtClean="0">
                <a:solidFill>
                  <a:prstClr val="black"/>
                </a:solidFill>
              </a:rPr>
              <a:pPr>
                <a:defRPr/>
              </a:pPr>
              <a:t>lunes, 01 de mayo de 2023</a:t>
            </a:fld>
            <a:endParaRPr lang="en-US">
              <a:solidFill>
                <a:prstClr val="black"/>
              </a:solidFill>
            </a:endParaRP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a:defRPr/>
            </a:pPr>
            <a:fld id="{55A771DB-3E5D-4F3F-A97A-BF1CDE9893DE}"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57317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fld id="{B7AF20CA-1445-43E9-9CB4-6DBD859B8A3A}" type="datetime2">
              <a:rPr lang="es-ES_tradnl" smtClean="0">
                <a:solidFill>
                  <a:prstClr val="black"/>
                </a:solidFill>
              </a:rPr>
              <a:pPr>
                <a:defRPr/>
              </a:pPr>
              <a:t>lunes, 01 de mayo de 2023</a:t>
            </a:fld>
            <a:endParaRPr lang="en-US">
              <a:solidFill>
                <a:prstClr val="black"/>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A2094A3B-8658-4986-B20D-EF8D79C2DA0D}" type="slidenum">
              <a:rPr lang="en-US" smtClean="0">
                <a:solidFill>
                  <a:prstClr val="black"/>
                </a:solidFill>
              </a:rPr>
              <a:pPr>
                <a:defRPr/>
              </a:pPr>
              <a:t>‹#›</a:t>
            </a:fld>
            <a:endParaRPr lang="en-US">
              <a:solidFill>
                <a:prstClr val="black"/>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Arial" charset="0"/>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Arial" charset="0"/>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164226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Arial" charset="0"/>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Arial" charset="0"/>
            </a:endParaRPr>
          </a:p>
        </p:txBody>
      </p:sp>
      <p:sp>
        <p:nvSpPr>
          <p:cNvPr id="14" name="Right Triangle 13"/>
          <p:cNvSpPr>
            <a:spLocks/>
          </p:cNvSpPr>
          <p:nvPr/>
        </p:nvSpPr>
        <p:spPr bwMode="auto">
          <a:xfrm>
            <a:off x="-6042" y="5791253"/>
            <a:ext cx="3402314" cy="1080868"/>
          </a:xfrm>
          <a:prstGeom prst="rtTriangle">
            <a:avLst/>
          </a:prstGeom>
          <a:blipFill>
            <a:blip r:embed="rId16"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fld id="{D4C8A206-6D90-41AE-8A04-264EFA69F949}" type="datetime2">
              <a:rPr lang="es-ES_tradnl" smtClean="0">
                <a:solidFill>
                  <a:prstClr val="black"/>
                </a:solidFill>
                <a:latin typeface="Arial" charset="0"/>
              </a:rPr>
              <a:pPr>
                <a:defRPr/>
              </a:pPr>
              <a:t>lunes, 01 de mayo de 2023</a:t>
            </a:fld>
            <a:endParaRPr lang="en-US">
              <a:solidFill>
                <a:prstClr val="black"/>
              </a:solidFill>
              <a:latin typeface="Arial" charset="0"/>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solidFill>
                <a:prstClr val="black"/>
              </a:solidFill>
              <a:latin typeface="Arial" charset="0"/>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D279B978-6884-4961-AF10-71399FD55A3F}" type="slidenum">
              <a:rPr lang="en-US" smtClean="0">
                <a:solidFill>
                  <a:prstClr val="black"/>
                </a:solidFill>
                <a:latin typeface="Arial" charset="0"/>
              </a:rPr>
              <a:pPr>
                <a:defRPr/>
              </a:pPr>
              <a:t>‹#›</a:t>
            </a:fld>
            <a:endParaRPr lang="en-US">
              <a:solidFill>
                <a:prstClr val="black"/>
              </a:solidFill>
              <a:latin typeface="Arial" charset="0"/>
            </a:endParaRPr>
          </a:p>
        </p:txBody>
      </p:sp>
    </p:spTree>
    <p:extLst>
      <p:ext uri="{BB962C8B-B14F-4D97-AF65-F5344CB8AC3E}">
        <p14:creationId xmlns:p14="http://schemas.microsoft.com/office/powerpoint/2010/main" val="270938648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909" r:id="rId14"/>
  </p:sldLayoutIdLst>
  <p:hf hdr="0" ftr="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fld id="{D4C8A206-6D90-41AE-8A04-264EFA69F949}" type="datetime2">
              <a:rPr lang="es-ES_tradnl" smtClean="0"/>
              <a:t>lunes, 01 de mayo de 2023</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D279B978-6884-4961-AF10-71399FD55A3F}" type="slidenum">
              <a:rPr lang="en-US" smtClean="0"/>
              <a:pPr>
                <a:defRPr/>
              </a:pPr>
              <a:t>‹#›</a:t>
            </a:fld>
            <a:endParaRPr lang="en-US"/>
          </a:p>
        </p:txBody>
      </p:sp>
    </p:spTree>
    <p:extLst>
      <p:ext uri="{BB962C8B-B14F-4D97-AF65-F5344CB8AC3E}">
        <p14:creationId xmlns:p14="http://schemas.microsoft.com/office/powerpoint/2010/main" val="1945726484"/>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Lst>
  <p:hf hdr="0" ftr="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microsoft.com/office/2007/relationships/media" Target="../media/media8.mp3"/><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png"/><Relationship Id="rId5" Type="http://schemas.openxmlformats.org/officeDocument/2006/relationships/slideLayout" Target="../slideLayouts/slideLayout19.xml"/><Relationship Id="rId4" Type="http://schemas.openxmlformats.org/officeDocument/2006/relationships/audio" Target="../media/media8.mp3"/></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microsoft.com/office/2007/relationships/media" Target="../media/media12.mp3"/><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12.mp3"/></Relationships>
</file>

<file path=ppt/slides/_rels/slide1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audio" Target="../media/media20.mp3"/><Relationship Id="rId3" Type="http://schemas.microsoft.com/office/2007/relationships/media" Target="../media/media18.mp3"/><Relationship Id="rId7" Type="http://schemas.microsoft.com/office/2007/relationships/media" Target="../media/media20.mp3"/><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audio" Target="../media/media19.mp3"/><Relationship Id="rId5" Type="http://schemas.microsoft.com/office/2007/relationships/media" Target="../media/media19.mp3"/><Relationship Id="rId10" Type="http://schemas.openxmlformats.org/officeDocument/2006/relationships/image" Target="../media/image3.png"/><Relationship Id="rId4" Type="http://schemas.openxmlformats.org/officeDocument/2006/relationships/audio" Target="../media/media18.mp3"/><Relationship Id="rId9"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microsoft.com/office/2007/relationships/media" Target="../media/media22.wav"/><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png"/><Relationship Id="rId5" Type="http://schemas.openxmlformats.org/officeDocument/2006/relationships/slideLayout" Target="../slideLayouts/slideLayout16.xml"/><Relationship Id="rId4" Type="http://schemas.openxmlformats.org/officeDocument/2006/relationships/audio" Target="../media/media22.wav"/></Relationships>
</file>

<file path=ppt/slides/_rels/slide35.xml.rels><?xml version="1.0" encoding="UTF-8" standalone="yes"?>
<Relationships xmlns="http://schemas.openxmlformats.org/package/2006/relationships"><Relationship Id="rId3" Type="http://schemas.microsoft.com/office/2007/relationships/media" Target="../media/media24.wav"/><Relationship Id="rId7" Type="http://schemas.openxmlformats.org/officeDocument/2006/relationships/image" Target="../media/image3.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notesSlide" Target="../notesSlides/notesSlide1.xml"/><Relationship Id="rId5" Type="http://schemas.openxmlformats.org/officeDocument/2006/relationships/slideLayout" Target="../slideLayouts/slideLayout16.xml"/><Relationship Id="rId4" Type="http://schemas.openxmlformats.org/officeDocument/2006/relationships/audio" Target="../media/media24.wav"/></Relationships>
</file>

<file path=ppt/slides/_rels/slide36.xml.rels><?xml version="1.0" encoding="UTF-8" standalone="yes"?>
<Relationships xmlns="http://schemas.openxmlformats.org/package/2006/relationships"><Relationship Id="rId8" Type="http://schemas.openxmlformats.org/officeDocument/2006/relationships/audio" Target="../media/media28.mp3"/><Relationship Id="rId3" Type="http://schemas.microsoft.com/office/2007/relationships/media" Target="../media/media26.mp3"/><Relationship Id="rId7" Type="http://schemas.microsoft.com/office/2007/relationships/media" Target="../media/media28.mp3"/><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audio" Target="../media/media27.mp3"/><Relationship Id="rId11" Type="http://schemas.openxmlformats.org/officeDocument/2006/relationships/image" Target="../media/image3.png"/><Relationship Id="rId5" Type="http://schemas.microsoft.com/office/2007/relationships/media" Target="../media/media27.mp3"/><Relationship Id="rId10" Type="http://schemas.openxmlformats.org/officeDocument/2006/relationships/notesSlide" Target="../notesSlides/notesSlide2.xml"/><Relationship Id="rId4" Type="http://schemas.openxmlformats.org/officeDocument/2006/relationships/audio" Target="../media/media26.mp3"/><Relationship Id="rId9"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microsoft.com/office/2007/relationships/media" Target="../media/media30.wav"/><Relationship Id="rId7" Type="http://schemas.openxmlformats.org/officeDocument/2006/relationships/image" Target="../media/image3.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notesSlide" Target="../notesSlides/notesSlide3.xml"/><Relationship Id="rId5" Type="http://schemas.openxmlformats.org/officeDocument/2006/relationships/slideLayout" Target="../slideLayouts/slideLayout16.xml"/><Relationship Id="rId4" Type="http://schemas.openxmlformats.org/officeDocument/2006/relationships/audio" Target="../media/media30.wav"/></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media" Target="../media/media32.wav"/><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32.wa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wmf"/></Relationships>
</file>

<file path=ppt/slides/_rels/slide43.xml.rels><?xml version="1.0" encoding="UTF-8" standalone="yes"?>
<Relationships xmlns="http://schemas.openxmlformats.org/package/2006/relationships"><Relationship Id="rId8" Type="http://schemas.openxmlformats.org/officeDocument/2006/relationships/audio" Target="../media/media36.mp3"/><Relationship Id="rId13" Type="http://schemas.microsoft.com/office/2007/relationships/media" Target="../media/media39.mp3"/><Relationship Id="rId18" Type="http://schemas.openxmlformats.org/officeDocument/2006/relationships/oleObject" Target="../embeddings/oleObject2.bin"/><Relationship Id="rId3" Type="http://schemas.microsoft.com/office/2007/relationships/media" Target="../media/media34.mp3"/><Relationship Id="rId21" Type="http://schemas.openxmlformats.org/officeDocument/2006/relationships/image" Target="../media/image3.png"/><Relationship Id="rId7" Type="http://schemas.microsoft.com/office/2007/relationships/media" Target="../media/media36.mp3"/><Relationship Id="rId12" Type="http://schemas.openxmlformats.org/officeDocument/2006/relationships/audio" Target="../media/media38.mp3"/><Relationship Id="rId17" Type="http://schemas.openxmlformats.org/officeDocument/2006/relationships/slideLayout" Target="../slideLayouts/slideLayout2.xml"/><Relationship Id="rId2" Type="http://schemas.openxmlformats.org/officeDocument/2006/relationships/audio" Target="../media/media33.mp3"/><Relationship Id="rId16" Type="http://schemas.openxmlformats.org/officeDocument/2006/relationships/audio" Target="../media/media40.mp3"/><Relationship Id="rId20" Type="http://schemas.openxmlformats.org/officeDocument/2006/relationships/image" Target="../media/image7.jpeg"/><Relationship Id="rId1" Type="http://schemas.microsoft.com/office/2007/relationships/media" Target="../media/media33.mp3"/><Relationship Id="rId6" Type="http://schemas.openxmlformats.org/officeDocument/2006/relationships/audio" Target="../media/media35.mp3"/><Relationship Id="rId11" Type="http://schemas.microsoft.com/office/2007/relationships/media" Target="../media/media38.mp3"/><Relationship Id="rId5" Type="http://schemas.microsoft.com/office/2007/relationships/media" Target="../media/media35.mp3"/><Relationship Id="rId15" Type="http://schemas.microsoft.com/office/2007/relationships/media" Target="../media/media40.mp3"/><Relationship Id="rId10" Type="http://schemas.openxmlformats.org/officeDocument/2006/relationships/audio" Target="../media/media37.mp3"/><Relationship Id="rId19" Type="http://schemas.openxmlformats.org/officeDocument/2006/relationships/image" Target="../media/image5.wmf"/><Relationship Id="rId4" Type="http://schemas.openxmlformats.org/officeDocument/2006/relationships/audio" Target="../media/media34.mp3"/><Relationship Id="rId9" Type="http://schemas.microsoft.com/office/2007/relationships/media" Target="../media/media37.mp3"/><Relationship Id="rId14" Type="http://schemas.openxmlformats.org/officeDocument/2006/relationships/audio" Target="../media/media39.mp3"/><Relationship Id="rId22" Type="http://schemas.openxmlformats.org/officeDocument/2006/relationships/image" Target="../media/image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media" Target="../media/media43.wav"/><Relationship Id="rId7" Type="http://schemas.openxmlformats.org/officeDocument/2006/relationships/image" Target="../media/image3.png"/><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43.wa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media" Target="../media/media45.wav"/><Relationship Id="rId7" Type="http://schemas.openxmlformats.org/officeDocument/2006/relationships/image" Target="../media/image3.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45.wav"/></Relationships>
</file>

<file path=ppt/slides/_rels/slide54.xml.rels><?xml version="1.0" encoding="UTF-8" standalone="yes"?>
<Relationships xmlns="http://schemas.openxmlformats.org/package/2006/relationships"><Relationship Id="rId3" Type="http://schemas.microsoft.com/office/2007/relationships/media" Target="../media/media47.mp3"/><Relationship Id="rId7" Type="http://schemas.openxmlformats.org/officeDocument/2006/relationships/image" Target="../media/image3.png"/><Relationship Id="rId2" Type="http://schemas.openxmlformats.org/officeDocument/2006/relationships/audio" Target="../media/media46.wav"/><Relationship Id="rId1" Type="http://schemas.microsoft.com/office/2007/relationships/media" Target="../media/media46.wav"/><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audio" Target="../media/media47.mp3"/></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microsoft.com/office/2007/relationships/media" Target="../media/media49.wav"/><Relationship Id="rId7" Type="http://schemas.openxmlformats.org/officeDocument/2006/relationships/image" Target="../media/image3.pn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notesSlide" Target="../notesSlides/notesSlide9.xml"/><Relationship Id="rId5" Type="http://schemas.openxmlformats.org/officeDocument/2006/relationships/slideLayout" Target="../slideLayouts/slideLayout14.xml"/><Relationship Id="rId4" Type="http://schemas.openxmlformats.org/officeDocument/2006/relationships/audio" Target="../media/media49.wav"/></Relationships>
</file>

<file path=ppt/slides/_rels/slide5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51.wav"/><Relationship Id="rId7" Type="http://schemas.openxmlformats.org/officeDocument/2006/relationships/slideLayout" Target="../slideLayouts/slideLayout2.xml"/><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audio" Target="../media/media52.wav"/><Relationship Id="rId5" Type="http://schemas.microsoft.com/office/2007/relationships/media" Target="../media/media52.wav"/><Relationship Id="rId4" Type="http://schemas.openxmlformats.org/officeDocument/2006/relationships/audio" Target="../media/media51.wav"/></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media" Target="../media/media54.wav"/><Relationship Id="rId7" Type="http://schemas.openxmlformats.org/officeDocument/2006/relationships/image" Target="../media/image3.png"/><Relationship Id="rId2" Type="http://schemas.openxmlformats.org/officeDocument/2006/relationships/audio" Target="../media/media53.wav"/><Relationship Id="rId1" Type="http://schemas.microsoft.com/office/2007/relationships/media" Target="../media/media53.wav"/><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audio" Target="../media/media54.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56.wav"/><Relationship Id="rId7" Type="http://schemas.openxmlformats.org/officeDocument/2006/relationships/slideLayout" Target="../slideLayouts/slideLayout2.xml"/><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audio" Target="../media/media57.wav"/><Relationship Id="rId5" Type="http://schemas.microsoft.com/office/2007/relationships/media" Target="../media/media57.wav"/><Relationship Id="rId4" Type="http://schemas.openxmlformats.org/officeDocument/2006/relationships/audio" Target="../media/media56.wav"/><Relationship Id="rId9"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4.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4.mp3"/></Relationships>
</file>

<file path=ppt/slides/_rels/slide8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microsoft.com/office/2007/relationships/media" Target="../media/media6.mp3"/><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6.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9081" y="1465882"/>
            <a:ext cx="8085838" cy="3753888"/>
          </a:xfrm>
          <a:solidFill>
            <a:schemeClr val="bg1"/>
          </a:solidFill>
          <a:ln w="28575">
            <a:solidFill>
              <a:srgbClr val="0000FF"/>
            </a:solidFill>
            <a:prstDash val="dash"/>
          </a:ln>
        </p:spPr>
        <p:txBody>
          <a:bodyPr>
            <a:normAutofit/>
          </a:bodyPr>
          <a:lstStyle/>
          <a:p>
            <a:pPr algn="ctr">
              <a:lnSpc>
                <a:spcPts val="3500"/>
              </a:lnSpc>
              <a:spcBef>
                <a:spcPts val="0"/>
              </a:spcBef>
              <a:buNone/>
            </a:pPr>
            <a:endParaRPr lang="es-ES" sz="1400" b="1" dirty="0">
              <a:solidFill>
                <a:srgbClr val="0000CC"/>
              </a:solidFill>
              <a:latin typeface="Times New Roman" panose="02020603050405020304" pitchFamily="18" charset="0"/>
              <a:cs typeface="Times New Roman" panose="02020603050405020304" pitchFamily="18" charset="0"/>
            </a:endParaRPr>
          </a:p>
          <a:p>
            <a:pPr marL="0" marR="0" indent="0" algn="r">
              <a:lnSpc>
                <a:spcPts val="3000"/>
              </a:lnSpc>
              <a:spcBef>
                <a:spcPts val="1200"/>
              </a:spcBef>
              <a:buNone/>
            </a:pPr>
            <a:r>
              <a:rPr lang="es-ES" sz="32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SEMEJANZAS</a:t>
            </a:r>
            <a:r>
              <a:rPr lang="es-ES" sz="32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y </a:t>
            </a:r>
            <a:r>
              <a:rPr lang="es-ES" sz="32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DIFERENCIAS</a:t>
            </a:r>
          </a:p>
          <a:p>
            <a:pPr marL="0" marR="0" indent="0" algn="r">
              <a:lnSpc>
                <a:spcPts val="3000"/>
              </a:lnSpc>
              <a:spcBef>
                <a:spcPts val="0"/>
              </a:spcBef>
              <a:spcAft>
                <a:spcPts val="1800"/>
              </a:spcAft>
              <a:buNone/>
            </a:pP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entre el español </a:t>
            </a:r>
            <a:r>
              <a:rPr lang="es-ES" sz="2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canario</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y el </a:t>
            </a:r>
            <a:r>
              <a:rPr lang="es-ES" sz="2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dominicano</a:t>
            </a:r>
            <a:endParaRPr lang="en-US" sz="2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0"/>
              </a:spcBef>
              <a:buNone/>
            </a:pPr>
            <a:r>
              <a:rPr lang="es-ES" sz="18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[Ponencia presentada el 14 de abril de 2023</a:t>
            </a:r>
          </a:p>
          <a:p>
            <a:pPr algn="ctr">
              <a:spcBef>
                <a:spcPts val="0"/>
              </a:spcBef>
              <a:buNone/>
            </a:pPr>
            <a:r>
              <a:rPr lang="es-ES" sz="1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Symbol" panose="05050102010706020507" pitchFamily="18" charset="2"/>
              </a:rPr>
              <a:t></a:t>
            </a:r>
            <a:r>
              <a:rPr lang="es-ES" sz="1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Casa de Colón</a:t>
            </a:r>
            <a:r>
              <a:rPr lang="es-ES" sz="18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s-ES" sz="1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Las Palmas de Gran Canaria</a:t>
            </a:r>
            <a:r>
              <a:rPr lang="es-ES" sz="1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Symbol" panose="05050102010706020507" pitchFamily="18" charset="2"/>
              </a:rPr>
              <a:t></a:t>
            </a:r>
          </a:p>
          <a:p>
            <a:pPr algn="ctr">
              <a:spcBef>
                <a:spcPts val="0"/>
              </a:spcBef>
              <a:buNone/>
            </a:pPr>
            <a:r>
              <a:rPr lang="es-ES" sz="18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Ciclo de conferencias de la </a:t>
            </a:r>
            <a:r>
              <a:rPr lang="es-ES" sz="1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Academia Canaria de la Lengua</a:t>
            </a:r>
            <a:r>
              <a:rPr lang="es-ES" sz="18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a:p>
            <a:pPr algn="ctr">
              <a:spcBef>
                <a:spcPts val="0"/>
              </a:spcBef>
              <a:buNone/>
            </a:pPr>
            <a:br>
              <a:rPr lang="en-US" sz="3600" dirty="0">
                <a:solidFill>
                  <a:srgbClr val="0000FF"/>
                </a:solidFill>
                <a:latin typeface="Times New Roman" pitchFamily="18" charset="0"/>
                <a:cs typeface="Times New Roman" pitchFamily="18" charset="0"/>
              </a:rPr>
            </a:br>
            <a:r>
              <a:rPr lang="en-US" sz="28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Orlando Alba</a:t>
            </a:r>
          </a:p>
          <a:p>
            <a:pPr algn="ctr">
              <a:spcBef>
                <a:spcPts val="0"/>
              </a:spcBef>
              <a:buNone/>
            </a:pPr>
            <a:endPar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Date Placeholder 2"/>
          <p:cNvSpPr>
            <a:spLocks noGrp="1"/>
          </p:cNvSpPr>
          <p:nvPr>
            <p:ph type="dt" sz="half" idx="10"/>
          </p:nvPr>
        </p:nvSpPr>
        <p:spPr>
          <a:xfrm>
            <a:off x="6516216" y="6407944"/>
            <a:ext cx="2131056" cy="365760"/>
          </a:xfrm>
        </p:spPr>
        <p:txBody>
          <a:bodyPr/>
          <a:lstStyle/>
          <a:p>
            <a:pPr>
              <a:defRPr/>
            </a:pPr>
            <a:fld id="{1A34889C-5690-4A88-AC49-83D4FFA4AD70}" type="datetime2">
              <a:rPr lang="es-ES_tradnl" smtClean="0">
                <a:solidFill>
                  <a:prstClr val="black"/>
                </a:solidFill>
                <a:latin typeface="Times New Roman" pitchFamily="18" charset="0"/>
              </a:rPr>
              <a:pPr>
                <a:defRPr/>
              </a:pPr>
              <a:t>lunes, 01 de mayo de 2023</a:t>
            </a:fld>
            <a:endParaRPr lang="en-US" dirty="0">
              <a:solidFill>
                <a:prstClr val="black"/>
              </a:solidFill>
              <a:latin typeface="Times New Roman" pitchFamily="18" charset="0"/>
            </a:endParaRPr>
          </a:p>
        </p:txBody>
      </p:sp>
      <p:sp>
        <p:nvSpPr>
          <p:cNvPr id="4" name="Slide Number Placeholder 3"/>
          <p:cNvSpPr>
            <a:spLocks noGrp="1"/>
          </p:cNvSpPr>
          <p:nvPr>
            <p:ph type="sldNum" sz="quarter" idx="12"/>
          </p:nvPr>
        </p:nvSpPr>
        <p:spPr/>
        <p:txBody>
          <a:bodyPr/>
          <a:lstStyle/>
          <a:p>
            <a:pPr>
              <a:defRPr/>
            </a:pPr>
            <a:fld id="{25BDB74C-C077-446D-8009-06BEE6833E96}" type="slidenum">
              <a:rPr lang="en-US" b="1" smtClean="0">
                <a:solidFill>
                  <a:prstClr val="black"/>
                </a:solidFill>
                <a:latin typeface="Times New Roman" pitchFamily="18" charset="0"/>
              </a:rPr>
              <a:pPr>
                <a:defRPr/>
              </a:pPr>
              <a:t>1</a:t>
            </a:fld>
            <a:endParaRPr lang="en-US" b="1" dirty="0">
              <a:solidFill>
                <a:prstClr val="black"/>
              </a:solidFill>
              <a:latin typeface="Times New Roman" pitchFamily="18" charset="0"/>
            </a:endParaRPr>
          </a:p>
        </p:txBody>
      </p:sp>
      <p:pic>
        <p:nvPicPr>
          <p:cNvPr id="6" name="Picture 5">
            <a:extLst>
              <a:ext uri="{FF2B5EF4-FFF2-40B4-BE49-F238E27FC236}">
                <a16:creationId xmlns:a16="http://schemas.microsoft.com/office/drawing/2014/main" id="{C9A45189-41D8-37FB-FDB0-61031747294B}"/>
              </a:ext>
            </a:extLst>
          </p:cNvPr>
          <p:cNvPicPr>
            <a:picLocks noChangeAspect="1"/>
          </p:cNvPicPr>
          <p:nvPr/>
        </p:nvPicPr>
        <p:blipFill>
          <a:blip r:embed="rId2"/>
          <a:stretch>
            <a:fillRect/>
          </a:stretch>
        </p:blipFill>
        <p:spPr>
          <a:xfrm>
            <a:off x="609600" y="1752600"/>
            <a:ext cx="1676400" cy="1590226"/>
          </a:xfrm>
          <a:prstGeom prst="rect">
            <a:avLst/>
          </a:prstGeom>
          <a:ln w="19050">
            <a:noFill/>
            <a:prstDash val="sysDash"/>
          </a:ln>
        </p:spPr>
      </p:pic>
    </p:spTree>
    <p:extLst>
      <p:ext uri="{BB962C8B-B14F-4D97-AF65-F5344CB8AC3E}">
        <p14:creationId xmlns:p14="http://schemas.microsoft.com/office/powerpoint/2010/main" val="280508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checkerboard(across)">
                                      <p:cBhvr>
                                        <p:cTn id="7" dur="1000"/>
                                        <p:tgtEl>
                                          <p:spTgt spid="2">
                                            <p:bg/>
                                          </p:spTgt>
                                        </p:tgtEl>
                                      </p:cBhvr>
                                    </p:animEffect>
                                  </p:childTnLst>
                                </p:cTn>
                              </p:par>
                              <p:par>
                                <p:cTn id="8" presetID="21" presetClass="entr" presetSubtype="3"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3)">
                                      <p:cBhvr>
                                        <p:cTn id="10" dur="1000"/>
                                        <p:tgtEl>
                                          <p:spTgt spid="6"/>
                                        </p:tgtEl>
                                      </p:cBhvr>
                                    </p:animEffect>
                                  </p:childTnLst>
                                </p:cTn>
                              </p:par>
                            </p:childTnLst>
                          </p:cTn>
                        </p:par>
                        <p:par>
                          <p:cTn id="11" fill="hold">
                            <p:stCondLst>
                              <p:cond delay="10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2">
                                            <p:txEl>
                                              <p:pRg st="1" end="1"/>
                                            </p:txEl>
                                          </p:spTgt>
                                        </p:tgtEl>
                                        <p:attrNameLst>
                                          <p:attrName>style.visibility</p:attrName>
                                        </p:attrNameLst>
                                      </p:cBhvr>
                                      <p:to>
                                        <p:strVal val="visible"/>
                                      </p:to>
                                    </p:set>
                                    <p:anim by="(-#ppt_w*2)" calcmode="lin" valueType="num">
                                      <p:cBhvr rctx="PPT">
                                        <p:cTn id="14" dur="500" autoRev="1" fill="hold">
                                          <p:stCondLst>
                                            <p:cond delay="0"/>
                                          </p:stCondLst>
                                        </p:cTn>
                                        <p:tgtEl>
                                          <p:spTgt spid="2">
                                            <p:txEl>
                                              <p:pRg st="1" end="1"/>
                                            </p:txEl>
                                          </p:spTgt>
                                        </p:tgtEl>
                                        <p:attrNameLst>
                                          <p:attrName>ppt_w</p:attrName>
                                        </p:attrNameLst>
                                      </p:cBhvr>
                                    </p:anim>
                                    <p:anim by="(#ppt_w*0.50)" calcmode="lin" valueType="num">
                                      <p:cBhvr>
                                        <p:cTn id="15" dur="500" decel="50000" autoRev="1" fill="hold">
                                          <p:stCondLst>
                                            <p:cond delay="0"/>
                                          </p:stCondLst>
                                        </p:cTn>
                                        <p:tgtEl>
                                          <p:spTgt spid="2">
                                            <p:txEl>
                                              <p:pRg st="1" end="1"/>
                                            </p:txEl>
                                          </p:spTgt>
                                        </p:tgtEl>
                                        <p:attrNameLst>
                                          <p:attrName>ppt_x</p:attrName>
                                        </p:attrNameLst>
                                      </p:cBhvr>
                                    </p:anim>
                                    <p:anim from="(-#ppt_h/2)" to="(#ppt_y)" calcmode="lin" valueType="num">
                                      <p:cBhvr>
                                        <p:cTn id="16" dur="1000" fill="hold">
                                          <p:stCondLst>
                                            <p:cond delay="0"/>
                                          </p:stCondLst>
                                        </p:cTn>
                                        <p:tgtEl>
                                          <p:spTgt spid="2">
                                            <p:txEl>
                                              <p:pRg st="1" end="1"/>
                                            </p:txEl>
                                          </p:spTgt>
                                        </p:tgtEl>
                                        <p:attrNameLst>
                                          <p:attrName>ppt_y</p:attrName>
                                        </p:attrNameLst>
                                      </p:cBhvr>
                                    </p:anim>
                                    <p:animRot by="21600000">
                                      <p:cBhvr>
                                        <p:cTn id="17" dur="1000" fill="hold">
                                          <p:stCondLst>
                                            <p:cond delay="0"/>
                                          </p:stCondLst>
                                        </p:cTn>
                                        <p:tgtEl>
                                          <p:spTgt spid="2">
                                            <p:txEl>
                                              <p:pRg st="1" end="1"/>
                                            </p:txEl>
                                          </p:spTgt>
                                        </p:tgtEl>
                                        <p:attrNameLst>
                                          <p:attrName>r</p:attrName>
                                        </p:attrNameLst>
                                      </p:cBhvr>
                                    </p:animRot>
                                  </p:childTnLst>
                                </p:cTn>
                              </p:par>
                            </p:childTnLst>
                          </p:cTn>
                        </p:par>
                        <p:par>
                          <p:cTn id="18" fill="hold">
                            <p:stCondLst>
                              <p:cond delay="41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2">
                                            <p:txEl>
                                              <p:pRg st="2" end="2"/>
                                            </p:txEl>
                                          </p:spTgt>
                                        </p:tgtEl>
                                        <p:attrNameLst>
                                          <p:attrName>style.visibility</p:attrName>
                                        </p:attrNameLst>
                                      </p:cBhvr>
                                      <p:to>
                                        <p:strVal val="visible"/>
                                      </p:to>
                                    </p:set>
                                    <p:anim by="(-#ppt_w*2)" calcmode="lin" valueType="num">
                                      <p:cBhvr rctx="PPT">
                                        <p:cTn id="21" dur="250" autoRev="1" fill="hold">
                                          <p:stCondLst>
                                            <p:cond delay="0"/>
                                          </p:stCondLst>
                                        </p:cTn>
                                        <p:tgtEl>
                                          <p:spTgt spid="2">
                                            <p:txEl>
                                              <p:pRg st="2" end="2"/>
                                            </p:txEl>
                                          </p:spTgt>
                                        </p:tgtEl>
                                        <p:attrNameLst>
                                          <p:attrName>ppt_w</p:attrName>
                                        </p:attrNameLst>
                                      </p:cBhvr>
                                    </p:anim>
                                    <p:anim by="(#ppt_w*0.50)" calcmode="lin" valueType="num">
                                      <p:cBhvr>
                                        <p:cTn id="22" dur="250" decel="50000" autoRev="1" fill="hold">
                                          <p:stCondLst>
                                            <p:cond delay="0"/>
                                          </p:stCondLst>
                                        </p:cTn>
                                        <p:tgtEl>
                                          <p:spTgt spid="2">
                                            <p:txEl>
                                              <p:pRg st="2" end="2"/>
                                            </p:txEl>
                                          </p:spTgt>
                                        </p:tgtEl>
                                        <p:attrNameLst>
                                          <p:attrName>ppt_x</p:attrName>
                                        </p:attrNameLst>
                                      </p:cBhvr>
                                    </p:anim>
                                    <p:anim from="(-#ppt_h/2)" to="(#ppt_y)" calcmode="lin" valueType="num">
                                      <p:cBhvr>
                                        <p:cTn id="23" dur="500" fill="hold">
                                          <p:stCondLst>
                                            <p:cond delay="0"/>
                                          </p:stCondLst>
                                        </p:cTn>
                                        <p:tgtEl>
                                          <p:spTgt spid="2">
                                            <p:txEl>
                                              <p:pRg st="2" end="2"/>
                                            </p:txEl>
                                          </p:spTgt>
                                        </p:tgtEl>
                                        <p:attrNameLst>
                                          <p:attrName>ppt_y</p:attrName>
                                        </p:attrNameLst>
                                      </p:cBhvr>
                                    </p:anim>
                                    <p:animRot by="21600000">
                                      <p:cBhvr>
                                        <p:cTn id="24" dur="500" fill="hold">
                                          <p:stCondLst>
                                            <p:cond delay="0"/>
                                          </p:stCondLst>
                                        </p:cTn>
                                        <p:tgtEl>
                                          <p:spTgt spid="2">
                                            <p:txEl>
                                              <p:pRg st="2" end="2"/>
                                            </p:txEl>
                                          </p:spTgt>
                                        </p:tgtEl>
                                        <p:attrNameLst>
                                          <p:attrName>r</p:attrName>
                                        </p:attrNameLst>
                                      </p:cBhvr>
                                    </p:animRot>
                                  </p:childTnLst>
                                </p:cTn>
                              </p:par>
                            </p:childTnLst>
                          </p:cTn>
                        </p:par>
                        <p:par>
                          <p:cTn id="25" fill="hold">
                            <p:stCondLst>
                              <p:cond delay="6250"/>
                            </p:stCondLst>
                            <p:childTnLst>
                              <p:par>
                                <p:cTn id="26" presetID="5" presetClass="entr" presetSubtype="10" fill="hold" grpId="0" nodeType="afterEffect">
                                  <p:stCondLst>
                                    <p:cond delay="0"/>
                                  </p:stCondLst>
                                  <p:iterate type="wd">
                                    <p:tmPct val="10000"/>
                                  </p:iterate>
                                  <p:childTnLst>
                                    <p:set>
                                      <p:cBhvr>
                                        <p:cTn id="27" dur="1" fill="hold">
                                          <p:stCondLst>
                                            <p:cond delay="0"/>
                                          </p:stCondLst>
                                        </p:cTn>
                                        <p:tgtEl>
                                          <p:spTgt spid="2">
                                            <p:txEl>
                                              <p:pRg st="3" end="3"/>
                                            </p:txEl>
                                          </p:spTgt>
                                        </p:tgtEl>
                                        <p:attrNameLst>
                                          <p:attrName>style.visibility</p:attrName>
                                        </p:attrNameLst>
                                      </p:cBhvr>
                                      <p:to>
                                        <p:strVal val="visible"/>
                                      </p:to>
                                    </p:set>
                                    <p:animEffect transition="in" filter="checkerboard(across)">
                                      <p:cBhvr>
                                        <p:cTn id="28" dur="500"/>
                                        <p:tgtEl>
                                          <p:spTgt spid="2">
                                            <p:txEl>
                                              <p:pRg st="3" end="3"/>
                                            </p:txEl>
                                          </p:spTgt>
                                        </p:tgtEl>
                                      </p:cBhvr>
                                    </p:animEffect>
                                  </p:childTnLst>
                                </p:cTn>
                              </p:par>
                              <p:par>
                                <p:cTn id="29" presetID="5" presetClass="entr" presetSubtype="10" fill="hold" grpId="0" nodeType="withEffect">
                                  <p:stCondLst>
                                    <p:cond delay="0"/>
                                  </p:stCondLst>
                                  <p:iterate type="wd">
                                    <p:tmPct val="10000"/>
                                  </p:iterate>
                                  <p:childTnLst>
                                    <p:set>
                                      <p:cBhvr>
                                        <p:cTn id="30" dur="1" fill="hold">
                                          <p:stCondLst>
                                            <p:cond delay="0"/>
                                          </p:stCondLst>
                                        </p:cTn>
                                        <p:tgtEl>
                                          <p:spTgt spid="2">
                                            <p:txEl>
                                              <p:pRg st="4" end="4"/>
                                            </p:txEl>
                                          </p:spTgt>
                                        </p:tgtEl>
                                        <p:attrNameLst>
                                          <p:attrName>style.visibility</p:attrName>
                                        </p:attrNameLst>
                                      </p:cBhvr>
                                      <p:to>
                                        <p:strVal val="visible"/>
                                      </p:to>
                                    </p:set>
                                    <p:animEffect transition="in" filter="checkerboard(across)">
                                      <p:cBhvr>
                                        <p:cTn id="31" dur="500"/>
                                        <p:tgtEl>
                                          <p:spTgt spid="2">
                                            <p:txEl>
                                              <p:pRg st="4" end="4"/>
                                            </p:txEl>
                                          </p:spTgt>
                                        </p:tgtEl>
                                      </p:cBhvr>
                                    </p:animEffect>
                                  </p:childTnLst>
                                </p:cTn>
                              </p:par>
                              <p:par>
                                <p:cTn id="32" presetID="5" presetClass="entr" presetSubtype="10" fill="hold" grpId="0" nodeType="withEffect">
                                  <p:stCondLst>
                                    <p:cond delay="0"/>
                                  </p:stCondLst>
                                  <p:iterate type="wd">
                                    <p:tmPct val="10000"/>
                                  </p:iterate>
                                  <p:childTnLst>
                                    <p:set>
                                      <p:cBhvr>
                                        <p:cTn id="33" dur="1" fill="hold">
                                          <p:stCondLst>
                                            <p:cond delay="0"/>
                                          </p:stCondLst>
                                        </p:cTn>
                                        <p:tgtEl>
                                          <p:spTgt spid="2">
                                            <p:txEl>
                                              <p:pRg st="5" end="5"/>
                                            </p:txEl>
                                          </p:spTgt>
                                        </p:tgtEl>
                                        <p:attrNameLst>
                                          <p:attrName>style.visibility</p:attrName>
                                        </p:attrNameLst>
                                      </p:cBhvr>
                                      <p:to>
                                        <p:strVal val="visible"/>
                                      </p:to>
                                    </p:set>
                                    <p:animEffect transition="in" filter="checkerboard(across)">
                                      <p:cBhvr>
                                        <p:cTn id="34" dur="500"/>
                                        <p:tgtEl>
                                          <p:spTgt spid="2">
                                            <p:txEl>
                                              <p:pRg st="5" end="5"/>
                                            </p:txEl>
                                          </p:spTgt>
                                        </p:tgtEl>
                                      </p:cBhvr>
                                    </p:animEffect>
                                  </p:childTnLst>
                                </p:cTn>
                              </p:par>
                            </p:childTnLst>
                          </p:cTn>
                        </p:par>
                        <p:par>
                          <p:cTn id="35" fill="hold">
                            <p:stCondLst>
                              <p:cond delay="7250"/>
                            </p:stCondLst>
                            <p:childTnLst>
                              <p:par>
                                <p:cTn id="36" presetID="5" presetClass="entr" presetSubtype="10" fill="hold" grpId="0" nodeType="afterEffect">
                                  <p:stCondLst>
                                    <p:cond delay="0"/>
                                  </p:stCondLst>
                                  <p:iterate type="lt">
                                    <p:tmPct val="10000"/>
                                  </p:iterate>
                                  <p:childTnLst>
                                    <p:set>
                                      <p:cBhvr>
                                        <p:cTn id="37" dur="1" fill="hold">
                                          <p:stCondLst>
                                            <p:cond delay="0"/>
                                          </p:stCondLst>
                                        </p:cTn>
                                        <p:tgtEl>
                                          <p:spTgt spid="2">
                                            <p:txEl>
                                              <p:pRg st="6" end="6"/>
                                            </p:txEl>
                                          </p:spTgt>
                                        </p:tgtEl>
                                        <p:attrNameLst>
                                          <p:attrName>style.visibility</p:attrName>
                                        </p:attrNameLst>
                                      </p:cBhvr>
                                      <p:to>
                                        <p:strVal val="visible"/>
                                      </p:to>
                                    </p:set>
                                    <p:animEffect transition="in" filter="checkerboard(across)">
                                      <p:cBhvr>
                                        <p:cTn id="3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156176" y="6407944"/>
            <a:ext cx="2491096" cy="36576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16DF319-95CC-413B-A704-42766C545EDD}" type="datetime2">
              <a:rPr kumimoji="0" lang="es-ES_tradnl" sz="1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8772EA-1EED-4278-8FBF-D48A18D301BE}" type="slidenum">
              <a:rPr kumimoji="0" lang="en-US" sz="10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0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 name="Chart 3"/>
          <p:cNvGraphicFramePr>
            <a:graphicFrameLocks/>
          </p:cNvGraphicFramePr>
          <p:nvPr>
            <p:extLst>
              <p:ext uri="{D42A27DB-BD31-4B8C-83A1-F6EECF244321}">
                <p14:modId xmlns:p14="http://schemas.microsoft.com/office/powerpoint/2010/main" val="4059691922"/>
              </p:ext>
            </p:extLst>
          </p:nvPr>
        </p:nvGraphicFramePr>
        <p:xfrm>
          <a:off x="822503" y="551180"/>
          <a:ext cx="7416824" cy="575564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txBox="1">
            <a:spLocks/>
          </p:cNvSpPr>
          <p:nvPr/>
        </p:nvSpPr>
        <p:spPr>
          <a:xfrm>
            <a:off x="822501" y="5836461"/>
            <a:ext cx="7416825" cy="460199"/>
          </a:xfrm>
          <a:prstGeom prst="rect">
            <a:avLst/>
          </a:prstGeom>
          <a:solidFill>
            <a:schemeClr val="bg1"/>
          </a:solidFill>
          <a:ln w="19050">
            <a:solidFill>
              <a:srgbClr val="0000FF"/>
            </a:solidFill>
            <a:prstDash val="lgDash"/>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s-ES_tradnl"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Variación de /s/ implosiva en el habla POPULAR DOMINICANA</a:t>
            </a:r>
            <a:endPar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endParaRPr>
          </a:p>
        </p:txBody>
      </p:sp>
      <p:sp>
        <p:nvSpPr>
          <p:cNvPr id="5" name="Title 1">
            <a:extLst>
              <a:ext uri="{FF2B5EF4-FFF2-40B4-BE49-F238E27FC236}">
                <a16:creationId xmlns:a16="http://schemas.microsoft.com/office/drawing/2014/main" id="{3535CE8D-04A7-EAC2-5B45-993DDC2CB3C1}"/>
              </a:ext>
            </a:extLst>
          </p:cNvPr>
          <p:cNvSpPr txBox="1">
            <a:spLocks/>
          </p:cNvSpPr>
          <p:nvPr/>
        </p:nvSpPr>
        <p:spPr>
          <a:xfrm>
            <a:off x="822502" y="561340"/>
            <a:ext cx="7416824" cy="460199"/>
          </a:xfrm>
          <a:prstGeom prst="rect">
            <a:avLst/>
          </a:prstGeom>
          <a:solidFill>
            <a:schemeClr val="bg1"/>
          </a:solidFill>
          <a:ln w="19050">
            <a:solidFill>
              <a:srgbClr val="0000FF"/>
            </a:solidFill>
            <a:prstDash val="lgDash"/>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685800" fontAlgn="auto">
              <a:spcAft>
                <a:spcPts val="0"/>
              </a:spcAft>
              <a:defRPr/>
            </a:pPr>
            <a:r>
              <a:rPr kumimoji="0" lang="es-ES_tradnl"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Datos:</a:t>
            </a:r>
            <a:r>
              <a:rPr lang="es-ES_tradnl" sz="2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Jorge Morel (1974), </a:t>
            </a:r>
            <a:r>
              <a:rPr lang="es-ES_tradnl" sz="20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Terrell</a:t>
            </a:r>
            <a:r>
              <a:rPr lang="es-ES_tradnl" sz="2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(1986) y </a:t>
            </a:r>
            <a:r>
              <a:rPr kumimoji="0" lang="es-ES_tradnl" sz="2000" b="1"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Alba (1990, 2004)</a:t>
            </a:r>
            <a:endPar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66277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3)">
                                      <p:cBhvr>
                                        <p:cTn id="10" dur="500"/>
                                        <p:tgtEl>
                                          <p:spTgt spid="5"/>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heel(4)">
                                      <p:cBhvr>
                                        <p:cTn id="13" dur="500"/>
                                        <p:tgtEl>
                                          <p:spTgt spid="4">
                                            <p:graphicEl>
                                              <a:chart seriesIdx="-3" categoryIdx="-3" bldStep="gridLegend"/>
                                            </p:graphicEl>
                                          </p:spTgt>
                                        </p:tgtEl>
                                      </p:cBhvr>
                                    </p:animEffect>
                                  </p:childTnLst>
                                </p:cTn>
                              </p:par>
                            </p:childTnLst>
                          </p:cTn>
                        </p:par>
                        <p:par>
                          <p:cTn id="14" fill="hold">
                            <p:stCondLst>
                              <p:cond delay="500"/>
                            </p:stCondLst>
                            <p:childTnLst>
                              <p:par>
                                <p:cTn id="15" presetID="21" presetClass="entr" presetSubtype="4" fill="hold" grpId="0" nodeType="afterEffect">
                                  <p:stCondLst>
                                    <p:cond delay="0"/>
                                  </p:stCondLst>
                                  <p:childTnLst>
                                    <p:set>
                                      <p:cBhvr>
                                        <p:cTn id="16"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heel(4)">
                                      <p:cBhvr>
                                        <p:cTn id="17" dur="500"/>
                                        <p:tgtEl>
                                          <p:spTgt spid="4">
                                            <p:graphicEl>
                                              <a:chart seriesIdx="-4" categoryIdx="0" bldStep="category"/>
                                            </p:graphicEl>
                                          </p:spTgt>
                                        </p:tgtEl>
                                      </p:cBhvr>
                                    </p:animEffect>
                                  </p:childTnLst>
                                </p:cTn>
                              </p:par>
                            </p:childTnLst>
                          </p:cTn>
                        </p:par>
                        <p:par>
                          <p:cTn id="18" fill="hold">
                            <p:stCondLst>
                              <p:cond delay="1000"/>
                            </p:stCondLst>
                            <p:childTnLst>
                              <p:par>
                                <p:cTn id="19" presetID="21" presetClass="entr" presetSubtype="4" fill="hold" grpId="0" nodeType="afterEffect">
                                  <p:stCondLst>
                                    <p:cond delay="0"/>
                                  </p:stCondLst>
                                  <p:childTnLst>
                                    <p:set>
                                      <p:cBhvr>
                                        <p:cTn id="20"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heel(4)">
                                      <p:cBhvr>
                                        <p:cTn id="21" dur="500"/>
                                        <p:tgtEl>
                                          <p:spTgt spid="4">
                                            <p:graphicEl>
                                              <a:chart seriesIdx="-4" categoryIdx="1" bldStep="category"/>
                                            </p:graphicEl>
                                          </p:spTgt>
                                        </p:tgtEl>
                                      </p:cBhvr>
                                    </p:animEffect>
                                  </p:childTnLst>
                                </p:cTn>
                              </p:par>
                            </p:childTnLst>
                          </p:cTn>
                        </p:par>
                        <p:par>
                          <p:cTn id="22" fill="hold">
                            <p:stCondLst>
                              <p:cond delay="1500"/>
                            </p:stCondLst>
                            <p:childTnLst>
                              <p:par>
                                <p:cTn id="23" presetID="21" presetClass="entr" presetSubtype="4" fill="hold" grpId="0" nodeType="afterEffect">
                                  <p:stCondLst>
                                    <p:cond delay="0"/>
                                  </p:stCondLst>
                                  <p:childTnLst>
                                    <p:set>
                                      <p:cBhvr>
                                        <p:cTn id="24"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heel(4)">
                                      <p:cBhvr>
                                        <p:cTn id="25" dur="500"/>
                                        <p:tgtEl>
                                          <p:spTgt spid="4">
                                            <p:graphicEl>
                                              <a:chart seriesIdx="-4" categoryIdx="2" bldStep="category"/>
                                            </p:graphicEl>
                                          </p:spTgt>
                                        </p:tgtEl>
                                      </p:cBhvr>
                                    </p:animEffect>
                                  </p:childTnLst>
                                </p:cTn>
                              </p:par>
                            </p:childTnLst>
                          </p:cTn>
                        </p:par>
                        <p:par>
                          <p:cTn id="26" fill="hold">
                            <p:stCondLst>
                              <p:cond delay="2000"/>
                            </p:stCondLst>
                            <p:childTnLst>
                              <p:par>
                                <p:cTn id="27" presetID="21" presetClass="entr" presetSubtype="4" fill="hold" grpId="0" nodeType="afterEffect">
                                  <p:stCondLst>
                                    <p:cond delay="0"/>
                                  </p:stCondLst>
                                  <p:childTnLst>
                                    <p:set>
                                      <p:cBhvr>
                                        <p:cTn id="28"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heel(4)">
                                      <p:cBhvr>
                                        <p:cTn id="29" dur="500"/>
                                        <p:tgtEl>
                                          <p:spTgt spid="4">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
        </p:bldSub>
      </p:bldGraphic>
      <p:bldP spid="6"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156176" y="6407944"/>
            <a:ext cx="2491096" cy="36576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16DF319-95CC-413B-A704-42766C545EDD}" type="datetime2">
              <a:rPr kumimoji="0" lang="es-ES_tradnl" sz="1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8772EA-1EED-4278-8FBF-D48A18D301BE}" type="slidenum">
              <a:rPr kumimoji="0" lang="en-US" sz="10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0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 name="Chart 3"/>
          <p:cNvGraphicFramePr>
            <a:graphicFrameLocks/>
          </p:cNvGraphicFramePr>
          <p:nvPr>
            <p:extLst>
              <p:ext uri="{D42A27DB-BD31-4B8C-83A1-F6EECF244321}">
                <p14:modId xmlns:p14="http://schemas.microsoft.com/office/powerpoint/2010/main" val="3261486306"/>
              </p:ext>
            </p:extLst>
          </p:nvPr>
        </p:nvGraphicFramePr>
        <p:xfrm>
          <a:off x="822503" y="568960"/>
          <a:ext cx="7416824" cy="572008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txBox="1">
            <a:spLocks/>
          </p:cNvSpPr>
          <p:nvPr/>
        </p:nvSpPr>
        <p:spPr>
          <a:xfrm>
            <a:off x="843279" y="5828841"/>
            <a:ext cx="7396047" cy="460199"/>
          </a:xfrm>
          <a:prstGeom prst="rect">
            <a:avLst/>
          </a:prstGeom>
          <a:solidFill>
            <a:schemeClr val="bg1"/>
          </a:solidFill>
          <a:ln w="19050">
            <a:solidFill>
              <a:srgbClr val="0000FF"/>
            </a:solidFill>
            <a:prstDash val="lgDash"/>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s-ES_tradnl"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Variación de /s/ implosiva en el habla POPULAR -LAS PALMAS-</a:t>
            </a:r>
            <a:endPar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endParaRPr>
          </a:p>
        </p:txBody>
      </p:sp>
      <p:sp>
        <p:nvSpPr>
          <p:cNvPr id="5" name="Title 1">
            <a:extLst>
              <a:ext uri="{FF2B5EF4-FFF2-40B4-BE49-F238E27FC236}">
                <a16:creationId xmlns:a16="http://schemas.microsoft.com/office/drawing/2014/main" id="{502E2A07-1DEA-F2E1-32E3-FBCBA9D0AFD5}"/>
              </a:ext>
            </a:extLst>
          </p:cNvPr>
          <p:cNvSpPr txBox="1">
            <a:spLocks/>
          </p:cNvSpPr>
          <p:nvPr/>
        </p:nvSpPr>
        <p:spPr>
          <a:xfrm>
            <a:off x="822503" y="568960"/>
            <a:ext cx="7416824" cy="460199"/>
          </a:xfrm>
          <a:prstGeom prst="rect">
            <a:avLst/>
          </a:prstGeom>
          <a:solidFill>
            <a:schemeClr val="bg1"/>
          </a:solidFill>
          <a:ln w="19050">
            <a:solidFill>
              <a:srgbClr val="0000FF"/>
            </a:solidFill>
            <a:prstDash val="lgDash"/>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s-ES_tradnl"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Datos: </a:t>
            </a:r>
            <a:r>
              <a:rPr kumimoji="0" lang="es-ES_tradnl" sz="2000" b="1"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Samper Padilla (1990: 121</a:t>
            </a:r>
            <a:r>
              <a:rPr lang="es-ES_tradnl" sz="2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54368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wheel(3)">
                                      <p:cBhvr>
                                        <p:cTn id="7" dur="500"/>
                                        <p:tgtEl>
                                          <p:spTgt spid="6"/>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3)">
                                      <p:cBhvr>
                                        <p:cTn id="10" dur="500"/>
                                        <p:tgtEl>
                                          <p:spTgt spid="5"/>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heel(4)">
                                      <p:cBhvr>
                                        <p:cTn id="13" dur="500"/>
                                        <p:tgtEl>
                                          <p:spTgt spid="4">
                                            <p:graphicEl>
                                              <a:chart seriesIdx="-3" categoryIdx="-3" bldStep="gridLegend"/>
                                            </p:graphicEl>
                                          </p:spTgt>
                                        </p:tgtEl>
                                      </p:cBhvr>
                                    </p:animEffect>
                                  </p:childTnLst>
                                </p:cTn>
                              </p:par>
                            </p:childTnLst>
                          </p:cTn>
                        </p:par>
                        <p:par>
                          <p:cTn id="14" fill="hold">
                            <p:stCondLst>
                              <p:cond delay="1100"/>
                            </p:stCondLst>
                            <p:childTnLst>
                              <p:par>
                                <p:cTn id="15" presetID="21" presetClass="entr" presetSubtype="4" fill="hold" grpId="0" nodeType="afterEffect">
                                  <p:stCondLst>
                                    <p:cond delay="0"/>
                                  </p:stCondLst>
                                  <p:childTnLst>
                                    <p:set>
                                      <p:cBhvr>
                                        <p:cTn id="16"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heel(4)">
                                      <p:cBhvr>
                                        <p:cTn id="17" dur="500"/>
                                        <p:tgtEl>
                                          <p:spTgt spid="4">
                                            <p:graphicEl>
                                              <a:chart seriesIdx="-4" categoryIdx="0" bldStep="category"/>
                                            </p:graphicEl>
                                          </p:spTgt>
                                        </p:tgtEl>
                                      </p:cBhvr>
                                    </p:animEffect>
                                  </p:childTnLst>
                                </p:cTn>
                              </p:par>
                            </p:childTnLst>
                          </p:cTn>
                        </p:par>
                        <p:par>
                          <p:cTn id="18" fill="hold">
                            <p:stCondLst>
                              <p:cond delay="1600"/>
                            </p:stCondLst>
                            <p:childTnLst>
                              <p:par>
                                <p:cTn id="19" presetID="21" presetClass="entr" presetSubtype="4" fill="hold" grpId="0" nodeType="afterEffect">
                                  <p:stCondLst>
                                    <p:cond delay="0"/>
                                  </p:stCondLst>
                                  <p:childTnLst>
                                    <p:set>
                                      <p:cBhvr>
                                        <p:cTn id="20"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heel(4)">
                                      <p:cBhvr>
                                        <p:cTn id="21" dur="500"/>
                                        <p:tgtEl>
                                          <p:spTgt spid="4">
                                            <p:graphicEl>
                                              <a:chart seriesIdx="-4" categoryIdx="1" bldStep="category"/>
                                            </p:graphicEl>
                                          </p:spTgt>
                                        </p:tgtEl>
                                      </p:cBhvr>
                                    </p:animEffect>
                                  </p:childTnLst>
                                </p:cTn>
                              </p:par>
                            </p:childTnLst>
                          </p:cTn>
                        </p:par>
                        <p:par>
                          <p:cTn id="22" fill="hold">
                            <p:stCondLst>
                              <p:cond delay="2100"/>
                            </p:stCondLst>
                            <p:childTnLst>
                              <p:par>
                                <p:cTn id="23" presetID="21" presetClass="entr" presetSubtype="4" fill="hold" grpId="0" nodeType="afterEffect">
                                  <p:stCondLst>
                                    <p:cond delay="0"/>
                                  </p:stCondLst>
                                  <p:childTnLst>
                                    <p:set>
                                      <p:cBhvr>
                                        <p:cTn id="24"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heel(4)">
                                      <p:cBhvr>
                                        <p:cTn id="25" dur="500"/>
                                        <p:tgtEl>
                                          <p:spTgt spid="4">
                                            <p:graphicEl>
                                              <a:chart seriesIdx="-4" categoryIdx="2" bldStep="category"/>
                                            </p:graphicEl>
                                          </p:spTgt>
                                        </p:tgtEl>
                                      </p:cBhvr>
                                    </p:animEffect>
                                  </p:childTnLst>
                                </p:cTn>
                              </p:par>
                            </p:childTnLst>
                          </p:cTn>
                        </p:par>
                        <p:par>
                          <p:cTn id="26" fill="hold">
                            <p:stCondLst>
                              <p:cond delay="2600"/>
                            </p:stCondLst>
                            <p:childTnLst>
                              <p:par>
                                <p:cTn id="27" presetID="21" presetClass="entr" presetSubtype="4" fill="hold" grpId="0" nodeType="afterEffect">
                                  <p:stCondLst>
                                    <p:cond delay="0"/>
                                  </p:stCondLst>
                                  <p:childTnLst>
                                    <p:set>
                                      <p:cBhvr>
                                        <p:cTn id="28"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heel(4)">
                                      <p:cBhvr>
                                        <p:cTn id="29" dur="500"/>
                                        <p:tgtEl>
                                          <p:spTgt spid="4">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
        </p:bldSub>
      </p:bldGraphic>
      <p:bldP spid="6"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6D1EFA-5888-3AF3-0A25-A8247D530019}"/>
              </a:ext>
            </a:extLst>
          </p:cNvPr>
          <p:cNvSpPr>
            <a:spLocks noGrp="1"/>
          </p:cNvSpPr>
          <p:nvPr>
            <p:ph type="body" idx="1"/>
          </p:nvPr>
        </p:nvSpPr>
        <p:spPr/>
        <p:txBody>
          <a:bodyPr>
            <a:normAutofit/>
          </a:bodyPr>
          <a:lstStyle/>
          <a:p>
            <a:pPr algn="ctr"/>
            <a:r>
              <a:rPr lang="es-E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Las Palmas – habla POPULAR</a:t>
            </a:r>
          </a:p>
        </p:txBody>
      </p:sp>
      <p:sp>
        <p:nvSpPr>
          <p:cNvPr id="4" name="Text Placeholder 3">
            <a:extLst>
              <a:ext uri="{FF2B5EF4-FFF2-40B4-BE49-F238E27FC236}">
                <a16:creationId xmlns:a16="http://schemas.microsoft.com/office/drawing/2014/main" id="{1425A2E1-0DF2-DFE8-842D-5644F0D41BEF}"/>
              </a:ext>
            </a:extLst>
          </p:cNvPr>
          <p:cNvSpPr>
            <a:spLocks noGrp="1"/>
          </p:cNvSpPr>
          <p:nvPr>
            <p:ph type="body" sz="half" idx="3"/>
          </p:nvPr>
        </p:nvSpPr>
        <p:spPr/>
        <p:txBody>
          <a:bodyPr>
            <a:normAutofit/>
          </a:bodyPr>
          <a:lstStyle/>
          <a:p>
            <a:pPr algn="ctr"/>
            <a:r>
              <a:rPr lang="es-E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Rep. Dom. – habla POPULAR</a:t>
            </a:r>
          </a:p>
        </p:txBody>
      </p:sp>
      <p:sp>
        <p:nvSpPr>
          <p:cNvPr id="7" name="Date Placeholder 6">
            <a:extLst>
              <a:ext uri="{FF2B5EF4-FFF2-40B4-BE49-F238E27FC236}">
                <a16:creationId xmlns:a16="http://schemas.microsoft.com/office/drawing/2014/main" id="{63E63CCC-2DD1-5FA5-D831-5C241EE44D7C}"/>
              </a:ext>
            </a:extLst>
          </p:cNvPr>
          <p:cNvSpPr>
            <a:spLocks noGrp="1"/>
          </p:cNvSpPr>
          <p:nvPr>
            <p:ph type="dt" sz="half" idx="10"/>
          </p:nvPr>
        </p:nvSpPr>
        <p:spPr/>
        <p:txBody>
          <a:bodyPr/>
          <a:lstStyle/>
          <a:p>
            <a:pPr>
              <a:defRPr/>
            </a:pPr>
            <a:fld id="{A7C18A08-002A-4582-B2E1-2F4873EA16EA}" type="datetime2">
              <a:rPr lang="es-ES_tradnl" smtClean="0"/>
              <a:t>lunes, 01 de mayo de 2023</a:t>
            </a:fld>
            <a:endParaRPr lang="en-US"/>
          </a:p>
        </p:txBody>
      </p:sp>
      <p:sp>
        <p:nvSpPr>
          <p:cNvPr id="8" name="Slide Number Placeholder 7">
            <a:extLst>
              <a:ext uri="{FF2B5EF4-FFF2-40B4-BE49-F238E27FC236}">
                <a16:creationId xmlns:a16="http://schemas.microsoft.com/office/drawing/2014/main" id="{965A5890-207C-9248-BA98-8E1036425CAF}"/>
              </a:ext>
            </a:extLst>
          </p:cNvPr>
          <p:cNvSpPr>
            <a:spLocks noGrp="1"/>
          </p:cNvSpPr>
          <p:nvPr>
            <p:ph type="sldNum" sz="quarter" idx="12"/>
          </p:nvPr>
        </p:nvSpPr>
        <p:spPr/>
        <p:txBody>
          <a:bodyPr/>
          <a:lstStyle/>
          <a:p>
            <a:pPr>
              <a:defRPr/>
            </a:pPr>
            <a:fld id="{13D0C959-AC11-4F49-AF86-F970AF4DAA89}" type="slidenum">
              <a:rPr lang="en-US" smtClean="0"/>
              <a:pPr>
                <a:defRPr/>
              </a:pPr>
              <a:t>12</a:t>
            </a:fld>
            <a:endParaRPr lang="en-US"/>
          </a:p>
        </p:txBody>
      </p:sp>
      <p:graphicFrame>
        <p:nvGraphicFramePr>
          <p:cNvPr id="9" name="Content Placeholder 8">
            <a:extLst>
              <a:ext uri="{FF2B5EF4-FFF2-40B4-BE49-F238E27FC236}">
                <a16:creationId xmlns:a16="http://schemas.microsoft.com/office/drawing/2014/main" id="{D9528745-D2B4-5EF4-75B3-EE72EBC5C215}"/>
              </a:ext>
            </a:extLst>
          </p:cNvPr>
          <p:cNvGraphicFramePr>
            <a:graphicFrameLocks noGrp="1"/>
          </p:cNvGraphicFramePr>
          <p:nvPr>
            <p:ph sz="quarter" idx="2"/>
            <p:extLst>
              <p:ext uri="{D42A27DB-BD31-4B8C-83A1-F6EECF244321}">
                <p14:modId xmlns:p14="http://schemas.microsoft.com/office/powerpoint/2010/main" val="740724369"/>
              </p:ext>
            </p:extLst>
          </p:nvPr>
        </p:nvGraphicFramePr>
        <p:xfrm>
          <a:off x="457200" y="1444625"/>
          <a:ext cx="4040188" cy="39417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9">
            <a:extLst>
              <a:ext uri="{FF2B5EF4-FFF2-40B4-BE49-F238E27FC236}">
                <a16:creationId xmlns:a16="http://schemas.microsoft.com/office/drawing/2014/main" id="{32CED3EF-1BB3-F8C2-31CE-4CBC05603342}"/>
              </a:ext>
            </a:extLst>
          </p:cNvPr>
          <p:cNvGraphicFramePr>
            <a:graphicFrameLocks noGrp="1"/>
          </p:cNvGraphicFramePr>
          <p:nvPr>
            <p:ph sz="quarter" idx="4"/>
            <p:extLst>
              <p:ext uri="{D42A27DB-BD31-4B8C-83A1-F6EECF244321}">
                <p14:modId xmlns:p14="http://schemas.microsoft.com/office/powerpoint/2010/main" val="37120304"/>
              </p:ext>
            </p:extLst>
          </p:nvPr>
        </p:nvGraphicFramePr>
        <p:xfrm>
          <a:off x="4645025" y="1444625"/>
          <a:ext cx="4041775" cy="3941763"/>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a:extLst>
              <a:ext uri="{FF2B5EF4-FFF2-40B4-BE49-F238E27FC236}">
                <a16:creationId xmlns:a16="http://schemas.microsoft.com/office/drawing/2014/main" id="{76BB3252-1799-62E1-1DFD-24BA04484FD1}"/>
              </a:ext>
            </a:extLst>
          </p:cNvPr>
          <p:cNvCxnSpPr>
            <a:cxnSpLocks/>
          </p:cNvCxnSpPr>
          <p:nvPr/>
        </p:nvCxnSpPr>
        <p:spPr>
          <a:xfrm flipV="1">
            <a:off x="3352800" y="2057400"/>
            <a:ext cx="3733800" cy="914400"/>
          </a:xfrm>
          <a:prstGeom prst="straightConnector1">
            <a:avLst/>
          </a:prstGeom>
          <a:ln w="28575" cap="flat" cmpd="sng" algn="ctr">
            <a:solidFill>
              <a:srgbClr val="C0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972BBC30-A2B3-8C4C-0D89-B70C83541D5D}"/>
              </a:ext>
            </a:extLst>
          </p:cNvPr>
          <p:cNvCxnSpPr>
            <a:cxnSpLocks/>
          </p:cNvCxnSpPr>
          <p:nvPr/>
        </p:nvCxnSpPr>
        <p:spPr>
          <a:xfrm>
            <a:off x="2514600" y="2971800"/>
            <a:ext cx="3849688" cy="1108075"/>
          </a:xfrm>
          <a:prstGeom prst="straightConnector1">
            <a:avLst/>
          </a:prstGeom>
          <a:ln w="28575" cap="flat" cmpd="sng" algn="ctr">
            <a:solidFill>
              <a:srgbClr val="00009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2" name="Title 1">
            <a:extLst>
              <a:ext uri="{FF2B5EF4-FFF2-40B4-BE49-F238E27FC236}">
                <a16:creationId xmlns:a16="http://schemas.microsoft.com/office/drawing/2014/main" id="{D8CE261B-4E0A-9A86-411C-4F8875FB96EB}"/>
              </a:ext>
            </a:extLst>
          </p:cNvPr>
          <p:cNvSpPr>
            <a:spLocks noGrp="1"/>
          </p:cNvSpPr>
          <p:nvPr>
            <p:ph type="title"/>
          </p:nvPr>
        </p:nvSpPr>
        <p:spPr>
          <a:xfrm>
            <a:off x="48816" y="473075"/>
            <a:ext cx="8897144" cy="762000"/>
          </a:xfrm>
        </p:spPr>
        <p:txBody>
          <a:bodyPr>
            <a:normAutofit fontScale="90000"/>
          </a:bodyPr>
          <a:lstStyle/>
          <a:p>
            <a:pPr algn="ctr"/>
            <a:r>
              <a:rPr lang="es-ES" sz="3100" dirty="0">
                <a:solidFill>
                  <a:srgbClr val="0000FF"/>
                </a:solidFill>
                <a:latin typeface="Times New Roman" panose="02020603050405020304" pitchFamily="18" charset="0"/>
                <a:cs typeface="Times New Roman" panose="02020603050405020304" pitchFamily="18" charset="0"/>
              </a:rPr>
              <a:t>Comparación </a:t>
            </a:r>
            <a:r>
              <a:rPr lang="es-ES" sz="3100" u="sng" dirty="0" err="1">
                <a:solidFill>
                  <a:srgbClr val="0000FF"/>
                </a:solidFill>
                <a:latin typeface="Times New Roman" panose="02020603050405020304" pitchFamily="18" charset="0"/>
                <a:cs typeface="Times New Roman" panose="02020603050405020304" pitchFamily="18" charset="0"/>
              </a:rPr>
              <a:t>inter</a:t>
            </a:r>
            <a:r>
              <a:rPr lang="es-ES" sz="3100" dirty="0" err="1">
                <a:solidFill>
                  <a:srgbClr val="0000FF"/>
                </a:solidFill>
                <a:latin typeface="Times New Roman" panose="02020603050405020304" pitchFamily="18" charset="0"/>
                <a:cs typeface="Times New Roman" panose="02020603050405020304" pitchFamily="18" charset="0"/>
              </a:rPr>
              <a:t>dialectal</a:t>
            </a:r>
            <a:r>
              <a:rPr lang="es-ES" sz="3100" dirty="0">
                <a:solidFill>
                  <a:srgbClr val="0000FF"/>
                </a:solidFill>
                <a:latin typeface="Times New Roman" panose="02020603050405020304" pitchFamily="18" charset="0"/>
                <a:cs typeface="Times New Roman" panose="02020603050405020304" pitchFamily="18" charset="0"/>
              </a:rPr>
              <a:t>:</a:t>
            </a:r>
            <a:br>
              <a:rPr lang="es-ES" sz="3100" dirty="0">
                <a:solidFill>
                  <a:srgbClr val="0000FF"/>
                </a:solidFill>
                <a:latin typeface="Times New Roman" panose="02020603050405020304" pitchFamily="18" charset="0"/>
                <a:cs typeface="Times New Roman" panose="02020603050405020304" pitchFamily="18" charset="0"/>
              </a:rPr>
            </a:br>
            <a:r>
              <a:rPr lang="es-ES" sz="2700" dirty="0">
                <a:solidFill>
                  <a:srgbClr val="0000FF"/>
                </a:solidFill>
                <a:latin typeface="Times New Roman" panose="02020603050405020304" pitchFamily="18" charset="0"/>
                <a:cs typeface="Times New Roman" panose="02020603050405020304" pitchFamily="18" charset="0"/>
              </a:rPr>
              <a:t>Habla POPULAR </a:t>
            </a:r>
            <a:r>
              <a:rPr lang="es-ES" sz="2700" u="sng" dirty="0">
                <a:solidFill>
                  <a:srgbClr val="0000FF"/>
                </a:solidFill>
                <a:latin typeface="Times New Roman" panose="02020603050405020304" pitchFamily="18" charset="0"/>
                <a:cs typeface="Times New Roman" panose="02020603050405020304" pitchFamily="18" charset="0"/>
              </a:rPr>
              <a:t>canaria</a:t>
            </a:r>
            <a:r>
              <a:rPr lang="es-ES" sz="2700" dirty="0">
                <a:solidFill>
                  <a:srgbClr val="0000FF"/>
                </a:solidFill>
                <a:latin typeface="Times New Roman" panose="02020603050405020304" pitchFamily="18" charset="0"/>
                <a:cs typeface="Times New Roman" panose="02020603050405020304" pitchFamily="18" charset="0"/>
              </a:rPr>
              <a:t> frente a habla POPULAR </a:t>
            </a:r>
            <a:r>
              <a:rPr lang="es-ES" sz="2700" u="sng" dirty="0">
                <a:solidFill>
                  <a:srgbClr val="0000FF"/>
                </a:solidFill>
                <a:latin typeface="Times New Roman" panose="02020603050405020304" pitchFamily="18" charset="0"/>
                <a:cs typeface="Times New Roman" panose="02020603050405020304" pitchFamily="18" charset="0"/>
              </a:rPr>
              <a:t>dominicana</a:t>
            </a:r>
          </a:p>
        </p:txBody>
      </p:sp>
    </p:spTree>
    <p:extLst>
      <p:ext uri="{BB962C8B-B14F-4D97-AF65-F5344CB8AC3E}">
        <p14:creationId xmlns:p14="http://schemas.microsoft.com/office/powerpoint/2010/main" val="425853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wheel(3)">
                                      <p:cBhvr>
                                        <p:cTn id="7" dur="500"/>
                                        <p:tgtEl>
                                          <p:spTgt spid="12"/>
                                        </p:tgtEl>
                                      </p:cBhvr>
                                    </p:animEffect>
                                  </p:childTnLst>
                                </p:cTn>
                              </p:par>
                            </p:childTnLst>
                          </p:cTn>
                        </p:par>
                        <p:par>
                          <p:cTn id="8" fill="hold">
                            <p:stCondLst>
                              <p:cond delay="1000"/>
                            </p:stCondLst>
                            <p:childTnLst>
                              <p:par>
                                <p:cTn id="9" presetID="21" presetClass="entr" presetSubtype="4" fill="hold" grpId="0" nodeType="afterEffect">
                                  <p:stCondLst>
                                    <p:cond delay="0"/>
                                  </p:stCondLst>
                                  <p:childTnLst>
                                    <p:set>
                                      <p:cBhvr>
                                        <p:cTn id="10"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wheel(4)">
                                      <p:cBhvr>
                                        <p:cTn id="11" dur="500"/>
                                        <p:tgtEl>
                                          <p:spTgt spid="9">
                                            <p:graphicEl>
                                              <a:chart seriesIdx="-3" categoryIdx="-3" bldStep="gridLegend"/>
                                            </p:graphicEl>
                                          </p:spTgt>
                                        </p:tgtEl>
                                      </p:cBhvr>
                                    </p:animEffect>
                                  </p:childTnLst>
                                </p:cTn>
                              </p:par>
                            </p:childTnLst>
                          </p:cTn>
                        </p:par>
                        <p:par>
                          <p:cTn id="12" fill="hold">
                            <p:stCondLst>
                              <p:cond delay="1500"/>
                            </p:stCondLst>
                            <p:childTnLst>
                              <p:par>
                                <p:cTn id="13" presetID="21" presetClass="entr" presetSubtype="4" fill="hold" grpId="0" nodeType="afterEffect">
                                  <p:stCondLst>
                                    <p:cond delay="0"/>
                                  </p:stCondLst>
                                  <p:childTnLst>
                                    <p:set>
                                      <p:cBhvr>
                                        <p:cTn id="14" dur="1" fill="hold">
                                          <p:stCondLst>
                                            <p:cond delay="0"/>
                                          </p:stCondLst>
                                        </p:cTn>
                                        <p:tgtEl>
                                          <p:spTgt spid="9">
                                            <p:graphicEl>
                                              <a:chart seriesIdx="-4" categoryIdx="0" bldStep="category"/>
                                            </p:graphicEl>
                                          </p:spTgt>
                                        </p:tgtEl>
                                        <p:attrNameLst>
                                          <p:attrName>style.visibility</p:attrName>
                                        </p:attrNameLst>
                                      </p:cBhvr>
                                      <p:to>
                                        <p:strVal val="visible"/>
                                      </p:to>
                                    </p:set>
                                    <p:animEffect transition="in" filter="wheel(4)">
                                      <p:cBhvr>
                                        <p:cTn id="15" dur="500"/>
                                        <p:tgtEl>
                                          <p:spTgt spid="9">
                                            <p:graphicEl>
                                              <a:chart seriesIdx="-4" categoryIdx="0" bldStep="category"/>
                                            </p:graphicEl>
                                          </p:spTgt>
                                        </p:tgtEl>
                                      </p:cBhvr>
                                    </p:animEffect>
                                  </p:childTnLst>
                                </p:cTn>
                              </p:par>
                            </p:childTnLst>
                          </p:cTn>
                        </p:par>
                        <p:par>
                          <p:cTn id="16" fill="hold">
                            <p:stCondLst>
                              <p:cond delay="2000"/>
                            </p:stCondLst>
                            <p:childTnLst>
                              <p:par>
                                <p:cTn id="17" presetID="21" presetClass="entr" presetSubtype="4" fill="hold" grpId="0" nodeType="afterEffect">
                                  <p:stCondLst>
                                    <p:cond delay="0"/>
                                  </p:stCondLst>
                                  <p:childTnLst>
                                    <p:set>
                                      <p:cBhvr>
                                        <p:cTn id="18" dur="1" fill="hold">
                                          <p:stCondLst>
                                            <p:cond delay="0"/>
                                          </p:stCondLst>
                                        </p:cTn>
                                        <p:tgtEl>
                                          <p:spTgt spid="9">
                                            <p:graphicEl>
                                              <a:chart seriesIdx="-4" categoryIdx="1" bldStep="category"/>
                                            </p:graphicEl>
                                          </p:spTgt>
                                        </p:tgtEl>
                                        <p:attrNameLst>
                                          <p:attrName>style.visibility</p:attrName>
                                        </p:attrNameLst>
                                      </p:cBhvr>
                                      <p:to>
                                        <p:strVal val="visible"/>
                                      </p:to>
                                    </p:set>
                                    <p:animEffect transition="in" filter="wheel(4)">
                                      <p:cBhvr>
                                        <p:cTn id="19" dur="500"/>
                                        <p:tgtEl>
                                          <p:spTgt spid="9">
                                            <p:graphicEl>
                                              <a:chart seriesIdx="-4" categoryIdx="1" bldStep="category"/>
                                            </p:graphicEl>
                                          </p:spTgt>
                                        </p:tgtEl>
                                      </p:cBhvr>
                                    </p:animEffect>
                                  </p:childTnLst>
                                </p:cTn>
                              </p:par>
                            </p:childTnLst>
                          </p:cTn>
                        </p:par>
                        <p:par>
                          <p:cTn id="20" fill="hold">
                            <p:stCondLst>
                              <p:cond delay="2500"/>
                            </p:stCondLst>
                            <p:childTnLst>
                              <p:par>
                                <p:cTn id="21" presetID="21" presetClass="entr" presetSubtype="4" fill="hold" grpId="0" nodeType="afterEffect">
                                  <p:stCondLst>
                                    <p:cond delay="0"/>
                                  </p:stCondLst>
                                  <p:childTnLst>
                                    <p:set>
                                      <p:cBhvr>
                                        <p:cTn id="22"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wheel(4)">
                                      <p:cBhvr>
                                        <p:cTn id="23" dur="500"/>
                                        <p:tgtEl>
                                          <p:spTgt spid="9">
                                            <p:graphicEl>
                                              <a:chart seriesIdx="-4" categoryIdx="2" bldStep="category"/>
                                            </p:graphicEl>
                                          </p:spTgt>
                                        </p:tgtEl>
                                      </p:cBhvr>
                                    </p:animEffect>
                                  </p:childTnLst>
                                </p:cTn>
                              </p:par>
                            </p:childTnLst>
                          </p:cTn>
                        </p:par>
                        <p:par>
                          <p:cTn id="24" fill="hold">
                            <p:stCondLst>
                              <p:cond delay="3000"/>
                            </p:stCondLst>
                            <p:childTnLst>
                              <p:par>
                                <p:cTn id="25" presetID="21" presetClass="entr" presetSubtype="4" fill="hold" grpId="0" nodeType="afterEffect">
                                  <p:stCondLst>
                                    <p:cond delay="0"/>
                                  </p:stCondLst>
                                  <p:childTnLst>
                                    <p:set>
                                      <p:cBhvr>
                                        <p:cTn id="26" dur="1" fill="hold">
                                          <p:stCondLst>
                                            <p:cond delay="0"/>
                                          </p:stCondLst>
                                        </p:cTn>
                                        <p:tgtEl>
                                          <p:spTgt spid="9">
                                            <p:graphicEl>
                                              <a:chart seriesIdx="-4" categoryIdx="3" bldStep="category"/>
                                            </p:graphicEl>
                                          </p:spTgt>
                                        </p:tgtEl>
                                        <p:attrNameLst>
                                          <p:attrName>style.visibility</p:attrName>
                                        </p:attrNameLst>
                                      </p:cBhvr>
                                      <p:to>
                                        <p:strVal val="visible"/>
                                      </p:to>
                                    </p:set>
                                    <p:animEffect transition="in" filter="wheel(4)">
                                      <p:cBhvr>
                                        <p:cTn id="27" dur="500"/>
                                        <p:tgtEl>
                                          <p:spTgt spid="9">
                                            <p:graphicEl>
                                              <a:chart seriesIdx="-4" categoryIdx="3" bldStep="category"/>
                                            </p:graphicEl>
                                          </p:spTgt>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3">
                                            <p:bg/>
                                          </p:spTgt>
                                        </p:tgtEl>
                                        <p:attrNameLst>
                                          <p:attrName>style.visibility</p:attrName>
                                        </p:attrNameLst>
                                      </p:cBhvr>
                                      <p:to>
                                        <p:strVal val="visible"/>
                                      </p:to>
                                    </p:set>
                                    <p:animEffect transition="in" filter="wheel(1)">
                                      <p:cBhvr>
                                        <p:cTn id="30" dur="500"/>
                                        <p:tgtEl>
                                          <p:spTgt spid="3">
                                            <p:bg/>
                                          </p:spTgt>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wheel(1)">
                                      <p:cBhvr>
                                        <p:cTn id="33" dur="500"/>
                                        <p:tgtEl>
                                          <p:spTgt spid="3">
                                            <p:txEl>
                                              <p:pRg st="0" end="0"/>
                                            </p:txEl>
                                          </p:spTgt>
                                        </p:tgtEl>
                                      </p:cBhvr>
                                    </p:animEffect>
                                  </p:childTnLst>
                                </p:cTn>
                              </p:par>
                              <p:par>
                                <p:cTn id="34" presetID="21" presetClass="entr" presetSubtype="4" fill="hold" grpId="0" nodeType="withEffect">
                                  <p:stCondLst>
                                    <p:cond delay="0"/>
                                  </p:stCondLst>
                                  <p:childTnLst>
                                    <p:set>
                                      <p:cBhvr>
                                        <p:cTn id="35"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heel(4)">
                                      <p:cBhvr>
                                        <p:cTn id="36" dur="500"/>
                                        <p:tgtEl>
                                          <p:spTgt spid="10">
                                            <p:graphicEl>
                                              <a:chart seriesIdx="-3" categoryIdx="-3" bldStep="gridLegend"/>
                                            </p:graphicEl>
                                          </p:spTgt>
                                        </p:tgtEl>
                                      </p:cBhvr>
                                    </p:animEffect>
                                  </p:childTnLst>
                                </p:cTn>
                              </p:par>
                            </p:childTnLst>
                          </p:cTn>
                        </p:par>
                        <p:par>
                          <p:cTn id="37" fill="hold">
                            <p:stCondLst>
                              <p:cond delay="3500"/>
                            </p:stCondLst>
                            <p:childTnLst>
                              <p:par>
                                <p:cTn id="38" presetID="21" presetClass="entr" presetSubtype="4" fill="hold" grpId="0" nodeType="afterEffect">
                                  <p:stCondLst>
                                    <p:cond delay="0"/>
                                  </p:stCondLst>
                                  <p:childTnLst>
                                    <p:set>
                                      <p:cBhvr>
                                        <p:cTn id="39" dur="1" fill="hold">
                                          <p:stCondLst>
                                            <p:cond delay="0"/>
                                          </p:stCondLst>
                                        </p:cTn>
                                        <p:tgtEl>
                                          <p:spTgt spid="10">
                                            <p:graphicEl>
                                              <a:chart seriesIdx="-4" categoryIdx="0" bldStep="category"/>
                                            </p:graphicEl>
                                          </p:spTgt>
                                        </p:tgtEl>
                                        <p:attrNameLst>
                                          <p:attrName>style.visibility</p:attrName>
                                        </p:attrNameLst>
                                      </p:cBhvr>
                                      <p:to>
                                        <p:strVal val="visible"/>
                                      </p:to>
                                    </p:set>
                                    <p:animEffect transition="in" filter="wheel(4)">
                                      <p:cBhvr>
                                        <p:cTn id="40" dur="500"/>
                                        <p:tgtEl>
                                          <p:spTgt spid="10">
                                            <p:graphicEl>
                                              <a:chart seriesIdx="-4" categoryIdx="0" bldStep="category"/>
                                            </p:graphicEl>
                                          </p:spTgt>
                                        </p:tgtEl>
                                      </p:cBhvr>
                                    </p:animEffect>
                                  </p:childTnLst>
                                </p:cTn>
                              </p:par>
                            </p:childTnLst>
                          </p:cTn>
                        </p:par>
                        <p:par>
                          <p:cTn id="41" fill="hold">
                            <p:stCondLst>
                              <p:cond delay="4000"/>
                            </p:stCondLst>
                            <p:childTnLst>
                              <p:par>
                                <p:cTn id="42" presetID="21" presetClass="entr" presetSubtype="4" fill="hold" grpId="0" nodeType="afterEffect">
                                  <p:stCondLst>
                                    <p:cond delay="0"/>
                                  </p:stCondLst>
                                  <p:childTnLst>
                                    <p:set>
                                      <p:cBhvr>
                                        <p:cTn id="43" dur="1" fill="hold">
                                          <p:stCondLst>
                                            <p:cond delay="0"/>
                                          </p:stCondLst>
                                        </p:cTn>
                                        <p:tgtEl>
                                          <p:spTgt spid="10">
                                            <p:graphicEl>
                                              <a:chart seriesIdx="-4" categoryIdx="1" bldStep="category"/>
                                            </p:graphicEl>
                                          </p:spTgt>
                                        </p:tgtEl>
                                        <p:attrNameLst>
                                          <p:attrName>style.visibility</p:attrName>
                                        </p:attrNameLst>
                                      </p:cBhvr>
                                      <p:to>
                                        <p:strVal val="visible"/>
                                      </p:to>
                                    </p:set>
                                    <p:animEffect transition="in" filter="wheel(4)">
                                      <p:cBhvr>
                                        <p:cTn id="44" dur="500"/>
                                        <p:tgtEl>
                                          <p:spTgt spid="10">
                                            <p:graphicEl>
                                              <a:chart seriesIdx="-4" categoryIdx="1" bldStep="category"/>
                                            </p:graphicEl>
                                          </p:spTgt>
                                        </p:tgtEl>
                                      </p:cBhvr>
                                    </p:animEffect>
                                  </p:childTnLst>
                                </p:cTn>
                              </p:par>
                            </p:childTnLst>
                          </p:cTn>
                        </p:par>
                        <p:par>
                          <p:cTn id="45" fill="hold">
                            <p:stCondLst>
                              <p:cond delay="4500"/>
                            </p:stCondLst>
                            <p:childTnLst>
                              <p:par>
                                <p:cTn id="46" presetID="21" presetClass="entr" presetSubtype="4" fill="hold" grpId="0" nodeType="afterEffect">
                                  <p:stCondLst>
                                    <p:cond delay="0"/>
                                  </p:stCondLst>
                                  <p:childTnLst>
                                    <p:set>
                                      <p:cBhvr>
                                        <p:cTn id="47" dur="1" fill="hold">
                                          <p:stCondLst>
                                            <p:cond delay="0"/>
                                          </p:stCondLst>
                                        </p:cTn>
                                        <p:tgtEl>
                                          <p:spTgt spid="10">
                                            <p:graphicEl>
                                              <a:chart seriesIdx="-4" categoryIdx="2" bldStep="category"/>
                                            </p:graphicEl>
                                          </p:spTgt>
                                        </p:tgtEl>
                                        <p:attrNameLst>
                                          <p:attrName>style.visibility</p:attrName>
                                        </p:attrNameLst>
                                      </p:cBhvr>
                                      <p:to>
                                        <p:strVal val="visible"/>
                                      </p:to>
                                    </p:set>
                                    <p:animEffect transition="in" filter="wheel(4)">
                                      <p:cBhvr>
                                        <p:cTn id="48" dur="500"/>
                                        <p:tgtEl>
                                          <p:spTgt spid="10">
                                            <p:graphicEl>
                                              <a:chart seriesIdx="-4" categoryIdx="2" bldStep="category"/>
                                            </p:graphicEl>
                                          </p:spTgt>
                                        </p:tgtEl>
                                      </p:cBhvr>
                                    </p:animEffect>
                                  </p:childTnLst>
                                </p:cTn>
                              </p:par>
                            </p:childTnLst>
                          </p:cTn>
                        </p:par>
                        <p:par>
                          <p:cTn id="49" fill="hold">
                            <p:stCondLst>
                              <p:cond delay="5000"/>
                            </p:stCondLst>
                            <p:childTnLst>
                              <p:par>
                                <p:cTn id="50" presetID="21" presetClass="entr" presetSubtype="4" fill="hold" grpId="0" nodeType="afterEffect">
                                  <p:stCondLst>
                                    <p:cond delay="0"/>
                                  </p:stCondLst>
                                  <p:childTnLst>
                                    <p:set>
                                      <p:cBhvr>
                                        <p:cTn id="51" dur="1" fill="hold">
                                          <p:stCondLst>
                                            <p:cond delay="0"/>
                                          </p:stCondLst>
                                        </p:cTn>
                                        <p:tgtEl>
                                          <p:spTgt spid="10">
                                            <p:graphicEl>
                                              <a:chart seriesIdx="-4" categoryIdx="3" bldStep="category"/>
                                            </p:graphicEl>
                                          </p:spTgt>
                                        </p:tgtEl>
                                        <p:attrNameLst>
                                          <p:attrName>style.visibility</p:attrName>
                                        </p:attrNameLst>
                                      </p:cBhvr>
                                      <p:to>
                                        <p:strVal val="visible"/>
                                      </p:to>
                                    </p:set>
                                    <p:animEffect transition="in" filter="wheel(4)">
                                      <p:cBhvr>
                                        <p:cTn id="52" dur="500"/>
                                        <p:tgtEl>
                                          <p:spTgt spid="10">
                                            <p:graphicEl>
                                              <a:chart seriesIdx="-4" categoryIdx="3" bldStep="category"/>
                                            </p:graphicEl>
                                          </p:spTgt>
                                        </p:tgtEl>
                                      </p:cBhvr>
                                    </p:animEffect>
                                  </p:childTnLst>
                                </p:cTn>
                              </p:par>
                            </p:childTnLst>
                          </p:cTn>
                        </p:par>
                        <p:par>
                          <p:cTn id="53" fill="hold">
                            <p:stCondLst>
                              <p:cond delay="5500"/>
                            </p:stCondLst>
                            <p:childTnLst>
                              <p:par>
                                <p:cTn id="54" presetID="21" presetClass="entr" presetSubtype="1" fill="hold" grpId="0" nodeType="afterEffect">
                                  <p:stCondLst>
                                    <p:cond delay="0"/>
                                  </p:stCondLst>
                                  <p:childTnLst>
                                    <p:set>
                                      <p:cBhvr>
                                        <p:cTn id="55" dur="1" fill="hold">
                                          <p:stCondLst>
                                            <p:cond delay="0"/>
                                          </p:stCondLst>
                                        </p:cTn>
                                        <p:tgtEl>
                                          <p:spTgt spid="4">
                                            <p:bg/>
                                          </p:spTgt>
                                        </p:tgtEl>
                                        <p:attrNameLst>
                                          <p:attrName>style.visibility</p:attrName>
                                        </p:attrNameLst>
                                      </p:cBhvr>
                                      <p:to>
                                        <p:strVal val="visible"/>
                                      </p:to>
                                    </p:set>
                                    <p:animEffect transition="in" filter="wheel(1)">
                                      <p:cBhvr>
                                        <p:cTn id="56" dur="500"/>
                                        <p:tgtEl>
                                          <p:spTgt spid="4">
                                            <p:bg/>
                                          </p:spTgt>
                                        </p:tgtEl>
                                      </p:cBhvr>
                                    </p:animEffect>
                                  </p:childTnLst>
                                </p:cTn>
                              </p:par>
                            </p:childTnLst>
                          </p:cTn>
                        </p:par>
                        <p:par>
                          <p:cTn id="57" fill="hold">
                            <p:stCondLst>
                              <p:cond delay="6000"/>
                            </p:stCondLst>
                            <p:childTnLst>
                              <p:par>
                                <p:cTn id="58" presetID="21" presetClass="entr" presetSubtype="1" fill="hold" grpId="0" nodeType="afterEffect">
                                  <p:stCondLst>
                                    <p:cond delay="0"/>
                                  </p:stCondLst>
                                  <p:childTnLst>
                                    <p:set>
                                      <p:cBhvr>
                                        <p:cTn id="59" dur="1" fill="hold">
                                          <p:stCondLst>
                                            <p:cond delay="0"/>
                                          </p:stCondLst>
                                        </p:cTn>
                                        <p:tgtEl>
                                          <p:spTgt spid="4">
                                            <p:txEl>
                                              <p:pRg st="0" end="0"/>
                                            </p:txEl>
                                          </p:spTgt>
                                        </p:tgtEl>
                                        <p:attrNameLst>
                                          <p:attrName>style.visibility</p:attrName>
                                        </p:attrNameLst>
                                      </p:cBhvr>
                                      <p:to>
                                        <p:strVal val="visible"/>
                                      </p:to>
                                    </p:set>
                                    <p:animEffect transition="in" filter="wheel(1)">
                                      <p:cBhvr>
                                        <p:cTn id="60" dur="500"/>
                                        <p:tgtEl>
                                          <p:spTgt spid="4">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barn(inVertical)">
                                      <p:cBhvr>
                                        <p:cTn id="65" dur="500"/>
                                        <p:tgtEl>
                                          <p:spTgt spid="6"/>
                                        </p:tgtEl>
                                      </p:cBhvr>
                                    </p:animEffect>
                                  </p:childTnLst>
                                </p:cTn>
                              </p:par>
                            </p:childTnLst>
                          </p:cTn>
                        </p:par>
                        <p:par>
                          <p:cTn id="66" fill="hold">
                            <p:stCondLst>
                              <p:cond delay="500"/>
                            </p:stCondLst>
                            <p:childTnLst>
                              <p:par>
                                <p:cTn id="67" presetID="16" presetClass="entr" presetSubtype="21"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Graphic spid="9" grpId="0" uiExpand="1">
        <p:bldSub>
          <a:bldChart bld="category"/>
        </p:bldSub>
      </p:bldGraphic>
      <p:bldGraphic spid="10" grpId="0" uiExpand="1">
        <p:bldSub>
          <a:bldChart bld="category"/>
        </p:bldSub>
      </p:bldGraphic>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702BB4-CB49-7B6D-0CE5-394A0CF81B43}"/>
              </a:ext>
            </a:extLst>
          </p:cNvPr>
          <p:cNvSpPr>
            <a:spLocks noGrp="1"/>
          </p:cNvSpPr>
          <p:nvPr>
            <p:ph idx="1"/>
          </p:nvPr>
        </p:nvSpPr>
        <p:spPr>
          <a:xfrm>
            <a:off x="411480" y="533401"/>
            <a:ext cx="8321040" cy="5873908"/>
          </a:xfrm>
          <a:solidFill>
            <a:schemeClr val="bg1">
              <a:lumMod val="95000"/>
            </a:schemeClr>
          </a:solidFill>
          <a:ln w="19050">
            <a:solidFill>
              <a:srgbClr val="0000FF"/>
            </a:solidFill>
          </a:ln>
        </p:spPr>
        <p:txBody>
          <a:bodyPr>
            <a:normAutofit/>
          </a:bodyPr>
          <a:lstStyle/>
          <a:p>
            <a:pPr algn="ctr">
              <a:spcBef>
                <a:spcPts val="0"/>
              </a:spcBef>
            </a:pPr>
            <a:endParaRPr lang="es-ES" sz="9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ts val="3000"/>
              </a:lnSpc>
              <a:spcBef>
                <a:spcPts val="0"/>
              </a:spcBef>
              <a:spcAft>
                <a:spcPts val="1200"/>
              </a:spcAft>
            </a:pP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 gráfica anterior muestra una diferencia </a:t>
            </a:r>
            <a:r>
              <a:rPr lang="es-ES" sz="2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cuantitativa</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enorme</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entre ambos sociolectos bajos. Los índices de la elisión dominicana son </a:t>
            </a:r>
            <a:r>
              <a:rPr lang="es-ES" sz="2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 veces superiores</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los de Las Palmas (95% frente a 41%). Se confirma la idea de que el sociolecto bajo dominicano es más radical que el canario.</a:t>
            </a:r>
          </a:p>
          <a:p>
            <a:pPr algn="ctr">
              <a:lnSpc>
                <a:spcPts val="3200"/>
              </a:lnSpc>
              <a:spcAft>
                <a:spcPts val="1200"/>
              </a:spcAft>
            </a:pP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Pero la discrepancia más destacada se manifiesta por medio de la </a:t>
            </a:r>
            <a:r>
              <a:rPr lang="es-ES" sz="2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aspiración</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prácticamente inexistente en el habla popular dominicana. Este hecho convierte el 57% de la aspiración canaria en una marca </a:t>
            </a:r>
            <a:r>
              <a:rPr kumimoji="0" lang="es-ES" sz="26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de distinción</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cualitativa</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entre los dos modos de hablar, lo que hace que la diferencia sea más fácilmente reconocible.</a:t>
            </a:r>
          </a:p>
          <a:p>
            <a:pPr algn="ctr">
              <a:lnSpc>
                <a:spcPts val="3200"/>
              </a:lnSpc>
              <a:spcBef>
                <a:spcPts val="0"/>
              </a:spcBef>
            </a:pP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 dato coincidente entre ambos sociolectos es la conservación de la /s/ en un ínfimo 2%.</a:t>
            </a:r>
          </a:p>
        </p:txBody>
      </p:sp>
      <p:sp>
        <p:nvSpPr>
          <p:cNvPr id="3" name="Date Placeholder 2">
            <a:extLst>
              <a:ext uri="{FF2B5EF4-FFF2-40B4-BE49-F238E27FC236}">
                <a16:creationId xmlns:a16="http://schemas.microsoft.com/office/drawing/2014/main" id="{246D7678-D7EF-646B-6B84-5527FDE35182}"/>
              </a:ext>
            </a:extLst>
          </p:cNvPr>
          <p:cNvSpPr>
            <a:spLocks noGrp="1"/>
          </p:cNvSpPr>
          <p:nvPr>
            <p:ph type="dt" sz="half" idx="10"/>
          </p:nvPr>
        </p:nvSpPr>
        <p:spPr/>
        <p:txBody>
          <a:bodyPr/>
          <a:lstStyle/>
          <a:p>
            <a:pPr>
              <a:defRPr/>
            </a:pPr>
            <a:fld id="{47258102-43AA-4BD4-8FD1-B699002C454B}" type="datetime2">
              <a:rPr lang="es-ES_tradnl" smtClean="0"/>
              <a:t>lunes, 01 de mayo de 2023</a:t>
            </a:fld>
            <a:endParaRPr lang="en-US"/>
          </a:p>
        </p:txBody>
      </p:sp>
      <p:sp>
        <p:nvSpPr>
          <p:cNvPr id="4" name="Slide Number Placeholder 3">
            <a:extLst>
              <a:ext uri="{FF2B5EF4-FFF2-40B4-BE49-F238E27FC236}">
                <a16:creationId xmlns:a16="http://schemas.microsoft.com/office/drawing/2014/main" id="{188CB839-1E93-7399-0B4F-9F19A7D3C86C}"/>
              </a:ext>
            </a:extLst>
          </p:cNvPr>
          <p:cNvSpPr>
            <a:spLocks noGrp="1"/>
          </p:cNvSpPr>
          <p:nvPr>
            <p:ph type="sldNum" sz="quarter" idx="12"/>
          </p:nvPr>
        </p:nvSpPr>
        <p:spPr/>
        <p:txBody>
          <a:bodyPr/>
          <a:lstStyle/>
          <a:p>
            <a:pPr>
              <a:defRPr/>
            </a:pPr>
            <a:fld id="{25BDB74C-C077-446D-8009-06BEE6833E96}" type="slidenum">
              <a:rPr lang="en-US" smtClean="0"/>
              <a:pPr>
                <a:defRPr/>
              </a:pPr>
              <a:t>13</a:t>
            </a:fld>
            <a:endParaRPr lang="en-US"/>
          </a:p>
        </p:txBody>
      </p:sp>
    </p:spTree>
    <p:extLst>
      <p:ext uri="{BB962C8B-B14F-4D97-AF65-F5344CB8AC3E}">
        <p14:creationId xmlns:p14="http://schemas.microsoft.com/office/powerpoint/2010/main" val="258511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heel(4)">
                                      <p:cBhvr>
                                        <p:cTn id="7" dur="500"/>
                                        <p:tgtEl>
                                          <p:spTgt spid="2">
                                            <p:bg/>
                                          </p:spTgt>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heel(4)">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heel(4)">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heel(4)">
                                      <p:cBhvr>
                                        <p:cTn id="2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7728-603F-E8AB-622C-492AD959C190}"/>
              </a:ext>
            </a:extLst>
          </p:cNvPr>
          <p:cNvSpPr>
            <a:spLocks noGrp="1"/>
          </p:cNvSpPr>
          <p:nvPr>
            <p:ph type="title"/>
          </p:nvPr>
        </p:nvSpPr>
        <p:spPr>
          <a:xfrm>
            <a:off x="2077244" y="342106"/>
            <a:ext cx="4840288" cy="657556"/>
          </a:xfrm>
        </p:spPr>
        <p:txBody>
          <a:bodyPr>
            <a:normAutofit/>
          </a:bodyPr>
          <a:lstStyle/>
          <a:p>
            <a:pPr algn="ctr"/>
            <a:r>
              <a:rPr lang="es-ES" sz="2400" dirty="0">
                <a:solidFill>
                  <a:srgbClr val="0000FF"/>
                </a:solidFill>
                <a:latin typeface="Times New Roman" panose="02020603050405020304" pitchFamily="18" charset="0"/>
                <a:cs typeface="Times New Roman" panose="02020603050405020304" pitchFamily="18" charset="0"/>
              </a:rPr>
              <a:t>Otra ilustración del habla popular</a:t>
            </a:r>
          </a:p>
        </p:txBody>
      </p:sp>
      <p:sp>
        <p:nvSpPr>
          <p:cNvPr id="3" name="Text Placeholder 2">
            <a:extLst>
              <a:ext uri="{FF2B5EF4-FFF2-40B4-BE49-F238E27FC236}">
                <a16:creationId xmlns:a16="http://schemas.microsoft.com/office/drawing/2014/main" id="{65DDAA28-84EF-A59F-B4C6-395DBA65E405}"/>
              </a:ext>
            </a:extLst>
          </p:cNvPr>
          <p:cNvSpPr>
            <a:spLocks noGrp="1"/>
          </p:cNvSpPr>
          <p:nvPr>
            <p:ph type="body" idx="1"/>
          </p:nvPr>
        </p:nvSpPr>
        <p:spPr>
          <a:xfrm>
            <a:off x="381000" y="5791200"/>
            <a:ext cx="4116388" cy="549606"/>
          </a:xfrm>
        </p:spPr>
        <p:txBody>
          <a:bodyPr>
            <a:normAutofit/>
          </a:bodyPr>
          <a:lstStyle/>
          <a:p>
            <a:pPr algn="ctr"/>
            <a:r>
              <a:rPr lang="es-E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Rep. Dominicana</a:t>
            </a:r>
          </a:p>
        </p:txBody>
      </p:sp>
      <p:sp>
        <p:nvSpPr>
          <p:cNvPr id="4" name="Text Placeholder 3">
            <a:extLst>
              <a:ext uri="{FF2B5EF4-FFF2-40B4-BE49-F238E27FC236}">
                <a16:creationId xmlns:a16="http://schemas.microsoft.com/office/drawing/2014/main" id="{F56D9EB1-B929-A4CC-B9FC-778CB2CBF8C9}"/>
              </a:ext>
            </a:extLst>
          </p:cNvPr>
          <p:cNvSpPr>
            <a:spLocks noGrp="1"/>
          </p:cNvSpPr>
          <p:nvPr>
            <p:ph type="body" sz="half" idx="3"/>
          </p:nvPr>
        </p:nvSpPr>
        <p:spPr>
          <a:xfrm>
            <a:off x="4566445" y="5791200"/>
            <a:ext cx="4116388" cy="549606"/>
          </a:xfrm>
        </p:spPr>
        <p:txBody>
          <a:bodyPr>
            <a:normAutofit/>
          </a:bodyPr>
          <a:lstStyle/>
          <a:p>
            <a:pPr algn="ctr"/>
            <a:r>
              <a:rPr lang="es-E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Las Palmas</a:t>
            </a:r>
          </a:p>
        </p:txBody>
      </p:sp>
      <p:sp>
        <p:nvSpPr>
          <p:cNvPr id="5" name="Content Placeholder 4">
            <a:extLst>
              <a:ext uri="{FF2B5EF4-FFF2-40B4-BE49-F238E27FC236}">
                <a16:creationId xmlns:a16="http://schemas.microsoft.com/office/drawing/2014/main" id="{972D0171-B019-CBCB-518B-10E7FB06454E}"/>
              </a:ext>
            </a:extLst>
          </p:cNvPr>
          <p:cNvSpPr>
            <a:spLocks noGrp="1"/>
          </p:cNvSpPr>
          <p:nvPr>
            <p:ph sz="quarter" idx="2"/>
          </p:nvPr>
        </p:nvSpPr>
        <p:spPr>
          <a:xfrm>
            <a:off x="381000" y="1066800"/>
            <a:ext cx="4116388" cy="4648200"/>
          </a:xfrm>
          <a:ln w="28575">
            <a:solidFill>
              <a:srgbClr val="0000FF"/>
            </a:solidFill>
          </a:ln>
        </p:spPr>
        <p:txBody>
          <a:bodyPr>
            <a:normAutofit fontScale="85000" lnSpcReduction="10000"/>
          </a:bodyPr>
          <a:lstStyle/>
          <a:p>
            <a:pPr marL="457200" lvl="0" indent="-457200" algn="ctr">
              <a:lnSpc>
                <a:spcPts val="1500"/>
              </a:lnSpc>
              <a:spcBef>
                <a:spcPts val="600"/>
              </a:spcBef>
              <a:buClr>
                <a:srgbClr val="2DA2BF"/>
              </a:buClr>
              <a:buNone/>
              <a:defRPr/>
            </a:pPr>
            <a:r>
              <a:rPr lang="es-ES_tradnl" sz="2000"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a:t>
            </a:r>
          </a:p>
          <a:p>
            <a:pPr marL="457200" lvl="0" indent="-457200" algn="ctr">
              <a:lnSpc>
                <a:spcPts val="2700"/>
              </a:lnSpc>
              <a:spcBef>
                <a:spcPts val="0"/>
              </a:spcBef>
              <a:buClr>
                <a:srgbClr val="2DA2BF"/>
              </a:buClr>
              <a:buNone/>
              <a:defRPr/>
            </a:pP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Lo</a:t>
            </a:r>
            <a:r>
              <a:rPr lang="en-US"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médico</a:t>
            </a:r>
            <a:r>
              <a:rPr lang="en-US"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u</a:t>
            </a:r>
            <a:r>
              <a:rPr lang="en-US"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_tradnl" dirty="0" err="1">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ted</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sabe, hacen la huelga y </a:t>
            </a:r>
            <a:r>
              <a:rPr lang="es-ES_tradnl" dirty="0" err="1">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entonce</a:t>
            </a:r>
            <a:r>
              <a:rPr kumimoji="0" lang="en-US"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cs typeface="Times New Roman" pitchFamily="18" charset="0"/>
              </a:rPr>
              <a:t>Ø</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a:t>
            </a:r>
            <a:r>
              <a:rPr lang="es-ES_tradnl" dirty="0" err="1">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nosotro</a:t>
            </a:r>
            <a:r>
              <a:rPr kumimoji="0" lang="en-US"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cs typeface="Times New Roman" pitchFamily="18" charset="0"/>
              </a:rPr>
              <a:t>Ø</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lo</a:t>
            </a:r>
            <a:r>
              <a:rPr kumimoji="0" lang="en-US"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cs typeface="Times New Roman" pitchFamily="18" charset="0"/>
              </a:rPr>
              <a:t>Ø</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paciente</a:t>
            </a:r>
            <a:r>
              <a:rPr kumimoji="0" lang="en-US"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cs typeface="Times New Roman" pitchFamily="18" charset="0"/>
              </a:rPr>
              <a:t>Ø</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e</a:t>
            </a:r>
            <a:r>
              <a:rPr kumimoji="0" lang="en-US"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cs typeface="Times New Roman" pitchFamily="18" charset="0"/>
              </a:rPr>
              <a:t>Ø</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que </a:t>
            </a:r>
            <a:r>
              <a:rPr lang="es-ES_tradnl" dirty="0" err="1">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pasamo</a:t>
            </a:r>
            <a:r>
              <a:rPr kumimoji="0" lang="en-US"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cs typeface="Times New Roman" pitchFamily="18" charset="0"/>
              </a:rPr>
              <a:t>Ø</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trabajo. Sí, porque </a:t>
            </a:r>
            <a:r>
              <a:rPr lang="es-ES_tradnl" dirty="0" err="1">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nosotro</a:t>
            </a:r>
            <a:r>
              <a:rPr kumimoji="0" lang="en-US"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cs typeface="Times New Roman" pitchFamily="18" charset="0"/>
              </a:rPr>
              <a:t>Ø</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cs typeface="Times New Roman" pitchFamily="18" charset="0"/>
              </a:rPr>
              <a:t>Ø</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tamo</a:t>
            </a:r>
            <a:r>
              <a:rPr kumimoji="0" lang="en-US"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cs typeface="Times New Roman" pitchFamily="18" charset="0"/>
              </a:rPr>
              <a:t>Ø</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aquí de</a:t>
            </a:r>
            <a:r>
              <a:rPr kumimoji="0" lang="en-US"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cs typeface="Times New Roman" pitchFamily="18" charset="0"/>
              </a:rPr>
              <a:t>Ø</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de la</a:t>
            </a:r>
            <a:r>
              <a:rPr kumimoji="0" lang="en-US"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cs typeface="Times New Roman" pitchFamily="18" charset="0"/>
              </a:rPr>
              <a:t>Ø</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a:t>
            </a:r>
            <a:r>
              <a:rPr lang="es-ES_tradnl" dirty="0" err="1">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sei</a:t>
            </a:r>
            <a:r>
              <a:rPr kumimoji="0" lang="en-US"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cs typeface="Times New Roman" pitchFamily="18" charset="0"/>
              </a:rPr>
              <a:t>Ø</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y media de la mañana y todavía no </a:t>
            </a:r>
            <a:r>
              <a:rPr lang="es-ES_tradnl" dirty="0" err="1">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no</a:t>
            </a:r>
            <a:r>
              <a:rPr kumimoji="0" lang="en-US"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cs typeface="Times New Roman" pitchFamily="18" charset="0"/>
              </a:rPr>
              <a:t>Ø </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han podido ver por eso, por la huelga. </a:t>
            </a:r>
          </a:p>
          <a:p>
            <a:pPr marL="457200" indent="-457200" algn="ctr">
              <a:lnSpc>
                <a:spcPts val="2700"/>
              </a:lnSpc>
              <a:buClr>
                <a:srgbClr val="2DA2BF"/>
              </a:buClr>
              <a:buNone/>
              <a:defRPr/>
            </a:pP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rPr>
              <a:t>	Yo </a:t>
            </a:r>
            <a:r>
              <a:rPr kumimoji="0" lang="en-US"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cs typeface="Times New Roman" pitchFamily="18" charset="0"/>
              </a:rPr>
              <a:t>Ø</a:t>
            </a:r>
            <a:r>
              <a:rPr lang="es-ES_tradnl" dirty="0" err="1">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rPr>
              <a:t>toy</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rPr>
              <a:t> mala, me siento mala, me e</a:t>
            </a:r>
            <a:r>
              <a:rPr kumimoji="0" lang="en-US"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cs typeface="Times New Roman" pitchFamily="18" charset="0"/>
              </a:rPr>
              <a:t>Ø</a:t>
            </a:r>
            <a:r>
              <a:rPr lang="es-ES_tradnl" dirty="0" err="1">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rPr>
              <a:t>tán</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rPr>
              <a:t> dando ha</a:t>
            </a:r>
            <a:r>
              <a:rPr kumimoji="0" lang="en-US"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cs typeface="Times New Roman" pitchFamily="18" charset="0"/>
              </a:rPr>
              <a:t>Ø</a:t>
            </a:r>
            <a:r>
              <a:rPr lang="es-ES_tradnl" dirty="0" err="1">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rPr>
              <a:t>ta</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rPr>
              <a:t> mareo</a:t>
            </a:r>
            <a:r>
              <a:rPr kumimoji="0" lang="en-US"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cs typeface="Times New Roman" pitchFamily="18" charset="0"/>
              </a:rPr>
              <a:t>Ø</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rPr>
              <a:t> aquí y aquí yo no he vi</a:t>
            </a:r>
            <a:r>
              <a:rPr kumimoji="0" lang="en-US"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cs typeface="Times New Roman" pitchFamily="18" charset="0"/>
              </a:rPr>
              <a:t>Ø</a:t>
            </a:r>
            <a:r>
              <a:rPr lang="es-ES_tradnl" dirty="0" err="1">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rPr>
              <a:t>to</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rPr>
              <a:t> yo un médico. Yo no lo</a:t>
            </a:r>
            <a:r>
              <a:rPr kumimoji="0" lang="en-US"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cs typeface="Times New Roman" pitchFamily="18" charset="0"/>
              </a:rPr>
              <a:t>Ø</a:t>
            </a:r>
            <a:r>
              <a:rPr lang="es-ES_tradnl"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rPr>
              <a:t> veo aquí.</a:t>
            </a:r>
          </a:p>
          <a:p>
            <a:pPr marL="457200" lvl="0" indent="-457200">
              <a:lnSpc>
                <a:spcPts val="2800"/>
              </a:lnSpc>
              <a:buClr>
                <a:srgbClr val="2DA2BF"/>
              </a:buClr>
              <a:buNone/>
              <a:defRPr/>
            </a:pPr>
            <a:endParaRPr lang="es-ES" sz="2000" dirty="0"/>
          </a:p>
        </p:txBody>
      </p:sp>
      <p:sp>
        <p:nvSpPr>
          <p:cNvPr id="6" name="Content Placeholder 5">
            <a:extLst>
              <a:ext uri="{FF2B5EF4-FFF2-40B4-BE49-F238E27FC236}">
                <a16:creationId xmlns:a16="http://schemas.microsoft.com/office/drawing/2014/main" id="{76B6525A-44ED-B26B-EB32-878B040C6386}"/>
              </a:ext>
            </a:extLst>
          </p:cNvPr>
          <p:cNvSpPr>
            <a:spLocks noGrp="1"/>
          </p:cNvSpPr>
          <p:nvPr>
            <p:ph sz="quarter" idx="4"/>
          </p:nvPr>
        </p:nvSpPr>
        <p:spPr>
          <a:xfrm>
            <a:off x="4570413" y="1066800"/>
            <a:ext cx="4112420" cy="4648200"/>
          </a:xfrm>
          <a:ln w="28575">
            <a:solidFill>
              <a:srgbClr val="0000FF"/>
            </a:solidFill>
          </a:ln>
        </p:spPr>
        <p:txBody>
          <a:bodyPr>
            <a:noAutofit/>
          </a:bodyPr>
          <a:lstStyle/>
          <a:p>
            <a:pPr marL="109728" indent="0" algn="ctr">
              <a:lnSpc>
                <a:spcPts val="1500"/>
              </a:lnSpc>
              <a:buNone/>
            </a:pPr>
            <a:endParaRPr lang="es-ES" sz="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a:p>
            <a:pPr marL="109728" indent="0" algn="ctr">
              <a:lnSpc>
                <a:spcPts val="2700"/>
              </a:lnSpc>
              <a:buNone/>
            </a:pP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Mi padre era basurero, el pobre, y mi madre no tenía para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comprarno</a:t>
            </a:r>
            <a:r>
              <a:rPr lang="en-US"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juguete</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todo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Cogíamo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latita</a:t>
            </a:r>
            <a:r>
              <a:rPr lang="en-US"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 sardina,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poníamo</a:t>
            </a:r>
            <a:r>
              <a:rPr lang="en-US"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 jugar a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la</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casita</a:t>
            </a:r>
            <a:r>
              <a:rPr lang="en-US"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médico</a:t>
            </a:r>
            <a:r>
              <a:rPr lang="en-US"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pue</a:t>
            </a:r>
            <a:r>
              <a:rPr lang="en-US"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vivíamo</a:t>
            </a:r>
            <a:r>
              <a:rPr lang="en-US"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en una casa que daba a la ladera, no. Y ahí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cachaba</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piedra</a:t>
            </a:r>
            <a:r>
              <a:rPr lang="en-US"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hacía</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tu comidita,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pue</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hoy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hacía</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to</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y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tacone</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nue</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tro</a:t>
            </a:r>
            <a:r>
              <a:rPr lang="en-US"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Se va a reír. Era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ponerno</a:t>
            </a:r>
            <a:r>
              <a:rPr lang="en-US"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piedra</a:t>
            </a:r>
            <a:r>
              <a:rPr lang="en-US"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en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talone</a:t>
            </a:r>
            <a:r>
              <a:rPr lang="en-US"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y ahí lo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pasábamo</a:t>
            </a:r>
            <a:r>
              <a:rPr lang="en-US"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vamo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s-ES" sz="2000" dirty="0">
              <a:solidFill>
                <a:srgbClr val="0000FF"/>
              </a:solidFill>
              <a:effectLst>
                <a:outerShdw blurRad="38100" dist="38100" dir="2700000" algn="tl">
                  <a:srgbClr val="000000">
                    <a:alpha val="43137"/>
                  </a:srgbClr>
                </a:outerShdw>
              </a:effectLst>
            </a:endParaRPr>
          </a:p>
        </p:txBody>
      </p:sp>
      <p:sp>
        <p:nvSpPr>
          <p:cNvPr id="7" name="Date Placeholder 6">
            <a:extLst>
              <a:ext uri="{FF2B5EF4-FFF2-40B4-BE49-F238E27FC236}">
                <a16:creationId xmlns:a16="http://schemas.microsoft.com/office/drawing/2014/main" id="{58F1BDD0-6A7F-A1B0-79AC-78CB5998E5BD}"/>
              </a:ext>
            </a:extLst>
          </p:cNvPr>
          <p:cNvSpPr>
            <a:spLocks noGrp="1"/>
          </p:cNvSpPr>
          <p:nvPr>
            <p:ph type="dt" sz="half" idx="10"/>
          </p:nvPr>
        </p:nvSpPr>
        <p:spPr/>
        <p:txBody>
          <a:bodyPr/>
          <a:lstStyle/>
          <a:p>
            <a:pPr>
              <a:defRPr/>
            </a:pPr>
            <a:fld id="{A7C18A08-002A-4582-B2E1-2F4873EA16EA}" type="datetime2">
              <a:rPr lang="es-ES_tradnl" smtClean="0"/>
              <a:t>lunes, 01 de mayo de 2023</a:t>
            </a:fld>
            <a:endParaRPr lang="en-US"/>
          </a:p>
        </p:txBody>
      </p:sp>
      <p:sp>
        <p:nvSpPr>
          <p:cNvPr id="8" name="Slide Number Placeholder 7">
            <a:extLst>
              <a:ext uri="{FF2B5EF4-FFF2-40B4-BE49-F238E27FC236}">
                <a16:creationId xmlns:a16="http://schemas.microsoft.com/office/drawing/2014/main" id="{EC93BE6E-4DA6-30DD-2579-78AC5F90DDBC}"/>
              </a:ext>
            </a:extLst>
          </p:cNvPr>
          <p:cNvSpPr>
            <a:spLocks noGrp="1"/>
          </p:cNvSpPr>
          <p:nvPr>
            <p:ph type="sldNum" sz="quarter" idx="12"/>
          </p:nvPr>
        </p:nvSpPr>
        <p:spPr/>
        <p:txBody>
          <a:bodyPr/>
          <a:lstStyle/>
          <a:p>
            <a:pPr>
              <a:defRPr/>
            </a:pPr>
            <a:fld id="{13D0C959-AC11-4F49-AF86-F970AF4DAA89}" type="slidenum">
              <a:rPr lang="en-US" smtClean="0"/>
              <a:pPr>
                <a:defRPr/>
              </a:pPr>
              <a:t>14</a:t>
            </a:fld>
            <a:endParaRPr lang="en-US"/>
          </a:p>
        </p:txBody>
      </p:sp>
      <p:pic>
        <p:nvPicPr>
          <p:cNvPr id="9" name="7. STI.NSB.FemBreve">
            <a:hlinkClick r:id="" action="ppaction://media"/>
            <a:extLst>
              <a:ext uri="{FF2B5EF4-FFF2-40B4-BE49-F238E27FC236}">
                <a16:creationId xmlns:a16="http://schemas.microsoft.com/office/drawing/2014/main" id="{3FC25C57-94E4-15C4-6F6C-2B72504C67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31672" y="552754"/>
            <a:ext cx="222250" cy="222250"/>
          </a:xfrm>
          <a:prstGeom prst="rect">
            <a:avLst/>
          </a:prstGeom>
        </p:spPr>
      </p:pic>
      <p:pic>
        <p:nvPicPr>
          <p:cNvPr id="13" name="04. LasPalmasMujerNB">
            <a:hlinkClick r:id="" action="ppaction://media"/>
            <a:extLst>
              <a:ext uri="{FF2B5EF4-FFF2-40B4-BE49-F238E27FC236}">
                <a16:creationId xmlns:a16="http://schemas.microsoft.com/office/drawing/2014/main" id="{C3E9CD40-FD74-1200-8FE1-547F36A497C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001000" y="603250"/>
            <a:ext cx="222250" cy="222250"/>
          </a:xfrm>
          <a:prstGeom prst="rect">
            <a:avLst/>
          </a:prstGeom>
        </p:spPr>
      </p:pic>
      <p:sp>
        <p:nvSpPr>
          <p:cNvPr id="10" name="TextBox 9">
            <a:extLst>
              <a:ext uri="{FF2B5EF4-FFF2-40B4-BE49-F238E27FC236}">
                <a16:creationId xmlns:a16="http://schemas.microsoft.com/office/drawing/2014/main" id="{479936F2-BF02-7237-82BB-7C341CB78723}"/>
              </a:ext>
            </a:extLst>
          </p:cNvPr>
          <p:cNvSpPr txBox="1"/>
          <p:nvPr/>
        </p:nvSpPr>
        <p:spPr>
          <a:xfrm>
            <a:off x="4574621" y="5379263"/>
            <a:ext cx="4100035" cy="400110"/>
          </a:xfrm>
          <a:prstGeom prst="rect">
            <a:avLst/>
          </a:prstGeom>
          <a:solidFill>
            <a:schemeClr val="bg1"/>
          </a:solidFill>
          <a:ln w="28575">
            <a:solidFill>
              <a:srgbClr val="0000FF"/>
            </a:solidFill>
            <a:prstDash val="sysDash"/>
          </a:ln>
        </p:spPr>
        <p:txBody>
          <a:bodyPr wrap="square">
            <a:spAutoFit/>
          </a:bodyPr>
          <a:lstStyle/>
          <a:p>
            <a:pPr algn="ctr"/>
            <a:r>
              <a:rPr lang="es-ES_tradnl" sz="2000" dirty="0">
                <a:solidFill>
                  <a:srgbClr val="290EB2"/>
                </a:solidFill>
                <a:effectLst>
                  <a:outerShdw blurRad="38100" dist="38100" dir="2700000" algn="tl">
                    <a:srgbClr val="000000">
                      <a:alpha val="43137"/>
                    </a:srgbClr>
                  </a:outerShdw>
                </a:effectLst>
                <a:cs typeface="Times New Roman" pitchFamily="18" charset="0"/>
              </a:rPr>
              <a:t>18 </a:t>
            </a:r>
            <a:r>
              <a:rPr lang="en-US" sz="2000" b="1" dirty="0">
                <a:solidFill>
                  <a:srgbClr val="290EB2"/>
                </a:solidFill>
                <a:effectLst>
                  <a:outerShdw blurRad="38100" dist="38100" dir="2700000" algn="tl">
                    <a:srgbClr val="000000">
                      <a:alpha val="43137"/>
                    </a:srgbClr>
                  </a:outerShdw>
                </a:effectLst>
                <a:cs typeface="Times New Roman" pitchFamily="18" charset="0"/>
              </a:rPr>
              <a:t>[</a:t>
            </a:r>
            <a:r>
              <a:rPr lang="en-US" sz="2000" b="1" dirty="0">
                <a:solidFill>
                  <a:srgbClr val="C00000"/>
                </a:solidFill>
                <a:effectLst>
                  <a:outerShdw blurRad="38100" dist="38100" dir="2700000" algn="tl">
                    <a:srgbClr val="000000">
                      <a:alpha val="43137"/>
                    </a:srgbClr>
                  </a:outerShdw>
                </a:effectLst>
                <a:cs typeface="Times New Roman" pitchFamily="18" charset="0"/>
              </a:rPr>
              <a:t>h</a:t>
            </a:r>
            <a:r>
              <a:rPr lang="en-US" sz="2000" b="1" dirty="0">
                <a:solidFill>
                  <a:srgbClr val="290EB2"/>
                </a:solidFill>
                <a:effectLst>
                  <a:outerShdw blurRad="38100" dist="38100" dir="2700000" algn="tl">
                    <a:srgbClr val="000000">
                      <a:alpha val="43137"/>
                    </a:srgbClr>
                  </a:outerShdw>
                </a:effectLst>
                <a:cs typeface="Times New Roman" pitchFamily="18" charset="0"/>
              </a:rPr>
              <a:t>];</a:t>
            </a:r>
            <a:r>
              <a:rPr lang="es-ES_tradnl" sz="2000" b="1" dirty="0">
                <a:solidFill>
                  <a:srgbClr val="290EB2"/>
                </a:solidFill>
                <a:effectLst>
                  <a:outerShdw blurRad="38100" dist="38100" dir="2700000" algn="tl">
                    <a:srgbClr val="000000">
                      <a:alpha val="43137"/>
                    </a:srgbClr>
                  </a:outerShdw>
                </a:effectLst>
                <a:cs typeface="Times New Roman" pitchFamily="18" charset="0"/>
              </a:rPr>
              <a:t> 13 </a:t>
            </a:r>
            <a:r>
              <a:rPr lang="en-US" sz="2000" b="1" dirty="0">
                <a:solidFill>
                  <a:srgbClr val="290EB2"/>
                </a:solidFill>
                <a:effectLst>
                  <a:outerShdw blurRad="38100" dist="38100" dir="2700000" algn="tl">
                    <a:srgbClr val="000000">
                      <a:alpha val="43137"/>
                    </a:srgbClr>
                  </a:outerShdw>
                </a:effectLst>
                <a:cs typeface="Times New Roman" pitchFamily="18" charset="0"/>
              </a:rPr>
              <a:t>[</a:t>
            </a:r>
            <a:r>
              <a:rPr lang="en-US" sz="2000" b="1" dirty="0">
                <a:solidFill>
                  <a:srgbClr val="C00000"/>
                </a:solidFill>
                <a:effectLst>
                  <a:outerShdw blurRad="38100" dist="38100" dir="2700000" algn="tl">
                    <a:srgbClr val="000000">
                      <a:alpha val="43137"/>
                    </a:srgbClr>
                  </a:outerShdw>
                </a:effectLst>
                <a:cs typeface="Times New Roman" pitchFamily="18" charset="0"/>
              </a:rPr>
              <a:t>Ø</a:t>
            </a:r>
            <a:r>
              <a:rPr lang="en-US" sz="2000" b="1" dirty="0">
                <a:solidFill>
                  <a:srgbClr val="290EB2"/>
                </a:solidFill>
                <a:effectLst>
                  <a:outerShdw blurRad="38100" dist="38100" dir="2700000" algn="tl">
                    <a:srgbClr val="000000">
                      <a:alpha val="43137"/>
                    </a:srgbClr>
                  </a:outerShdw>
                </a:effectLst>
                <a:cs typeface="Times New Roman" pitchFamily="18" charset="0"/>
              </a:rPr>
              <a:t>] </a:t>
            </a:r>
            <a:r>
              <a:rPr lang="en-US" sz="2000" dirty="0">
                <a:solidFill>
                  <a:srgbClr val="290EB2"/>
                </a:solidFill>
                <a:effectLst>
                  <a:outerShdw blurRad="38100" dist="38100" dir="2700000" algn="tl">
                    <a:srgbClr val="000000">
                      <a:alpha val="43137"/>
                    </a:srgbClr>
                  </a:outerShdw>
                </a:effectLst>
                <a:cs typeface="Times New Roman" pitchFamily="18" charset="0"/>
              </a:rPr>
              <a:t>(</a:t>
            </a:r>
            <a:r>
              <a:rPr lang="es-ES_tradnl" sz="2000" dirty="0">
                <a:solidFill>
                  <a:srgbClr val="290EB2"/>
                </a:solidFill>
                <a:effectLst>
                  <a:outerShdw blurRad="38100" dist="38100" dir="2700000" algn="tl">
                    <a:srgbClr val="000000">
                      <a:alpha val="43137"/>
                    </a:srgbClr>
                  </a:outerShdw>
                </a:effectLst>
                <a:cs typeface="Times New Roman" pitchFamily="18" charset="0"/>
              </a:rPr>
              <a:t>elisión: 42%)</a:t>
            </a:r>
            <a:endParaRPr lang="es-ES" sz="2000" dirty="0"/>
          </a:p>
        </p:txBody>
      </p:sp>
      <p:sp>
        <p:nvSpPr>
          <p:cNvPr id="11" name="TextBox 10">
            <a:extLst>
              <a:ext uri="{FF2B5EF4-FFF2-40B4-BE49-F238E27FC236}">
                <a16:creationId xmlns:a16="http://schemas.microsoft.com/office/drawing/2014/main" id="{91A675D0-E2B2-DB61-63BE-E5664D0DFD45}"/>
              </a:ext>
            </a:extLst>
          </p:cNvPr>
          <p:cNvSpPr txBox="1"/>
          <p:nvPr/>
        </p:nvSpPr>
        <p:spPr>
          <a:xfrm>
            <a:off x="397353" y="5383768"/>
            <a:ext cx="4100035" cy="400110"/>
          </a:xfrm>
          <a:prstGeom prst="rect">
            <a:avLst/>
          </a:prstGeom>
          <a:solidFill>
            <a:schemeClr val="bg1"/>
          </a:solidFill>
          <a:ln w="28575">
            <a:solidFill>
              <a:srgbClr val="0000FF"/>
            </a:solidFill>
            <a:prstDash val="sysDash"/>
          </a:ln>
        </p:spPr>
        <p:txBody>
          <a:bodyPr wrap="square">
            <a:spAutoFit/>
          </a:bodyPr>
          <a:lstStyle/>
          <a:p>
            <a:pPr algn="ctr"/>
            <a:r>
              <a:rPr lang="es-ES_tradnl" sz="2000" b="1" dirty="0">
                <a:solidFill>
                  <a:srgbClr val="290EB2"/>
                </a:solidFill>
                <a:effectLst>
                  <a:outerShdw blurRad="38100" dist="38100" dir="2700000" algn="tl">
                    <a:srgbClr val="000000">
                      <a:alpha val="43137"/>
                    </a:srgbClr>
                  </a:outerShdw>
                </a:effectLst>
                <a:cs typeface="Times New Roman" pitchFamily="18" charset="0"/>
              </a:rPr>
              <a:t>22 </a:t>
            </a:r>
            <a:r>
              <a:rPr lang="en-US" sz="2000" b="1" dirty="0">
                <a:solidFill>
                  <a:srgbClr val="290EB2"/>
                </a:solidFill>
                <a:effectLst>
                  <a:outerShdw blurRad="38100" dist="38100" dir="2700000" algn="tl">
                    <a:srgbClr val="000000">
                      <a:alpha val="43137"/>
                    </a:srgbClr>
                  </a:outerShdw>
                </a:effectLst>
                <a:cs typeface="Times New Roman" pitchFamily="18" charset="0"/>
              </a:rPr>
              <a:t>[</a:t>
            </a:r>
            <a:r>
              <a:rPr lang="en-US" sz="2000" b="1" dirty="0">
                <a:solidFill>
                  <a:srgbClr val="C00000"/>
                </a:solidFill>
                <a:effectLst>
                  <a:outerShdw blurRad="38100" dist="38100" dir="2700000" algn="tl">
                    <a:srgbClr val="000000">
                      <a:alpha val="43137"/>
                    </a:srgbClr>
                  </a:outerShdw>
                </a:effectLst>
                <a:cs typeface="Times New Roman" pitchFamily="18" charset="0"/>
              </a:rPr>
              <a:t>Ø</a:t>
            </a:r>
            <a:r>
              <a:rPr lang="en-US" sz="2000" b="1" dirty="0">
                <a:solidFill>
                  <a:srgbClr val="290EB2"/>
                </a:solidFill>
                <a:effectLst>
                  <a:outerShdw blurRad="38100" dist="38100" dir="2700000" algn="tl">
                    <a:srgbClr val="000000">
                      <a:alpha val="43137"/>
                    </a:srgbClr>
                  </a:outerShdw>
                </a:effectLst>
                <a:cs typeface="Times New Roman" pitchFamily="18" charset="0"/>
              </a:rPr>
              <a:t>] </a:t>
            </a:r>
            <a:r>
              <a:rPr lang="en-US" sz="2000" dirty="0">
                <a:solidFill>
                  <a:srgbClr val="290EB2"/>
                </a:solidFill>
                <a:effectLst>
                  <a:outerShdw blurRad="38100" dist="38100" dir="2700000" algn="tl">
                    <a:srgbClr val="000000">
                      <a:alpha val="43137"/>
                    </a:srgbClr>
                  </a:outerShdw>
                </a:effectLst>
                <a:cs typeface="Times New Roman" pitchFamily="18" charset="0"/>
              </a:rPr>
              <a:t>(</a:t>
            </a:r>
            <a:r>
              <a:rPr lang="es-ES_tradnl" sz="2000" b="1" dirty="0">
                <a:solidFill>
                  <a:srgbClr val="290EB2"/>
                </a:solidFill>
                <a:effectLst>
                  <a:outerShdw blurRad="38100" dist="38100" dir="2700000" algn="tl">
                    <a:srgbClr val="000000">
                      <a:alpha val="43137"/>
                    </a:srgbClr>
                  </a:outerShdw>
                </a:effectLst>
                <a:cs typeface="Times New Roman" pitchFamily="18" charset="0"/>
              </a:rPr>
              <a:t>elisión: 100%</a:t>
            </a:r>
            <a:r>
              <a:rPr lang="es-ES_tradnl" sz="2000" dirty="0">
                <a:solidFill>
                  <a:srgbClr val="290EB2"/>
                </a:solidFill>
                <a:effectLst>
                  <a:outerShdw blurRad="38100" dist="38100" dir="2700000" algn="tl">
                    <a:srgbClr val="000000">
                      <a:alpha val="43137"/>
                    </a:srgbClr>
                  </a:outerShdw>
                </a:effectLst>
                <a:cs typeface="Times New Roman" pitchFamily="18" charset="0"/>
              </a:rPr>
              <a:t>)</a:t>
            </a:r>
            <a:endParaRPr lang="es-ES" sz="2000" dirty="0"/>
          </a:p>
        </p:txBody>
      </p:sp>
    </p:spTree>
    <p:extLst>
      <p:ext uri="{BB962C8B-B14F-4D97-AF65-F5344CB8AC3E}">
        <p14:creationId xmlns:p14="http://schemas.microsoft.com/office/powerpoint/2010/main" val="213620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cTn>
                              </p:par>
                            </p:childTnLst>
                          </p:cTn>
                        </p:par>
                        <p:par>
                          <p:cTn id="8" fill="hold">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wheel(4)">
                                      <p:cBhvr>
                                        <p:cTn id="11" dur="500"/>
                                        <p:tgtEl>
                                          <p:spTgt spid="5">
                                            <p:bg/>
                                          </p:spTgt>
                                        </p:tgtEl>
                                      </p:cBhvr>
                                    </p:animEffect>
                                  </p:childTnLst>
                                </p:cTn>
                              </p:par>
                              <p:par>
                                <p:cTn id="12" presetID="21" presetClass="entr" presetSubtype="4" fill="hold" grpId="0"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heel(4)">
                                      <p:cBhvr>
                                        <p:cTn id="14" dur="500"/>
                                        <p:tgtEl>
                                          <p:spTgt spid="5">
                                            <p:txEl>
                                              <p:pRg st="1" end="1"/>
                                            </p:txEl>
                                          </p:spTgt>
                                        </p:tgtEl>
                                      </p:cBhvr>
                                    </p:animEffect>
                                  </p:childTnLst>
                                </p:cTn>
                              </p:par>
                            </p:childTnLst>
                          </p:cTn>
                        </p:par>
                        <p:par>
                          <p:cTn id="15" fill="hold">
                            <p:stCondLst>
                              <p:cond delay="1000"/>
                            </p:stCondLst>
                            <p:childTnLst>
                              <p:par>
                                <p:cTn id="16" presetID="21" presetClass="entr" presetSubtype="4" fill="hold" grpId="0"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heel(4)">
                                      <p:cBhvr>
                                        <p:cTn id="18" dur="500"/>
                                        <p:tgtEl>
                                          <p:spTgt spid="5">
                                            <p:txEl>
                                              <p:pRg st="2" end="2"/>
                                            </p:txEl>
                                          </p:spTgt>
                                        </p:tgtEl>
                                      </p:cBhvr>
                                    </p:animEffect>
                                  </p:childTnLst>
                                </p:cTn>
                              </p:par>
                            </p:childTnLst>
                          </p:cTn>
                        </p:par>
                        <p:par>
                          <p:cTn id="19" fill="hold">
                            <p:stCondLst>
                              <p:cond delay="1500"/>
                            </p:stCondLst>
                            <p:childTnLst>
                              <p:par>
                                <p:cTn id="20" presetID="21" presetClass="entr" presetSubtype="3" fill="hold" grpId="0" nodeType="afterEffect">
                                  <p:stCondLst>
                                    <p:cond delay="0"/>
                                  </p:stCondLst>
                                  <p:childTnLst>
                                    <p:set>
                                      <p:cBhvr>
                                        <p:cTn id="21" dur="1" fill="hold">
                                          <p:stCondLst>
                                            <p:cond delay="0"/>
                                          </p:stCondLst>
                                        </p:cTn>
                                        <p:tgtEl>
                                          <p:spTgt spid="3">
                                            <p:bg/>
                                          </p:spTgt>
                                        </p:tgtEl>
                                        <p:attrNameLst>
                                          <p:attrName>style.visibility</p:attrName>
                                        </p:attrNameLst>
                                      </p:cBhvr>
                                      <p:to>
                                        <p:strVal val="visible"/>
                                      </p:to>
                                    </p:set>
                                    <p:animEffect transition="in" filter="wheel(3)">
                                      <p:cBhvr>
                                        <p:cTn id="22" dur="500"/>
                                        <p:tgtEl>
                                          <p:spTgt spid="3">
                                            <p:bg/>
                                          </p:spTgt>
                                        </p:tgtEl>
                                      </p:cBhvr>
                                    </p:animEffect>
                                  </p:childTnLst>
                                </p:cTn>
                              </p:par>
                            </p:childTnLst>
                          </p:cTn>
                        </p:par>
                        <p:par>
                          <p:cTn id="23" fill="hold">
                            <p:stCondLst>
                              <p:cond delay="2000"/>
                            </p:stCondLst>
                            <p:childTnLst>
                              <p:par>
                                <p:cTn id="24" presetID="21" presetClass="entr" presetSubtype="3" fill="hold" grpId="0" nodeType="afterEffect">
                                  <p:stCondLst>
                                    <p:cond delay="0"/>
                                  </p:stCondLst>
                                  <p:iterate type="wd">
                                    <p:tmPct val="10000"/>
                                  </p:iterate>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heel(3)">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4794" fill="hold"/>
                                        <p:tgtEl>
                                          <p:spTgt spid="9"/>
                                        </p:tgtEl>
                                      </p:cBhvr>
                                    </p:cmd>
                                  </p:childTnLst>
                                </p:cTn>
                              </p:par>
                            </p:childTnLst>
                          </p:cTn>
                        </p:par>
                      </p:childTnLst>
                    </p:cTn>
                  </p:par>
                  <p:par>
                    <p:cTn id="31" fill="hold">
                      <p:stCondLst>
                        <p:cond delay="indefinite"/>
                      </p:stCondLst>
                      <p:childTnLst>
                        <p:par>
                          <p:cTn id="32" fill="hold">
                            <p:stCondLst>
                              <p:cond delay="0"/>
                            </p:stCondLst>
                            <p:childTnLst>
                              <p:par>
                                <p:cTn id="33" presetID="21" presetClass="entr" presetSubtype="3" fill="hold" grpId="0" nodeType="clickEffect">
                                  <p:stCondLst>
                                    <p:cond delay="0"/>
                                  </p:stCondLst>
                                  <p:iterate type="wd">
                                    <p:tmPct val="10000"/>
                                  </p:iterate>
                                  <p:childTnLst>
                                    <p:set>
                                      <p:cBhvr>
                                        <p:cTn id="34" dur="1" fill="hold">
                                          <p:stCondLst>
                                            <p:cond delay="0"/>
                                          </p:stCondLst>
                                        </p:cTn>
                                        <p:tgtEl>
                                          <p:spTgt spid="11"/>
                                        </p:tgtEl>
                                        <p:attrNameLst>
                                          <p:attrName>style.visibility</p:attrName>
                                        </p:attrNameLst>
                                      </p:cBhvr>
                                      <p:to>
                                        <p:strVal val="visible"/>
                                      </p:to>
                                    </p:set>
                                    <p:animEffect transition="in" filter="wheel(3)">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4" fill="hold" grpId="0" nodeType="clickEffect">
                                  <p:stCondLst>
                                    <p:cond delay="0"/>
                                  </p:stCondLst>
                                  <p:childTnLst>
                                    <p:set>
                                      <p:cBhvr>
                                        <p:cTn id="39" dur="1" fill="hold">
                                          <p:stCondLst>
                                            <p:cond delay="0"/>
                                          </p:stCondLst>
                                        </p:cTn>
                                        <p:tgtEl>
                                          <p:spTgt spid="6">
                                            <p:bg/>
                                          </p:spTgt>
                                        </p:tgtEl>
                                        <p:attrNameLst>
                                          <p:attrName>style.visibility</p:attrName>
                                        </p:attrNameLst>
                                      </p:cBhvr>
                                      <p:to>
                                        <p:strVal val="visible"/>
                                      </p:to>
                                    </p:set>
                                    <p:animEffect transition="in" filter="wheel(4)">
                                      <p:cBhvr>
                                        <p:cTn id="40" dur="500"/>
                                        <p:tgtEl>
                                          <p:spTgt spid="6">
                                            <p:bg/>
                                          </p:spTgt>
                                        </p:tgtEl>
                                      </p:cBhvr>
                                    </p:animEffect>
                                  </p:childTnLst>
                                </p:cTn>
                              </p:par>
                              <p:par>
                                <p:cTn id="41" presetID="21" presetClass="entr" presetSubtype="4" fill="hold" grpId="0" nodeType="with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wheel(4)">
                                      <p:cBhvr>
                                        <p:cTn id="43" dur="500"/>
                                        <p:tgtEl>
                                          <p:spTgt spid="6">
                                            <p:txEl>
                                              <p:pRg st="1" end="1"/>
                                            </p:txEl>
                                          </p:spTgt>
                                        </p:tgtEl>
                                      </p:cBhvr>
                                    </p:animEffect>
                                  </p:childTnLst>
                                </p:cTn>
                              </p:par>
                              <p:par>
                                <p:cTn id="44" presetID="21" presetClass="entr" presetSubtype="3" fill="hold" grpId="0" nodeType="withEffect">
                                  <p:stCondLst>
                                    <p:cond delay="0"/>
                                  </p:stCondLst>
                                  <p:childTnLst>
                                    <p:set>
                                      <p:cBhvr>
                                        <p:cTn id="45" dur="1" fill="hold">
                                          <p:stCondLst>
                                            <p:cond delay="0"/>
                                          </p:stCondLst>
                                        </p:cTn>
                                        <p:tgtEl>
                                          <p:spTgt spid="4">
                                            <p:bg/>
                                          </p:spTgt>
                                        </p:tgtEl>
                                        <p:attrNameLst>
                                          <p:attrName>style.visibility</p:attrName>
                                        </p:attrNameLst>
                                      </p:cBhvr>
                                      <p:to>
                                        <p:strVal val="visible"/>
                                      </p:to>
                                    </p:set>
                                    <p:animEffect transition="in" filter="wheel(3)">
                                      <p:cBhvr>
                                        <p:cTn id="46" dur="500"/>
                                        <p:tgtEl>
                                          <p:spTgt spid="4">
                                            <p:bg/>
                                          </p:spTgt>
                                        </p:tgtEl>
                                      </p:cBhvr>
                                    </p:animEffect>
                                  </p:childTnLst>
                                </p:cTn>
                              </p:par>
                              <p:par>
                                <p:cTn id="47" presetID="21" presetClass="entr" presetSubtype="3" fill="hold" grpId="0" nodeType="withEffect">
                                  <p:stCondLst>
                                    <p:cond delay="0"/>
                                  </p:stCondLst>
                                  <p:iterate type="wd">
                                    <p:tmPct val="10000"/>
                                  </p:iterate>
                                  <p:childTnLst>
                                    <p:set>
                                      <p:cBhvr>
                                        <p:cTn id="48" dur="1" fill="hold">
                                          <p:stCondLst>
                                            <p:cond delay="0"/>
                                          </p:stCondLst>
                                        </p:cTn>
                                        <p:tgtEl>
                                          <p:spTgt spid="4">
                                            <p:txEl>
                                              <p:pRg st="0" end="0"/>
                                            </p:txEl>
                                          </p:spTgt>
                                        </p:tgtEl>
                                        <p:attrNameLst>
                                          <p:attrName>style.visibility</p:attrName>
                                        </p:attrNameLst>
                                      </p:cBhvr>
                                      <p:to>
                                        <p:strVal val="visible"/>
                                      </p:to>
                                    </p:set>
                                    <p:animEffect transition="in" filter="wheel(3)">
                                      <p:cBhvr>
                                        <p:cTn id="49" dur="500"/>
                                        <p:tgtEl>
                                          <p:spTgt spid="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18687" fill="hold"/>
                                        <p:tgtEl>
                                          <p:spTgt spid="13"/>
                                        </p:tgtEl>
                                      </p:cBhvr>
                                    </p:cmd>
                                  </p:childTnLst>
                                </p:cTn>
                              </p:par>
                            </p:childTnLst>
                          </p:cTn>
                        </p:par>
                      </p:childTnLst>
                    </p:cTn>
                  </p:par>
                  <p:par>
                    <p:cTn id="54" fill="hold">
                      <p:stCondLst>
                        <p:cond delay="indefinite"/>
                      </p:stCondLst>
                      <p:childTnLst>
                        <p:par>
                          <p:cTn id="55" fill="hold">
                            <p:stCondLst>
                              <p:cond delay="0"/>
                            </p:stCondLst>
                            <p:childTnLst>
                              <p:par>
                                <p:cTn id="56" presetID="21" presetClass="entr" presetSubtype="3" fill="hold" grpId="0" nodeType="clickEffect">
                                  <p:stCondLst>
                                    <p:cond delay="0"/>
                                  </p:stCondLst>
                                  <p:iterate type="wd">
                                    <p:tmPct val="10000"/>
                                  </p:iterate>
                                  <p:childTnLst>
                                    <p:set>
                                      <p:cBhvr>
                                        <p:cTn id="57" dur="1" fill="hold">
                                          <p:stCondLst>
                                            <p:cond delay="0"/>
                                          </p:stCondLst>
                                        </p:cTn>
                                        <p:tgtEl>
                                          <p:spTgt spid="10"/>
                                        </p:tgtEl>
                                        <p:attrNameLst>
                                          <p:attrName>style.visibility</p:attrName>
                                        </p:attrNameLst>
                                      </p:cBhvr>
                                      <p:to>
                                        <p:strVal val="visible"/>
                                      </p:to>
                                    </p:set>
                                    <p:animEffect transition="in" filter="wheel(3)">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60" fill="hold" display="0">
                  <p:stCondLst>
                    <p:cond delay="indefinite"/>
                  </p:stCondLst>
                  <p:endCondLst>
                    <p:cond evt="onStopAudio" delay="0">
                      <p:tgtEl>
                        <p:sldTgt/>
                      </p:tgtEl>
                    </p:cond>
                    <p:cond evt="onNext" delay="0">
                      <p:tgtEl>
                        <p:sldTgt/>
                      </p:tgtEl>
                    </p:cond>
                  </p:endCondLst>
                </p:cTn>
                <p:tgtEl>
                  <p:spTgt spid="13"/>
                </p:tgtEl>
              </p:cMediaNode>
            </p:audio>
          </p:childTnLst>
        </p:cTn>
      </p:par>
    </p:tnLst>
    <p:bldLst>
      <p:bldP spid="2" grpId="0"/>
      <p:bldP spid="3" grpId="0" uiExpand="1" build="p" animBg="1"/>
      <p:bldP spid="4" grpId="0" uiExpand="1" build="p" animBg="1"/>
      <p:bldP spid="5" grpId="0" uiExpand="1" build="p" animBg="1"/>
      <p:bldP spid="6" grpId="0" uiExpand="1" build="p"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702BB4-CB49-7B6D-0CE5-394A0CF81B43}"/>
              </a:ext>
            </a:extLst>
          </p:cNvPr>
          <p:cNvSpPr>
            <a:spLocks noGrp="1"/>
          </p:cNvSpPr>
          <p:nvPr>
            <p:ph idx="1"/>
          </p:nvPr>
        </p:nvSpPr>
        <p:spPr>
          <a:xfrm>
            <a:off x="361950" y="529153"/>
            <a:ext cx="8420100" cy="5878791"/>
          </a:xfrm>
          <a:solidFill>
            <a:schemeClr val="bg1">
              <a:lumMod val="95000"/>
            </a:schemeClr>
          </a:solidFill>
          <a:ln w="19050">
            <a:solidFill>
              <a:srgbClr val="0000FF"/>
            </a:solidFill>
          </a:ln>
        </p:spPr>
        <p:txBody>
          <a:bodyPr>
            <a:normAutofit/>
          </a:bodyPr>
          <a:lstStyle/>
          <a:p>
            <a:pPr algn="ctr">
              <a:lnSpc>
                <a:spcPts val="1000"/>
              </a:lnSpc>
              <a:spcBef>
                <a:spcPts val="0"/>
              </a:spcBef>
            </a:pPr>
            <a:endParaRPr lang="es-ES" sz="9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ts val="3200"/>
              </a:lnSpc>
              <a:spcBef>
                <a:spcPts val="0"/>
              </a:spcBef>
              <a:spcAft>
                <a:spcPts val="600"/>
              </a:spcAft>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 diferencia tan significativa entre los dos sociolectos bajos, el canario y el dominicano, requeriría una explicación.</a:t>
            </a:r>
          </a:p>
          <a:p>
            <a:pPr algn="ctr">
              <a:lnSpc>
                <a:spcPts val="3200"/>
              </a:lnSpc>
              <a:spcBef>
                <a:spcPts val="0"/>
              </a:spcBef>
              <a:spcAft>
                <a:spcPts val="600"/>
              </a:spcAft>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Por el momento, sin embargo, no parece que existan suficientes estudios sociológicos y sociolingüísticos que permitan encontrar la respuesta definitiva e inequívoca a la cuestión. </a:t>
            </a:r>
          </a:p>
          <a:p>
            <a:pPr algn="ctr">
              <a:lnSpc>
                <a:spcPts val="3200"/>
              </a:lnSpc>
              <a:spcBef>
                <a:spcPts val="0"/>
              </a:spcBef>
              <a:spcAft>
                <a:spcPts val="600"/>
              </a:spcAft>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Una posible solución podría encontrarse en el factor de la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escolaridad</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Es probable que, en promedio, los hablantes que integran el grupo social bajo en Canarias tengan mayor nivel de escolaridad que los que forman el grupo homólogo en la República Dominicana.</a:t>
            </a:r>
          </a:p>
          <a:p>
            <a:pPr algn="ctr">
              <a:lnSpc>
                <a:spcPts val="3200"/>
              </a:lnSpc>
              <a:spcBef>
                <a:spcPts val="0"/>
              </a:spcBef>
              <a:spcAft>
                <a:spcPts val="1200"/>
              </a:spcAft>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pesar de los avances logrados en los últimos años, el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analfabetismo</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dominicano sigue siendo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alto</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comparación con la situación de otros países, especialmente de España.</a:t>
            </a:r>
          </a:p>
        </p:txBody>
      </p:sp>
      <p:sp>
        <p:nvSpPr>
          <p:cNvPr id="3" name="Date Placeholder 2">
            <a:extLst>
              <a:ext uri="{FF2B5EF4-FFF2-40B4-BE49-F238E27FC236}">
                <a16:creationId xmlns:a16="http://schemas.microsoft.com/office/drawing/2014/main" id="{246D7678-D7EF-646B-6B84-5527FDE35182}"/>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188CB839-1E93-7399-0B4F-9F19A7D3C86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2829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heel(8)">
                                      <p:cBhvr>
                                        <p:cTn id="7" dur="500"/>
                                        <p:tgtEl>
                                          <p:spTgt spid="2">
                                            <p:bg/>
                                          </p:spTgt>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heel(8)">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heel(8)">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wheel(8)">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8"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heel(8)">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875E8B-8A22-523E-C9BE-9D8350D9D087}"/>
              </a:ext>
            </a:extLst>
          </p:cNvPr>
          <p:cNvSpPr>
            <a:spLocks noGrp="1"/>
          </p:cNvSpPr>
          <p:nvPr>
            <p:ph idx="1"/>
          </p:nvPr>
        </p:nvSpPr>
        <p:spPr>
          <a:xfrm>
            <a:off x="457200" y="1524000"/>
            <a:ext cx="8229600" cy="4744053"/>
          </a:xfrm>
          <a:solidFill>
            <a:schemeClr val="bg1">
              <a:lumMod val="95000"/>
            </a:schemeClr>
          </a:solidFill>
          <a:ln w="19050">
            <a:solidFill>
              <a:srgbClr val="0000FF"/>
            </a:solidFill>
          </a:ln>
        </p:spPr>
        <p:txBody>
          <a:bodyPr>
            <a:normAutofit fontScale="85000" lnSpcReduction="10000"/>
          </a:bodyPr>
          <a:lstStyle/>
          <a:p>
            <a:pPr marL="0" marR="0" algn="ctr">
              <a:lnSpc>
                <a:spcPts val="2800"/>
              </a:lnSpc>
              <a:spcBef>
                <a:spcPts val="0"/>
              </a:spcBef>
              <a:spcAft>
                <a:spcPts val="800"/>
              </a:spcAft>
            </a:pP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Siempre e</a:t>
            </a:r>
            <a:r>
              <a:rPr lang="es-ES" sz="2800" b="1"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má</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fácil comer algo dulce,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no</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apetece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má</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no, algo que no haya que cocinar mucho, que ya te venga elaborado, no, que suponga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meno</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trabajo, que algo que viene en una forma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digamo</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má</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básica, que a lo mejor si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tiene</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que elaborar, cocinar y tal, no, como puede ser hacer un potaje, o hacer una… hacerte, si te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va</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 hacer un bocadillo,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pue</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 ponerle aguacate, ponerle tomate, un poco de aceite de oliva.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Entonce</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yo creo que un poquito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generacione</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má</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jóvene</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apoyado</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por todo el marketing, no, si uno entra en un supermercado, lo difícil realmente e</a:t>
            </a:r>
            <a:r>
              <a:rPr lang="es-ES" sz="2800" b="1"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coger</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algo que no e</a:t>
            </a:r>
            <a:r>
              <a:rPr lang="es-ES" sz="2800" b="1" u="sng" kern="100" dirty="0">
                <a:solidFill>
                  <a:srgbClr val="0066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té procesado, no, y que no tenga azúcar añadido, y que no tenga…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Entonce</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todo eso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no</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condiciona y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no</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facilita, no, que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lleguemo</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hacia, a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esa</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decisione</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que a lo mejor no son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má</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adecuada</a:t>
            </a:r>
            <a:r>
              <a:rPr lang="es-ES" sz="28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Date Placeholder 2">
            <a:extLst>
              <a:ext uri="{FF2B5EF4-FFF2-40B4-BE49-F238E27FC236}">
                <a16:creationId xmlns:a16="http://schemas.microsoft.com/office/drawing/2014/main" id="{F6616DF0-5CD9-683D-B0E2-15D94C549916}"/>
              </a:ext>
            </a:extLst>
          </p:cNvPr>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lunes, 01 de mayo de 2023</a:t>
            </a:fld>
            <a:endParaRPr lang="en-US">
              <a:solidFill>
                <a:prstClr val="black"/>
              </a:solidFill>
            </a:endParaRPr>
          </a:p>
        </p:txBody>
      </p:sp>
      <p:sp>
        <p:nvSpPr>
          <p:cNvPr id="4" name="Slide Number Placeholder 3">
            <a:extLst>
              <a:ext uri="{FF2B5EF4-FFF2-40B4-BE49-F238E27FC236}">
                <a16:creationId xmlns:a16="http://schemas.microsoft.com/office/drawing/2014/main" id="{7C9114E5-812B-FD39-B13B-EB363A75F954}"/>
              </a:ext>
            </a:extLst>
          </p:cNvPr>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16</a:t>
            </a:fld>
            <a:endParaRPr lang="en-US">
              <a:solidFill>
                <a:prstClr val="black"/>
              </a:solidFill>
            </a:endParaRPr>
          </a:p>
        </p:txBody>
      </p:sp>
      <p:sp>
        <p:nvSpPr>
          <p:cNvPr id="5" name="Title 4">
            <a:extLst>
              <a:ext uri="{FF2B5EF4-FFF2-40B4-BE49-F238E27FC236}">
                <a16:creationId xmlns:a16="http://schemas.microsoft.com/office/drawing/2014/main" id="{F542AFFD-5AB7-22BE-5D4B-5DB082B876EF}"/>
              </a:ext>
            </a:extLst>
          </p:cNvPr>
          <p:cNvSpPr>
            <a:spLocks noGrp="1"/>
          </p:cNvSpPr>
          <p:nvPr>
            <p:ph type="title"/>
          </p:nvPr>
        </p:nvSpPr>
        <p:spPr>
          <a:xfrm>
            <a:off x="1295400" y="551084"/>
            <a:ext cx="6553200" cy="609600"/>
          </a:xfrm>
          <a:ln w="28575">
            <a:solidFill>
              <a:srgbClr val="0000FF"/>
            </a:solidFill>
            <a:prstDash val="sysDash"/>
          </a:ln>
        </p:spPr>
        <p:txBody>
          <a:bodyPr>
            <a:noAutofit/>
          </a:bodyPr>
          <a:lstStyle/>
          <a:p>
            <a:pPr algn="ctr"/>
            <a:r>
              <a:rPr kumimoji="0" lang="en-US" sz="2800" b="1" i="0" u="none"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Ilustraci</a:t>
            </a:r>
            <a:r>
              <a:rPr kumimoji="0" lang="es-ES" sz="28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ón del habla CULTA CANARIA</a:t>
            </a:r>
            <a:endParaRPr lang="es-ES" sz="2800" dirty="0"/>
          </a:p>
        </p:txBody>
      </p:sp>
      <p:pic>
        <p:nvPicPr>
          <p:cNvPr id="7" name="A.Culto.Alim.Mas">
            <a:hlinkClick r:id="" action="ppaction://media"/>
            <a:extLst>
              <a:ext uri="{FF2B5EF4-FFF2-40B4-BE49-F238E27FC236}">
                <a16:creationId xmlns:a16="http://schemas.microsoft.com/office/drawing/2014/main" id="{F3E884FD-66DB-AB34-B576-B0D2D584CD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1352" y="762000"/>
            <a:ext cx="187768" cy="187768"/>
          </a:xfrm>
          <a:prstGeom prst="rect">
            <a:avLst/>
          </a:prstGeom>
        </p:spPr>
      </p:pic>
      <p:sp>
        <p:nvSpPr>
          <p:cNvPr id="6" name="TextBox 5">
            <a:extLst>
              <a:ext uri="{FF2B5EF4-FFF2-40B4-BE49-F238E27FC236}">
                <a16:creationId xmlns:a16="http://schemas.microsoft.com/office/drawing/2014/main" id="{7A26B35C-1196-0151-7D19-292EA1CC9B6E}"/>
              </a:ext>
            </a:extLst>
          </p:cNvPr>
          <p:cNvSpPr txBox="1"/>
          <p:nvPr/>
        </p:nvSpPr>
        <p:spPr>
          <a:xfrm>
            <a:off x="5287844" y="5681061"/>
            <a:ext cx="3359428" cy="523220"/>
          </a:xfrm>
          <a:prstGeom prst="rect">
            <a:avLst/>
          </a:prstGeom>
          <a:solidFill>
            <a:schemeClr val="bg1"/>
          </a:solidFill>
          <a:ln w="28575">
            <a:solidFill>
              <a:srgbClr val="0000FF"/>
            </a:solidFill>
            <a:prstDash val="sysDash"/>
          </a:ln>
        </p:spPr>
        <p:txBody>
          <a:bodyPr wrap="square">
            <a:spAutoFit/>
          </a:bodyPr>
          <a:lstStyle/>
          <a:p>
            <a:pPr algn="ct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800" b="1" dirty="0">
                <a:solidFill>
                  <a:srgbClr val="006666"/>
                </a:solidFill>
                <a:effectLst>
                  <a:outerShdw blurRad="38100" dist="38100" dir="2700000" algn="tl">
                    <a:srgbClr val="000000">
                      <a:alpha val="43137"/>
                    </a:srgbClr>
                  </a:outerShdw>
                </a:effectLst>
                <a:cs typeface="Times New Roman" pitchFamily="18" charset="0"/>
              </a:rPr>
              <a:t>s</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 1;  </a:t>
            </a:r>
            <a:r>
              <a:rPr lang="es-ES_tradnl" sz="2400" b="1" dirty="0">
                <a:solidFill>
                  <a:srgbClr val="290EB2"/>
                </a:solidFill>
                <a:effectLst>
                  <a:outerShdw blurRad="38100" dist="38100" dir="2700000" algn="tl">
                    <a:srgbClr val="000000">
                      <a:alpha val="43137"/>
                    </a:srgbClr>
                  </a:outerShdw>
                </a:effectLst>
                <a:cs typeface="Times New Roman" pitchFamily="18" charset="0"/>
              </a:rPr>
              <a:t> </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800" b="1" dirty="0">
                <a:solidFill>
                  <a:srgbClr val="C00000"/>
                </a:solidFill>
                <a:effectLst>
                  <a:outerShdw blurRad="38100" dist="38100" dir="2700000" algn="tl">
                    <a:srgbClr val="000000">
                      <a:alpha val="43137"/>
                    </a:srgbClr>
                  </a:outerShdw>
                </a:effectLst>
                <a:cs typeface="Times New Roman" pitchFamily="18" charset="0"/>
              </a:rPr>
              <a:t>h</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a:t>
            </a:r>
            <a:r>
              <a:rPr lang="es-ES_tradnl" sz="2400" b="1" dirty="0">
                <a:solidFill>
                  <a:srgbClr val="290EB2"/>
                </a:solidFill>
                <a:effectLst>
                  <a:outerShdw blurRad="38100" dist="38100" dir="2700000" algn="tl">
                    <a:srgbClr val="000000">
                      <a:alpha val="43137"/>
                    </a:srgbClr>
                  </a:outerShdw>
                </a:effectLst>
                <a:cs typeface="Times New Roman" pitchFamily="18" charset="0"/>
              </a:rPr>
              <a:t> 26;   </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s-ES_tradnl" sz="2800" b="1" dirty="0">
                <a:solidFill>
                  <a:srgbClr val="C00000"/>
                </a:solidFill>
                <a:effectLst>
                  <a:outerShdw blurRad="38100" dist="38100" dir="2700000" algn="tl">
                    <a:srgbClr val="000000">
                      <a:alpha val="43137"/>
                    </a:srgbClr>
                  </a:outerShdw>
                </a:effectLst>
                <a:cs typeface="Times New Roman" pitchFamily="18" charset="0"/>
              </a:rPr>
              <a:t>ø</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 1</a:t>
            </a:r>
            <a:endParaRPr lang="es-ES" sz="2400" dirty="0"/>
          </a:p>
        </p:txBody>
      </p:sp>
    </p:spTree>
    <p:extLst>
      <p:ext uri="{BB962C8B-B14F-4D97-AF65-F5344CB8AC3E}">
        <p14:creationId xmlns:p14="http://schemas.microsoft.com/office/powerpoint/2010/main" val="85685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childTnLst>
                          </p:cTn>
                        </p:par>
                        <p:par>
                          <p:cTn id="8" fill="hold">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4)">
                                      <p:cBhvr>
                                        <p:cTn id="11" dur="500"/>
                                        <p:tgtEl>
                                          <p:spTgt spid="2">
                                            <p:bg/>
                                          </p:spTgt>
                                        </p:tgtEl>
                                      </p:cBhvr>
                                    </p:animEffect>
                                  </p:childTnLst>
                                </p:cTn>
                              </p:par>
                            </p:childTnLst>
                          </p:cTn>
                        </p:par>
                        <p:par>
                          <p:cTn id="12" fill="hold">
                            <p:stCondLst>
                              <p:cond delay="1000"/>
                            </p:stCondLst>
                            <p:childTnLst>
                              <p:par>
                                <p:cTn id="13" presetID="21" presetClass="entr" presetSubtype="4"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heel(4)">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6691"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21" presetClass="entr" presetSubtype="3" fill="hold" grpId="0" nodeType="clickEffect">
                                  <p:stCondLst>
                                    <p:cond delay="0"/>
                                  </p:stCondLst>
                                  <p:iterate type="wd">
                                    <p:tmPct val="10000"/>
                                  </p:iterate>
                                  <p:childTnLst>
                                    <p:set>
                                      <p:cBhvr>
                                        <p:cTn id="23" dur="1" fill="hold">
                                          <p:stCondLst>
                                            <p:cond delay="0"/>
                                          </p:stCondLst>
                                        </p:cTn>
                                        <p:tgtEl>
                                          <p:spTgt spid="6"/>
                                        </p:tgtEl>
                                        <p:attrNameLst>
                                          <p:attrName>style.visibility</p:attrName>
                                        </p:attrNameLst>
                                      </p:cBhvr>
                                      <p:to>
                                        <p:strVal val="visible"/>
                                      </p:to>
                                    </p:set>
                                    <p:animEffect transition="in" filter="wheel(3)">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2" grpId="0" uiExpand="1" build="p"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875E8B-8A22-523E-C9BE-9D8350D9D087}"/>
              </a:ext>
            </a:extLst>
          </p:cNvPr>
          <p:cNvSpPr>
            <a:spLocks noGrp="1"/>
          </p:cNvSpPr>
          <p:nvPr>
            <p:ph idx="1"/>
          </p:nvPr>
        </p:nvSpPr>
        <p:spPr>
          <a:xfrm>
            <a:off x="457200" y="1161813"/>
            <a:ext cx="8229600" cy="5315186"/>
          </a:xfrm>
          <a:solidFill>
            <a:schemeClr val="bg1">
              <a:lumMod val="95000"/>
            </a:schemeClr>
          </a:solidFill>
          <a:ln w="19050">
            <a:solidFill>
              <a:srgbClr val="0000FF"/>
            </a:solidFill>
          </a:ln>
        </p:spPr>
        <p:txBody>
          <a:bodyPr>
            <a:normAutofit/>
          </a:bodyPr>
          <a:lstStyle/>
          <a:p>
            <a:pPr marL="109728" lvl="0" indent="0" algn="ctr" defTabSz="685800">
              <a:lnSpc>
                <a:spcPts val="2700"/>
              </a:lnSpc>
              <a:spcBef>
                <a:spcPts val="600"/>
              </a:spcBef>
              <a:buClr>
                <a:srgbClr val="2DA2BF"/>
              </a:buClr>
              <a:buNone/>
              <a:defRPr/>
            </a:pP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Un compañero mío de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a:t>
            </a:r>
            <a:r>
              <a:rPr kumimoji="0" lang="es-ES" sz="2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cuela</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el Colegio de la Salle donde yo e</a:t>
            </a:r>
            <a:r>
              <a:rPr lang="es-ES" sz="2400" b="1" u="sng"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taba, un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vierne</a:t>
            </a:r>
            <a:r>
              <a:rPr kumimoji="0" lang="es-ES" sz="2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me dijo: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no</a:t>
            </a:r>
            <a:r>
              <a:rPr kumimoji="0" lang="es-ES" sz="2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vemo</a:t>
            </a:r>
            <a:r>
              <a:rPr kumimoji="0" lang="es-ES" sz="2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el lune</a:t>
            </a:r>
            <a:r>
              <a:rPr kumimoji="0" lang="es-ES" sz="2400" b="1" i="0" u="sng"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Y ese lune</a:t>
            </a:r>
            <a:r>
              <a:rPr kumimoji="0" lang="es-ES" sz="2400" b="1" i="0" u="sng"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nunca llegó. Su hermano era un antitrujilli</a:t>
            </a:r>
            <a:r>
              <a:rPr kumimoji="0" lang="es-ES" sz="2400" b="1" i="0" u="sng"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ta; le comunicaron a la familia que o aparecía el hermano o alguien de la familia iba a pagar. Y mi amigo desapareció. Un adolescente con mi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mi</a:t>
            </a:r>
            <a:r>
              <a:rPr kumimoji="0" lang="es-ES" sz="2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ma</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edad. Yo pude haberme atado a esa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fru</a:t>
            </a:r>
            <a:r>
              <a:rPr kumimoji="0" lang="es-ES" sz="2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tración</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 ese veneno, a esa sociedad que yo no entendía, y dije que no. Me sobrepuse y dije no, yo tengo que ser feli</a:t>
            </a:r>
            <a:r>
              <a:rPr kumimoji="0" lang="es-ES" sz="2400" b="1" i="0" u="sng"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z</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Y no solamente ser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feli</a:t>
            </a:r>
            <a:r>
              <a:rPr kumimoji="0" lang="es-ES" sz="2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yo. Hay un pecado que yo, yo lo repito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con</a:t>
            </a:r>
            <a:r>
              <a:rPr kumimoji="0" lang="es-ES" sz="2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ø</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tantemente</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U</a:t>
            </a:r>
            <a:r>
              <a:rPr kumimoji="0" lang="es-ES" sz="2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tede</a:t>
            </a:r>
            <a:r>
              <a:rPr kumimoji="0" lang="es-ES" sz="2400" b="1" i="0" u="sng" strike="noStrike" kern="1200" cap="none" spc="0" normalizeH="0" baseline="0" noProof="0" dirty="0" err="1">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saben por cuál pecado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vamo</a:t>
            </a:r>
            <a:r>
              <a:rPr kumimoji="0" lang="es-ES" sz="2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 ser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ju</a:t>
            </a:r>
            <a:r>
              <a:rPr kumimoji="0" lang="es-ES" sz="2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gado</a:t>
            </a:r>
            <a:r>
              <a:rPr kumimoji="0" lang="es-ES" sz="2400" b="1" i="0" u="sng" strike="noStrike" kern="1200" cap="none" spc="0" normalizeH="0" baseline="0" noProof="0" dirty="0" err="1">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lo</a:t>
            </a:r>
            <a:r>
              <a:rPr kumimoji="0" lang="es-ES" sz="2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que creen? Por no haber sido felice</a:t>
            </a:r>
            <a:r>
              <a:rPr kumimoji="0" lang="es-ES" sz="2400" b="1" i="0" u="sng"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Dio</a:t>
            </a:r>
            <a:r>
              <a:rPr lang="es-E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ø</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te va a preguntar cuando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llegue</a:t>
            </a:r>
            <a:r>
              <a:rPr kumimoji="0" lang="es-ES" sz="2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s-ES" sz="2400" b="0" i="1"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Fui</a:t>
            </a:r>
            <a:r>
              <a:rPr kumimoji="0" lang="es-ES" sz="2400" b="1" i="1"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s-ES" sz="2400" b="0" i="1"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te</a:t>
            </a:r>
            <a:r>
              <a:rPr kumimoji="0" lang="es-ES" sz="2400" b="0"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feli</a:t>
            </a:r>
            <a:r>
              <a:rPr kumimoji="0" lang="es-ES" sz="2400" b="1" i="0" u="sng"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z</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No. ̔</a:t>
            </a:r>
            <a:r>
              <a:rPr kumimoji="0" lang="es-ES" sz="2400" b="0"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No te </a:t>
            </a:r>
            <a:r>
              <a:rPr kumimoji="0" lang="es-ES" sz="2400" b="0" i="1"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merece</a:t>
            </a:r>
            <a:r>
              <a:rPr kumimoji="0" lang="es-ES" sz="2400" b="1" i="1"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s-ES" sz="2400" b="0"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el cielo</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s-ES" sz="2400" b="0" i="1"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Hici</a:t>
            </a:r>
            <a:r>
              <a:rPr kumimoji="0" lang="es-ES" sz="2400" b="1" i="1"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s-ES" sz="2400" b="0" i="1"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te</a:t>
            </a:r>
            <a:r>
              <a:rPr kumimoji="0" lang="es-ES" sz="2400" b="0"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feli</a:t>
            </a:r>
            <a:r>
              <a:rPr kumimoji="0" lang="es-ES" sz="2400" b="1" i="0" u="sng"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z</a:t>
            </a:r>
            <a:r>
              <a:rPr kumimoji="0" lang="es-ES" sz="2400" b="0"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 </a:t>
            </a:r>
            <a:r>
              <a:rPr kumimoji="0" lang="es-ES" sz="2400" b="0" i="1"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aquella</a:t>
            </a:r>
            <a:r>
              <a:rPr kumimoji="0" lang="es-ES" sz="2400" b="1" i="1"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s-ES" sz="2400" b="0"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s-ES" sz="2400" b="0" i="1"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persona</a:t>
            </a:r>
            <a:r>
              <a:rPr kumimoji="0" lang="es-ES" sz="2400" b="1" i="1"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s-ES" sz="2400" b="0"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que te rodeaban</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No. ̔</a:t>
            </a:r>
            <a:r>
              <a:rPr kumimoji="0" lang="es-ES" sz="2400" b="0"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No te </a:t>
            </a:r>
            <a:r>
              <a:rPr kumimoji="0" lang="es-ES" sz="2400" b="0" i="1"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merece</a:t>
            </a:r>
            <a:r>
              <a:rPr kumimoji="0" lang="es-ES" sz="2400" b="1" i="1"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s-ES" sz="2400" b="0" i="1"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el cielo</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E</a:t>
            </a:r>
            <a:r>
              <a:rPr kumimoji="0" lang="es-E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el único gran pecado.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Dio</a:t>
            </a:r>
            <a:r>
              <a:rPr kumimoji="0" lang="es-ES" sz="2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lo va a perdonar todo, pero eso no lo va a perdonar. </a:t>
            </a:r>
            <a:endParaRPr kumimoji="0" lang="es-ES_tradnl"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Date Placeholder 2">
            <a:extLst>
              <a:ext uri="{FF2B5EF4-FFF2-40B4-BE49-F238E27FC236}">
                <a16:creationId xmlns:a16="http://schemas.microsoft.com/office/drawing/2014/main" id="{F6616DF0-5CD9-683D-B0E2-15D94C549916}"/>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7C9114E5-812B-FD39-B13B-EB363A75F95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 name="Title 4">
            <a:extLst>
              <a:ext uri="{FF2B5EF4-FFF2-40B4-BE49-F238E27FC236}">
                <a16:creationId xmlns:a16="http://schemas.microsoft.com/office/drawing/2014/main" id="{F542AFFD-5AB7-22BE-5D4B-5DB082B876EF}"/>
              </a:ext>
            </a:extLst>
          </p:cNvPr>
          <p:cNvSpPr>
            <a:spLocks noGrp="1"/>
          </p:cNvSpPr>
          <p:nvPr>
            <p:ph type="title"/>
          </p:nvPr>
        </p:nvSpPr>
        <p:spPr>
          <a:xfrm>
            <a:off x="933450" y="375922"/>
            <a:ext cx="7277100" cy="609600"/>
          </a:xfrm>
          <a:ln w="28575">
            <a:solidFill>
              <a:srgbClr val="0000FF"/>
            </a:solidFill>
            <a:prstDash val="sysDash"/>
          </a:ln>
        </p:spPr>
        <p:txBody>
          <a:bodyPr>
            <a:noAutofit/>
          </a:bodyPr>
          <a:lstStyle/>
          <a:p>
            <a:pPr algn="ctr"/>
            <a:r>
              <a:rPr kumimoji="0" lang="en-US" sz="2800" b="1" i="0" u="none" strike="noStrike" kern="1200" cap="none" spc="0" normalizeH="0" baseline="0" noProof="0" dirty="0" err="1">
                <a:ln>
                  <a:noFill/>
                </a:ln>
                <a:solidFill>
                  <a:srgbClr val="0000FF"/>
                </a:solidFill>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Ilustraci</a:t>
            </a:r>
            <a:r>
              <a:rPr kumimoji="0" lang="es-ES" sz="28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ón del habla CULTA DOMINICANA</a:t>
            </a:r>
            <a:endParaRPr lang="es-ES" sz="2800" dirty="0"/>
          </a:p>
        </p:txBody>
      </p:sp>
      <p:pic>
        <p:nvPicPr>
          <p:cNvPr id="7" name="28. CUL.MASC.Freddy.Ginebra">
            <a:hlinkClick r:id="" action="ppaction://media"/>
            <a:extLst>
              <a:ext uri="{FF2B5EF4-FFF2-40B4-BE49-F238E27FC236}">
                <a16:creationId xmlns:a16="http://schemas.microsoft.com/office/drawing/2014/main" id="{B9BC5F58-0D3D-9201-2B8D-8139F98CE0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4232" y="594361"/>
            <a:ext cx="193040" cy="193040"/>
          </a:xfrm>
          <a:prstGeom prst="rect">
            <a:avLst/>
          </a:prstGeom>
        </p:spPr>
      </p:pic>
      <p:sp>
        <p:nvSpPr>
          <p:cNvPr id="6" name="TextBox 5">
            <a:extLst>
              <a:ext uri="{FF2B5EF4-FFF2-40B4-BE49-F238E27FC236}">
                <a16:creationId xmlns:a16="http://schemas.microsoft.com/office/drawing/2014/main" id="{B162B4BF-2F70-BA34-FD08-3D5B055B1C8B}"/>
              </a:ext>
            </a:extLst>
          </p:cNvPr>
          <p:cNvSpPr txBox="1"/>
          <p:nvPr/>
        </p:nvSpPr>
        <p:spPr>
          <a:xfrm>
            <a:off x="4745396" y="5875764"/>
            <a:ext cx="3901876" cy="523220"/>
          </a:xfrm>
          <a:prstGeom prst="rect">
            <a:avLst/>
          </a:prstGeom>
          <a:solidFill>
            <a:schemeClr val="bg1"/>
          </a:solidFill>
          <a:ln w="28575">
            <a:solidFill>
              <a:srgbClr val="0000FF"/>
            </a:solidFill>
            <a:prstDash val="sysDash"/>
          </a:ln>
        </p:spPr>
        <p:txBody>
          <a:bodyPr wrap="square">
            <a:spAutoFit/>
          </a:bodyPr>
          <a:lstStyle/>
          <a:p>
            <a:pPr algn="ct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800" b="1" dirty="0">
                <a:solidFill>
                  <a:srgbClr val="006666"/>
                </a:solidFill>
                <a:effectLst>
                  <a:outerShdw blurRad="38100" dist="38100" dir="2700000" algn="tl">
                    <a:srgbClr val="000000">
                      <a:alpha val="43137"/>
                    </a:srgbClr>
                  </a:outerShdw>
                </a:effectLst>
                <a:cs typeface="Times New Roman" pitchFamily="18" charset="0"/>
              </a:rPr>
              <a:t>s</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 10;  </a:t>
            </a:r>
            <a:r>
              <a:rPr lang="es-ES_tradnl" sz="2400" b="1" dirty="0">
                <a:solidFill>
                  <a:srgbClr val="290EB2"/>
                </a:solidFill>
                <a:effectLst>
                  <a:outerShdw blurRad="38100" dist="38100" dir="2700000" algn="tl">
                    <a:srgbClr val="000000">
                      <a:alpha val="43137"/>
                    </a:srgbClr>
                  </a:outerShdw>
                </a:effectLst>
                <a:cs typeface="Times New Roman" pitchFamily="18" charset="0"/>
              </a:rPr>
              <a:t> </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800" b="1" dirty="0">
                <a:solidFill>
                  <a:srgbClr val="C00000"/>
                </a:solidFill>
                <a:effectLst>
                  <a:outerShdw blurRad="38100" dist="38100" dir="2700000" algn="tl">
                    <a:srgbClr val="000000">
                      <a:alpha val="43137"/>
                    </a:srgbClr>
                  </a:outerShdw>
                </a:effectLst>
                <a:cs typeface="Times New Roman" pitchFamily="18" charset="0"/>
              </a:rPr>
              <a:t>h</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a:t>
            </a:r>
            <a:r>
              <a:rPr lang="es-ES_tradnl" sz="2400" b="1" dirty="0">
                <a:solidFill>
                  <a:srgbClr val="290EB2"/>
                </a:solidFill>
                <a:effectLst>
                  <a:outerShdw blurRad="38100" dist="38100" dir="2700000" algn="tl">
                    <a:srgbClr val="000000">
                      <a:alpha val="43137"/>
                    </a:srgbClr>
                  </a:outerShdw>
                </a:effectLst>
                <a:cs typeface="Times New Roman" pitchFamily="18" charset="0"/>
              </a:rPr>
              <a:t> 20;   </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s-ES_tradnl" sz="2800" b="1" dirty="0">
                <a:solidFill>
                  <a:srgbClr val="C00000"/>
                </a:solidFill>
                <a:effectLst>
                  <a:outerShdw blurRad="38100" dist="38100" dir="2700000" algn="tl">
                    <a:srgbClr val="000000">
                      <a:alpha val="43137"/>
                    </a:srgbClr>
                  </a:outerShdw>
                </a:effectLst>
                <a:cs typeface="Times New Roman" pitchFamily="18" charset="0"/>
              </a:rPr>
              <a:t>ø</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 2</a:t>
            </a:r>
            <a:endParaRPr lang="es-ES" sz="2400" dirty="0"/>
          </a:p>
        </p:txBody>
      </p:sp>
    </p:spTree>
    <p:extLst>
      <p:ext uri="{BB962C8B-B14F-4D97-AF65-F5344CB8AC3E}">
        <p14:creationId xmlns:p14="http://schemas.microsoft.com/office/powerpoint/2010/main" val="269494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childTnLst>
                          </p:cTn>
                        </p:par>
                        <p:par>
                          <p:cTn id="8" fill="hold">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4)">
                                      <p:cBhvr>
                                        <p:cTn id="11" dur="500"/>
                                        <p:tgtEl>
                                          <p:spTgt spid="2">
                                            <p:bg/>
                                          </p:spTgt>
                                        </p:tgtEl>
                                      </p:cBhvr>
                                    </p:animEffect>
                                  </p:childTnLst>
                                </p:cTn>
                              </p:par>
                            </p:childTnLst>
                          </p:cTn>
                        </p:par>
                        <p:par>
                          <p:cTn id="12" fill="hold">
                            <p:stCondLst>
                              <p:cond delay="1000"/>
                            </p:stCondLst>
                            <p:childTnLst>
                              <p:par>
                                <p:cTn id="13" presetID="21" presetClass="entr" presetSubtype="4"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heel(4)">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850"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21" presetClass="entr" presetSubtype="3" fill="hold" grpId="0" nodeType="clickEffect">
                                  <p:stCondLst>
                                    <p:cond delay="0"/>
                                  </p:stCondLst>
                                  <p:iterate type="wd">
                                    <p:tmPct val="10000"/>
                                  </p:iterate>
                                  <p:childTnLst>
                                    <p:set>
                                      <p:cBhvr>
                                        <p:cTn id="23" dur="1" fill="hold">
                                          <p:stCondLst>
                                            <p:cond delay="0"/>
                                          </p:stCondLst>
                                        </p:cTn>
                                        <p:tgtEl>
                                          <p:spTgt spid="6"/>
                                        </p:tgtEl>
                                        <p:attrNameLst>
                                          <p:attrName>style.visibility</p:attrName>
                                        </p:attrNameLst>
                                      </p:cBhvr>
                                      <p:to>
                                        <p:strVal val="visible"/>
                                      </p:to>
                                    </p:set>
                                    <p:animEffect transition="in" filter="wheel(3)">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2" grpId="0" uiExpand="1" build="p"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C1C3B9-79C6-1F18-A457-DEBBAB76F3F5}"/>
              </a:ext>
            </a:extLst>
          </p:cNvPr>
          <p:cNvSpPr>
            <a:spLocks noGrp="1"/>
          </p:cNvSpPr>
          <p:nvPr>
            <p:ph idx="1"/>
          </p:nvPr>
        </p:nvSpPr>
        <p:spPr>
          <a:xfrm>
            <a:off x="228599" y="815338"/>
            <a:ext cx="8686800" cy="5858670"/>
          </a:xfrm>
          <a:solidFill>
            <a:schemeClr val="bg1">
              <a:lumMod val="95000"/>
            </a:schemeClr>
          </a:solidFill>
          <a:ln w="28575">
            <a:solidFill>
              <a:srgbClr val="0033CC"/>
            </a:solidFill>
            <a:prstDash val="sysDot"/>
          </a:ln>
        </p:spPr>
        <p:txBody>
          <a:bodyPr>
            <a:normAutofit/>
          </a:bodyPr>
          <a:lstStyle/>
          <a:p>
            <a:pPr marL="109728" indent="0" algn="ctr">
              <a:lnSpc>
                <a:spcPts val="2600"/>
              </a:lnSpc>
              <a:spcAft>
                <a:spcPts val="600"/>
              </a:spcAft>
              <a:buNone/>
            </a:pP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Tendremo</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alguna</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racha</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 viento, pero lo importante pueden ser la</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lluvia</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a:t>
            </a:r>
            <a:r>
              <a:rPr lang="es-ES" sz="22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ø</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tamo</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viendo el mapa de lluvia acumulada. La previsión de lluvia acumulada de</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de e</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noche ha</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el domingo por la noche. E</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un modelo de previsión, pero apunta acumulado</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 ciento, de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má</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 ciento ochenta litro</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por metro cuadrado en veinte… en cuarenta y ocho hora</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en La Palma, en torno a lo</a:t>
            </a:r>
            <a:r>
              <a:rPr lang="es-ES" sz="2000" b="1" u="sng"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 c</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iento cincuenta en la i</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la de Tenerife, ciento treinta en la i</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la de Gran Canaria. E</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mucha precipitación en poco tiempo, aunque no</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pare</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ca</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que al final en do</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día</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no e</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tanto. </a:t>
            </a:r>
          </a:p>
          <a:p>
            <a:pPr marL="109728" indent="0" algn="ctr">
              <a:lnSpc>
                <a:spcPts val="2600"/>
              </a:lnSpc>
              <a:buNone/>
            </a:pP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 primera quincena de diciembre siempre </a:t>
            </a:r>
            <a:r>
              <a:rPr kumimoji="0" lang="es-ES" sz="20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lo</a:t>
            </a:r>
            <a:r>
              <a:rPr kumimoji="0" lang="es-ES" sz="2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ES" sz="20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empresario</a:t>
            </a:r>
            <a:r>
              <a:rPr kumimoji="0" lang="es-ES" sz="2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entregan la, la regalía pa</a:t>
            </a:r>
            <a:r>
              <a:rPr kumimoji="0" lang="es-ES" sz="2200" b="1" i="0" u="sng" strike="noStrike" kern="1200" cap="none" spc="0" normalizeH="0" baseline="0" noProof="0" dirty="0">
                <a:ln>
                  <a:noFill/>
                </a:ln>
                <a:solidFill>
                  <a:srgbClr val="006666"/>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s</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cua</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No</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r</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ma</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mente ya para e</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día quince ya la mayoría de </a:t>
            </a:r>
            <a:r>
              <a:rPr kumimoji="0" lang="es-ES" sz="20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a:t>
            </a:r>
            <a:r>
              <a:rPr kumimoji="0" lang="es-ES" sz="2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ES" sz="20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empresa</a:t>
            </a:r>
            <a:r>
              <a:rPr kumimoji="0" lang="es-ES" sz="2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Ø</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ya han entreg</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ado</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e</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bono navideño, e</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salario navideño. Bueno, la situación con </a:t>
            </a:r>
            <a:r>
              <a:rPr kumimoji="0" lang="es-ES" sz="20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re</a:t>
            </a:r>
            <a:r>
              <a:rPr kumimoji="0" lang="es-ES" sz="2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pecto</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 pesa</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r </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de la </a:t>
            </a:r>
            <a:r>
              <a:rPr kumimoji="0" lang="es-ES" sz="20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crisi</a:t>
            </a:r>
            <a:r>
              <a:rPr kumimoji="0" lang="es-ES" sz="2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inte</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r</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naciona</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y de la </a:t>
            </a:r>
            <a:r>
              <a:rPr kumimoji="0" lang="es-ES" sz="20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crisi</a:t>
            </a:r>
            <a:r>
              <a:rPr kumimoji="0" lang="es-ES" sz="2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que </a:t>
            </a:r>
            <a:r>
              <a:rPr kumimoji="0" lang="es-ES" sz="20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e</a:t>
            </a:r>
            <a:r>
              <a:rPr kumimoji="0" lang="es-ES" sz="2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tamo</a:t>
            </a:r>
            <a:r>
              <a:rPr kumimoji="0" lang="es-ES" sz="2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viviendo, eh, </a:t>
            </a:r>
            <a:r>
              <a:rPr kumimoji="0" lang="es-ES" sz="20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a:t>
            </a:r>
            <a:r>
              <a:rPr kumimoji="0" lang="es-ES" sz="2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ES" sz="20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expectativa</a:t>
            </a:r>
            <a:r>
              <a:rPr kumimoji="0" lang="es-ES" sz="2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han sido </a:t>
            </a:r>
            <a:r>
              <a:rPr kumimoji="0" lang="es-ES" sz="20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mejore</a:t>
            </a:r>
            <a:r>
              <a:rPr kumimoji="0" lang="es-ES" sz="2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en e</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secto</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r</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empresaria</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e</a:t>
            </a:r>
            <a:r>
              <a:rPr kumimoji="0" lang="es-ES" sz="2200" b="1" i="0" u="sng" strike="noStrike" kern="1200" cap="none" spc="0" normalizeH="0" baseline="0" noProof="0" dirty="0">
                <a:ln>
                  <a:noFill/>
                </a:ln>
                <a:solidFill>
                  <a:srgbClr val="006666"/>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s</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te año. Hay un movimiento que nosotro</a:t>
            </a:r>
            <a:r>
              <a:rPr kumimoji="0" lang="es-ES" sz="2200" b="1" i="0" u="sng" strike="noStrike" kern="1200" cap="none" spc="0" normalizeH="0" baseline="0" noProof="0" dirty="0">
                <a:ln>
                  <a:noFill/>
                </a:ln>
                <a:solidFill>
                  <a:srgbClr val="006666"/>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s</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entendemo</a:t>
            </a:r>
            <a:r>
              <a:rPr kumimoji="0" lang="es-ES" sz="2200" b="1" i="0" u="sng" strike="noStrike" kern="1200" cap="none" spc="0" normalizeH="0" baseline="0" noProof="0" dirty="0">
                <a:ln>
                  <a:noFill/>
                </a:ln>
                <a:solidFill>
                  <a:srgbClr val="006666"/>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s</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que se debe también a, a</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ya a </a:t>
            </a:r>
            <a:r>
              <a:rPr kumimoji="0" lang="es-ES" sz="20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lo</a:t>
            </a:r>
            <a:r>
              <a:rPr kumimoji="0" lang="es-ES" sz="2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ES" sz="20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mi</a:t>
            </a:r>
            <a:r>
              <a:rPr kumimoji="0" lang="es-ES" sz="2000" b="1"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s</a:t>
            </a:r>
            <a:r>
              <a:rPr kumimoji="0" lang="es-ES" sz="20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mo</a:t>
            </a:r>
            <a:r>
              <a:rPr kumimoji="0" lang="es-ES" sz="2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ES" sz="20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recu</a:t>
            </a:r>
            <a:r>
              <a:rPr kumimoji="0" lang="es-ES" sz="2000" b="1"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r</a:t>
            </a:r>
            <a:r>
              <a:rPr kumimoji="0" lang="es-ES" sz="20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so</a:t>
            </a:r>
            <a:r>
              <a:rPr kumimoji="0" lang="es-ES" sz="2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de la campaña electora</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que, que si bien son </a:t>
            </a:r>
            <a:r>
              <a:rPr kumimoji="0" lang="es-ES" sz="20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positivo</a:t>
            </a:r>
            <a:r>
              <a:rPr kumimoji="0" lang="es-ES" sz="2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po</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r</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que coyuntura</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mente generan preocupación po</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r</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que pueden a la</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r</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go plazo o a mediano plazo genera</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r</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ES" sz="20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problema</a:t>
            </a:r>
            <a:r>
              <a:rPr kumimoji="0" lang="es-ES" sz="2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de déficit en e</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paí</a:t>
            </a:r>
            <a:r>
              <a:rPr kumimoji="0" lang="es-ES" sz="2200" b="1" i="0" u="sng" strike="noStrike" kern="1200" cap="none" spc="0" normalizeH="0" baseline="0" noProof="0" dirty="0">
                <a:ln>
                  <a:noFill/>
                </a:ln>
                <a:solidFill>
                  <a:srgbClr val="006666"/>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s</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lang="es-ES" sz="2000" dirty="0">
              <a:solidFill>
                <a:srgbClr val="0000FF"/>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850E65F8-B69E-0AEF-ED4D-F93B005469FB}"/>
              </a:ext>
            </a:extLst>
          </p:cNvPr>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18</a:t>
            </a:fld>
            <a:endParaRPr lang="en-US">
              <a:solidFill>
                <a:prstClr val="black"/>
              </a:solidFill>
            </a:endParaRPr>
          </a:p>
        </p:txBody>
      </p:sp>
      <p:sp>
        <p:nvSpPr>
          <p:cNvPr id="5" name="Title 4">
            <a:extLst>
              <a:ext uri="{FF2B5EF4-FFF2-40B4-BE49-F238E27FC236}">
                <a16:creationId xmlns:a16="http://schemas.microsoft.com/office/drawing/2014/main" id="{651C7037-CDA5-BDC4-A6D5-ED2AAE790D9E}"/>
              </a:ext>
            </a:extLst>
          </p:cNvPr>
          <p:cNvSpPr>
            <a:spLocks noGrp="1"/>
          </p:cNvSpPr>
          <p:nvPr>
            <p:ph type="title"/>
          </p:nvPr>
        </p:nvSpPr>
        <p:spPr>
          <a:xfrm>
            <a:off x="1904998" y="292416"/>
            <a:ext cx="5334001" cy="487362"/>
          </a:xfrm>
          <a:ln w="19050">
            <a:solidFill>
              <a:srgbClr val="0033CC"/>
            </a:solidFill>
          </a:ln>
        </p:spPr>
        <p:txBody>
          <a:bodyPr>
            <a:normAutofit fontScale="90000"/>
          </a:bodyPr>
          <a:lstStyle/>
          <a:p>
            <a:pPr algn="ctr"/>
            <a:r>
              <a:rPr lang="es-ES" sz="2800" dirty="0">
                <a:solidFill>
                  <a:srgbClr val="0000FF"/>
                </a:solidFill>
                <a:latin typeface="Times New Roman" panose="02020603050405020304" pitchFamily="18" charset="0"/>
                <a:cs typeface="Times New Roman" panose="02020603050405020304" pitchFamily="18" charset="0"/>
              </a:rPr>
              <a:t>Otros ejemplos del habla culta</a:t>
            </a:r>
          </a:p>
        </p:txBody>
      </p:sp>
      <p:pic>
        <p:nvPicPr>
          <p:cNvPr id="6" name="C.Culto.Meteo.F.Breve">
            <a:hlinkClick r:id="" action="ppaction://media"/>
            <a:extLst>
              <a:ext uri="{FF2B5EF4-FFF2-40B4-BE49-F238E27FC236}">
                <a16:creationId xmlns:a16="http://schemas.microsoft.com/office/drawing/2014/main" id="{E9DCAF78-8D23-9973-6D31-BFB87C462D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87152" y="401319"/>
            <a:ext cx="231299" cy="231299"/>
          </a:xfrm>
          <a:prstGeom prst="rect">
            <a:avLst/>
          </a:prstGeom>
        </p:spPr>
      </p:pic>
      <p:pic>
        <p:nvPicPr>
          <p:cNvPr id="7" name="26. CUL.FEM.Pres.As.Emp">
            <a:hlinkClick r:id="" action="ppaction://media"/>
            <a:extLst>
              <a:ext uri="{FF2B5EF4-FFF2-40B4-BE49-F238E27FC236}">
                <a16:creationId xmlns:a16="http://schemas.microsoft.com/office/drawing/2014/main" id="{299CBCBC-C51C-153E-0E71-BF2823390BF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415972" y="401319"/>
            <a:ext cx="231300" cy="231300"/>
          </a:xfrm>
          <a:prstGeom prst="rect">
            <a:avLst/>
          </a:prstGeom>
        </p:spPr>
      </p:pic>
      <p:sp>
        <p:nvSpPr>
          <p:cNvPr id="3" name="TextBox 2">
            <a:extLst>
              <a:ext uri="{FF2B5EF4-FFF2-40B4-BE49-F238E27FC236}">
                <a16:creationId xmlns:a16="http://schemas.microsoft.com/office/drawing/2014/main" id="{4108C83D-4D9F-33EE-1102-0AEA02A36D0C}"/>
              </a:ext>
            </a:extLst>
          </p:cNvPr>
          <p:cNvSpPr txBox="1"/>
          <p:nvPr/>
        </p:nvSpPr>
        <p:spPr>
          <a:xfrm>
            <a:off x="3733800" y="2905780"/>
            <a:ext cx="5181599" cy="523220"/>
          </a:xfrm>
          <a:prstGeom prst="rect">
            <a:avLst/>
          </a:prstGeom>
          <a:solidFill>
            <a:schemeClr val="bg1"/>
          </a:solidFill>
          <a:ln w="28575">
            <a:solidFill>
              <a:srgbClr val="0000FF"/>
            </a:solidFill>
            <a:prstDash val="sysDash"/>
          </a:ln>
        </p:spPr>
        <p:txBody>
          <a:bodyPr wrap="square">
            <a:spAutoFit/>
          </a:bodyPr>
          <a:lstStyle/>
          <a:p>
            <a:pPr algn="ctr"/>
            <a:r>
              <a:rPr lang="en-US" sz="2800" b="1" dirty="0">
                <a:solidFill>
                  <a:srgbClr val="290EB2"/>
                </a:solidFill>
                <a:effectLst>
                  <a:outerShdw blurRad="38100" dist="38100" dir="2700000" algn="tl">
                    <a:srgbClr val="000000">
                      <a:alpha val="43137"/>
                    </a:srgbClr>
                  </a:outerShdw>
                </a:effectLst>
                <a:cs typeface="Times New Roman" pitchFamily="18" charset="0"/>
              </a:rPr>
              <a:t>Canarias: [</a:t>
            </a:r>
            <a:r>
              <a:rPr lang="en-US" sz="2800" b="1" dirty="0">
                <a:solidFill>
                  <a:srgbClr val="006666"/>
                </a:solidFill>
                <a:effectLst>
                  <a:outerShdw blurRad="38100" dist="38100" dir="2700000" algn="tl">
                    <a:srgbClr val="000000">
                      <a:alpha val="43137"/>
                    </a:srgbClr>
                  </a:outerShdw>
                </a:effectLst>
                <a:cs typeface="Times New Roman" pitchFamily="18" charset="0"/>
              </a:rPr>
              <a:t>s</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 1;  </a:t>
            </a:r>
            <a:r>
              <a:rPr lang="es-ES_tradnl" sz="2400" b="1" dirty="0">
                <a:solidFill>
                  <a:srgbClr val="290EB2"/>
                </a:solidFill>
                <a:effectLst>
                  <a:outerShdw blurRad="38100" dist="38100" dir="2700000" algn="tl">
                    <a:srgbClr val="000000">
                      <a:alpha val="43137"/>
                    </a:srgbClr>
                  </a:outerShdw>
                </a:effectLst>
                <a:cs typeface="Times New Roman" pitchFamily="18" charset="0"/>
              </a:rPr>
              <a:t> </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800" b="1" dirty="0">
                <a:solidFill>
                  <a:srgbClr val="C00000"/>
                </a:solidFill>
                <a:effectLst>
                  <a:outerShdw blurRad="38100" dist="38100" dir="2700000" algn="tl">
                    <a:srgbClr val="000000">
                      <a:alpha val="43137"/>
                    </a:srgbClr>
                  </a:outerShdw>
                </a:effectLst>
                <a:cs typeface="Times New Roman" pitchFamily="18" charset="0"/>
              </a:rPr>
              <a:t>h</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a:t>
            </a:r>
            <a:r>
              <a:rPr lang="es-ES_tradnl" sz="2400" b="1" dirty="0">
                <a:solidFill>
                  <a:srgbClr val="290EB2"/>
                </a:solidFill>
                <a:effectLst>
                  <a:outerShdw blurRad="38100" dist="38100" dir="2700000" algn="tl">
                    <a:srgbClr val="000000">
                      <a:alpha val="43137"/>
                    </a:srgbClr>
                  </a:outerShdw>
                </a:effectLst>
                <a:cs typeface="Times New Roman" pitchFamily="18" charset="0"/>
              </a:rPr>
              <a:t> 21;   </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s-ES_tradnl" sz="2800" b="1" dirty="0">
                <a:solidFill>
                  <a:srgbClr val="C00000"/>
                </a:solidFill>
                <a:effectLst>
                  <a:outerShdw blurRad="38100" dist="38100" dir="2700000" algn="tl">
                    <a:srgbClr val="000000">
                      <a:alpha val="43137"/>
                    </a:srgbClr>
                  </a:outerShdw>
                </a:effectLst>
                <a:cs typeface="Times New Roman" pitchFamily="18" charset="0"/>
              </a:rPr>
              <a:t>ø</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 1</a:t>
            </a:r>
            <a:endParaRPr lang="es-ES" sz="2400" dirty="0"/>
          </a:p>
        </p:txBody>
      </p:sp>
      <p:sp>
        <p:nvSpPr>
          <p:cNvPr id="10" name="TextBox 9">
            <a:extLst>
              <a:ext uri="{FF2B5EF4-FFF2-40B4-BE49-F238E27FC236}">
                <a16:creationId xmlns:a16="http://schemas.microsoft.com/office/drawing/2014/main" id="{A0032917-9E86-244F-E6F0-54E4637AA1B2}"/>
              </a:ext>
            </a:extLst>
          </p:cNvPr>
          <p:cNvSpPr txBox="1"/>
          <p:nvPr/>
        </p:nvSpPr>
        <p:spPr>
          <a:xfrm>
            <a:off x="3708400" y="6119057"/>
            <a:ext cx="5181599" cy="523220"/>
          </a:xfrm>
          <a:prstGeom prst="rect">
            <a:avLst/>
          </a:prstGeom>
          <a:solidFill>
            <a:schemeClr val="bg1"/>
          </a:solidFill>
          <a:ln w="28575">
            <a:solidFill>
              <a:srgbClr val="0000FF"/>
            </a:solidFill>
            <a:prstDash val="sysDash"/>
          </a:ln>
        </p:spPr>
        <p:txBody>
          <a:bodyPr wrap="square">
            <a:spAutoFit/>
          </a:bodyPr>
          <a:lstStyle/>
          <a:p>
            <a:pPr algn="ctr"/>
            <a:r>
              <a:rPr lang="en-US" sz="2800" b="1" dirty="0">
                <a:solidFill>
                  <a:srgbClr val="290EB2"/>
                </a:solidFill>
                <a:effectLst>
                  <a:outerShdw blurRad="38100" dist="38100" dir="2700000" algn="tl">
                    <a:srgbClr val="000000">
                      <a:alpha val="43137"/>
                    </a:srgbClr>
                  </a:outerShdw>
                </a:effectLst>
                <a:cs typeface="Times New Roman" pitchFamily="18" charset="0"/>
              </a:rPr>
              <a:t>Rep. Dom.: [</a:t>
            </a:r>
            <a:r>
              <a:rPr lang="en-US" sz="2800" b="1" dirty="0">
                <a:solidFill>
                  <a:srgbClr val="006666"/>
                </a:solidFill>
                <a:effectLst>
                  <a:outerShdw blurRad="38100" dist="38100" dir="2700000" algn="tl">
                    <a:srgbClr val="000000">
                      <a:alpha val="43137"/>
                    </a:srgbClr>
                  </a:outerShdw>
                </a:effectLst>
                <a:cs typeface="Times New Roman" pitchFamily="18" charset="0"/>
              </a:rPr>
              <a:t>s</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 5;  </a:t>
            </a:r>
            <a:r>
              <a:rPr lang="es-ES_tradnl" sz="2400" b="1" dirty="0">
                <a:solidFill>
                  <a:srgbClr val="290EB2"/>
                </a:solidFill>
                <a:effectLst>
                  <a:outerShdw blurRad="38100" dist="38100" dir="2700000" algn="tl">
                    <a:srgbClr val="000000">
                      <a:alpha val="43137"/>
                    </a:srgbClr>
                  </a:outerShdw>
                </a:effectLst>
                <a:cs typeface="Times New Roman" pitchFamily="18" charset="0"/>
              </a:rPr>
              <a:t> </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800" b="1" dirty="0">
                <a:solidFill>
                  <a:srgbClr val="C00000"/>
                </a:solidFill>
                <a:effectLst>
                  <a:outerShdw blurRad="38100" dist="38100" dir="2700000" algn="tl">
                    <a:srgbClr val="000000">
                      <a:alpha val="43137"/>
                    </a:srgbClr>
                  </a:outerShdw>
                </a:effectLst>
                <a:cs typeface="Times New Roman" pitchFamily="18" charset="0"/>
              </a:rPr>
              <a:t>h</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a:t>
            </a:r>
            <a:r>
              <a:rPr lang="es-ES_tradnl" sz="2400" b="1" dirty="0">
                <a:solidFill>
                  <a:srgbClr val="290EB2"/>
                </a:solidFill>
                <a:effectLst>
                  <a:outerShdw blurRad="38100" dist="38100" dir="2700000" algn="tl">
                    <a:srgbClr val="000000">
                      <a:alpha val="43137"/>
                    </a:srgbClr>
                  </a:outerShdw>
                </a:effectLst>
                <a:cs typeface="Times New Roman" pitchFamily="18" charset="0"/>
              </a:rPr>
              <a:t> 16;   </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s-ES_tradnl" sz="2800" b="1" dirty="0">
                <a:solidFill>
                  <a:srgbClr val="C00000"/>
                </a:solidFill>
                <a:effectLst>
                  <a:outerShdw blurRad="38100" dist="38100" dir="2700000" algn="tl">
                    <a:srgbClr val="000000">
                      <a:alpha val="43137"/>
                    </a:srgbClr>
                  </a:outerShdw>
                </a:effectLst>
                <a:cs typeface="Times New Roman" pitchFamily="18" charset="0"/>
              </a:rPr>
              <a:t>ø</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 1</a:t>
            </a:r>
            <a:endParaRPr lang="es-ES" sz="2400" dirty="0"/>
          </a:p>
        </p:txBody>
      </p:sp>
    </p:spTree>
    <p:extLst>
      <p:ext uri="{BB962C8B-B14F-4D97-AF65-F5344CB8AC3E}">
        <p14:creationId xmlns:p14="http://schemas.microsoft.com/office/powerpoint/2010/main" val="137964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childTnLst>
                          </p:cTn>
                        </p:par>
                        <p:par>
                          <p:cTn id="8" fill="hold">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4)">
                                      <p:cBhvr>
                                        <p:cTn id="11" dur="500"/>
                                        <p:tgtEl>
                                          <p:spTgt spid="2">
                                            <p:bg/>
                                          </p:spTgt>
                                        </p:tgtEl>
                                      </p:cBhvr>
                                    </p:animEffect>
                                  </p:childTnLst>
                                </p:cTn>
                              </p:par>
                              <p:par>
                                <p:cTn id="12" presetID="21" presetClass="entr" presetSubtype="4" fill="hold" grpId="0" nodeType="with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heel(4)">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7314"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21" presetClass="entr" presetSubtype="3" fill="hold" grpId="0" nodeType="clickEffect">
                                  <p:stCondLst>
                                    <p:cond delay="0"/>
                                  </p:stCondLst>
                                  <p:iterate type="wd">
                                    <p:tmPct val="10000"/>
                                  </p:iterate>
                                  <p:childTnLst>
                                    <p:set>
                                      <p:cBhvr>
                                        <p:cTn id="22" dur="1" fill="hold">
                                          <p:stCondLst>
                                            <p:cond delay="0"/>
                                          </p:stCondLst>
                                        </p:cTn>
                                        <p:tgtEl>
                                          <p:spTgt spid="3"/>
                                        </p:tgtEl>
                                        <p:attrNameLst>
                                          <p:attrName>style.visibility</p:attrName>
                                        </p:attrNameLst>
                                      </p:cBhvr>
                                      <p:to>
                                        <p:strVal val="visible"/>
                                      </p:to>
                                    </p:set>
                                    <p:animEffect transition="in" filter="wheel(3)">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wheel(4)">
                                      <p:cBhvr>
                                        <p:cTn id="28" dur="500"/>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41012" fill="hold"/>
                                        <p:tgtEl>
                                          <p:spTgt spid="7"/>
                                        </p:tgtEl>
                                      </p:cBhvr>
                                    </p:cmd>
                                  </p:childTnLst>
                                </p:cTn>
                              </p:par>
                            </p:childTnLst>
                          </p:cTn>
                        </p:par>
                      </p:childTnLst>
                    </p:cTn>
                  </p:par>
                  <p:par>
                    <p:cTn id="33" fill="hold">
                      <p:stCondLst>
                        <p:cond delay="indefinite"/>
                      </p:stCondLst>
                      <p:childTnLst>
                        <p:par>
                          <p:cTn id="34" fill="hold">
                            <p:stCondLst>
                              <p:cond delay="0"/>
                            </p:stCondLst>
                            <p:childTnLst>
                              <p:par>
                                <p:cTn id="35" presetID="21" presetClass="entr" presetSubtype="3" fill="hold" grpId="0" nodeType="clickEffect">
                                  <p:stCondLst>
                                    <p:cond delay="0"/>
                                  </p:stCondLst>
                                  <p:iterate type="wd">
                                    <p:tmPct val="10000"/>
                                  </p:iterate>
                                  <p:childTnLst>
                                    <p:set>
                                      <p:cBhvr>
                                        <p:cTn id="36" dur="1" fill="hold">
                                          <p:stCondLst>
                                            <p:cond delay="0"/>
                                          </p:stCondLst>
                                        </p:cTn>
                                        <p:tgtEl>
                                          <p:spTgt spid="10"/>
                                        </p:tgtEl>
                                        <p:attrNameLst>
                                          <p:attrName>style.visibility</p:attrName>
                                        </p:attrNameLst>
                                      </p:cBhvr>
                                      <p:to>
                                        <p:strVal val="visible"/>
                                      </p:to>
                                    </p:set>
                                    <p:animEffect transition="in" filter="wheel(3)">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39"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2" grpId="0" uiExpand="1" build="p" animBg="1"/>
      <p:bldP spid="5" grpId="0" animBg="1"/>
      <p:bldP spid="3"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156176" y="6407944"/>
            <a:ext cx="2491096" cy="36576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16DF319-95CC-413B-A704-42766C545EDD}" type="datetime2">
              <a:rPr kumimoji="0" lang="es-ES_tradnl" sz="1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8772EA-1EED-4278-8FBF-D48A18D301BE}" type="slidenum">
              <a:rPr kumimoji="0" lang="en-US" sz="10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0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 name="Chart 3"/>
          <p:cNvGraphicFramePr>
            <a:graphicFrameLocks/>
          </p:cNvGraphicFramePr>
          <p:nvPr>
            <p:extLst>
              <p:ext uri="{D42A27DB-BD31-4B8C-83A1-F6EECF244321}">
                <p14:modId xmlns:p14="http://schemas.microsoft.com/office/powerpoint/2010/main" val="2927918787"/>
              </p:ext>
            </p:extLst>
          </p:nvPr>
        </p:nvGraphicFramePr>
        <p:xfrm>
          <a:off x="827583" y="533400"/>
          <a:ext cx="7416824" cy="575564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txBox="1">
            <a:spLocks/>
          </p:cNvSpPr>
          <p:nvPr/>
        </p:nvSpPr>
        <p:spPr>
          <a:xfrm>
            <a:off x="822503" y="5828841"/>
            <a:ext cx="7416824" cy="460199"/>
          </a:xfrm>
          <a:prstGeom prst="rect">
            <a:avLst/>
          </a:prstGeom>
          <a:solidFill>
            <a:schemeClr val="bg1"/>
          </a:solidFill>
          <a:ln w="19050">
            <a:solidFill>
              <a:srgbClr val="0000FF"/>
            </a:solidFill>
            <a:prstDash val="lgDash"/>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s-ES_tradnl"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Variación de la /s/ implosiva en el habla CULTA -LAS PALMAS-</a:t>
            </a:r>
            <a:endPar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endParaRPr>
          </a:p>
        </p:txBody>
      </p:sp>
      <p:sp>
        <p:nvSpPr>
          <p:cNvPr id="5" name="Title 1">
            <a:extLst>
              <a:ext uri="{FF2B5EF4-FFF2-40B4-BE49-F238E27FC236}">
                <a16:creationId xmlns:a16="http://schemas.microsoft.com/office/drawing/2014/main" id="{696153B1-D34A-41A0-BAB5-8835E7C24A23}"/>
              </a:ext>
            </a:extLst>
          </p:cNvPr>
          <p:cNvSpPr txBox="1">
            <a:spLocks/>
          </p:cNvSpPr>
          <p:nvPr/>
        </p:nvSpPr>
        <p:spPr>
          <a:xfrm>
            <a:off x="822503" y="543560"/>
            <a:ext cx="7416824" cy="460199"/>
          </a:xfrm>
          <a:prstGeom prst="rect">
            <a:avLst/>
          </a:prstGeom>
          <a:solidFill>
            <a:schemeClr val="bg1"/>
          </a:solidFill>
          <a:ln w="19050">
            <a:solidFill>
              <a:srgbClr val="0000FF"/>
            </a:solidFill>
            <a:prstDash val="lgDash"/>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s-ES_tradnl"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Datos: </a:t>
            </a:r>
            <a:r>
              <a:rPr kumimoji="0" lang="es-ES_tradnl" sz="2000" b="1"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Samper Padilla </a:t>
            </a:r>
            <a:r>
              <a:rPr kumimoji="0" lang="es-ES_tradnl" sz="2000" b="1" i="0" u="none" strike="noStrike" kern="1200" cap="none" spc="0" normalizeH="0" noProof="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(1990: 121</a:t>
            </a:r>
            <a:r>
              <a:rPr lang="es-ES_tradnl" sz="2000" b="1" noProof="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365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3)">
                                      <p:cBhvr>
                                        <p:cTn id="10" dur="500"/>
                                        <p:tgtEl>
                                          <p:spTgt spid="5"/>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heel(4)">
                                      <p:cBhvr>
                                        <p:cTn id="13" dur="500"/>
                                        <p:tgtEl>
                                          <p:spTgt spid="4">
                                            <p:graphicEl>
                                              <a:chart seriesIdx="-3" categoryIdx="-3" bldStep="gridLegend"/>
                                            </p:graphicEl>
                                          </p:spTgt>
                                        </p:tgtEl>
                                      </p:cBhvr>
                                    </p:animEffect>
                                  </p:childTnLst>
                                </p:cTn>
                              </p:par>
                            </p:childTnLst>
                          </p:cTn>
                        </p:par>
                        <p:par>
                          <p:cTn id="14" fill="hold">
                            <p:stCondLst>
                              <p:cond delay="500"/>
                            </p:stCondLst>
                            <p:childTnLst>
                              <p:par>
                                <p:cTn id="15" presetID="21" presetClass="entr" presetSubtype="4" fill="hold" grpId="0" nodeType="afterEffect">
                                  <p:stCondLst>
                                    <p:cond delay="0"/>
                                  </p:stCondLst>
                                  <p:childTnLst>
                                    <p:set>
                                      <p:cBhvr>
                                        <p:cTn id="16"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heel(4)">
                                      <p:cBhvr>
                                        <p:cTn id="17" dur="500"/>
                                        <p:tgtEl>
                                          <p:spTgt spid="4">
                                            <p:graphicEl>
                                              <a:chart seriesIdx="-4" categoryIdx="0" bldStep="category"/>
                                            </p:graphicEl>
                                          </p:spTgt>
                                        </p:tgtEl>
                                      </p:cBhvr>
                                    </p:animEffect>
                                  </p:childTnLst>
                                </p:cTn>
                              </p:par>
                            </p:childTnLst>
                          </p:cTn>
                        </p:par>
                        <p:par>
                          <p:cTn id="18" fill="hold">
                            <p:stCondLst>
                              <p:cond delay="1000"/>
                            </p:stCondLst>
                            <p:childTnLst>
                              <p:par>
                                <p:cTn id="19" presetID="21" presetClass="entr" presetSubtype="4" fill="hold" grpId="0" nodeType="afterEffect">
                                  <p:stCondLst>
                                    <p:cond delay="0"/>
                                  </p:stCondLst>
                                  <p:childTnLst>
                                    <p:set>
                                      <p:cBhvr>
                                        <p:cTn id="20"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heel(4)">
                                      <p:cBhvr>
                                        <p:cTn id="21" dur="500"/>
                                        <p:tgtEl>
                                          <p:spTgt spid="4">
                                            <p:graphicEl>
                                              <a:chart seriesIdx="-4" categoryIdx="1" bldStep="category"/>
                                            </p:graphicEl>
                                          </p:spTgt>
                                        </p:tgtEl>
                                      </p:cBhvr>
                                    </p:animEffect>
                                  </p:childTnLst>
                                </p:cTn>
                              </p:par>
                            </p:childTnLst>
                          </p:cTn>
                        </p:par>
                        <p:par>
                          <p:cTn id="22" fill="hold">
                            <p:stCondLst>
                              <p:cond delay="1500"/>
                            </p:stCondLst>
                            <p:childTnLst>
                              <p:par>
                                <p:cTn id="23" presetID="21" presetClass="entr" presetSubtype="4" fill="hold" grpId="0" nodeType="afterEffect">
                                  <p:stCondLst>
                                    <p:cond delay="0"/>
                                  </p:stCondLst>
                                  <p:childTnLst>
                                    <p:set>
                                      <p:cBhvr>
                                        <p:cTn id="24"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heel(4)">
                                      <p:cBhvr>
                                        <p:cTn id="25" dur="500"/>
                                        <p:tgtEl>
                                          <p:spTgt spid="4">
                                            <p:graphicEl>
                                              <a:chart seriesIdx="-4" categoryIdx="2" bldStep="category"/>
                                            </p:graphicEl>
                                          </p:spTgt>
                                        </p:tgtEl>
                                      </p:cBhvr>
                                    </p:animEffect>
                                  </p:childTnLst>
                                </p:cTn>
                              </p:par>
                            </p:childTnLst>
                          </p:cTn>
                        </p:par>
                        <p:par>
                          <p:cTn id="26" fill="hold">
                            <p:stCondLst>
                              <p:cond delay="2000"/>
                            </p:stCondLst>
                            <p:childTnLst>
                              <p:par>
                                <p:cTn id="27" presetID="21" presetClass="entr" presetSubtype="4" fill="hold" grpId="0" nodeType="afterEffect">
                                  <p:stCondLst>
                                    <p:cond delay="0"/>
                                  </p:stCondLst>
                                  <p:childTnLst>
                                    <p:set>
                                      <p:cBhvr>
                                        <p:cTn id="28"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heel(4)">
                                      <p:cBhvr>
                                        <p:cTn id="29" dur="500"/>
                                        <p:tgtEl>
                                          <p:spTgt spid="4">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
        </p:bldSub>
      </p:bldGraphic>
      <p:bldP spid="6"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56F4D9-022B-81A1-D391-F37877399595}"/>
              </a:ext>
            </a:extLst>
          </p:cNvPr>
          <p:cNvSpPr>
            <a:spLocks noGrp="1"/>
          </p:cNvSpPr>
          <p:nvPr>
            <p:ph idx="1"/>
          </p:nvPr>
        </p:nvSpPr>
        <p:spPr>
          <a:xfrm>
            <a:off x="290512" y="1143000"/>
            <a:ext cx="8562975" cy="5400040"/>
          </a:xfrm>
          <a:solidFill>
            <a:srgbClr val="E4E4E4"/>
          </a:solidFill>
          <a:ln w="19050">
            <a:solidFill>
              <a:srgbClr val="0000FF"/>
            </a:solidFill>
          </a:ln>
        </p:spPr>
        <p:txBody>
          <a:bodyPr>
            <a:normAutofit fontScale="92500"/>
          </a:bodyPr>
          <a:lstStyle/>
          <a:p>
            <a:pPr marL="0" marR="0" algn="ctr">
              <a:lnSpc>
                <a:spcPts val="700"/>
              </a:lnSpc>
              <a:spcBef>
                <a:spcPts val="0"/>
              </a:spcBef>
            </a:pPr>
            <a:endParaRPr lang="es-ES" sz="1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lvl="0" algn="ctr">
              <a:lnSpc>
                <a:spcPts val="3000"/>
              </a:lnSpc>
              <a:spcBef>
                <a:spcPts val="0"/>
              </a:spcBef>
              <a:spcAft>
                <a:spcPts val="600"/>
              </a:spcAft>
              <a:buClr>
                <a:srgbClr val="2DA2BF"/>
              </a:buClr>
            </a:pP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El objetivo de esta presentación consiste en destacar las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semejanzas</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y las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diferencias</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entre el español de Canarias, especialmente el de Las Palmas-Gran Canaria, y el de la República Dominicana. </a:t>
            </a:r>
          </a:p>
          <a:p>
            <a:pPr marL="0" lvl="0" algn="ctr">
              <a:lnSpc>
                <a:spcPts val="3000"/>
              </a:lnSpc>
              <a:spcBef>
                <a:spcPts val="0"/>
              </a:spcBef>
              <a:spcAft>
                <a:spcPts val="600"/>
              </a:spcAft>
              <a:buClr>
                <a:srgbClr val="2DA2BF"/>
              </a:buClr>
            </a:pP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 intención es hacer una descripción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parcial</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 la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identidad</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 ambos modos de hablar con el apoyo, cuando es posible, de ilustraciones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orales</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La exposición tiene un carácter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divulgativo</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sin la estricta formalidad de una disertación académica.</a:t>
            </a:r>
          </a:p>
          <a:p>
            <a:pPr marL="0" lvl="0" algn="ctr">
              <a:lnSpc>
                <a:spcPts val="3000"/>
              </a:lnSpc>
              <a:spcBef>
                <a:spcPts val="0"/>
              </a:spcBef>
              <a:spcAft>
                <a:spcPts val="600"/>
              </a:spcAft>
              <a:buClr>
                <a:srgbClr val="2DA2BF"/>
              </a:buClr>
            </a:pP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Se comentan rasgos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fonéticos</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principalmente la variación de la /s/; hechos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sintácticos</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400" i="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haber</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en </a:t>
            </a:r>
            <a:r>
              <a:rPr lang="es-ES" sz="2400" i="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plural, </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formas del </a:t>
            </a:r>
            <a:r>
              <a:rPr lang="es-ES" sz="2400" i="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diminutivo</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y datos del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léxico disponible</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en varios centros de interés.</a:t>
            </a:r>
          </a:p>
          <a:p>
            <a:pPr marL="0" lvl="0" algn="ctr">
              <a:lnSpc>
                <a:spcPts val="3000"/>
              </a:lnSpc>
              <a:spcBef>
                <a:spcPts val="0"/>
              </a:spcBef>
              <a:spcAft>
                <a:spcPts val="800"/>
              </a:spcAft>
              <a:buClr>
                <a:srgbClr val="2DA2BF"/>
              </a:buClr>
            </a:pP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Por supuesto, no se pretende decir la última palabra sobre el asunto. El propósito es, simplemente, contribuir al esclarecimiento de un tema que aún no ha sido suficientemente estudiado.</a:t>
            </a:r>
            <a:endParaRPr lang="en-U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Date Placeholder 2">
            <a:extLst>
              <a:ext uri="{FF2B5EF4-FFF2-40B4-BE49-F238E27FC236}">
                <a16:creationId xmlns:a16="http://schemas.microsoft.com/office/drawing/2014/main" id="{263E6E43-032D-E64E-A282-C9D0701F9B4C}"/>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D2A3DAB2-91AF-5E44-6832-D1898E64257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 name="Title 4">
            <a:extLst>
              <a:ext uri="{FF2B5EF4-FFF2-40B4-BE49-F238E27FC236}">
                <a16:creationId xmlns:a16="http://schemas.microsoft.com/office/drawing/2014/main" id="{A899F21A-8A43-06ED-FB58-AFF8297C9363}"/>
              </a:ext>
            </a:extLst>
          </p:cNvPr>
          <p:cNvSpPr>
            <a:spLocks noGrp="1"/>
          </p:cNvSpPr>
          <p:nvPr>
            <p:ph type="title"/>
          </p:nvPr>
        </p:nvSpPr>
        <p:spPr>
          <a:xfrm>
            <a:off x="2705099" y="458787"/>
            <a:ext cx="3733800" cy="539909"/>
          </a:xfrm>
          <a:solidFill>
            <a:schemeClr val="bg1">
              <a:lumMod val="95000"/>
            </a:schemeClr>
          </a:solidFill>
          <a:ln w="28575">
            <a:solidFill>
              <a:srgbClr val="0000FF"/>
            </a:solidFill>
            <a:prstDash val="dash"/>
          </a:ln>
        </p:spPr>
        <p:txBody>
          <a:bodyPr>
            <a:normAutofit fontScale="90000"/>
          </a:bodyPr>
          <a:lstStyle/>
          <a:p>
            <a:pPr marL="342900" marR="0" lvl="0" indent="-342900" algn="ctr" defTabSz="914400" rtl="0" eaLnBrk="1" fontAlgn="auto" latinLnBrk="0" hangingPunct="1">
              <a:lnSpc>
                <a:spcPct val="107000"/>
              </a:lnSpc>
              <a:spcBef>
                <a:spcPts val="0"/>
              </a:spcBef>
              <a:spcAft>
                <a:spcPts val="800"/>
              </a:spcAft>
              <a:tabLst/>
              <a:defRPr/>
            </a:pPr>
            <a:r>
              <a:rPr kumimoji="0" lang="es-ES" sz="36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Descripción</a:t>
            </a:r>
            <a:r>
              <a:rPr kumimoji="0" lang="es-ES" sz="28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lang="es-ES" dirty="0"/>
          </a:p>
        </p:txBody>
      </p:sp>
    </p:spTree>
    <p:extLst>
      <p:ext uri="{BB962C8B-B14F-4D97-AF65-F5344CB8AC3E}">
        <p14:creationId xmlns:p14="http://schemas.microsoft.com/office/powerpoint/2010/main" val="338738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500"/>
                                        <p:tgtEl>
                                          <p:spTgt spid="5"/>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3)">
                                      <p:cBhvr>
                                        <p:cTn id="11" dur="1000"/>
                                        <p:tgtEl>
                                          <p:spTgt spid="2">
                                            <p:bg/>
                                          </p:spTgt>
                                        </p:tgtEl>
                                      </p:cBhvr>
                                    </p:animEffect>
                                  </p:childTnLst>
                                </p:cTn>
                              </p:par>
                            </p:childTnLst>
                          </p:cTn>
                        </p:par>
                        <p:par>
                          <p:cTn id="12" fill="hold">
                            <p:stCondLst>
                              <p:cond delay="1500"/>
                            </p:stCondLst>
                            <p:childTnLst>
                              <p:par>
                                <p:cTn id="13" presetID="21" presetClass="entr" presetSubtype="4" fill="hold"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heel(4)">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heel(4)">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heel(4)">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wheel(4)">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156176" y="6407944"/>
            <a:ext cx="2491096" cy="36576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16DF319-95CC-413B-A704-42766C545EDD}" type="datetime2">
              <a:rPr kumimoji="0" lang="es-ES_tradnl" sz="1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8772EA-1EED-4278-8FBF-D48A18D301BE}" type="slidenum">
              <a:rPr kumimoji="0" lang="en-US" sz="10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0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 name="Chart 3"/>
          <p:cNvGraphicFramePr>
            <a:graphicFrameLocks/>
          </p:cNvGraphicFramePr>
          <p:nvPr>
            <p:extLst>
              <p:ext uri="{D42A27DB-BD31-4B8C-83A1-F6EECF244321}">
                <p14:modId xmlns:p14="http://schemas.microsoft.com/office/powerpoint/2010/main" val="2896499139"/>
              </p:ext>
            </p:extLst>
          </p:nvPr>
        </p:nvGraphicFramePr>
        <p:xfrm>
          <a:off x="827583" y="559313"/>
          <a:ext cx="7416824" cy="5688632"/>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txBox="1">
            <a:spLocks/>
          </p:cNvSpPr>
          <p:nvPr/>
        </p:nvSpPr>
        <p:spPr>
          <a:xfrm>
            <a:off x="1145095" y="5787746"/>
            <a:ext cx="6781800" cy="460199"/>
          </a:xfrm>
          <a:prstGeom prst="rect">
            <a:avLst/>
          </a:prstGeom>
          <a:solidFill>
            <a:schemeClr val="bg1"/>
          </a:solidFill>
          <a:ln w="19050">
            <a:noFill/>
            <a:prstDash val="lgDash"/>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s-ES_tradnl"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Variación de /s/ implosiva: habla CULTA dominicana</a:t>
            </a:r>
            <a:endPar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endParaRPr>
          </a:p>
        </p:txBody>
      </p:sp>
      <p:sp>
        <p:nvSpPr>
          <p:cNvPr id="7" name="TextBox 6">
            <a:extLst>
              <a:ext uri="{FF2B5EF4-FFF2-40B4-BE49-F238E27FC236}">
                <a16:creationId xmlns:a16="http://schemas.microsoft.com/office/drawing/2014/main" id="{5AA8F7D5-0B4B-FC23-16B5-04AC76324BF3}"/>
              </a:ext>
            </a:extLst>
          </p:cNvPr>
          <p:cNvSpPr txBox="1"/>
          <p:nvPr/>
        </p:nvSpPr>
        <p:spPr>
          <a:xfrm>
            <a:off x="873086" y="610055"/>
            <a:ext cx="7325818" cy="369332"/>
          </a:xfrm>
          <a:prstGeom prst="rect">
            <a:avLst/>
          </a:prstGeom>
          <a:noFill/>
        </p:spPr>
        <p:txBody>
          <a:bodyPr wrap="square">
            <a:spAutoFit/>
          </a:bodyPr>
          <a:lstStyle/>
          <a:p>
            <a:r>
              <a:rPr kumimoji="0" lang="es-DO" altLang="en-US"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Análisis de comentarios/conversaciones de 12 profesionales emitidos por TV. </a:t>
            </a:r>
            <a:endParaRPr lang="es-ES" dirty="0"/>
          </a:p>
        </p:txBody>
      </p:sp>
    </p:spTree>
    <p:extLst>
      <p:ext uri="{BB962C8B-B14F-4D97-AF65-F5344CB8AC3E}">
        <p14:creationId xmlns:p14="http://schemas.microsoft.com/office/powerpoint/2010/main" val="57515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heel(4)">
                                      <p:cBhvr>
                                        <p:cTn id="7" dur="500"/>
                                        <p:tgtEl>
                                          <p:spTgt spid="4">
                                            <p:graphicEl>
                                              <a:chart seriesIdx="-3" categoryIdx="-3" bldStep="gridLegend"/>
                                            </p:graphicEl>
                                          </p:spTgt>
                                        </p:tgtEl>
                                      </p:cBhvr>
                                    </p:animEffect>
                                  </p:childTnLst>
                                </p:cTn>
                              </p:par>
                              <p:par>
                                <p:cTn id="8" presetID="21" presetClass="entr" presetSubtype="3" fill="hold" grpId="0" nodeType="withEffect">
                                  <p:stCondLst>
                                    <p:cond delay="0"/>
                                  </p:stCondLst>
                                  <p:iterate type="wd">
                                    <p:tmPct val="10000"/>
                                  </p:iterate>
                                  <p:childTnLst>
                                    <p:set>
                                      <p:cBhvr>
                                        <p:cTn id="9" dur="1" fill="hold">
                                          <p:stCondLst>
                                            <p:cond delay="0"/>
                                          </p:stCondLst>
                                        </p:cTn>
                                        <p:tgtEl>
                                          <p:spTgt spid="7"/>
                                        </p:tgtEl>
                                        <p:attrNameLst>
                                          <p:attrName>style.visibility</p:attrName>
                                        </p:attrNameLst>
                                      </p:cBhvr>
                                      <p:to>
                                        <p:strVal val="visible"/>
                                      </p:to>
                                    </p:set>
                                    <p:animEffect transition="in" filter="wheel(3)">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1050"/>
                            </p:stCondLst>
                            <p:childTnLst>
                              <p:par>
                                <p:cTn id="15" presetID="21" presetClass="entr" presetSubtype="4" fill="hold" grpId="0" nodeType="afterEffect">
                                  <p:stCondLst>
                                    <p:cond delay="0"/>
                                  </p:stCondLst>
                                  <p:childTnLst>
                                    <p:set>
                                      <p:cBhvr>
                                        <p:cTn id="16"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heel(4)">
                                      <p:cBhvr>
                                        <p:cTn id="17" dur="500"/>
                                        <p:tgtEl>
                                          <p:spTgt spid="4">
                                            <p:graphicEl>
                                              <a:chart seriesIdx="-4" categoryIdx="0" bldStep="category"/>
                                            </p:graphicEl>
                                          </p:spTgt>
                                        </p:tgtEl>
                                      </p:cBhvr>
                                    </p:animEffect>
                                  </p:childTnLst>
                                </p:cTn>
                              </p:par>
                            </p:childTnLst>
                          </p:cTn>
                        </p:par>
                        <p:par>
                          <p:cTn id="18" fill="hold">
                            <p:stCondLst>
                              <p:cond delay="1550"/>
                            </p:stCondLst>
                            <p:childTnLst>
                              <p:par>
                                <p:cTn id="19" presetID="21" presetClass="entr" presetSubtype="4" fill="hold" grpId="0" nodeType="afterEffect">
                                  <p:stCondLst>
                                    <p:cond delay="0"/>
                                  </p:stCondLst>
                                  <p:childTnLst>
                                    <p:set>
                                      <p:cBhvr>
                                        <p:cTn id="20"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heel(4)">
                                      <p:cBhvr>
                                        <p:cTn id="21" dur="500"/>
                                        <p:tgtEl>
                                          <p:spTgt spid="4">
                                            <p:graphicEl>
                                              <a:chart seriesIdx="-4" categoryIdx="1" bldStep="category"/>
                                            </p:graphicEl>
                                          </p:spTgt>
                                        </p:tgtEl>
                                      </p:cBhvr>
                                    </p:animEffect>
                                  </p:childTnLst>
                                </p:cTn>
                              </p:par>
                            </p:childTnLst>
                          </p:cTn>
                        </p:par>
                        <p:par>
                          <p:cTn id="22" fill="hold">
                            <p:stCondLst>
                              <p:cond delay="2050"/>
                            </p:stCondLst>
                            <p:childTnLst>
                              <p:par>
                                <p:cTn id="23" presetID="21" presetClass="entr" presetSubtype="4" fill="hold" grpId="0" nodeType="afterEffect">
                                  <p:stCondLst>
                                    <p:cond delay="0"/>
                                  </p:stCondLst>
                                  <p:childTnLst>
                                    <p:set>
                                      <p:cBhvr>
                                        <p:cTn id="24"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heel(4)">
                                      <p:cBhvr>
                                        <p:cTn id="25" dur="500"/>
                                        <p:tgtEl>
                                          <p:spTgt spid="4">
                                            <p:graphicEl>
                                              <a:chart seriesIdx="-4" categoryIdx="2" bldStep="category"/>
                                            </p:graphicEl>
                                          </p:spTgt>
                                        </p:tgtEl>
                                      </p:cBhvr>
                                    </p:animEffect>
                                  </p:childTnLst>
                                </p:cTn>
                              </p:par>
                            </p:childTnLst>
                          </p:cTn>
                        </p:par>
                        <p:par>
                          <p:cTn id="26" fill="hold">
                            <p:stCondLst>
                              <p:cond delay="2550"/>
                            </p:stCondLst>
                            <p:childTnLst>
                              <p:par>
                                <p:cTn id="27" presetID="21" presetClass="entr" presetSubtype="4" fill="hold" grpId="0" nodeType="afterEffect">
                                  <p:stCondLst>
                                    <p:cond delay="0"/>
                                  </p:stCondLst>
                                  <p:childTnLst>
                                    <p:set>
                                      <p:cBhvr>
                                        <p:cTn id="28"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heel(4)">
                                      <p:cBhvr>
                                        <p:cTn id="29" dur="500"/>
                                        <p:tgtEl>
                                          <p:spTgt spid="4">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
        </p:bldSub>
      </p:bldGraphic>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BDF24-B214-53AA-71ED-95EE5BDD6034}"/>
              </a:ext>
            </a:extLst>
          </p:cNvPr>
          <p:cNvSpPr>
            <a:spLocks noGrp="1"/>
          </p:cNvSpPr>
          <p:nvPr>
            <p:ph type="title"/>
          </p:nvPr>
        </p:nvSpPr>
        <p:spPr>
          <a:xfrm>
            <a:off x="103584" y="438626"/>
            <a:ext cx="8936832" cy="762000"/>
          </a:xfrm>
        </p:spPr>
        <p:txBody>
          <a:bodyPr>
            <a:normAutofit fontScale="90000"/>
          </a:bodyPr>
          <a:lstStyle/>
          <a:p>
            <a:pPr algn="ctr"/>
            <a:r>
              <a:rPr lang="es-ES" sz="3100" dirty="0">
                <a:solidFill>
                  <a:srgbClr val="0000FF"/>
                </a:solidFill>
                <a:latin typeface="Times New Roman" panose="02020603050405020304" pitchFamily="18" charset="0"/>
                <a:cs typeface="Times New Roman" panose="02020603050405020304" pitchFamily="18" charset="0"/>
              </a:rPr>
              <a:t>Comparación </a:t>
            </a:r>
            <a:r>
              <a:rPr lang="es-ES" sz="3100" u="sng" dirty="0">
                <a:solidFill>
                  <a:srgbClr val="0000FF"/>
                </a:solidFill>
                <a:latin typeface="Times New Roman" panose="02020603050405020304" pitchFamily="18" charset="0"/>
                <a:cs typeface="Times New Roman" panose="02020603050405020304" pitchFamily="18" charset="0"/>
              </a:rPr>
              <a:t>inter</a:t>
            </a:r>
            <a:r>
              <a:rPr lang="es-ES" sz="3100" dirty="0">
                <a:solidFill>
                  <a:srgbClr val="0000FF"/>
                </a:solidFill>
                <a:latin typeface="Times New Roman" panose="02020603050405020304" pitchFamily="18" charset="0"/>
                <a:cs typeface="Times New Roman" panose="02020603050405020304" pitchFamily="18" charset="0"/>
              </a:rPr>
              <a:t>dialectal:</a:t>
            </a:r>
            <a:br>
              <a:rPr lang="es-ES" sz="3100" dirty="0">
                <a:solidFill>
                  <a:srgbClr val="0000FF"/>
                </a:solidFill>
                <a:latin typeface="Times New Roman" panose="02020603050405020304" pitchFamily="18" charset="0"/>
                <a:cs typeface="Times New Roman" panose="02020603050405020304" pitchFamily="18" charset="0"/>
              </a:rPr>
            </a:br>
            <a:r>
              <a:rPr lang="es-ES" sz="2700" dirty="0">
                <a:solidFill>
                  <a:srgbClr val="0000FF"/>
                </a:solidFill>
                <a:latin typeface="Times New Roman" panose="02020603050405020304" pitchFamily="18" charset="0"/>
                <a:cs typeface="Times New Roman" panose="02020603050405020304" pitchFamily="18" charset="0"/>
              </a:rPr>
              <a:t>Habla CULTA CANARIA frente a habla CULTA DOMINICANA</a:t>
            </a:r>
          </a:p>
        </p:txBody>
      </p:sp>
      <p:sp>
        <p:nvSpPr>
          <p:cNvPr id="3" name="Text Placeholder 2">
            <a:extLst>
              <a:ext uri="{FF2B5EF4-FFF2-40B4-BE49-F238E27FC236}">
                <a16:creationId xmlns:a16="http://schemas.microsoft.com/office/drawing/2014/main" id="{DD249FAC-9CB4-E5F6-6A78-5E021F7E4D8D}"/>
              </a:ext>
            </a:extLst>
          </p:cNvPr>
          <p:cNvSpPr>
            <a:spLocks noGrp="1"/>
          </p:cNvSpPr>
          <p:nvPr>
            <p:ph type="body" idx="1"/>
          </p:nvPr>
        </p:nvSpPr>
        <p:spPr/>
        <p:txBody>
          <a:bodyPr>
            <a:normAutofit/>
          </a:bodyPr>
          <a:lstStyle/>
          <a:p>
            <a:pPr algn="ctr"/>
            <a:r>
              <a:rPr lang="es-E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Habla CULTA – Las Palmas</a:t>
            </a:r>
          </a:p>
        </p:txBody>
      </p:sp>
      <p:sp>
        <p:nvSpPr>
          <p:cNvPr id="4" name="Text Placeholder 3">
            <a:extLst>
              <a:ext uri="{FF2B5EF4-FFF2-40B4-BE49-F238E27FC236}">
                <a16:creationId xmlns:a16="http://schemas.microsoft.com/office/drawing/2014/main" id="{EC4C0A25-D483-9163-3F69-68224D12E280}"/>
              </a:ext>
            </a:extLst>
          </p:cNvPr>
          <p:cNvSpPr>
            <a:spLocks noGrp="1"/>
          </p:cNvSpPr>
          <p:nvPr>
            <p:ph type="body" sz="half" idx="3"/>
          </p:nvPr>
        </p:nvSpPr>
        <p:spPr/>
        <p:txBody>
          <a:bodyPr>
            <a:normAutofit/>
          </a:bodyPr>
          <a:lstStyle/>
          <a:p>
            <a:pPr algn="ctr"/>
            <a:r>
              <a:rPr lang="es-E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Habla CULTA – Rep. Dom.</a:t>
            </a:r>
          </a:p>
        </p:txBody>
      </p:sp>
      <p:sp>
        <p:nvSpPr>
          <p:cNvPr id="7" name="Date Placeholder 6">
            <a:extLst>
              <a:ext uri="{FF2B5EF4-FFF2-40B4-BE49-F238E27FC236}">
                <a16:creationId xmlns:a16="http://schemas.microsoft.com/office/drawing/2014/main" id="{753035C6-5B34-2B88-A93F-ED21F94A87BE}"/>
              </a:ext>
            </a:extLst>
          </p:cNvPr>
          <p:cNvSpPr>
            <a:spLocks noGrp="1"/>
          </p:cNvSpPr>
          <p:nvPr>
            <p:ph type="dt" sz="half" idx="10"/>
          </p:nvPr>
        </p:nvSpPr>
        <p:spPr/>
        <p:txBody>
          <a:bodyPr/>
          <a:lstStyle/>
          <a:p>
            <a:pPr>
              <a:defRPr/>
            </a:pPr>
            <a:fld id="{A7C18A08-002A-4582-B2E1-2F4873EA16EA}" type="datetime2">
              <a:rPr lang="es-ES_tradnl" smtClean="0"/>
              <a:t>lunes, 01 de mayo de 2023</a:t>
            </a:fld>
            <a:endParaRPr lang="en-US"/>
          </a:p>
        </p:txBody>
      </p:sp>
      <p:sp>
        <p:nvSpPr>
          <p:cNvPr id="8" name="Slide Number Placeholder 7">
            <a:extLst>
              <a:ext uri="{FF2B5EF4-FFF2-40B4-BE49-F238E27FC236}">
                <a16:creationId xmlns:a16="http://schemas.microsoft.com/office/drawing/2014/main" id="{EF4ACF20-168F-8A15-3C67-AF90EC464808}"/>
              </a:ext>
            </a:extLst>
          </p:cNvPr>
          <p:cNvSpPr>
            <a:spLocks noGrp="1"/>
          </p:cNvSpPr>
          <p:nvPr>
            <p:ph type="sldNum" sz="quarter" idx="12"/>
          </p:nvPr>
        </p:nvSpPr>
        <p:spPr/>
        <p:txBody>
          <a:bodyPr/>
          <a:lstStyle/>
          <a:p>
            <a:pPr>
              <a:defRPr/>
            </a:pPr>
            <a:fld id="{13D0C959-AC11-4F49-AF86-F970AF4DAA89}" type="slidenum">
              <a:rPr lang="en-US" smtClean="0"/>
              <a:pPr>
                <a:defRPr/>
              </a:pPr>
              <a:t>21</a:t>
            </a:fld>
            <a:endParaRPr lang="en-US"/>
          </a:p>
        </p:txBody>
      </p:sp>
      <p:graphicFrame>
        <p:nvGraphicFramePr>
          <p:cNvPr id="9" name="Content Placeholder 8">
            <a:extLst>
              <a:ext uri="{FF2B5EF4-FFF2-40B4-BE49-F238E27FC236}">
                <a16:creationId xmlns:a16="http://schemas.microsoft.com/office/drawing/2014/main" id="{623CD0D4-7560-103B-CB70-9E7A18B28D5A}"/>
              </a:ext>
            </a:extLst>
          </p:cNvPr>
          <p:cNvGraphicFramePr>
            <a:graphicFrameLocks noGrp="1"/>
          </p:cNvGraphicFramePr>
          <p:nvPr>
            <p:ph sz="quarter" idx="2"/>
            <p:extLst>
              <p:ext uri="{D42A27DB-BD31-4B8C-83A1-F6EECF244321}">
                <p14:modId xmlns:p14="http://schemas.microsoft.com/office/powerpoint/2010/main" val="2799745840"/>
              </p:ext>
            </p:extLst>
          </p:nvPr>
        </p:nvGraphicFramePr>
        <p:xfrm>
          <a:off x="457200" y="1444625"/>
          <a:ext cx="4040188" cy="39417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9">
            <a:extLst>
              <a:ext uri="{FF2B5EF4-FFF2-40B4-BE49-F238E27FC236}">
                <a16:creationId xmlns:a16="http://schemas.microsoft.com/office/drawing/2014/main" id="{0CF17DE6-D77B-55BA-584B-2659EFC3374B}"/>
              </a:ext>
            </a:extLst>
          </p:cNvPr>
          <p:cNvGraphicFramePr>
            <a:graphicFrameLocks noGrp="1"/>
          </p:cNvGraphicFramePr>
          <p:nvPr>
            <p:ph sz="quarter" idx="4"/>
            <p:extLst>
              <p:ext uri="{D42A27DB-BD31-4B8C-83A1-F6EECF244321}">
                <p14:modId xmlns:p14="http://schemas.microsoft.com/office/powerpoint/2010/main" val="1481408033"/>
              </p:ext>
            </p:extLst>
          </p:nvPr>
        </p:nvGraphicFramePr>
        <p:xfrm>
          <a:off x="4645025" y="1444625"/>
          <a:ext cx="4041775" cy="3941763"/>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a:extLst>
              <a:ext uri="{FF2B5EF4-FFF2-40B4-BE49-F238E27FC236}">
                <a16:creationId xmlns:a16="http://schemas.microsoft.com/office/drawing/2014/main" id="{B87EE7D8-4692-D25A-FEA7-A06908FDAC8B}"/>
              </a:ext>
            </a:extLst>
          </p:cNvPr>
          <p:cNvCxnSpPr>
            <a:cxnSpLocks/>
          </p:cNvCxnSpPr>
          <p:nvPr/>
        </p:nvCxnSpPr>
        <p:spPr>
          <a:xfrm flipV="1">
            <a:off x="1752600" y="3886200"/>
            <a:ext cx="3810000" cy="304800"/>
          </a:xfrm>
          <a:prstGeom prst="straightConnector1">
            <a:avLst/>
          </a:prstGeom>
          <a:ln w="38100">
            <a:solidFill>
              <a:srgbClr val="00B050"/>
            </a:solidFill>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D9C2CCFF-3FBE-C7B1-47FE-DE16792CCA07}"/>
              </a:ext>
            </a:extLst>
          </p:cNvPr>
          <p:cNvCxnSpPr>
            <a:cxnSpLocks/>
          </p:cNvCxnSpPr>
          <p:nvPr/>
        </p:nvCxnSpPr>
        <p:spPr>
          <a:xfrm>
            <a:off x="2590800" y="2438400"/>
            <a:ext cx="3733800" cy="381000"/>
          </a:xfrm>
          <a:prstGeom prst="straightConnector1">
            <a:avLst/>
          </a:prstGeom>
          <a:ln w="28575">
            <a:solidFill>
              <a:srgbClr val="003399"/>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31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heel(3)">
                                      <p:cBhvr>
                                        <p:cTn id="7" dur="500"/>
                                        <p:tgtEl>
                                          <p:spTgt spid="2"/>
                                        </p:tgtEl>
                                      </p:cBhvr>
                                    </p:animEffect>
                                  </p:childTnLst>
                                </p:cTn>
                              </p:par>
                            </p:childTnLst>
                          </p:cTn>
                        </p:par>
                        <p:par>
                          <p:cTn id="8" fill="hold">
                            <p:stCondLst>
                              <p:cond delay="1000"/>
                            </p:stCondLst>
                            <p:childTnLst>
                              <p:par>
                                <p:cTn id="9" presetID="21" presetClass="entr" presetSubtype="4" fill="hold" grpId="0" nodeType="afterEffect">
                                  <p:stCondLst>
                                    <p:cond delay="0"/>
                                  </p:stCondLst>
                                  <p:childTnLst>
                                    <p:set>
                                      <p:cBhvr>
                                        <p:cTn id="10"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wheel(4)">
                                      <p:cBhvr>
                                        <p:cTn id="11" dur="500"/>
                                        <p:tgtEl>
                                          <p:spTgt spid="9">
                                            <p:graphicEl>
                                              <a:chart seriesIdx="-3" categoryIdx="-3" bldStep="gridLegend"/>
                                            </p:graphicEl>
                                          </p:spTgt>
                                        </p:tgtEl>
                                      </p:cBhvr>
                                    </p:animEffect>
                                  </p:childTnLst>
                                </p:cTn>
                              </p:par>
                            </p:childTnLst>
                          </p:cTn>
                        </p:par>
                        <p:par>
                          <p:cTn id="12" fill="hold">
                            <p:stCondLst>
                              <p:cond delay="1500"/>
                            </p:stCondLst>
                            <p:childTnLst>
                              <p:par>
                                <p:cTn id="13" presetID="21" presetClass="entr" presetSubtype="4" fill="hold" grpId="0" nodeType="afterEffect">
                                  <p:stCondLst>
                                    <p:cond delay="0"/>
                                  </p:stCondLst>
                                  <p:childTnLst>
                                    <p:set>
                                      <p:cBhvr>
                                        <p:cTn id="14" dur="1" fill="hold">
                                          <p:stCondLst>
                                            <p:cond delay="0"/>
                                          </p:stCondLst>
                                        </p:cTn>
                                        <p:tgtEl>
                                          <p:spTgt spid="9">
                                            <p:graphicEl>
                                              <a:chart seriesIdx="-4" categoryIdx="0" bldStep="category"/>
                                            </p:graphicEl>
                                          </p:spTgt>
                                        </p:tgtEl>
                                        <p:attrNameLst>
                                          <p:attrName>style.visibility</p:attrName>
                                        </p:attrNameLst>
                                      </p:cBhvr>
                                      <p:to>
                                        <p:strVal val="visible"/>
                                      </p:to>
                                    </p:set>
                                    <p:animEffect transition="in" filter="wheel(4)">
                                      <p:cBhvr>
                                        <p:cTn id="15" dur="500"/>
                                        <p:tgtEl>
                                          <p:spTgt spid="9">
                                            <p:graphicEl>
                                              <a:chart seriesIdx="-4" categoryIdx="0" bldStep="category"/>
                                            </p:graphicEl>
                                          </p:spTgt>
                                        </p:tgtEl>
                                      </p:cBhvr>
                                    </p:animEffect>
                                  </p:childTnLst>
                                </p:cTn>
                              </p:par>
                            </p:childTnLst>
                          </p:cTn>
                        </p:par>
                        <p:par>
                          <p:cTn id="16" fill="hold">
                            <p:stCondLst>
                              <p:cond delay="2000"/>
                            </p:stCondLst>
                            <p:childTnLst>
                              <p:par>
                                <p:cTn id="17" presetID="21" presetClass="entr" presetSubtype="4" fill="hold" grpId="0" nodeType="afterEffect">
                                  <p:stCondLst>
                                    <p:cond delay="0"/>
                                  </p:stCondLst>
                                  <p:childTnLst>
                                    <p:set>
                                      <p:cBhvr>
                                        <p:cTn id="18" dur="1" fill="hold">
                                          <p:stCondLst>
                                            <p:cond delay="0"/>
                                          </p:stCondLst>
                                        </p:cTn>
                                        <p:tgtEl>
                                          <p:spTgt spid="9">
                                            <p:graphicEl>
                                              <a:chart seriesIdx="-4" categoryIdx="1" bldStep="category"/>
                                            </p:graphicEl>
                                          </p:spTgt>
                                        </p:tgtEl>
                                        <p:attrNameLst>
                                          <p:attrName>style.visibility</p:attrName>
                                        </p:attrNameLst>
                                      </p:cBhvr>
                                      <p:to>
                                        <p:strVal val="visible"/>
                                      </p:to>
                                    </p:set>
                                    <p:animEffect transition="in" filter="wheel(4)">
                                      <p:cBhvr>
                                        <p:cTn id="19" dur="500"/>
                                        <p:tgtEl>
                                          <p:spTgt spid="9">
                                            <p:graphicEl>
                                              <a:chart seriesIdx="-4" categoryIdx="1" bldStep="category"/>
                                            </p:graphicEl>
                                          </p:spTgt>
                                        </p:tgtEl>
                                      </p:cBhvr>
                                    </p:animEffect>
                                  </p:childTnLst>
                                </p:cTn>
                              </p:par>
                            </p:childTnLst>
                          </p:cTn>
                        </p:par>
                        <p:par>
                          <p:cTn id="20" fill="hold">
                            <p:stCondLst>
                              <p:cond delay="2500"/>
                            </p:stCondLst>
                            <p:childTnLst>
                              <p:par>
                                <p:cTn id="21" presetID="21" presetClass="entr" presetSubtype="4" fill="hold" grpId="0" nodeType="afterEffect">
                                  <p:stCondLst>
                                    <p:cond delay="0"/>
                                  </p:stCondLst>
                                  <p:childTnLst>
                                    <p:set>
                                      <p:cBhvr>
                                        <p:cTn id="22"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wheel(4)">
                                      <p:cBhvr>
                                        <p:cTn id="23" dur="500"/>
                                        <p:tgtEl>
                                          <p:spTgt spid="9">
                                            <p:graphicEl>
                                              <a:chart seriesIdx="-4" categoryIdx="2" bldStep="category"/>
                                            </p:graphicEl>
                                          </p:spTgt>
                                        </p:tgtEl>
                                      </p:cBhvr>
                                    </p:animEffect>
                                  </p:childTnLst>
                                </p:cTn>
                              </p:par>
                            </p:childTnLst>
                          </p:cTn>
                        </p:par>
                        <p:par>
                          <p:cTn id="24" fill="hold">
                            <p:stCondLst>
                              <p:cond delay="3000"/>
                            </p:stCondLst>
                            <p:childTnLst>
                              <p:par>
                                <p:cTn id="25" presetID="21" presetClass="entr" presetSubtype="3" fill="hold" grpId="0" nodeType="afterEffect">
                                  <p:stCondLst>
                                    <p:cond delay="0"/>
                                  </p:stCondLst>
                                  <p:childTnLst>
                                    <p:set>
                                      <p:cBhvr>
                                        <p:cTn id="26" dur="1" fill="hold">
                                          <p:stCondLst>
                                            <p:cond delay="0"/>
                                          </p:stCondLst>
                                        </p:cTn>
                                        <p:tgtEl>
                                          <p:spTgt spid="9">
                                            <p:graphicEl>
                                              <a:chart seriesIdx="-4" categoryIdx="3" bldStep="category"/>
                                            </p:graphicEl>
                                          </p:spTgt>
                                        </p:tgtEl>
                                        <p:attrNameLst>
                                          <p:attrName>style.visibility</p:attrName>
                                        </p:attrNameLst>
                                      </p:cBhvr>
                                      <p:to>
                                        <p:strVal val="visible"/>
                                      </p:to>
                                    </p:set>
                                    <p:animEffect transition="in" filter="wheel(3)">
                                      <p:cBhvr>
                                        <p:cTn id="27" dur="500"/>
                                        <p:tgtEl>
                                          <p:spTgt spid="9">
                                            <p:graphicEl>
                                              <a:chart seriesIdx="-4" categoryIdx="3" bldStep="category"/>
                                            </p:graphicEl>
                                          </p:spTgt>
                                        </p:tgtEl>
                                      </p:cBhvr>
                                    </p:animEffect>
                                  </p:childTnLst>
                                </p:cTn>
                              </p:par>
                            </p:childTnLst>
                          </p:cTn>
                        </p:par>
                        <p:par>
                          <p:cTn id="28" fill="hold">
                            <p:stCondLst>
                              <p:cond delay="3500"/>
                            </p:stCondLst>
                            <p:childTnLst>
                              <p:par>
                                <p:cTn id="29" presetID="21" presetClass="entr" presetSubtype="3" fill="hold" grpId="0" nodeType="afterEffect">
                                  <p:stCondLst>
                                    <p:cond delay="0"/>
                                  </p:stCondLst>
                                  <p:childTnLst>
                                    <p:set>
                                      <p:cBhvr>
                                        <p:cTn id="30" dur="1" fill="hold">
                                          <p:stCondLst>
                                            <p:cond delay="0"/>
                                          </p:stCondLst>
                                        </p:cTn>
                                        <p:tgtEl>
                                          <p:spTgt spid="3">
                                            <p:bg/>
                                          </p:spTgt>
                                        </p:tgtEl>
                                        <p:attrNameLst>
                                          <p:attrName>style.visibility</p:attrName>
                                        </p:attrNameLst>
                                      </p:cBhvr>
                                      <p:to>
                                        <p:strVal val="visible"/>
                                      </p:to>
                                    </p:set>
                                    <p:animEffect transition="in" filter="wheel(3)">
                                      <p:cBhvr>
                                        <p:cTn id="31" dur="500"/>
                                        <p:tgtEl>
                                          <p:spTgt spid="3">
                                            <p:bg/>
                                          </p:spTgt>
                                        </p:tgtEl>
                                      </p:cBhvr>
                                    </p:animEffect>
                                  </p:childTnLst>
                                </p:cTn>
                              </p:par>
                            </p:childTnLst>
                          </p:cTn>
                        </p:par>
                        <p:par>
                          <p:cTn id="32" fill="hold">
                            <p:stCondLst>
                              <p:cond delay="4000"/>
                            </p:stCondLst>
                            <p:childTnLst>
                              <p:par>
                                <p:cTn id="33" presetID="21" presetClass="entr" presetSubtype="3" fill="hold" grpId="0" nodeType="afterEffect">
                                  <p:stCondLst>
                                    <p:cond delay="0"/>
                                  </p:stCondLst>
                                  <p:iterate type="wd">
                                    <p:tmPct val="10000"/>
                                  </p:iterate>
                                  <p:childTnLst>
                                    <p:set>
                                      <p:cBhvr>
                                        <p:cTn id="34" dur="1" fill="hold">
                                          <p:stCondLst>
                                            <p:cond delay="0"/>
                                          </p:stCondLst>
                                        </p:cTn>
                                        <p:tgtEl>
                                          <p:spTgt spid="3">
                                            <p:txEl>
                                              <p:pRg st="0" end="0"/>
                                            </p:txEl>
                                          </p:spTgt>
                                        </p:tgtEl>
                                        <p:attrNameLst>
                                          <p:attrName>style.visibility</p:attrName>
                                        </p:attrNameLst>
                                      </p:cBhvr>
                                      <p:to>
                                        <p:strVal val="visible"/>
                                      </p:to>
                                    </p:set>
                                    <p:animEffect transition="in" filter="wheel(3)">
                                      <p:cBhvr>
                                        <p:cTn id="35" dur="500"/>
                                        <p:tgtEl>
                                          <p:spTgt spid="3">
                                            <p:txEl>
                                              <p:pRg st="0" end="0"/>
                                            </p:txEl>
                                          </p:spTgt>
                                        </p:tgtEl>
                                      </p:cBhvr>
                                    </p:animEffect>
                                  </p:childTnLst>
                                </p:cTn>
                              </p:par>
                            </p:childTnLst>
                          </p:cTn>
                        </p:par>
                        <p:par>
                          <p:cTn id="36" fill="hold">
                            <p:stCondLst>
                              <p:cond delay="4700"/>
                            </p:stCondLst>
                            <p:childTnLst>
                              <p:par>
                                <p:cTn id="37" presetID="21" presetClass="entr" presetSubtype="4" fill="hold" grpId="0" nodeType="afterEffect">
                                  <p:stCondLst>
                                    <p:cond delay="0"/>
                                  </p:stCondLst>
                                  <p:childTnLst>
                                    <p:set>
                                      <p:cBhvr>
                                        <p:cTn id="38"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heel(4)">
                                      <p:cBhvr>
                                        <p:cTn id="39" dur="500"/>
                                        <p:tgtEl>
                                          <p:spTgt spid="10">
                                            <p:graphicEl>
                                              <a:chart seriesIdx="-3" categoryIdx="-3" bldStep="gridLegend"/>
                                            </p:graphicEl>
                                          </p:spTgt>
                                        </p:tgtEl>
                                      </p:cBhvr>
                                    </p:animEffect>
                                  </p:childTnLst>
                                </p:cTn>
                              </p:par>
                            </p:childTnLst>
                          </p:cTn>
                        </p:par>
                        <p:par>
                          <p:cTn id="40" fill="hold">
                            <p:stCondLst>
                              <p:cond delay="5200"/>
                            </p:stCondLst>
                            <p:childTnLst>
                              <p:par>
                                <p:cTn id="41" presetID="21" presetClass="entr" presetSubtype="4" fill="hold" grpId="0" nodeType="afterEffect">
                                  <p:stCondLst>
                                    <p:cond delay="0"/>
                                  </p:stCondLst>
                                  <p:childTnLst>
                                    <p:set>
                                      <p:cBhvr>
                                        <p:cTn id="42" dur="1" fill="hold">
                                          <p:stCondLst>
                                            <p:cond delay="0"/>
                                          </p:stCondLst>
                                        </p:cTn>
                                        <p:tgtEl>
                                          <p:spTgt spid="10">
                                            <p:graphicEl>
                                              <a:chart seriesIdx="-4" categoryIdx="0" bldStep="category"/>
                                            </p:graphicEl>
                                          </p:spTgt>
                                        </p:tgtEl>
                                        <p:attrNameLst>
                                          <p:attrName>style.visibility</p:attrName>
                                        </p:attrNameLst>
                                      </p:cBhvr>
                                      <p:to>
                                        <p:strVal val="visible"/>
                                      </p:to>
                                    </p:set>
                                    <p:animEffect transition="in" filter="wheel(4)">
                                      <p:cBhvr>
                                        <p:cTn id="43" dur="500"/>
                                        <p:tgtEl>
                                          <p:spTgt spid="10">
                                            <p:graphicEl>
                                              <a:chart seriesIdx="-4" categoryIdx="0" bldStep="category"/>
                                            </p:graphicEl>
                                          </p:spTgt>
                                        </p:tgtEl>
                                      </p:cBhvr>
                                    </p:animEffect>
                                  </p:childTnLst>
                                </p:cTn>
                              </p:par>
                            </p:childTnLst>
                          </p:cTn>
                        </p:par>
                        <p:par>
                          <p:cTn id="44" fill="hold">
                            <p:stCondLst>
                              <p:cond delay="5700"/>
                            </p:stCondLst>
                            <p:childTnLst>
                              <p:par>
                                <p:cTn id="45" presetID="21" presetClass="entr" presetSubtype="4" fill="hold" grpId="0" nodeType="afterEffect">
                                  <p:stCondLst>
                                    <p:cond delay="0"/>
                                  </p:stCondLst>
                                  <p:childTnLst>
                                    <p:set>
                                      <p:cBhvr>
                                        <p:cTn id="46" dur="1" fill="hold">
                                          <p:stCondLst>
                                            <p:cond delay="0"/>
                                          </p:stCondLst>
                                        </p:cTn>
                                        <p:tgtEl>
                                          <p:spTgt spid="10">
                                            <p:graphicEl>
                                              <a:chart seriesIdx="-4" categoryIdx="1" bldStep="category"/>
                                            </p:graphicEl>
                                          </p:spTgt>
                                        </p:tgtEl>
                                        <p:attrNameLst>
                                          <p:attrName>style.visibility</p:attrName>
                                        </p:attrNameLst>
                                      </p:cBhvr>
                                      <p:to>
                                        <p:strVal val="visible"/>
                                      </p:to>
                                    </p:set>
                                    <p:animEffect transition="in" filter="wheel(4)">
                                      <p:cBhvr>
                                        <p:cTn id="47" dur="500"/>
                                        <p:tgtEl>
                                          <p:spTgt spid="10">
                                            <p:graphicEl>
                                              <a:chart seriesIdx="-4" categoryIdx="1" bldStep="category"/>
                                            </p:graphicEl>
                                          </p:spTgt>
                                        </p:tgtEl>
                                      </p:cBhvr>
                                    </p:animEffect>
                                  </p:childTnLst>
                                </p:cTn>
                              </p:par>
                            </p:childTnLst>
                          </p:cTn>
                        </p:par>
                        <p:par>
                          <p:cTn id="48" fill="hold">
                            <p:stCondLst>
                              <p:cond delay="6200"/>
                            </p:stCondLst>
                            <p:childTnLst>
                              <p:par>
                                <p:cTn id="49" presetID="21" presetClass="entr" presetSubtype="4" fill="hold" grpId="0" nodeType="afterEffect">
                                  <p:stCondLst>
                                    <p:cond delay="0"/>
                                  </p:stCondLst>
                                  <p:childTnLst>
                                    <p:set>
                                      <p:cBhvr>
                                        <p:cTn id="50" dur="1" fill="hold">
                                          <p:stCondLst>
                                            <p:cond delay="0"/>
                                          </p:stCondLst>
                                        </p:cTn>
                                        <p:tgtEl>
                                          <p:spTgt spid="10">
                                            <p:graphicEl>
                                              <a:chart seriesIdx="-4" categoryIdx="2" bldStep="category"/>
                                            </p:graphicEl>
                                          </p:spTgt>
                                        </p:tgtEl>
                                        <p:attrNameLst>
                                          <p:attrName>style.visibility</p:attrName>
                                        </p:attrNameLst>
                                      </p:cBhvr>
                                      <p:to>
                                        <p:strVal val="visible"/>
                                      </p:to>
                                    </p:set>
                                    <p:animEffect transition="in" filter="wheel(4)">
                                      <p:cBhvr>
                                        <p:cTn id="51" dur="500"/>
                                        <p:tgtEl>
                                          <p:spTgt spid="10">
                                            <p:graphicEl>
                                              <a:chart seriesIdx="-4" categoryIdx="2" bldStep="category"/>
                                            </p:graphicEl>
                                          </p:spTgt>
                                        </p:tgtEl>
                                      </p:cBhvr>
                                    </p:animEffect>
                                  </p:childTnLst>
                                </p:cTn>
                              </p:par>
                            </p:childTnLst>
                          </p:cTn>
                        </p:par>
                        <p:par>
                          <p:cTn id="52" fill="hold">
                            <p:stCondLst>
                              <p:cond delay="6700"/>
                            </p:stCondLst>
                            <p:childTnLst>
                              <p:par>
                                <p:cTn id="53" presetID="21" presetClass="entr" presetSubtype="4" fill="hold" grpId="0" nodeType="afterEffect">
                                  <p:stCondLst>
                                    <p:cond delay="0"/>
                                  </p:stCondLst>
                                  <p:childTnLst>
                                    <p:set>
                                      <p:cBhvr>
                                        <p:cTn id="54" dur="1" fill="hold">
                                          <p:stCondLst>
                                            <p:cond delay="0"/>
                                          </p:stCondLst>
                                        </p:cTn>
                                        <p:tgtEl>
                                          <p:spTgt spid="10">
                                            <p:graphicEl>
                                              <a:chart seriesIdx="-4" categoryIdx="3" bldStep="category"/>
                                            </p:graphicEl>
                                          </p:spTgt>
                                        </p:tgtEl>
                                        <p:attrNameLst>
                                          <p:attrName>style.visibility</p:attrName>
                                        </p:attrNameLst>
                                      </p:cBhvr>
                                      <p:to>
                                        <p:strVal val="visible"/>
                                      </p:to>
                                    </p:set>
                                    <p:animEffect transition="in" filter="wheel(4)">
                                      <p:cBhvr>
                                        <p:cTn id="55" dur="500"/>
                                        <p:tgtEl>
                                          <p:spTgt spid="10">
                                            <p:graphicEl>
                                              <a:chart seriesIdx="-4" categoryIdx="3" bldStep="category"/>
                                            </p:graphicEl>
                                          </p:spTgt>
                                        </p:tgtEl>
                                      </p:cBhvr>
                                    </p:animEffect>
                                  </p:childTnLst>
                                </p:cTn>
                              </p:par>
                              <p:par>
                                <p:cTn id="56" presetID="21" presetClass="entr" presetSubtype="3" fill="hold" grpId="0" nodeType="withEffect">
                                  <p:stCondLst>
                                    <p:cond delay="0"/>
                                  </p:stCondLst>
                                  <p:childTnLst>
                                    <p:set>
                                      <p:cBhvr>
                                        <p:cTn id="57" dur="1" fill="hold">
                                          <p:stCondLst>
                                            <p:cond delay="0"/>
                                          </p:stCondLst>
                                        </p:cTn>
                                        <p:tgtEl>
                                          <p:spTgt spid="4">
                                            <p:bg/>
                                          </p:spTgt>
                                        </p:tgtEl>
                                        <p:attrNameLst>
                                          <p:attrName>style.visibility</p:attrName>
                                        </p:attrNameLst>
                                      </p:cBhvr>
                                      <p:to>
                                        <p:strVal val="visible"/>
                                      </p:to>
                                    </p:set>
                                    <p:animEffect transition="in" filter="wheel(3)">
                                      <p:cBhvr>
                                        <p:cTn id="58" dur="500"/>
                                        <p:tgtEl>
                                          <p:spTgt spid="4">
                                            <p:bg/>
                                          </p:spTgt>
                                        </p:tgtEl>
                                      </p:cBhvr>
                                    </p:animEffect>
                                  </p:childTnLst>
                                </p:cTn>
                              </p:par>
                              <p:par>
                                <p:cTn id="59" presetID="21" presetClass="entr" presetSubtype="3" fill="hold" grpId="0" nodeType="withEffect">
                                  <p:stCondLst>
                                    <p:cond delay="0"/>
                                  </p:stCondLst>
                                  <p:iterate type="wd">
                                    <p:tmPct val="10000"/>
                                  </p:iterate>
                                  <p:childTnLst>
                                    <p:set>
                                      <p:cBhvr>
                                        <p:cTn id="60" dur="1" fill="hold">
                                          <p:stCondLst>
                                            <p:cond delay="0"/>
                                          </p:stCondLst>
                                        </p:cTn>
                                        <p:tgtEl>
                                          <p:spTgt spid="4">
                                            <p:txEl>
                                              <p:pRg st="0" end="0"/>
                                            </p:txEl>
                                          </p:spTgt>
                                        </p:tgtEl>
                                        <p:attrNameLst>
                                          <p:attrName>style.visibility</p:attrName>
                                        </p:attrNameLst>
                                      </p:cBhvr>
                                      <p:to>
                                        <p:strVal val="visible"/>
                                      </p:to>
                                    </p:set>
                                    <p:animEffect transition="in" filter="wheel(3)">
                                      <p:cBhvr>
                                        <p:cTn id="61" dur="500"/>
                                        <p:tgtEl>
                                          <p:spTgt spid="4">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barn(inVertical)">
                                      <p:cBhvr>
                                        <p:cTn id="66" dur="500"/>
                                        <p:tgtEl>
                                          <p:spTgt spid="6"/>
                                        </p:tgtEl>
                                      </p:cBhvr>
                                    </p:animEffect>
                                  </p:childTnLst>
                                </p:cTn>
                              </p:par>
                            </p:childTnLst>
                          </p:cTn>
                        </p:par>
                        <p:par>
                          <p:cTn id="67" fill="hold">
                            <p:stCondLst>
                              <p:cond delay="500"/>
                            </p:stCondLst>
                            <p:childTnLst>
                              <p:par>
                                <p:cTn id="68" presetID="16" presetClass="entr" presetSubtype="21" fill="hold"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arn(inVertical)">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P spid="4" grpId="0" uiExpand="1" build="p" animBg="1"/>
      <p:bldGraphic spid="9" grpId="0" uiExpand="1">
        <p:bldSub>
          <a:bldChart bld="category"/>
        </p:bldSub>
      </p:bldGraphic>
      <p:bldGraphic spid="10" grpId="0" uiExpand="1">
        <p:bldSub>
          <a:bldChart bld="category"/>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702BB4-CB49-7B6D-0CE5-394A0CF81B43}"/>
              </a:ext>
            </a:extLst>
          </p:cNvPr>
          <p:cNvSpPr>
            <a:spLocks noGrp="1"/>
          </p:cNvSpPr>
          <p:nvPr>
            <p:ph idx="1"/>
          </p:nvPr>
        </p:nvSpPr>
        <p:spPr>
          <a:xfrm>
            <a:off x="411480" y="568245"/>
            <a:ext cx="8321040" cy="5756355"/>
          </a:xfrm>
          <a:solidFill>
            <a:schemeClr val="bg1">
              <a:lumMod val="95000"/>
            </a:schemeClr>
          </a:solidFill>
          <a:ln w="19050">
            <a:solidFill>
              <a:srgbClr val="0000FF"/>
            </a:solidFill>
          </a:ln>
        </p:spPr>
        <p:txBody>
          <a:bodyPr>
            <a:normAutofit/>
          </a:bodyPr>
          <a:lstStyle/>
          <a:p>
            <a:pPr algn="ctr">
              <a:spcBef>
                <a:spcPts val="0"/>
              </a:spcBef>
            </a:pPr>
            <a:endParaRPr lang="es-ES" sz="9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gn="ctr">
              <a:lnSpc>
                <a:spcPts val="3200"/>
              </a:lnSpc>
              <a:spcBef>
                <a:spcPts val="0"/>
              </a:spcBef>
              <a:spcAft>
                <a:spcPts val="1200"/>
              </a:spcAft>
              <a:buNone/>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 el caso del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habla culta</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una diferencia importante se revela a través del mayor mantenimiento de la sibilante </a:t>
            </a:r>
            <a:r>
              <a:rPr lang="en-US" sz="2400" b="1" dirty="0">
                <a:solidFill>
                  <a:srgbClr val="290EB2"/>
                </a:solidFill>
                <a:effectLst>
                  <a:outerShdw blurRad="38100" dist="38100" dir="2700000" algn="tl">
                    <a:srgbClr val="000000">
                      <a:alpha val="43137"/>
                    </a:srgbClr>
                  </a:outerShdw>
                </a:effectLst>
                <a:latin typeface="Times New Roman" pitchFamily="18" charset="0"/>
                <a:cs typeface="Times New Roman" pitchFamily="18" charset="0"/>
              </a:rPr>
              <a:t>[</a:t>
            </a:r>
            <a:r>
              <a:rPr lang="en-US" sz="2800" b="1" dirty="0">
                <a:solidFill>
                  <a:srgbClr val="006666"/>
                </a:solidFill>
                <a:effectLst>
                  <a:outerShdw blurRad="38100" dist="38100" dir="2700000" algn="tl">
                    <a:srgbClr val="000000">
                      <a:alpha val="43137"/>
                    </a:srgbClr>
                  </a:outerShdw>
                </a:effectLst>
                <a:latin typeface="Times New Roman" pitchFamily="18" charset="0"/>
                <a:cs typeface="Times New Roman" pitchFamily="18" charset="0"/>
              </a:rPr>
              <a:t>s</a:t>
            </a:r>
            <a:r>
              <a:rPr lang="en-US" sz="2400" b="1" dirty="0">
                <a:solidFill>
                  <a:srgbClr val="290EB2"/>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por parte de los hablantes dominicanos. El habla culta del país conserva la forma plena con una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frecuencia cuatro veces mayor</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en Canarias (22% frente a 5%). </a:t>
            </a:r>
          </a:p>
          <a:p>
            <a:pPr marL="109728" indent="0" algn="ctr">
              <a:lnSpc>
                <a:spcPts val="3200"/>
              </a:lnSpc>
              <a:spcBef>
                <a:spcPts val="0"/>
              </a:spcBef>
              <a:spcAft>
                <a:spcPts val="1200"/>
              </a:spcAft>
              <a:buNone/>
            </a:pPr>
            <a:r>
              <a:rPr lang="es-ES" sz="22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Este dato permite concluir que, a diferencia de lo que ocurre en el habla popular, la versión culta de las Islas Canarias se muestra más agresiva o innovadora que la dominicana.</a:t>
            </a:r>
          </a:p>
          <a:p>
            <a:pPr marL="109728" indent="0" algn="ctr">
              <a:lnSpc>
                <a:spcPts val="2800"/>
              </a:lnSpc>
              <a:buNone/>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 rasgo que caracteriza de manera más clara el habla culta canaria es, sin duda, la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aspiración</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como han señalado Samper Padilla y Hernández Cabrera (1995: 394). </a:t>
            </a:r>
          </a:p>
          <a:p>
            <a:pPr marL="109728" indent="0" algn="ctr">
              <a:lnSpc>
                <a:spcPts val="2800"/>
              </a:lnSpc>
              <a:buNone/>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 este caso, la superioridad sobre la versión dominicana es de 13 puntos (76% frente a 63%).</a:t>
            </a:r>
          </a:p>
        </p:txBody>
      </p:sp>
      <p:sp>
        <p:nvSpPr>
          <p:cNvPr id="3" name="Date Placeholder 2">
            <a:extLst>
              <a:ext uri="{FF2B5EF4-FFF2-40B4-BE49-F238E27FC236}">
                <a16:creationId xmlns:a16="http://schemas.microsoft.com/office/drawing/2014/main" id="{246D7678-D7EF-646B-6B84-5527FDE35182}"/>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188CB839-1E93-7399-0B4F-9F19A7D3C86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1311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heel(4)">
                                      <p:cBhvr>
                                        <p:cTn id="7" dur="500"/>
                                        <p:tgtEl>
                                          <p:spTgt spid="2">
                                            <p:bg/>
                                          </p:spTgt>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heel(4)">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heel(4)">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heel(4)">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heel(4)">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702BB4-CB49-7B6D-0CE5-394A0CF81B43}"/>
              </a:ext>
            </a:extLst>
          </p:cNvPr>
          <p:cNvSpPr>
            <a:spLocks noGrp="1"/>
          </p:cNvSpPr>
          <p:nvPr>
            <p:ph idx="1"/>
          </p:nvPr>
        </p:nvSpPr>
        <p:spPr>
          <a:xfrm>
            <a:off x="411480" y="1066800"/>
            <a:ext cx="8321040" cy="4236720"/>
          </a:xfrm>
          <a:solidFill>
            <a:schemeClr val="bg1">
              <a:lumMod val="95000"/>
            </a:schemeClr>
          </a:solidFill>
          <a:ln w="19050">
            <a:solidFill>
              <a:srgbClr val="0000FF"/>
            </a:solidFill>
          </a:ln>
        </p:spPr>
        <p:txBody>
          <a:bodyPr>
            <a:normAutofit/>
          </a:bodyPr>
          <a:lstStyle/>
          <a:p>
            <a:pPr algn="ctr">
              <a:lnSpc>
                <a:spcPts val="800"/>
              </a:lnSpc>
              <a:spcBef>
                <a:spcPts val="0"/>
              </a:spcBef>
            </a:pPr>
            <a:endParaRPr lang="es-ES" sz="9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gn="ctr">
              <a:lnSpc>
                <a:spcPts val="4000"/>
              </a:lnSpc>
              <a:spcBef>
                <a:spcPts val="0"/>
              </a:spcBef>
              <a:spcAft>
                <a:spcPts val="600"/>
              </a:spcAft>
              <a:buNone/>
            </a:pP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 muchas ocasiones, el predominio de la variante </a:t>
            </a:r>
            <a:r>
              <a:rPr lang="es-E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aspirada</a:t>
            </a: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el habla </a:t>
            </a:r>
            <a:r>
              <a:rPr lang="es-E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culta canaria</a:t>
            </a: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es tan absoluto que a algunos hispanohablantes de otras zonas les da una impresión de </a:t>
            </a:r>
            <a:r>
              <a:rPr lang="es-E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invariabilidad</a:t>
            </a: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109728" indent="0" algn="ctr">
              <a:lnSpc>
                <a:spcPts val="4000"/>
              </a:lnSpc>
              <a:spcAft>
                <a:spcPts val="1800"/>
              </a:spcAft>
              <a:buNone/>
            </a:pP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Parece como si se prescindiera de la sibilante </a:t>
            </a:r>
            <a:r>
              <a:rPr lang="en-U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 y </a:t>
            </a: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 aspirada </a:t>
            </a:r>
            <a:r>
              <a:rPr lang="en-U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 </a:t>
            </a: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fuera la única variante que pronunciaran. </a:t>
            </a:r>
          </a:p>
          <a:p>
            <a:pPr algn="ctr">
              <a:lnSpc>
                <a:spcPts val="3200"/>
              </a:lnSpc>
            </a:pP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continuación, algunas muestras:</a:t>
            </a:r>
          </a:p>
        </p:txBody>
      </p:sp>
      <p:sp>
        <p:nvSpPr>
          <p:cNvPr id="3" name="Date Placeholder 2">
            <a:extLst>
              <a:ext uri="{FF2B5EF4-FFF2-40B4-BE49-F238E27FC236}">
                <a16:creationId xmlns:a16="http://schemas.microsoft.com/office/drawing/2014/main" id="{246D7678-D7EF-646B-6B84-5527FDE35182}"/>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188CB839-1E93-7399-0B4F-9F19A7D3C86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7792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heel(4)">
                                      <p:cBhvr>
                                        <p:cTn id="7" dur="500"/>
                                        <p:tgtEl>
                                          <p:spTgt spid="2">
                                            <p:bg/>
                                          </p:spTgt>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heel(4)">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heel(4)">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heel(4)">
                                      <p:cBhvr>
                                        <p:cTn id="2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A6CA98-7D74-C586-27D2-BF176CE2E6AB}"/>
              </a:ext>
            </a:extLst>
          </p:cNvPr>
          <p:cNvSpPr>
            <a:spLocks noGrp="1"/>
          </p:cNvSpPr>
          <p:nvPr>
            <p:ph idx="1"/>
          </p:nvPr>
        </p:nvSpPr>
        <p:spPr>
          <a:xfrm>
            <a:off x="342900" y="1371600"/>
            <a:ext cx="8458200" cy="4817364"/>
          </a:xfrm>
          <a:solidFill>
            <a:schemeClr val="bg1">
              <a:lumMod val="95000"/>
            </a:schemeClr>
          </a:solidFill>
          <a:ln w="19050">
            <a:solidFill>
              <a:srgbClr val="0000FF"/>
            </a:solidFill>
          </a:ln>
        </p:spPr>
        <p:txBody>
          <a:bodyPr>
            <a:normAutofit/>
          </a:bodyPr>
          <a:lstStyle/>
          <a:p>
            <a:pPr marL="0" marR="0" algn="ctr">
              <a:lnSpc>
                <a:spcPts val="1000"/>
              </a:lnSpc>
              <a:spcBef>
                <a:spcPts val="0"/>
              </a:spcBef>
            </a:pPr>
            <a:endParaRPr lang="es-ES" sz="9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ts val="3200"/>
              </a:lnSpc>
              <a:spcBef>
                <a:spcPts val="0"/>
              </a:spcBef>
            </a:pP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Qué alegría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tar</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con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u</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tede</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una semana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má</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en Tenderete, y siempre con el deseo de compartir y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di</a:t>
            </a:r>
            <a:r>
              <a:rPr lang="es-ES" sz="2400"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frutar</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melodía</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y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canto</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populare</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que tanto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apreciamo</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en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ta</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tierra. Hoy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hemo</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comenzado con ‘La batea del gofio’, una canción ligada a la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 Lanzarote, y al grupo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Lo</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Buche</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en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tiempo</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 carnaval.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Hemo</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cuchado</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con la agrupación folklórica Ágora de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Palma</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 Gran Canaria. Y hoy también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contamo</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con el grupo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Lo</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Papero</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del municipio grancanario de Valle Seco, y con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ello</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tendremo</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la oportunidad de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cuchar</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ta</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noche a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tre</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voce</a:t>
            </a:r>
            <a:r>
              <a:rPr lang="es-ES" sz="2400" b="1" u="sng"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 </a:t>
            </a:r>
            <a:r>
              <a:rPr lang="es-ES" sz="2400" b="1" u="sng"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oli</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ta</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Do</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ella</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vienen de la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a:t>
            </a:r>
            <a:r>
              <a:rPr lang="es-ES" sz="24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 Fuerteventura, concretamente del municipio de Tuineje.</a:t>
            </a:r>
          </a:p>
        </p:txBody>
      </p:sp>
      <p:sp>
        <p:nvSpPr>
          <p:cNvPr id="3" name="Date Placeholder 2">
            <a:extLst>
              <a:ext uri="{FF2B5EF4-FFF2-40B4-BE49-F238E27FC236}">
                <a16:creationId xmlns:a16="http://schemas.microsoft.com/office/drawing/2014/main" id="{712AB28C-45FB-B6D0-713B-A7393FC54215}"/>
              </a:ext>
            </a:extLst>
          </p:cNvPr>
          <p:cNvSpPr>
            <a:spLocks noGrp="1"/>
          </p:cNvSpPr>
          <p:nvPr>
            <p:ph type="dt" sz="half" idx="10"/>
          </p:nvPr>
        </p:nvSpPr>
        <p:spPr/>
        <p:txBody>
          <a:bodyPr/>
          <a:lstStyle/>
          <a:p>
            <a:pPr>
              <a:defRPr/>
            </a:pPr>
            <a:fld id="{47258102-43AA-4BD4-8FD1-B699002C454B}" type="datetime2">
              <a:rPr lang="es-ES_tradnl" smtClean="0"/>
              <a:t>lunes, 01 de mayo de 2023</a:t>
            </a:fld>
            <a:endParaRPr lang="en-US" dirty="0"/>
          </a:p>
        </p:txBody>
      </p:sp>
      <p:sp>
        <p:nvSpPr>
          <p:cNvPr id="4" name="Slide Number Placeholder 3">
            <a:extLst>
              <a:ext uri="{FF2B5EF4-FFF2-40B4-BE49-F238E27FC236}">
                <a16:creationId xmlns:a16="http://schemas.microsoft.com/office/drawing/2014/main" id="{85174F62-C7E0-8F0F-1EF0-88EED0285B77}"/>
              </a:ext>
            </a:extLst>
          </p:cNvPr>
          <p:cNvSpPr>
            <a:spLocks noGrp="1"/>
          </p:cNvSpPr>
          <p:nvPr>
            <p:ph type="sldNum" sz="quarter" idx="12"/>
          </p:nvPr>
        </p:nvSpPr>
        <p:spPr/>
        <p:txBody>
          <a:bodyPr/>
          <a:lstStyle/>
          <a:p>
            <a:pPr>
              <a:defRPr/>
            </a:pPr>
            <a:fld id="{25BDB74C-C077-446D-8009-06BEE6833E96}" type="slidenum">
              <a:rPr lang="en-US" smtClean="0"/>
              <a:pPr>
                <a:defRPr/>
              </a:pPr>
              <a:t>24</a:t>
            </a:fld>
            <a:endParaRPr lang="en-US"/>
          </a:p>
        </p:txBody>
      </p:sp>
      <p:sp>
        <p:nvSpPr>
          <p:cNvPr id="5" name="Title 4">
            <a:extLst>
              <a:ext uri="{FF2B5EF4-FFF2-40B4-BE49-F238E27FC236}">
                <a16:creationId xmlns:a16="http://schemas.microsoft.com/office/drawing/2014/main" id="{D4005369-8F0C-0880-F287-0339CB9EA9F2}"/>
              </a:ext>
            </a:extLst>
          </p:cNvPr>
          <p:cNvSpPr>
            <a:spLocks noGrp="1"/>
          </p:cNvSpPr>
          <p:nvPr>
            <p:ph type="title"/>
          </p:nvPr>
        </p:nvSpPr>
        <p:spPr>
          <a:xfrm>
            <a:off x="2421732" y="493714"/>
            <a:ext cx="4305300" cy="576071"/>
          </a:xfrm>
          <a:ln w="28575">
            <a:solidFill>
              <a:srgbClr val="0000FF"/>
            </a:solidFill>
            <a:prstDash val="sysDash"/>
          </a:ln>
        </p:spPr>
        <p:txBody>
          <a:bodyPr>
            <a:normAutofit/>
          </a:bodyPr>
          <a:lstStyle/>
          <a:p>
            <a:pPr algn="ctr"/>
            <a:r>
              <a:rPr lang="es-ES" sz="2800" dirty="0">
                <a:solidFill>
                  <a:srgbClr val="0000FF"/>
                </a:solidFill>
                <a:latin typeface="Times New Roman" panose="02020603050405020304" pitchFamily="18" charset="0"/>
                <a:cs typeface="Times New Roman" panose="02020603050405020304" pitchFamily="18" charset="0"/>
              </a:rPr>
              <a:t>Habla culta canaria</a:t>
            </a:r>
            <a:endParaRPr lang="es-ES" sz="2800" dirty="0"/>
          </a:p>
        </p:txBody>
      </p:sp>
      <p:pic>
        <p:nvPicPr>
          <p:cNvPr id="8" name="D.Culto.Tenderete.Masc">
            <a:hlinkClick r:id="" action="ppaction://media"/>
            <a:extLst>
              <a:ext uri="{FF2B5EF4-FFF2-40B4-BE49-F238E27FC236}">
                <a16:creationId xmlns:a16="http://schemas.microsoft.com/office/drawing/2014/main" id="{72BD9741-9A2E-3EBB-1098-5B4D8D0151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72400" y="762000"/>
            <a:ext cx="110236" cy="110236"/>
          </a:xfrm>
          <a:prstGeom prst="rect">
            <a:avLst/>
          </a:prstGeom>
        </p:spPr>
      </p:pic>
      <p:sp>
        <p:nvSpPr>
          <p:cNvPr id="6" name="TextBox 5">
            <a:extLst>
              <a:ext uri="{FF2B5EF4-FFF2-40B4-BE49-F238E27FC236}">
                <a16:creationId xmlns:a16="http://schemas.microsoft.com/office/drawing/2014/main" id="{8D097AD7-5C3C-7C58-CEDD-D3F16717D93D}"/>
              </a:ext>
            </a:extLst>
          </p:cNvPr>
          <p:cNvSpPr txBox="1"/>
          <p:nvPr/>
        </p:nvSpPr>
        <p:spPr>
          <a:xfrm>
            <a:off x="4572000" y="5604784"/>
            <a:ext cx="4229100" cy="523220"/>
          </a:xfrm>
          <a:prstGeom prst="rect">
            <a:avLst/>
          </a:prstGeom>
          <a:solidFill>
            <a:schemeClr val="bg1"/>
          </a:solidFill>
          <a:ln w="28575">
            <a:solidFill>
              <a:srgbClr val="0000FF"/>
            </a:solidFill>
            <a:prstDash val="sysDash"/>
          </a:ln>
        </p:spPr>
        <p:txBody>
          <a:bodyPr wrap="square">
            <a:spAutoFit/>
          </a:bodyPr>
          <a:lstStyle/>
          <a:p>
            <a:pPr algn="ct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800" b="1" dirty="0">
                <a:solidFill>
                  <a:srgbClr val="006666"/>
                </a:solidFill>
                <a:effectLst>
                  <a:outerShdw blurRad="38100" dist="38100" dir="2700000" algn="tl">
                    <a:srgbClr val="000000">
                      <a:alpha val="43137"/>
                    </a:srgbClr>
                  </a:outerShdw>
                </a:effectLst>
                <a:cs typeface="Times New Roman" pitchFamily="18" charset="0"/>
              </a:rPr>
              <a:t>s</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 1;  </a:t>
            </a:r>
            <a:r>
              <a:rPr lang="es-ES_tradnl" sz="2400" b="1" dirty="0">
                <a:solidFill>
                  <a:srgbClr val="290EB2"/>
                </a:solidFill>
                <a:effectLst>
                  <a:outerShdw blurRad="38100" dist="38100" dir="2700000" algn="tl">
                    <a:srgbClr val="000000">
                      <a:alpha val="43137"/>
                    </a:srgbClr>
                  </a:outerShdw>
                </a:effectLst>
                <a:cs typeface="Times New Roman" pitchFamily="18" charset="0"/>
              </a:rPr>
              <a:t> </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800" b="1" dirty="0">
                <a:solidFill>
                  <a:srgbClr val="C00000"/>
                </a:solidFill>
                <a:effectLst>
                  <a:outerShdw blurRad="38100" dist="38100" dir="2700000" algn="tl">
                    <a:srgbClr val="000000">
                      <a:alpha val="43137"/>
                    </a:srgbClr>
                  </a:outerShdw>
                </a:effectLst>
                <a:cs typeface="Times New Roman" pitchFamily="18" charset="0"/>
              </a:rPr>
              <a:t>h</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a:t>
            </a:r>
            <a:r>
              <a:rPr lang="es-ES_tradnl" sz="2400" b="1" dirty="0">
                <a:solidFill>
                  <a:srgbClr val="290EB2"/>
                </a:solidFill>
                <a:effectLst>
                  <a:outerShdw blurRad="38100" dist="38100" dir="2700000" algn="tl">
                    <a:srgbClr val="000000">
                      <a:alpha val="43137"/>
                    </a:srgbClr>
                  </a:outerShdw>
                </a:effectLst>
                <a:cs typeface="Times New Roman" pitchFamily="18" charset="0"/>
              </a:rPr>
              <a:t> 31;   </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s-ES_tradnl" sz="2800" b="1" dirty="0">
                <a:solidFill>
                  <a:srgbClr val="C00000"/>
                </a:solidFill>
                <a:effectLst>
                  <a:outerShdw blurRad="38100" dist="38100" dir="2700000" algn="tl">
                    <a:srgbClr val="000000">
                      <a:alpha val="43137"/>
                    </a:srgbClr>
                  </a:outerShdw>
                </a:effectLst>
                <a:cs typeface="Times New Roman" pitchFamily="18" charset="0"/>
              </a:rPr>
              <a:t>ø</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 1</a:t>
            </a:r>
            <a:endParaRPr lang="es-ES" sz="2400" dirty="0"/>
          </a:p>
        </p:txBody>
      </p:sp>
      <p:sp>
        <p:nvSpPr>
          <p:cNvPr id="7" name="Rectangle: Rounded Corners 6">
            <a:extLst>
              <a:ext uri="{FF2B5EF4-FFF2-40B4-BE49-F238E27FC236}">
                <a16:creationId xmlns:a16="http://schemas.microsoft.com/office/drawing/2014/main" id="{8659BC0A-9531-4FCC-0F63-C5315D3A479C}"/>
              </a:ext>
            </a:extLst>
          </p:cNvPr>
          <p:cNvSpPr/>
          <p:nvPr/>
        </p:nvSpPr>
        <p:spPr>
          <a:xfrm>
            <a:off x="6204348" y="5574304"/>
            <a:ext cx="1045368" cy="672084"/>
          </a:xfrm>
          <a:prstGeom prst="roundRect">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9890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childTnLst>
                          </p:cTn>
                        </p:par>
                        <p:par>
                          <p:cTn id="8" fill="hold">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4)">
                                      <p:cBhvr>
                                        <p:cTn id="11" dur="500"/>
                                        <p:tgtEl>
                                          <p:spTgt spid="2">
                                            <p:bg/>
                                          </p:spTgt>
                                        </p:tgtEl>
                                      </p:cBhvr>
                                    </p:animEffect>
                                  </p:childTnLst>
                                </p:cTn>
                              </p:par>
                              <p:par>
                                <p:cTn id="12" presetID="21" presetClass="entr" presetSubtype="4" fill="hold" grpId="0"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heel(4)">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7523" fill="hold"/>
                                        <p:tgtEl>
                                          <p:spTgt spid="8"/>
                                        </p:tgtEl>
                                      </p:cBhvr>
                                    </p:cmd>
                                  </p:childTnLst>
                                </p:cTn>
                              </p:par>
                            </p:childTnLst>
                          </p:cTn>
                        </p:par>
                      </p:childTnLst>
                    </p:cTn>
                  </p:par>
                  <p:par>
                    <p:cTn id="19" fill="hold">
                      <p:stCondLst>
                        <p:cond delay="indefinite"/>
                      </p:stCondLst>
                      <p:childTnLst>
                        <p:par>
                          <p:cTn id="20" fill="hold">
                            <p:stCondLst>
                              <p:cond delay="0"/>
                            </p:stCondLst>
                            <p:childTnLst>
                              <p:par>
                                <p:cTn id="21" presetID="21" presetClass="entr" presetSubtype="3" fill="hold" grpId="0" nodeType="clickEffect">
                                  <p:stCondLst>
                                    <p:cond delay="0"/>
                                  </p:stCondLst>
                                  <p:iterate type="wd">
                                    <p:tmPct val="10000"/>
                                  </p:iterate>
                                  <p:childTnLst>
                                    <p:set>
                                      <p:cBhvr>
                                        <p:cTn id="22" dur="1" fill="hold">
                                          <p:stCondLst>
                                            <p:cond delay="0"/>
                                          </p:stCondLst>
                                        </p:cTn>
                                        <p:tgtEl>
                                          <p:spTgt spid="6"/>
                                        </p:tgtEl>
                                        <p:attrNameLst>
                                          <p:attrName>style.visibility</p:attrName>
                                        </p:attrNameLst>
                                      </p:cBhvr>
                                      <p:to>
                                        <p:strVal val="visible"/>
                                      </p:to>
                                    </p:set>
                                    <p:animEffect transition="in" filter="wheel(3)">
                                      <p:cBhvr>
                                        <p:cTn id="23" dur="500"/>
                                        <p:tgtEl>
                                          <p:spTgt spid="6"/>
                                        </p:tgtEl>
                                      </p:cBhvr>
                                    </p:animEffect>
                                  </p:childTnLst>
                                </p:cTn>
                              </p:par>
                            </p:childTnLst>
                          </p:cTn>
                        </p:par>
                        <p:par>
                          <p:cTn id="24" fill="hold">
                            <p:stCondLst>
                              <p:cond delay="115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cond evt="onNext" delay="0">
                      <p:tgtEl>
                        <p:sldTgt/>
                      </p:tgtEl>
                    </p:cond>
                  </p:endCondLst>
                </p:cTn>
                <p:tgtEl>
                  <p:spTgt spid="8"/>
                </p:tgtEl>
              </p:cMediaNode>
            </p:audio>
          </p:childTnLst>
        </p:cTn>
      </p:par>
    </p:tnLst>
    <p:bldLst>
      <p:bldP spid="2" grpId="0" uiExpand="1" build="p" animBg="1"/>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FF0825-2993-F50B-14FC-C1E46AFC554E}"/>
              </a:ext>
            </a:extLst>
          </p:cNvPr>
          <p:cNvSpPr>
            <a:spLocks noGrp="1"/>
          </p:cNvSpPr>
          <p:nvPr>
            <p:ph idx="1"/>
          </p:nvPr>
        </p:nvSpPr>
        <p:spPr>
          <a:xfrm>
            <a:off x="457200" y="1524000"/>
            <a:ext cx="8229600" cy="4705914"/>
          </a:xfrm>
          <a:solidFill>
            <a:schemeClr val="bg1">
              <a:lumMod val="95000"/>
            </a:schemeClr>
          </a:solidFill>
          <a:ln w="19050">
            <a:solidFill>
              <a:srgbClr val="0000FF"/>
            </a:solidFill>
          </a:ln>
        </p:spPr>
        <p:txBody>
          <a:bodyPr>
            <a:normAutofit fontScale="70000" lnSpcReduction="20000"/>
          </a:bodyPr>
          <a:lstStyle/>
          <a:p>
            <a:pPr marL="0" marR="0" indent="0" algn="ctr">
              <a:lnSpc>
                <a:spcPts val="1000"/>
              </a:lnSpc>
              <a:spcBef>
                <a:spcPts val="0"/>
              </a:spcBef>
              <a:buNone/>
            </a:pPr>
            <a:endParaRPr lang="es-ES" sz="13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lnSpc>
                <a:spcPts val="2800"/>
              </a:lnSpc>
              <a:spcBef>
                <a:spcPts val="0"/>
              </a:spcBef>
              <a:spcAft>
                <a:spcPts val="800"/>
              </a:spcAft>
              <a:buNone/>
            </a:pP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Todo</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ya,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má</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o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meno</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sabemo</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de qué trata la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crisi</a:t>
            </a:r>
            <a:r>
              <a:rPr lang="es-ES" sz="3100" b="1" u="sng"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climática, ya sea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gracia</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documentale</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libro</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o a alguna noticia que, de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ve</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en cuando, por suerte sale en la televisión también. Para entender lo que e</a:t>
            </a:r>
            <a:r>
              <a:rPr lang="es-ES" sz="3100" b="1"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crisi</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climática en principio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tenemo</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que saber qué e</a:t>
            </a:r>
            <a:r>
              <a:rPr lang="es-ES" sz="3400" b="1" u="sng" kern="100" dirty="0">
                <a:solidFill>
                  <a:srgbClr val="0066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el cambio climático, que e</a:t>
            </a:r>
            <a:r>
              <a:rPr lang="es-ES" sz="3100" b="1"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lo que la provoca. El cambio climático, según la Organización de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Nacione</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Unida</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no e</a:t>
            </a:r>
            <a:r>
              <a:rPr lang="es-ES" sz="3100" b="1"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otra cosa que el cambio de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temperatura</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y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variacione</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meteorológica</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a:t>
            </a:r>
            <a:r>
              <a:rPr lang="es-ES" sz="3400" b="1" u="sng" kern="100" dirty="0">
                <a:solidFill>
                  <a:srgbClr val="0066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to se produce también por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causa</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naturale</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Obviamente, no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somo</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lo</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humano</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lo</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que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creamo</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todo el cambio climático, pero en una ínfima parte, porque en la mayoría,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tri</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temente</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sí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somo</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nosotro</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lo</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que la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producimo</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Sobre todo,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de</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de</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el siglo diecinueve, que se comienza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pue</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 inventar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diferente</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31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vehículo</a:t>
            </a:r>
            <a:r>
              <a:rPr lang="es-ES" sz="3100" b="1"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3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crece la tecnología…  </a:t>
            </a:r>
            <a:endParaRPr lang="en-US" sz="3100" kern="1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Date Placeholder 2">
            <a:extLst>
              <a:ext uri="{FF2B5EF4-FFF2-40B4-BE49-F238E27FC236}">
                <a16:creationId xmlns:a16="http://schemas.microsoft.com/office/drawing/2014/main" id="{2DF94494-461A-9255-934B-66948808AD04}"/>
              </a:ext>
            </a:extLst>
          </p:cNvPr>
          <p:cNvSpPr>
            <a:spLocks noGrp="1"/>
          </p:cNvSpPr>
          <p:nvPr>
            <p:ph type="dt" sz="half" idx="10"/>
          </p:nvPr>
        </p:nvSpPr>
        <p:spPr/>
        <p:txBody>
          <a:bodyPr/>
          <a:lstStyle/>
          <a:p>
            <a:pPr>
              <a:defRPr/>
            </a:pPr>
            <a:fld id="{47258102-43AA-4BD4-8FD1-B699002C454B}" type="datetime2">
              <a:rPr lang="es-ES_tradnl" smtClean="0"/>
              <a:t>lunes, 01 de mayo de 2023</a:t>
            </a:fld>
            <a:endParaRPr lang="en-US"/>
          </a:p>
        </p:txBody>
      </p:sp>
      <p:sp>
        <p:nvSpPr>
          <p:cNvPr id="4" name="Slide Number Placeholder 3">
            <a:extLst>
              <a:ext uri="{FF2B5EF4-FFF2-40B4-BE49-F238E27FC236}">
                <a16:creationId xmlns:a16="http://schemas.microsoft.com/office/drawing/2014/main" id="{B89F33AB-300F-56EA-F1C7-F4995323F759}"/>
              </a:ext>
            </a:extLst>
          </p:cNvPr>
          <p:cNvSpPr>
            <a:spLocks noGrp="1"/>
          </p:cNvSpPr>
          <p:nvPr>
            <p:ph type="sldNum" sz="quarter" idx="12"/>
          </p:nvPr>
        </p:nvSpPr>
        <p:spPr/>
        <p:txBody>
          <a:bodyPr/>
          <a:lstStyle/>
          <a:p>
            <a:pPr>
              <a:defRPr/>
            </a:pPr>
            <a:fld id="{25BDB74C-C077-446D-8009-06BEE6833E96}" type="slidenum">
              <a:rPr lang="en-US" smtClean="0"/>
              <a:pPr>
                <a:defRPr/>
              </a:pPr>
              <a:t>25</a:t>
            </a:fld>
            <a:endParaRPr lang="en-US"/>
          </a:p>
        </p:txBody>
      </p:sp>
      <p:sp>
        <p:nvSpPr>
          <p:cNvPr id="8" name="Title 4">
            <a:extLst>
              <a:ext uri="{FF2B5EF4-FFF2-40B4-BE49-F238E27FC236}">
                <a16:creationId xmlns:a16="http://schemas.microsoft.com/office/drawing/2014/main" id="{23A7E87D-2ABD-5D6A-8396-8FEB4D62CA04}"/>
              </a:ext>
            </a:extLst>
          </p:cNvPr>
          <p:cNvSpPr>
            <a:spLocks noGrp="1"/>
          </p:cNvSpPr>
          <p:nvPr>
            <p:ph type="title"/>
          </p:nvPr>
        </p:nvSpPr>
        <p:spPr>
          <a:xfrm>
            <a:off x="2199918" y="644775"/>
            <a:ext cx="4744164" cy="582787"/>
          </a:xfrm>
          <a:ln w="28575">
            <a:solidFill>
              <a:srgbClr val="0000FF"/>
            </a:solidFill>
            <a:prstDash val="sysDash"/>
          </a:ln>
        </p:spPr>
        <p:txBody>
          <a:bodyPr>
            <a:normAutofit/>
          </a:bodyPr>
          <a:lstStyle/>
          <a:p>
            <a:pPr algn="ctr"/>
            <a:r>
              <a:rPr kumimoji="0" lang="es-ES" sz="28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Habla culta canaria</a:t>
            </a:r>
            <a:endParaRPr lang="es-ES" sz="2800" dirty="0"/>
          </a:p>
        </p:txBody>
      </p:sp>
      <p:pic>
        <p:nvPicPr>
          <p:cNvPr id="5" name="B.Culto.Fem.TV">
            <a:hlinkClick r:id="" action="ppaction://media"/>
            <a:extLst>
              <a:ext uri="{FF2B5EF4-FFF2-40B4-BE49-F238E27FC236}">
                <a16:creationId xmlns:a16="http://schemas.microsoft.com/office/drawing/2014/main" id="{6E19C53A-A053-1C32-5540-B4CB90D979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01000" y="838199"/>
            <a:ext cx="212975" cy="212975"/>
          </a:xfrm>
          <a:prstGeom prst="rect">
            <a:avLst/>
          </a:prstGeom>
        </p:spPr>
      </p:pic>
      <p:sp>
        <p:nvSpPr>
          <p:cNvPr id="6" name="TextBox 5">
            <a:extLst>
              <a:ext uri="{FF2B5EF4-FFF2-40B4-BE49-F238E27FC236}">
                <a16:creationId xmlns:a16="http://schemas.microsoft.com/office/drawing/2014/main" id="{24BBCF51-C1D8-7E2A-8575-A5DCD48D57CE}"/>
              </a:ext>
            </a:extLst>
          </p:cNvPr>
          <p:cNvSpPr txBox="1"/>
          <p:nvPr/>
        </p:nvSpPr>
        <p:spPr>
          <a:xfrm>
            <a:off x="4572000" y="5654445"/>
            <a:ext cx="4114800" cy="523220"/>
          </a:xfrm>
          <a:prstGeom prst="rect">
            <a:avLst/>
          </a:prstGeom>
          <a:solidFill>
            <a:schemeClr val="bg1"/>
          </a:solidFill>
          <a:ln w="28575">
            <a:solidFill>
              <a:srgbClr val="0000FF"/>
            </a:solidFill>
            <a:prstDash val="sysDash"/>
          </a:ln>
        </p:spPr>
        <p:txBody>
          <a:bodyPr wrap="square">
            <a:spAutoFit/>
          </a:bodyPr>
          <a:lstStyle/>
          <a:p>
            <a:pPr algn="ct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800" b="1" dirty="0">
                <a:solidFill>
                  <a:srgbClr val="006666"/>
                </a:solidFill>
                <a:effectLst>
                  <a:outerShdw blurRad="38100" dist="38100" dir="2700000" algn="tl">
                    <a:srgbClr val="000000">
                      <a:alpha val="43137"/>
                    </a:srgbClr>
                  </a:outerShdw>
                </a:effectLst>
                <a:cs typeface="Times New Roman" pitchFamily="18" charset="0"/>
              </a:rPr>
              <a:t>s</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 2;  </a:t>
            </a:r>
            <a:r>
              <a:rPr lang="es-ES_tradnl" sz="2400" b="1" dirty="0">
                <a:solidFill>
                  <a:srgbClr val="290EB2"/>
                </a:solidFill>
                <a:effectLst>
                  <a:outerShdw blurRad="38100" dist="38100" dir="2700000" algn="tl">
                    <a:srgbClr val="000000">
                      <a:alpha val="43137"/>
                    </a:srgbClr>
                  </a:outerShdw>
                </a:effectLst>
                <a:cs typeface="Times New Roman" pitchFamily="18" charset="0"/>
              </a:rPr>
              <a:t> </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800" b="1" dirty="0">
                <a:solidFill>
                  <a:srgbClr val="C00000"/>
                </a:solidFill>
                <a:effectLst>
                  <a:outerShdw blurRad="38100" dist="38100" dir="2700000" algn="tl">
                    <a:srgbClr val="000000">
                      <a:alpha val="43137"/>
                    </a:srgbClr>
                  </a:outerShdw>
                </a:effectLst>
                <a:cs typeface="Times New Roman" pitchFamily="18" charset="0"/>
              </a:rPr>
              <a:t>h</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a:t>
            </a:r>
            <a:r>
              <a:rPr lang="es-ES_tradnl" sz="2400" b="1" dirty="0">
                <a:solidFill>
                  <a:srgbClr val="290EB2"/>
                </a:solidFill>
                <a:effectLst>
                  <a:outerShdw blurRad="38100" dist="38100" dir="2700000" algn="tl">
                    <a:srgbClr val="000000">
                      <a:alpha val="43137"/>
                    </a:srgbClr>
                  </a:outerShdw>
                </a:effectLst>
                <a:cs typeface="Times New Roman" pitchFamily="18" charset="0"/>
              </a:rPr>
              <a:t> 36;   </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s-ES_tradnl" sz="2800" b="1" dirty="0">
                <a:solidFill>
                  <a:srgbClr val="C00000"/>
                </a:solidFill>
                <a:effectLst>
                  <a:outerShdw blurRad="38100" dist="38100" dir="2700000" algn="tl">
                    <a:srgbClr val="000000">
                      <a:alpha val="43137"/>
                    </a:srgbClr>
                  </a:outerShdw>
                </a:effectLst>
                <a:cs typeface="Times New Roman" pitchFamily="18" charset="0"/>
              </a:rPr>
              <a:t>ø</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 1</a:t>
            </a:r>
            <a:endParaRPr lang="es-ES" sz="2400" dirty="0"/>
          </a:p>
        </p:txBody>
      </p:sp>
      <p:sp>
        <p:nvSpPr>
          <p:cNvPr id="7" name="Rectangle: Rounded Corners 6">
            <a:extLst>
              <a:ext uri="{FF2B5EF4-FFF2-40B4-BE49-F238E27FC236}">
                <a16:creationId xmlns:a16="http://schemas.microsoft.com/office/drawing/2014/main" id="{FB1B5FFC-4A4E-C042-ED4A-8BE6C17FDE4C}"/>
              </a:ext>
            </a:extLst>
          </p:cNvPr>
          <p:cNvSpPr/>
          <p:nvPr/>
        </p:nvSpPr>
        <p:spPr>
          <a:xfrm>
            <a:off x="6106716" y="5646845"/>
            <a:ext cx="1045368" cy="672084"/>
          </a:xfrm>
          <a:prstGeom prst="roundRect">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0808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3)">
                                      <p:cBhvr>
                                        <p:cTn id="7" dur="500"/>
                                        <p:tgtEl>
                                          <p:spTgt spid="8"/>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3)">
                                      <p:cBhvr>
                                        <p:cTn id="11" dur="500"/>
                                        <p:tgtEl>
                                          <p:spTgt spid="2">
                                            <p:bg/>
                                          </p:spTgt>
                                        </p:tgtEl>
                                      </p:cBhvr>
                                    </p:animEffect>
                                  </p:childTnLst>
                                </p:cTn>
                              </p:par>
                            </p:childTnLst>
                          </p:cTn>
                        </p:par>
                        <p:par>
                          <p:cTn id="12" fill="hold">
                            <p:stCondLst>
                              <p:cond delay="1000"/>
                            </p:stCondLst>
                            <p:childTnLst>
                              <p:par>
                                <p:cTn id="13" presetID="21" presetClass="entr" presetSubtype="3"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heel(3)">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0067" fill="hold"/>
                                        <p:tgtEl>
                                          <p:spTgt spid="5"/>
                                        </p:tgtEl>
                                      </p:cBhvr>
                                    </p:cmd>
                                  </p:childTnLst>
                                </p:cTn>
                              </p:par>
                            </p:childTnLst>
                          </p:cTn>
                        </p:par>
                      </p:childTnLst>
                    </p:cTn>
                  </p:par>
                  <p:par>
                    <p:cTn id="20" fill="hold">
                      <p:stCondLst>
                        <p:cond delay="indefinite"/>
                      </p:stCondLst>
                      <p:childTnLst>
                        <p:par>
                          <p:cTn id="21" fill="hold">
                            <p:stCondLst>
                              <p:cond delay="0"/>
                            </p:stCondLst>
                            <p:childTnLst>
                              <p:par>
                                <p:cTn id="22" presetID="21" presetClass="entr" presetSubtype="3" fill="hold" grpId="0" nodeType="clickEffect">
                                  <p:stCondLst>
                                    <p:cond delay="0"/>
                                  </p:stCondLst>
                                  <p:iterate type="wd">
                                    <p:tmPct val="10000"/>
                                  </p:iterate>
                                  <p:childTnLst>
                                    <p:set>
                                      <p:cBhvr>
                                        <p:cTn id="23" dur="1" fill="hold">
                                          <p:stCondLst>
                                            <p:cond delay="0"/>
                                          </p:stCondLst>
                                        </p:cTn>
                                        <p:tgtEl>
                                          <p:spTgt spid="6"/>
                                        </p:tgtEl>
                                        <p:attrNameLst>
                                          <p:attrName>style.visibility</p:attrName>
                                        </p:attrNameLst>
                                      </p:cBhvr>
                                      <p:to>
                                        <p:strVal val="visible"/>
                                      </p:to>
                                    </p:set>
                                    <p:animEffect transition="in" filter="wheel(3)">
                                      <p:cBhvr>
                                        <p:cTn id="24" dur="500"/>
                                        <p:tgtEl>
                                          <p:spTgt spid="6"/>
                                        </p:tgtEl>
                                      </p:cBhvr>
                                    </p:animEffect>
                                  </p:childTnLst>
                                </p:cTn>
                              </p:par>
                            </p:childTnLst>
                          </p:cTn>
                        </p:par>
                        <p:par>
                          <p:cTn id="25" fill="hold">
                            <p:stCondLst>
                              <p:cond delay="1150"/>
                            </p:stCondLst>
                            <p:childTnLst>
                              <p:par>
                                <p:cTn id="26" presetID="16" presetClass="entr" presetSubtype="21"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2" grpId="0" uiExpand="1" build="p" animBg="1"/>
      <p:bldP spid="8"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702BB4-CB49-7B6D-0CE5-394A0CF81B43}"/>
              </a:ext>
            </a:extLst>
          </p:cNvPr>
          <p:cNvSpPr>
            <a:spLocks noGrp="1"/>
          </p:cNvSpPr>
          <p:nvPr>
            <p:ph idx="1"/>
          </p:nvPr>
        </p:nvSpPr>
        <p:spPr>
          <a:xfrm>
            <a:off x="411480" y="1371600"/>
            <a:ext cx="8321040" cy="3867230"/>
          </a:xfrm>
          <a:solidFill>
            <a:schemeClr val="bg1">
              <a:lumMod val="95000"/>
            </a:schemeClr>
          </a:solidFill>
          <a:ln w="19050">
            <a:solidFill>
              <a:srgbClr val="0000FF"/>
            </a:solidFill>
          </a:ln>
        </p:spPr>
        <p:txBody>
          <a:bodyPr>
            <a:normAutofit/>
          </a:bodyPr>
          <a:lstStyle/>
          <a:p>
            <a:pPr algn="ctr">
              <a:lnSpc>
                <a:spcPts val="800"/>
              </a:lnSpc>
              <a:spcBef>
                <a:spcPts val="0"/>
              </a:spcBef>
            </a:pPr>
            <a:endParaRPr lang="es-ES" sz="9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ts val="4000"/>
              </a:lnSpc>
              <a:spcBef>
                <a:spcPts val="0"/>
              </a:spcBef>
              <a:spcAft>
                <a:spcPts val="1200"/>
              </a:spcAft>
            </a:pP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 norma culta dominicana, por su parte, exhibe un grado mayor de </a:t>
            </a:r>
            <a:r>
              <a:rPr lang="es-E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variabilidad</a:t>
            </a: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ctr">
              <a:lnSpc>
                <a:spcPts val="4000"/>
              </a:lnSpc>
              <a:spcAft>
                <a:spcPts val="1800"/>
              </a:spcAft>
            </a:pP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Aunque predomina la variante </a:t>
            </a:r>
            <a:r>
              <a:rPr lang="es-E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aspirada</a:t>
            </a: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también aparece la forma plena </a:t>
            </a:r>
            <a:r>
              <a:rPr lang="en-U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una frecuencia superior al 20% </a:t>
            </a:r>
            <a:r>
              <a:rPr lang="en-U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 en menores proporciones, la elisión</a:t>
            </a: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lnSpc>
                <a:spcPts val="3200"/>
              </a:lnSpc>
            </a:pP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continuación, algunas muestras:</a:t>
            </a:r>
          </a:p>
        </p:txBody>
      </p:sp>
      <p:sp>
        <p:nvSpPr>
          <p:cNvPr id="3" name="Date Placeholder 2">
            <a:extLst>
              <a:ext uri="{FF2B5EF4-FFF2-40B4-BE49-F238E27FC236}">
                <a16:creationId xmlns:a16="http://schemas.microsoft.com/office/drawing/2014/main" id="{246D7678-D7EF-646B-6B84-5527FDE35182}"/>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188CB839-1E93-7399-0B4F-9F19A7D3C86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1786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heel(4)">
                                      <p:cBhvr>
                                        <p:cTn id="7" dur="500"/>
                                        <p:tgtEl>
                                          <p:spTgt spid="2">
                                            <p:bg/>
                                          </p:spTgt>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heel(4)">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heel(4)">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heel(4)">
                                      <p:cBhvr>
                                        <p:cTn id="2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00FFBA-EEAB-4255-E79F-047F70EF3DCB}"/>
              </a:ext>
            </a:extLst>
          </p:cNvPr>
          <p:cNvSpPr>
            <a:spLocks noGrp="1"/>
          </p:cNvSpPr>
          <p:nvPr>
            <p:ph idx="1"/>
          </p:nvPr>
        </p:nvSpPr>
        <p:spPr>
          <a:xfrm>
            <a:off x="457200" y="1600200"/>
            <a:ext cx="8229600" cy="4724400"/>
          </a:xfrm>
          <a:solidFill>
            <a:schemeClr val="bg1">
              <a:lumMod val="95000"/>
            </a:schemeClr>
          </a:solidFill>
          <a:ln w="19050">
            <a:solidFill>
              <a:srgbClr val="0000FF"/>
            </a:solidFill>
          </a:ln>
        </p:spPr>
        <p:txBody>
          <a:bodyPr>
            <a:normAutofit/>
          </a:bodyPr>
          <a:lstStyle/>
          <a:p>
            <a:pPr marL="0" marR="0" lvl="0" indent="0" algn="ctr" defTabSz="914400" rtl="0" eaLnBrk="1" fontAlgn="auto" latinLnBrk="0" hangingPunct="1">
              <a:lnSpc>
                <a:spcPts val="700"/>
              </a:lnSpc>
              <a:spcBef>
                <a:spcPts val="0"/>
              </a:spcBef>
              <a:buClrTx/>
              <a:buSzTx/>
              <a:buNone/>
              <a:tabLst/>
              <a:defRPr/>
            </a:pPr>
            <a:endParaRPr kumimoji="0" lang="es-ES" sz="9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endParaRPr>
          </a:p>
          <a:p>
            <a:pPr marL="0" lvl="0" indent="0" algn="ctr">
              <a:lnSpc>
                <a:spcPts val="2900"/>
              </a:lnSpc>
              <a:spcBef>
                <a:spcPts val="0"/>
              </a:spcBef>
              <a:spcAft>
                <a:spcPts val="1200"/>
              </a:spcAft>
              <a:buClrTx/>
              <a:buSzTx/>
              <a:buNone/>
              <a:defRPr/>
            </a:pP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De</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de</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que se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e</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tableció</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que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esa</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Ø</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eran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la</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causa</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de la avería, y comprobando que aunque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la</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planta</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de eme</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r</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gencia habían, eh…, entr</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ado</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en se</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r</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vicio,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lo</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cable</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no tran</a:t>
            </a:r>
            <a:r>
              <a:rPr kumimoji="0" lang="es-ES" sz="2600" b="1" i="0" u="sng" strike="noStrike" kern="1200" cap="none" spc="0" normalizeH="0" baseline="0" noProof="0" dirty="0">
                <a:ln>
                  <a:noFill/>
                </a:ln>
                <a:solidFill>
                  <a:srgbClr val="006666"/>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mitían la corriente,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pue</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procedimo</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inmediatamente a la contratación y a la in</a:t>
            </a:r>
            <a:r>
              <a:rPr kumimoji="0" lang="es-ES" sz="2600" b="1" i="0" u="sng" strike="noStrike" kern="1200" cap="none" spc="0" normalizeH="0" baseline="0" noProof="0" dirty="0">
                <a:ln>
                  <a:noFill/>
                </a:ln>
                <a:solidFill>
                  <a:srgbClr val="006666"/>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talación de tre</a:t>
            </a:r>
            <a:r>
              <a:rPr kumimoji="0" lang="es-ES" sz="2600" b="1" i="0" u="sng" strike="noStrike" kern="1200" cap="none" spc="0" normalizeH="0" baseline="0" noProof="0" dirty="0">
                <a:ln>
                  <a:noFill/>
                </a:ln>
                <a:solidFill>
                  <a:srgbClr val="006666"/>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planta</a:t>
            </a:r>
            <a:r>
              <a:rPr kumimoji="0" lang="es-ES" sz="2600" b="1" i="0" u="sng" strike="noStrike" kern="1200" cap="none" spc="0" normalizeH="0" baseline="0" noProof="0" dirty="0">
                <a:ln>
                  <a:noFill/>
                </a:ln>
                <a:solidFill>
                  <a:srgbClr val="006666"/>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e</a:t>
            </a:r>
            <a:r>
              <a:rPr lang="es-ES" sz="2600" b="1" u="sng" dirty="0">
                <a:solidFill>
                  <a:srgbClr val="0066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te</a:t>
            </a:r>
            <a:r>
              <a:rPr kumimoji="0" lang="es-ES" sz="2400" b="1"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r</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na</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de eme</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r</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gencia, de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do</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megavatio</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cada una, para pode</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r</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sumini</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tra</a:t>
            </a:r>
            <a:r>
              <a:rPr kumimoji="0" lang="es-ES" sz="2400" b="1"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r</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e</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l </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se</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r</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vicio ene</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r</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gético a la te</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r</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mina</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l</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su</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r</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de</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l</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aeropue</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r</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to que era la que se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e</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Ø</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taba</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viendo afectada. E</a:t>
            </a:r>
            <a:r>
              <a:rPr kumimoji="0" lang="es-ES" sz="2600" b="1" i="0" u="sng" strike="noStrike" kern="1200" cap="none" spc="0" normalizeH="0" baseline="0" noProof="0" dirty="0">
                <a:ln>
                  <a:noFill/>
                </a:ln>
                <a:solidFill>
                  <a:srgbClr val="006666"/>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impo</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r</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tante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de</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taca</a:t>
            </a:r>
            <a:r>
              <a:rPr kumimoji="0" lang="es-ES" sz="2400" b="1"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r</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que debido a que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e</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tán</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conectado</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en ci</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r</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cuito</a:t>
            </a:r>
            <a:r>
              <a:rPr kumimoji="0" lang="es-ES" sz="2600" b="1" i="0" u="sng" strike="noStrike" kern="1200" cap="none" spc="0" normalizeH="0" baseline="0" noProof="0" dirty="0">
                <a:ln>
                  <a:noFill/>
                </a:ln>
                <a:solidFill>
                  <a:srgbClr val="006666"/>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independiente</a:t>
            </a:r>
            <a:r>
              <a:rPr kumimoji="0" lang="es-ES" sz="2600" b="1" i="0" u="sng" strike="noStrike" kern="1200" cap="none" spc="0" normalizeH="0" baseline="0" noProof="0" dirty="0">
                <a:ln>
                  <a:noFill/>
                </a:ln>
                <a:solidFill>
                  <a:srgbClr val="006666"/>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de la te</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r</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mina</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l</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en ningún momento, tanto e</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l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si</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tema</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de ayuda visua</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l</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entiéndase como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la</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luce</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de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pi</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ta</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como e</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l</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rada</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r</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o e</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l</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si</a:t>
            </a:r>
            <a:r>
              <a:rPr kumimoji="0" lang="es-ES" sz="26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h</a:t>
            </a:r>
            <a:r>
              <a:rPr kumimoji="0" lang="es-ES" sz="24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tema</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de radio ayuda dejaron de funciona</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r</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a:ea typeface="+mn-ea"/>
              <a:cs typeface="+mn-cs"/>
            </a:endParaRPr>
          </a:p>
        </p:txBody>
      </p:sp>
      <p:sp>
        <p:nvSpPr>
          <p:cNvPr id="3" name="Date Placeholder 2">
            <a:extLst>
              <a:ext uri="{FF2B5EF4-FFF2-40B4-BE49-F238E27FC236}">
                <a16:creationId xmlns:a16="http://schemas.microsoft.com/office/drawing/2014/main" id="{8966F480-8961-2574-0D5F-8939C1895DCE}"/>
              </a:ext>
            </a:extLst>
          </p:cNvPr>
          <p:cNvSpPr>
            <a:spLocks noGrp="1"/>
          </p:cNvSpPr>
          <p:nvPr>
            <p:ph type="dt" sz="half" idx="10"/>
          </p:nvPr>
        </p:nvSpPr>
        <p:spPr/>
        <p:txBody>
          <a:bodyPr/>
          <a:lstStyle/>
          <a:p>
            <a:pPr>
              <a:defRPr/>
            </a:pPr>
            <a:fld id="{47258102-43AA-4BD4-8FD1-B699002C454B}" type="datetime2">
              <a:rPr lang="es-ES_tradnl" smtClean="0"/>
              <a:t>lunes, 01 de mayo de 2023</a:t>
            </a:fld>
            <a:endParaRPr lang="en-US"/>
          </a:p>
        </p:txBody>
      </p:sp>
      <p:sp>
        <p:nvSpPr>
          <p:cNvPr id="4" name="Slide Number Placeholder 3">
            <a:extLst>
              <a:ext uri="{FF2B5EF4-FFF2-40B4-BE49-F238E27FC236}">
                <a16:creationId xmlns:a16="http://schemas.microsoft.com/office/drawing/2014/main" id="{9D4A5F79-77BF-322B-0F4F-2DE255D8182A}"/>
              </a:ext>
            </a:extLst>
          </p:cNvPr>
          <p:cNvSpPr>
            <a:spLocks noGrp="1"/>
          </p:cNvSpPr>
          <p:nvPr>
            <p:ph type="sldNum" sz="quarter" idx="12"/>
          </p:nvPr>
        </p:nvSpPr>
        <p:spPr/>
        <p:txBody>
          <a:bodyPr/>
          <a:lstStyle/>
          <a:p>
            <a:pPr>
              <a:defRPr/>
            </a:pPr>
            <a:fld id="{25BDB74C-C077-446D-8009-06BEE6833E96}" type="slidenum">
              <a:rPr lang="en-US" smtClean="0"/>
              <a:pPr>
                <a:defRPr/>
              </a:pPr>
              <a:t>27</a:t>
            </a:fld>
            <a:endParaRPr lang="en-US"/>
          </a:p>
        </p:txBody>
      </p:sp>
      <p:sp>
        <p:nvSpPr>
          <p:cNvPr id="9" name="Title 4">
            <a:extLst>
              <a:ext uri="{FF2B5EF4-FFF2-40B4-BE49-F238E27FC236}">
                <a16:creationId xmlns:a16="http://schemas.microsoft.com/office/drawing/2014/main" id="{BDF1279A-DA4B-B1AB-4EA5-96A405870B26}"/>
              </a:ext>
            </a:extLst>
          </p:cNvPr>
          <p:cNvSpPr>
            <a:spLocks noGrp="1"/>
          </p:cNvSpPr>
          <p:nvPr>
            <p:ph type="title"/>
          </p:nvPr>
        </p:nvSpPr>
        <p:spPr>
          <a:xfrm>
            <a:off x="2042457" y="704706"/>
            <a:ext cx="5059086" cy="582787"/>
          </a:xfrm>
          <a:ln w="28575">
            <a:solidFill>
              <a:srgbClr val="0000FF"/>
            </a:solidFill>
            <a:prstDash val="sysDash"/>
          </a:ln>
        </p:spPr>
        <p:txBody>
          <a:bodyPr>
            <a:normAutofit/>
          </a:bodyPr>
          <a:lstStyle/>
          <a:p>
            <a:pPr algn="ctr"/>
            <a:r>
              <a:rPr kumimoji="0" lang="es-ES" sz="28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Habla culta dominicana</a:t>
            </a:r>
            <a:endParaRPr lang="es-ES" sz="2800" dirty="0"/>
          </a:p>
        </p:txBody>
      </p:sp>
      <p:pic>
        <p:nvPicPr>
          <p:cNvPr id="5" name="24. CULTO.FEM.AdmAerop">
            <a:hlinkClick r:id="" action="ppaction://media"/>
            <a:extLst>
              <a:ext uri="{FF2B5EF4-FFF2-40B4-BE49-F238E27FC236}">
                <a16:creationId xmlns:a16="http://schemas.microsoft.com/office/drawing/2014/main" id="{89ECB82C-2B55-8FE9-745D-F7C79825AC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77200" y="838200"/>
            <a:ext cx="237346" cy="237346"/>
          </a:xfrm>
          <a:prstGeom prst="rect">
            <a:avLst/>
          </a:prstGeom>
        </p:spPr>
      </p:pic>
      <p:sp>
        <p:nvSpPr>
          <p:cNvPr id="6" name="TextBox 5">
            <a:extLst>
              <a:ext uri="{FF2B5EF4-FFF2-40B4-BE49-F238E27FC236}">
                <a16:creationId xmlns:a16="http://schemas.microsoft.com/office/drawing/2014/main" id="{2715F941-416A-5142-90FD-AC155FEFAF50}"/>
              </a:ext>
            </a:extLst>
          </p:cNvPr>
          <p:cNvSpPr txBox="1"/>
          <p:nvPr/>
        </p:nvSpPr>
        <p:spPr>
          <a:xfrm>
            <a:off x="4562952" y="5758190"/>
            <a:ext cx="4114800" cy="523220"/>
          </a:xfrm>
          <a:prstGeom prst="rect">
            <a:avLst/>
          </a:prstGeom>
          <a:solidFill>
            <a:schemeClr val="bg1"/>
          </a:solidFill>
          <a:ln w="28575">
            <a:solidFill>
              <a:srgbClr val="0000FF"/>
            </a:solidFill>
            <a:prstDash val="sysDash"/>
          </a:ln>
        </p:spPr>
        <p:txBody>
          <a:bodyPr wrap="square">
            <a:spAutoFit/>
          </a:bodyPr>
          <a:lstStyle/>
          <a:p>
            <a:pPr algn="ct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800" b="1" dirty="0">
                <a:solidFill>
                  <a:srgbClr val="006666"/>
                </a:solidFill>
                <a:effectLst>
                  <a:outerShdw blurRad="38100" dist="38100" dir="2700000" algn="tl">
                    <a:srgbClr val="000000">
                      <a:alpha val="43137"/>
                    </a:srgbClr>
                  </a:outerShdw>
                </a:effectLst>
                <a:cs typeface="Times New Roman" pitchFamily="18" charset="0"/>
              </a:rPr>
              <a:t>s</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 8;  </a:t>
            </a:r>
            <a:r>
              <a:rPr lang="es-ES_tradnl" sz="2400" b="1" dirty="0">
                <a:solidFill>
                  <a:srgbClr val="290EB2"/>
                </a:solidFill>
                <a:effectLst>
                  <a:outerShdw blurRad="38100" dist="38100" dir="2700000" algn="tl">
                    <a:srgbClr val="000000">
                      <a:alpha val="43137"/>
                    </a:srgbClr>
                  </a:outerShdw>
                </a:effectLst>
                <a:cs typeface="Times New Roman" pitchFamily="18" charset="0"/>
              </a:rPr>
              <a:t> </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800" b="1" dirty="0">
                <a:solidFill>
                  <a:srgbClr val="C00000"/>
                </a:solidFill>
                <a:effectLst>
                  <a:outerShdw blurRad="38100" dist="38100" dir="2700000" algn="tl">
                    <a:srgbClr val="000000">
                      <a:alpha val="43137"/>
                    </a:srgbClr>
                  </a:outerShdw>
                </a:effectLst>
                <a:cs typeface="Times New Roman" pitchFamily="18" charset="0"/>
              </a:rPr>
              <a:t>h</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a:t>
            </a:r>
            <a:r>
              <a:rPr lang="es-ES_tradnl" sz="2400" b="1" dirty="0">
                <a:solidFill>
                  <a:srgbClr val="290EB2"/>
                </a:solidFill>
                <a:effectLst>
                  <a:outerShdw blurRad="38100" dist="38100" dir="2700000" algn="tl">
                    <a:srgbClr val="000000">
                      <a:alpha val="43137"/>
                    </a:srgbClr>
                  </a:outerShdw>
                </a:effectLst>
                <a:cs typeface="Times New Roman" pitchFamily="18" charset="0"/>
              </a:rPr>
              <a:t> 22;   </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s-ES_tradnl" sz="2800" b="1" dirty="0">
                <a:solidFill>
                  <a:srgbClr val="C00000"/>
                </a:solidFill>
                <a:effectLst>
                  <a:outerShdw blurRad="38100" dist="38100" dir="2700000" algn="tl">
                    <a:srgbClr val="000000">
                      <a:alpha val="43137"/>
                    </a:srgbClr>
                  </a:outerShdw>
                </a:effectLst>
                <a:cs typeface="Times New Roman" pitchFamily="18" charset="0"/>
              </a:rPr>
              <a:t>ø</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 2</a:t>
            </a:r>
            <a:endParaRPr lang="es-ES" sz="2400" dirty="0"/>
          </a:p>
        </p:txBody>
      </p:sp>
    </p:spTree>
    <p:extLst>
      <p:ext uri="{BB962C8B-B14F-4D97-AF65-F5344CB8AC3E}">
        <p14:creationId xmlns:p14="http://schemas.microsoft.com/office/powerpoint/2010/main" val="295702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3)">
                                      <p:cBhvr>
                                        <p:cTn id="7" dur="500"/>
                                        <p:tgtEl>
                                          <p:spTgt spid="9"/>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3)">
                                      <p:cBhvr>
                                        <p:cTn id="11" dur="500"/>
                                        <p:tgtEl>
                                          <p:spTgt spid="2">
                                            <p:bg/>
                                          </p:spTgt>
                                        </p:tgtEl>
                                      </p:cBhvr>
                                    </p:animEffect>
                                  </p:childTnLst>
                                </p:cTn>
                              </p:par>
                            </p:childTnLst>
                          </p:cTn>
                        </p:par>
                        <p:par>
                          <p:cTn id="12" fill="hold">
                            <p:stCondLst>
                              <p:cond delay="1000"/>
                            </p:stCondLst>
                            <p:childTnLst>
                              <p:par>
                                <p:cTn id="13" presetID="21" presetClass="entr" presetSubtype="3"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heel(3)">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7934" fill="hold"/>
                                        <p:tgtEl>
                                          <p:spTgt spid="5"/>
                                        </p:tgtEl>
                                      </p:cBhvr>
                                    </p:cmd>
                                  </p:childTnLst>
                                </p:cTn>
                              </p:par>
                            </p:childTnLst>
                          </p:cTn>
                        </p:par>
                      </p:childTnLst>
                    </p:cTn>
                  </p:par>
                  <p:par>
                    <p:cTn id="20" fill="hold">
                      <p:stCondLst>
                        <p:cond delay="indefinite"/>
                      </p:stCondLst>
                      <p:childTnLst>
                        <p:par>
                          <p:cTn id="21" fill="hold">
                            <p:stCondLst>
                              <p:cond delay="0"/>
                            </p:stCondLst>
                            <p:childTnLst>
                              <p:par>
                                <p:cTn id="22" presetID="21" presetClass="entr" presetSubtype="3" fill="hold" grpId="0" nodeType="clickEffect">
                                  <p:stCondLst>
                                    <p:cond delay="0"/>
                                  </p:stCondLst>
                                  <p:iterate type="wd">
                                    <p:tmPct val="10000"/>
                                  </p:iterate>
                                  <p:childTnLst>
                                    <p:set>
                                      <p:cBhvr>
                                        <p:cTn id="23" dur="1" fill="hold">
                                          <p:stCondLst>
                                            <p:cond delay="0"/>
                                          </p:stCondLst>
                                        </p:cTn>
                                        <p:tgtEl>
                                          <p:spTgt spid="6"/>
                                        </p:tgtEl>
                                        <p:attrNameLst>
                                          <p:attrName>style.visibility</p:attrName>
                                        </p:attrNameLst>
                                      </p:cBhvr>
                                      <p:to>
                                        <p:strVal val="visible"/>
                                      </p:to>
                                    </p:set>
                                    <p:animEffect transition="in" filter="wheel(3)">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2" grpId="0" uiExpand="1" build="p" animBg="1"/>
      <p:bldP spid="9"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019AF4-ED96-F2D4-C9A6-D3DCF0D9331E}"/>
              </a:ext>
            </a:extLst>
          </p:cNvPr>
          <p:cNvSpPr>
            <a:spLocks noGrp="1"/>
          </p:cNvSpPr>
          <p:nvPr>
            <p:ph idx="1"/>
          </p:nvPr>
        </p:nvSpPr>
        <p:spPr>
          <a:xfrm>
            <a:off x="609600" y="1752600"/>
            <a:ext cx="7924800" cy="4177359"/>
          </a:xfrm>
          <a:solidFill>
            <a:schemeClr val="bg1">
              <a:lumMod val="95000"/>
            </a:schemeClr>
          </a:solidFill>
          <a:ln w="19050">
            <a:solidFill>
              <a:srgbClr val="0000FF"/>
            </a:solidFill>
          </a:ln>
        </p:spPr>
        <p:txBody>
          <a:bodyPr/>
          <a:lstStyle/>
          <a:p>
            <a:pPr algn="ctr">
              <a:lnSpc>
                <a:spcPts val="700"/>
              </a:lnSpc>
            </a:pPr>
            <a:endParaRPr lang="es-ES" sz="1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a:p>
            <a:pPr algn="ctr">
              <a:lnSpc>
                <a:spcPts val="3400"/>
              </a:lnSpc>
              <a:spcBef>
                <a:spcPts val="0"/>
              </a:spcBef>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El a</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chivo, durante la</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go</a:t>
            </a:r>
            <a:r>
              <a:rPr lang="es-ES" sz="2400" b="1" u="sng" dirty="0">
                <a:solidFill>
                  <a:srgbClr val="0066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año</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no recibió tran</a:t>
            </a:r>
            <a:r>
              <a:rPr lang="es-ES" sz="2400" b="1" u="sng" dirty="0">
                <a:solidFill>
                  <a:srgbClr val="0066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ferencia</a:t>
            </a:r>
            <a:r>
              <a:rPr lang="es-ES" sz="2400" b="1" u="sng" dirty="0">
                <a:solidFill>
                  <a:srgbClr val="0066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tamo</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iniciando ahora de nuevo esa labo</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deb</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ido</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 que requiere un gran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pacio</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 depósito</a:t>
            </a:r>
            <a:r>
              <a:rPr lang="es-ES" sz="2400" b="1" u="sng" dirty="0">
                <a:solidFill>
                  <a:srgbClr val="0066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y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hemo</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habilit</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ado</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un depósito admini</a:t>
            </a:r>
            <a:r>
              <a:rPr lang="es-ES" sz="2400" b="1" u="sng" dirty="0">
                <a:solidFill>
                  <a:srgbClr val="0066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trativo inte</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medio en Haina, en una nave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indu</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tria</a:t>
            </a:r>
            <a:r>
              <a:rPr lang="es-ES" sz="2400" b="1"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que dentro de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lo</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plane</a:t>
            </a:r>
            <a:r>
              <a:rPr lang="es-ES" sz="2400" b="1" u="sng" dirty="0">
                <a:solidFill>
                  <a:srgbClr val="0066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se va a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pandi</a:t>
            </a:r>
            <a:r>
              <a:rPr lang="es-ES" sz="2400" b="1"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inicio ya de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te</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año con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nueva</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inve</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sione</a:t>
            </a:r>
            <a:r>
              <a:rPr lang="es-ES" sz="2400" b="1" u="sng" dirty="0">
                <a:solidFill>
                  <a:srgbClr val="0066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La proliferación de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papele</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a:t>
            </a:r>
            <a:r>
              <a:rPr lang="es-ES" sz="24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cada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ve</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mayo</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pero requiere precisamente de una inte</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vención de pa</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te de la</a:t>
            </a:r>
            <a:r>
              <a:rPr lang="es-ES" sz="2400" b="1" u="sng" dirty="0">
                <a:solidFill>
                  <a:srgbClr val="0066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autoridade</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 cada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in</a:t>
            </a:r>
            <a:r>
              <a:rPr lang="es-ES" sz="2400" b="1" u="sng"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ø</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titución</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pública.</a:t>
            </a:r>
            <a:endPar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46766F37-3168-0E2C-E279-FBA0362CC7B2}"/>
              </a:ext>
            </a:extLst>
          </p:cNvPr>
          <p:cNvSpPr>
            <a:spLocks noGrp="1"/>
          </p:cNvSpPr>
          <p:nvPr>
            <p:ph type="dt" sz="half" idx="10"/>
          </p:nvPr>
        </p:nvSpPr>
        <p:spPr/>
        <p:txBody>
          <a:bodyPr/>
          <a:lstStyle/>
          <a:p>
            <a:pPr>
              <a:defRPr/>
            </a:pPr>
            <a:fld id="{47258102-43AA-4BD4-8FD1-B699002C454B}" type="datetime2">
              <a:rPr lang="es-ES_tradnl" smtClean="0"/>
              <a:t>lunes, 01 de mayo de 2023</a:t>
            </a:fld>
            <a:endParaRPr lang="en-US"/>
          </a:p>
        </p:txBody>
      </p:sp>
      <p:sp>
        <p:nvSpPr>
          <p:cNvPr id="4" name="Slide Number Placeholder 3">
            <a:extLst>
              <a:ext uri="{FF2B5EF4-FFF2-40B4-BE49-F238E27FC236}">
                <a16:creationId xmlns:a16="http://schemas.microsoft.com/office/drawing/2014/main" id="{F7770769-F7CC-F3AF-7755-A0380C4C5E5A}"/>
              </a:ext>
            </a:extLst>
          </p:cNvPr>
          <p:cNvSpPr>
            <a:spLocks noGrp="1"/>
          </p:cNvSpPr>
          <p:nvPr>
            <p:ph type="sldNum" sz="quarter" idx="12"/>
          </p:nvPr>
        </p:nvSpPr>
        <p:spPr/>
        <p:txBody>
          <a:bodyPr/>
          <a:lstStyle/>
          <a:p>
            <a:pPr>
              <a:defRPr/>
            </a:pPr>
            <a:fld id="{25BDB74C-C077-446D-8009-06BEE6833E96}" type="slidenum">
              <a:rPr lang="en-US" smtClean="0"/>
              <a:pPr>
                <a:defRPr/>
              </a:pPr>
              <a:t>28</a:t>
            </a:fld>
            <a:endParaRPr lang="en-US"/>
          </a:p>
        </p:txBody>
      </p:sp>
      <p:sp>
        <p:nvSpPr>
          <p:cNvPr id="8" name="Title 4">
            <a:extLst>
              <a:ext uri="{FF2B5EF4-FFF2-40B4-BE49-F238E27FC236}">
                <a16:creationId xmlns:a16="http://schemas.microsoft.com/office/drawing/2014/main" id="{294DDB34-D3CF-0FBD-1FA4-C946780F7F11}"/>
              </a:ext>
            </a:extLst>
          </p:cNvPr>
          <p:cNvSpPr>
            <a:spLocks noGrp="1"/>
          </p:cNvSpPr>
          <p:nvPr>
            <p:ph type="title"/>
          </p:nvPr>
        </p:nvSpPr>
        <p:spPr>
          <a:xfrm>
            <a:off x="2042457" y="751653"/>
            <a:ext cx="5059086" cy="582787"/>
          </a:xfrm>
          <a:ln w="28575">
            <a:solidFill>
              <a:srgbClr val="0000FF"/>
            </a:solidFill>
            <a:prstDash val="sysDash"/>
          </a:ln>
        </p:spPr>
        <p:txBody>
          <a:bodyPr>
            <a:normAutofit/>
          </a:bodyPr>
          <a:lstStyle/>
          <a:p>
            <a:pPr algn="ctr"/>
            <a:r>
              <a:rPr kumimoji="0" lang="es-ES" sz="28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Habla culta dominicana</a:t>
            </a:r>
            <a:endParaRPr lang="es-ES" sz="2800" dirty="0"/>
          </a:p>
        </p:txBody>
      </p:sp>
      <p:pic>
        <p:nvPicPr>
          <p:cNvPr id="5" name="30.RD.RCassá.Culto">
            <a:hlinkClick r:id="" action="ppaction://media"/>
            <a:extLst>
              <a:ext uri="{FF2B5EF4-FFF2-40B4-BE49-F238E27FC236}">
                <a16:creationId xmlns:a16="http://schemas.microsoft.com/office/drawing/2014/main" id="{6BE7F094-FBA0-8718-9D34-BDC9697C8B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01000" y="928041"/>
            <a:ext cx="115006" cy="115006"/>
          </a:xfrm>
          <a:prstGeom prst="rect">
            <a:avLst/>
          </a:prstGeom>
        </p:spPr>
      </p:pic>
      <p:sp>
        <p:nvSpPr>
          <p:cNvPr id="6" name="TextBox 5">
            <a:extLst>
              <a:ext uri="{FF2B5EF4-FFF2-40B4-BE49-F238E27FC236}">
                <a16:creationId xmlns:a16="http://schemas.microsoft.com/office/drawing/2014/main" id="{8BAEC947-17E2-A383-2A02-8B7E6DE6A25C}"/>
              </a:ext>
            </a:extLst>
          </p:cNvPr>
          <p:cNvSpPr txBox="1"/>
          <p:nvPr/>
        </p:nvSpPr>
        <p:spPr>
          <a:xfrm>
            <a:off x="4419600" y="5384122"/>
            <a:ext cx="4114800" cy="523220"/>
          </a:xfrm>
          <a:prstGeom prst="rect">
            <a:avLst/>
          </a:prstGeom>
          <a:solidFill>
            <a:schemeClr val="bg1"/>
          </a:solidFill>
          <a:ln w="28575">
            <a:solidFill>
              <a:srgbClr val="0000FF"/>
            </a:solidFill>
            <a:prstDash val="sysDash"/>
          </a:ln>
        </p:spPr>
        <p:txBody>
          <a:bodyPr wrap="square">
            <a:spAutoFit/>
          </a:bodyPr>
          <a:lstStyle/>
          <a:p>
            <a:pPr algn="ct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800" b="1" dirty="0">
                <a:solidFill>
                  <a:srgbClr val="006666"/>
                </a:solidFill>
                <a:effectLst>
                  <a:outerShdw blurRad="38100" dist="38100" dir="2700000" algn="tl">
                    <a:srgbClr val="000000">
                      <a:alpha val="43137"/>
                    </a:srgbClr>
                  </a:outerShdw>
                </a:effectLst>
                <a:cs typeface="Times New Roman" pitchFamily="18" charset="0"/>
              </a:rPr>
              <a:t>s</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 8;  </a:t>
            </a:r>
            <a:r>
              <a:rPr lang="es-ES_tradnl" sz="2400" b="1" dirty="0">
                <a:solidFill>
                  <a:srgbClr val="290EB2"/>
                </a:solidFill>
                <a:effectLst>
                  <a:outerShdw blurRad="38100" dist="38100" dir="2700000" algn="tl">
                    <a:srgbClr val="000000">
                      <a:alpha val="43137"/>
                    </a:srgbClr>
                  </a:outerShdw>
                </a:effectLst>
                <a:cs typeface="Times New Roman" pitchFamily="18" charset="0"/>
              </a:rPr>
              <a:t> </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800" b="1" dirty="0">
                <a:solidFill>
                  <a:srgbClr val="C00000"/>
                </a:solidFill>
                <a:effectLst>
                  <a:outerShdw blurRad="38100" dist="38100" dir="2700000" algn="tl">
                    <a:srgbClr val="000000">
                      <a:alpha val="43137"/>
                    </a:srgbClr>
                  </a:outerShdw>
                </a:effectLst>
                <a:cs typeface="Times New Roman" pitchFamily="18" charset="0"/>
              </a:rPr>
              <a:t>h</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a:t>
            </a:r>
            <a:r>
              <a:rPr lang="es-ES_tradnl" sz="2400" b="1" dirty="0">
                <a:solidFill>
                  <a:srgbClr val="290EB2"/>
                </a:solidFill>
                <a:effectLst>
                  <a:outerShdw blurRad="38100" dist="38100" dir="2700000" algn="tl">
                    <a:srgbClr val="000000">
                      <a:alpha val="43137"/>
                    </a:srgbClr>
                  </a:outerShdw>
                </a:effectLst>
                <a:cs typeface="Times New Roman" pitchFamily="18" charset="0"/>
              </a:rPr>
              <a:t> 14;   </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s-ES_tradnl" sz="2800" b="1" dirty="0">
                <a:solidFill>
                  <a:srgbClr val="C00000"/>
                </a:solidFill>
                <a:effectLst>
                  <a:outerShdw blurRad="38100" dist="38100" dir="2700000" algn="tl">
                    <a:srgbClr val="000000">
                      <a:alpha val="43137"/>
                    </a:srgbClr>
                  </a:outerShdw>
                </a:effectLst>
                <a:cs typeface="Times New Roman" pitchFamily="18" charset="0"/>
              </a:rPr>
              <a:t>ø</a:t>
            </a:r>
            <a:r>
              <a:rPr lang="en-US" sz="28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290EB2"/>
                </a:solidFill>
                <a:effectLst>
                  <a:outerShdw blurRad="38100" dist="38100" dir="2700000" algn="tl">
                    <a:srgbClr val="000000">
                      <a:alpha val="43137"/>
                    </a:srgbClr>
                  </a:outerShdw>
                </a:effectLst>
                <a:cs typeface="Times New Roman" pitchFamily="18" charset="0"/>
              </a:rPr>
              <a:t>: 1</a:t>
            </a:r>
            <a:endParaRPr lang="es-ES" sz="2400" dirty="0"/>
          </a:p>
        </p:txBody>
      </p:sp>
    </p:spTree>
    <p:extLst>
      <p:ext uri="{BB962C8B-B14F-4D97-AF65-F5344CB8AC3E}">
        <p14:creationId xmlns:p14="http://schemas.microsoft.com/office/powerpoint/2010/main" val="115208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3)">
                                      <p:cBhvr>
                                        <p:cTn id="7" dur="500"/>
                                        <p:tgtEl>
                                          <p:spTgt spid="8"/>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3)">
                                      <p:cBhvr>
                                        <p:cTn id="11" dur="500"/>
                                        <p:tgtEl>
                                          <p:spTgt spid="2">
                                            <p:bg/>
                                          </p:spTgt>
                                        </p:tgtEl>
                                      </p:cBhvr>
                                    </p:animEffect>
                                  </p:childTnLst>
                                </p:cTn>
                              </p:par>
                              <p:par>
                                <p:cTn id="12" presetID="21" presetClass="entr" presetSubtype="3" fill="hold" grpId="0"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heel(3)">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7717" fill="hold"/>
                                        <p:tgtEl>
                                          <p:spTgt spid="5"/>
                                        </p:tgtEl>
                                      </p:cBhvr>
                                    </p:cmd>
                                  </p:childTnLst>
                                </p:cTn>
                              </p:par>
                            </p:childTnLst>
                          </p:cTn>
                        </p:par>
                      </p:childTnLst>
                    </p:cTn>
                  </p:par>
                  <p:par>
                    <p:cTn id="19" fill="hold">
                      <p:stCondLst>
                        <p:cond delay="indefinite"/>
                      </p:stCondLst>
                      <p:childTnLst>
                        <p:par>
                          <p:cTn id="20" fill="hold">
                            <p:stCondLst>
                              <p:cond delay="0"/>
                            </p:stCondLst>
                            <p:childTnLst>
                              <p:par>
                                <p:cTn id="21" presetID="21" presetClass="entr" presetSubtype="3" fill="hold" grpId="0" nodeType="clickEffect">
                                  <p:stCondLst>
                                    <p:cond delay="0"/>
                                  </p:stCondLst>
                                  <p:iterate type="wd">
                                    <p:tmPct val="10000"/>
                                  </p:iterate>
                                  <p:childTnLst>
                                    <p:set>
                                      <p:cBhvr>
                                        <p:cTn id="22" dur="1" fill="hold">
                                          <p:stCondLst>
                                            <p:cond delay="0"/>
                                          </p:stCondLst>
                                        </p:cTn>
                                        <p:tgtEl>
                                          <p:spTgt spid="6"/>
                                        </p:tgtEl>
                                        <p:attrNameLst>
                                          <p:attrName>style.visibility</p:attrName>
                                        </p:attrNameLst>
                                      </p:cBhvr>
                                      <p:to>
                                        <p:strVal val="visible"/>
                                      </p:to>
                                    </p:set>
                                    <p:animEffect transition="in" filter="wheel(3)">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2" grpId="0" uiExpand="1" build="p" animBg="1"/>
      <p:bldP spid="8"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3F4D-20CE-DA38-AEFC-51A7236CA58A}"/>
              </a:ext>
            </a:extLst>
          </p:cNvPr>
          <p:cNvSpPr>
            <a:spLocks noGrp="1"/>
          </p:cNvSpPr>
          <p:nvPr>
            <p:ph type="title"/>
          </p:nvPr>
        </p:nvSpPr>
        <p:spPr>
          <a:xfrm>
            <a:off x="304800" y="413385"/>
            <a:ext cx="8534400" cy="852487"/>
          </a:xfrm>
        </p:spPr>
        <p:txBody>
          <a:bodyPr>
            <a:noAutofit/>
          </a:bodyPr>
          <a:lstStyle/>
          <a:p>
            <a:pPr algn="ctr"/>
            <a:r>
              <a:rPr lang="es-ES" sz="2400" dirty="0">
                <a:solidFill>
                  <a:srgbClr val="0000FF"/>
                </a:solidFill>
                <a:latin typeface="Times New Roman" panose="02020603050405020304" pitchFamily="18" charset="0"/>
                <a:cs typeface="Times New Roman" panose="02020603050405020304" pitchFamily="18" charset="0"/>
              </a:rPr>
              <a:t>Comparación </a:t>
            </a:r>
            <a:r>
              <a:rPr lang="es-ES" sz="2400" u="sng" dirty="0" err="1">
                <a:solidFill>
                  <a:srgbClr val="0000FF"/>
                </a:solidFill>
                <a:latin typeface="Times New Roman" panose="02020603050405020304" pitchFamily="18" charset="0"/>
                <a:cs typeface="Times New Roman" panose="02020603050405020304" pitchFamily="18" charset="0"/>
              </a:rPr>
              <a:t>intra</a:t>
            </a:r>
            <a:r>
              <a:rPr lang="es-ES" sz="2400" dirty="0" err="1">
                <a:solidFill>
                  <a:srgbClr val="0000FF"/>
                </a:solidFill>
                <a:latin typeface="Times New Roman" panose="02020603050405020304" pitchFamily="18" charset="0"/>
                <a:cs typeface="Times New Roman" panose="02020603050405020304" pitchFamily="18" charset="0"/>
              </a:rPr>
              <a:t>dialectal</a:t>
            </a:r>
            <a:r>
              <a:rPr lang="es-ES" sz="2400" dirty="0">
                <a:solidFill>
                  <a:srgbClr val="0000FF"/>
                </a:solidFill>
                <a:latin typeface="Times New Roman" panose="02020603050405020304" pitchFamily="18" charset="0"/>
                <a:cs typeface="Times New Roman" panose="02020603050405020304" pitchFamily="18" charset="0"/>
              </a:rPr>
              <a:t>:</a:t>
            </a:r>
            <a:br>
              <a:rPr lang="es-ES" sz="2400" dirty="0">
                <a:solidFill>
                  <a:srgbClr val="0000FF"/>
                </a:solidFill>
                <a:latin typeface="Times New Roman" panose="02020603050405020304" pitchFamily="18" charset="0"/>
                <a:cs typeface="Times New Roman" panose="02020603050405020304" pitchFamily="18" charset="0"/>
              </a:rPr>
            </a:br>
            <a:r>
              <a:rPr lang="es-ES" sz="2400" dirty="0">
                <a:solidFill>
                  <a:srgbClr val="0000FF"/>
                </a:solidFill>
                <a:latin typeface="Times New Roman" panose="02020603050405020304" pitchFamily="18" charset="0"/>
                <a:cs typeface="Times New Roman" panose="02020603050405020304" pitchFamily="18" charset="0"/>
              </a:rPr>
              <a:t>Habla </a:t>
            </a:r>
            <a:r>
              <a:rPr lang="es-ES" sz="2400" u="sng" dirty="0">
                <a:solidFill>
                  <a:srgbClr val="0000FF"/>
                </a:solidFill>
                <a:latin typeface="Times New Roman" panose="02020603050405020304" pitchFamily="18" charset="0"/>
                <a:cs typeface="Times New Roman" panose="02020603050405020304" pitchFamily="18" charset="0"/>
              </a:rPr>
              <a:t>POPULAR</a:t>
            </a:r>
            <a:r>
              <a:rPr lang="es-ES" sz="2400" dirty="0">
                <a:solidFill>
                  <a:srgbClr val="0000FF"/>
                </a:solidFill>
                <a:latin typeface="Times New Roman" panose="02020603050405020304" pitchFamily="18" charset="0"/>
                <a:cs typeface="Times New Roman" panose="02020603050405020304" pitchFamily="18" charset="0"/>
              </a:rPr>
              <a:t> frente a habla </a:t>
            </a:r>
            <a:r>
              <a:rPr lang="es-ES" sz="2400" u="sng" dirty="0">
                <a:solidFill>
                  <a:srgbClr val="0000FF"/>
                </a:solidFill>
                <a:latin typeface="Times New Roman" panose="02020603050405020304" pitchFamily="18" charset="0"/>
                <a:cs typeface="Times New Roman" panose="02020603050405020304" pitchFamily="18" charset="0"/>
              </a:rPr>
              <a:t>CULTA</a:t>
            </a:r>
            <a:r>
              <a:rPr lang="es-ES" sz="2400" dirty="0">
                <a:solidFill>
                  <a:srgbClr val="0000FF"/>
                </a:solidFill>
                <a:latin typeface="Times New Roman" panose="02020603050405020304" pitchFamily="18" charset="0"/>
                <a:cs typeface="Times New Roman" panose="02020603050405020304" pitchFamily="18" charset="0"/>
              </a:rPr>
              <a:t> en R. DOMINICANA</a:t>
            </a:r>
          </a:p>
        </p:txBody>
      </p:sp>
      <p:sp>
        <p:nvSpPr>
          <p:cNvPr id="3" name="Text Placeholder 2">
            <a:extLst>
              <a:ext uri="{FF2B5EF4-FFF2-40B4-BE49-F238E27FC236}">
                <a16:creationId xmlns:a16="http://schemas.microsoft.com/office/drawing/2014/main" id="{3202B73C-9C7C-A26E-5877-BC0B123CF0A8}"/>
              </a:ext>
            </a:extLst>
          </p:cNvPr>
          <p:cNvSpPr>
            <a:spLocks noGrp="1"/>
          </p:cNvSpPr>
          <p:nvPr>
            <p:ph type="body" idx="1"/>
          </p:nvPr>
        </p:nvSpPr>
        <p:spPr/>
        <p:txBody>
          <a:bodyPr>
            <a:normAutofit/>
          </a:bodyPr>
          <a:lstStyle/>
          <a:p>
            <a:pPr algn="ctr"/>
            <a:r>
              <a:rPr lang="es-E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Habla POPULAR dominicana</a:t>
            </a:r>
          </a:p>
        </p:txBody>
      </p:sp>
      <p:sp>
        <p:nvSpPr>
          <p:cNvPr id="4" name="Text Placeholder 3">
            <a:extLst>
              <a:ext uri="{FF2B5EF4-FFF2-40B4-BE49-F238E27FC236}">
                <a16:creationId xmlns:a16="http://schemas.microsoft.com/office/drawing/2014/main" id="{32326615-767F-8ACC-5BCF-513E1964D23C}"/>
              </a:ext>
            </a:extLst>
          </p:cNvPr>
          <p:cNvSpPr>
            <a:spLocks noGrp="1"/>
          </p:cNvSpPr>
          <p:nvPr>
            <p:ph type="body" sz="half" idx="3"/>
          </p:nvPr>
        </p:nvSpPr>
        <p:spPr/>
        <p:txBody>
          <a:bodyPr>
            <a:normAutofit/>
          </a:bodyPr>
          <a:lstStyle/>
          <a:p>
            <a:pPr algn="ctr"/>
            <a:r>
              <a:rPr lang="es-E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Habla CULTA dominicana</a:t>
            </a:r>
          </a:p>
        </p:txBody>
      </p:sp>
      <p:sp>
        <p:nvSpPr>
          <p:cNvPr id="7" name="Date Placeholder 6">
            <a:extLst>
              <a:ext uri="{FF2B5EF4-FFF2-40B4-BE49-F238E27FC236}">
                <a16:creationId xmlns:a16="http://schemas.microsoft.com/office/drawing/2014/main" id="{ECC2B30B-95C4-8B0A-E402-E639E2B687BA}"/>
              </a:ext>
            </a:extLst>
          </p:cNvPr>
          <p:cNvSpPr>
            <a:spLocks noGrp="1"/>
          </p:cNvSpPr>
          <p:nvPr>
            <p:ph type="dt" sz="half" idx="10"/>
          </p:nvPr>
        </p:nvSpPr>
        <p:spPr/>
        <p:txBody>
          <a:bodyPr/>
          <a:lstStyle/>
          <a:p>
            <a:pPr>
              <a:defRPr/>
            </a:pPr>
            <a:fld id="{A7C18A08-002A-4582-B2E1-2F4873EA16EA}" type="datetime2">
              <a:rPr lang="es-ES_tradnl" smtClean="0"/>
              <a:t>lunes, 01 de mayo de 2023</a:t>
            </a:fld>
            <a:endParaRPr lang="en-US"/>
          </a:p>
        </p:txBody>
      </p:sp>
      <p:sp>
        <p:nvSpPr>
          <p:cNvPr id="8" name="Slide Number Placeholder 7">
            <a:extLst>
              <a:ext uri="{FF2B5EF4-FFF2-40B4-BE49-F238E27FC236}">
                <a16:creationId xmlns:a16="http://schemas.microsoft.com/office/drawing/2014/main" id="{A08DF578-AC9B-0CB3-3557-05BABD2FA6FC}"/>
              </a:ext>
            </a:extLst>
          </p:cNvPr>
          <p:cNvSpPr>
            <a:spLocks noGrp="1"/>
          </p:cNvSpPr>
          <p:nvPr>
            <p:ph type="sldNum" sz="quarter" idx="12"/>
          </p:nvPr>
        </p:nvSpPr>
        <p:spPr/>
        <p:txBody>
          <a:bodyPr/>
          <a:lstStyle/>
          <a:p>
            <a:pPr>
              <a:defRPr/>
            </a:pPr>
            <a:fld id="{13D0C959-AC11-4F49-AF86-F970AF4DAA89}" type="slidenum">
              <a:rPr lang="en-US" smtClean="0"/>
              <a:pPr>
                <a:defRPr/>
              </a:pPr>
              <a:t>29</a:t>
            </a:fld>
            <a:endParaRPr lang="en-US"/>
          </a:p>
        </p:txBody>
      </p:sp>
      <p:graphicFrame>
        <p:nvGraphicFramePr>
          <p:cNvPr id="9" name="Content Placeholder 8">
            <a:extLst>
              <a:ext uri="{FF2B5EF4-FFF2-40B4-BE49-F238E27FC236}">
                <a16:creationId xmlns:a16="http://schemas.microsoft.com/office/drawing/2014/main" id="{3679B229-3F0A-6DB1-2BE6-E1E5A5185C60}"/>
              </a:ext>
            </a:extLst>
          </p:cNvPr>
          <p:cNvGraphicFramePr>
            <a:graphicFrameLocks noGrp="1"/>
          </p:cNvGraphicFramePr>
          <p:nvPr>
            <p:ph sz="quarter" idx="2"/>
            <p:extLst>
              <p:ext uri="{D42A27DB-BD31-4B8C-83A1-F6EECF244321}">
                <p14:modId xmlns:p14="http://schemas.microsoft.com/office/powerpoint/2010/main" val="3042571313"/>
              </p:ext>
            </p:extLst>
          </p:nvPr>
        </p:nvGraphicFramePr>
        <p:xfrm>
          <a:off x="457200" y="1444625"/>
          <a:ext cx="4040188" cy="39417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9">
            <a:extLst>
              <a:ext uri="{FF2B5EF4-FFF2-40B4-BE49-F238E27FC236}">
                <a16:creationId xmlns:a16="http://schemas.microsoft.com/office/drawing/2014/main" id="{43BFE146-A40A-A4F1-3A00-DE0E06BE4AAF}"/>
              </a:ext>
            </a:extLst>
          </p:cNvPr>
          <p:cNvGraphicFramePr>
            <a:graphicFrameLocks noGrp="1"/>
          </p:cNvGraphicFramePr>
          <p:nvPr>
            <p:ph sz="quarter" idx="4"/>
            <p:extLst>
              <p:ext uri="{D42A27DB-BD31-4B8C-83A1-F6EECF244321}">
                <p14:modId xmlns:p14="http://schemas.microsoft.com/office/powerpoint/2010/main" val="3682098210"/>
              </p:ext>
            </p:extLst>
          </p:nvPr>
        </p:nvGraphicFramePr>
        <p:xfrm>
          <a:off x="4645025" y="1444625"/>
          <a:ext cx="4041775" cy="3941763"/>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a:extLst>
              <a:ext uri="{FF2B5EF4-FFF2-40B4-BE49-F238E27FC236}">
                <a16:creationId xmlns:a16="http://schemas.microsoft.com/office/drawing/2014/main" id="{C95E8421-7048-C148-37DF-52F49803C8C8}"/>
              </a:ext>
            </a:extLst>
          </p:cNvPr>
          <p:cNvCxnSpPr>
            <a:cxnSpLocks/>
          </p:cNvCxnSpPr>
          <p:nvPr/>
        </p:nvCxnSpPr>
        <p:spPr>
          <a:xfrm flipV="1">
            <a:off x="1752600" y="3827859"/>
            <a:ext cx="3886200" cy="515541"/>
          </a:xfrm>
          <a:prstGeom prst="straightConnector1">
            <a:avLst/>
          </a:prstGeom>
          <a:ln w="28575" cap="flat" cmpd="sng" algn="ctr">
            <a:solidFill>
              <a:srgbClr val="008000"/>
            </a:solidFill>
            <a:prstDash val="sys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82A0BF14-3166-5C0E-1712-1D71CA9D85FD}"/>
              </a:ext>
            </a:extLst>
          </p:cNvPr>
          <p:cNvCxnSpPr>
            <a:cxnSpLocks/>
          </p:cNvCxnSpPr>
          <p:nvPr/>
        </p:nvCxnSpPr>
        <p:spPr>
          <a:xfrm flipV="1">
            <a:off x="2507774" y="2819400"/>
            <a:ext cx="3893026" cy="1219200"/>
          </a:xfrm>
          <a:prstGeom prst="straightConnector1">
            <a:avLst/>
          </a:prstGeom>
          <a:ln w="28575" cap="flat" cmpd="sng" algn="ctr">
            <a:solidFill>
              <a:srgbClr val="003399"/>
            </a:solidFill>
            <a:prstDash val="sys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DBB0DCB9-F930-A813-BA6D-DD66BDBBF9B0}"/>
              </a:ext>
            </a:extLst>
          </p:cNvPr>
          <p:cNvCxnSpPr>
            <a:cxnSpLocks/>
          </p:cNvCxnSpPr>
          <p:nvPr/>
        </p:nvCxnSpPr>
        <p:spPr>
          <a:xfrm>
            <a:off x="3276600" y="2057400"/>
            <a:ext cx="3886200" cy="1710928"/>
          </a:xfrm>
          <a:prstGeom prst="straightConnector1">
            <a:avLst/>
          </a:prstGeom>
          <a:ln w="28575" cap="flat" cmpd="sng" algn="ctr">
            <a:solidFill>
              <a:srgbClr val="C00000"/>
            </a:solidFill>
            <a:prstDash val="sysDash"/>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64867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heel(3)">
                                      <p:cBhvr>
                                        <p:cTn id="7" dur="500"/>
                                        <p:tgtEl>
                                          <p:spTgt spid="2"/>
                                        </p:tgtEl>
                                      </p:cBhvr>
                                    </p:animEffect>
                                  </p:childTnLst>
                                </p:cTn>
                              </p:par>
                            </p:childTnLst>
                          </p:cTn>
                        </p:par>
                        <p:par>
                          <p:cTn id="8" fill="hold">
                            <p:stCondLst>
                              <p:cond delay="1100"/>
                            </p:stCondLst>
                            <p:childTnLst>
                              <p:par>
                                <p:cTn id="9" presetID="21" presetClass="entr" presetSubtype="4" fill="hold" grpId="0" nodeType="afterEffect">
                                  <p:stCondLst>
                                    <p:cond delay="0"/>
                                  </p:stCondLst>
                                  <p:childTnLst>
                                    <p:set>
                                      <p:cBhvr>
                                        <p:cTn id="10"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wheel(4)">
                                      <p:cBhvr>
                                        <p:cTn id="11" dur="500"/>
                                        <p:tgtEl>
                                          <p:spTgt spid="9">
                                            <p:graphicEl>
                                              <a:chart seriesIdx="-3" categoryIdx="-3" bldStep="gridLegend"/>
                                            </p:graphicEl>
                                          </p:spTgt>
                                        </p:tgtEl>
                                      </p:cBhvr>
                                    </p:animEffect>
                                  </p:childTnLst>
                                </p:cTn>
                              </p:par>
                              <p:par>
                                <p:cTn id="12" presetID="21" presetClass="entr" presetSubtype="3" fill="hold" grpId="0" nodeType="with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wheel(3)">
                                      <p:cBhvr>
                                        <p:cTn id="14" dur="500"/>
                                        <p:tgtEl>
                                          <p:spTgt spid="3">
                                            <p:bg/>
                                          </p:spTgt>
                                        </p:tgtEl>
                                      </p:cBhvr>
                                    </p:animEffect>
                                  </p:childTnLst>
                                </p:cTn>
                              </p:par>
                              <p:par>
                                <p:cTn id="15" presetID="21" presetClass="entr" presetSubtype="3"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heel(3)">
                                      <p:cBhvr>
                                        <p:cTn id="17" dur="500"/>
                                        <p:tgtEl>
                                          <p:spTgt spid="3">
                                            <p:txEl>
                                              <p:pRg st="0" end="0"/>
                                            </p:txEl>
                                          </p:spTgt>
                                        </p:tgtEl>
                                      </p:cBhvr>
                                    </p:animEffect>
                                  </p:childTnLst>
                                </p:cTn>
                              </p:par>
                            </p:childTnLst>
                          </p:cTn>
                        </p:par>
                        <p:par>
                          <p:cTn id="18" fill="hold">
                            <p:stCondLst>
                              <p:cond delay="1600"/>
                            </p:stCondLst>
                            <p:childTnLst>
                              <p:par>
                                <p:cTn id="19" presetID="21" presetClass="entr" presetSubtype="4" fill="hold" grpId="0" nodeType="afterEffect">
                                  <p:stCondLst>
                                    <p:cond delay="0"/>
                                  </p:stCondLst>
                                  <p:childTnLst>
                                    <p:set>
                                      <p:cBhvr>
                                        <p:cTn id="20" dur="1" fill="hold">
                                          <p:stCondLst>
                                            <p:cond delay="0"/>
                                          </p:stCondLst>
                                        </p:cTn>
                                        <p:tgtEl>
                                          <p:spTgt spid="9">
                                            <p:graphicEl>
                                              <a:chart seriesIdx="-4" categoryIdx="0" bldStep="category"/>
                                            </p:graphicEl>
                                          </p:spTgt>
                                        </p:tgtEl>
                                        <p:attrNameLst>
                                          <p:attrName>style.visibility</p:attrName>
                                        </p:attrNameLst>
                                      </p:cBhvr>
                                      <p:to>
                                        <p:strVal val="visible"/>
                                      </p:to>
                                    </p:set>
                                    <p:animEffect transition="in" filter="wheel(4)">
                                      <p:cBhvr>
                                        <p:cTn id="21" dur="500"/>
                                        <p:tgtEl>
                                          <p:spTgt spid="9">
                                            <p:graphicEl>
                                              <a:chart seriesIdx="-4" categoryIdx="0" bldStep="category"/>
                                            </p:graphicEl>
                                          </p:spTgt>
                                        </p:tgtEl>
                                      </p:cBhvr>
                                    </p:animEffect>
                                  </p:childTnLst>
                                </p:cTn>
                              </p:par>
                            </p:childTnLst>
                          </p:cTn>
                        </p:par>
                        <p:par>
                          <p:cTn id="22" fill="hold">
                            <p:stCondLst>
                              <p:cond delay="2100"/>
                            </p:stCondLst>
                            <p:childTnLst>
                              <p:par>
                                <p:cTn id="23" presetID="21" presetClass="entr" presetSubtype="4" fill="hold" grpId="0" nodeType="afterEffect">
                                  <p:stCondLst>
                                    <p:cond delay="0"/>
                                  </p:stCondLst>
                                  <p:childTnLst>
                                    <p:set>
                                      <p:cBhvr>
                                        <p:cTn id="24" dur="1" fill="hold">
                                          <p:stCondLst>
                                            <p:cond delay="0"/>
                                          </p:stCondLst>
                                        </p:cTn>
                                        <p:tgtEl>
                                          <p:spTgt spid="9">
                                            <p:graphicEl>
                                              <a:chart seriesIdx="-4" categoryIdx="1" bldStep="category"/>
                                            </p:graphicEl>
                                          </p:spTgt>
                                        </p:tgtEl>
                                        <p:attrNameLst>
                                          <p:attrName>style.visibility</p:attrName>
                                        </p:attrNameLst>
                                      </p:cBhvr>
                                      <p:to>
                                        <p:strVal val="visible"/>
                                      </p:to>
                                    </p:set>
                                    <p:animEffect transition="in" filter="wheel(4)">
                                      <p:cBhvr>
                                        <p:cTn id="25" dur="500"/>
                                        <p:tgtEl>
                                          <p:spTgt spid="9">
                                            <p:graphicEl>
                                              <a:chart seriesIdx="-4" categoryIdx="1" bldStep="category"/>
                                            </p:graphicEl>
                                          </p:spTgt>
                                        </p:tgtEl>
                                      </p:cBhvr>
                                    </p:animEffect>
                                  </p:childTnLst>
                                </p:cTn>
                              </p:par>
                            </p:childTnLst>
                          </p:cTn>
                        </p:par>
                        <p:par>
                          <p:cTn id="26" fill="hold">
                            <p:stCondLst>
                              <p:cond delay="2600"/>
                            </p:stCondLst>
                            <p:childTnLst>
                              <p:par>
                                <p:cTn id="27" presetID="21" presetClass="entr" presetSubtype="4" fill="hold" grpId="0" nodeType="afterEffect">
                                  <p:stCondLst>
                                    <p:cond delay="0"/>
                                  </p:stCondLst>
                                  <p:childTnLst>
                                    <p:set>
                                      <p:cBhvr>
                                        <p:cTn id="28"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wheel(4)">
                                      <p:cBhvr>
                                        <p:cTn id="29" dur="500"/>
                                        <p:tgtEl>
                                          <p:spTgt spid="9">
                                            <p:graphicEl>
                                              <a:chart seriesIdx="-4" categoryIdx="2" bldStep="category"/>
                                            </p:graphicEl>
                                          </p:spTgt>
                                        </p:tgtEl>
                                      </p:cBhvr>
                                    </p:animEffect>
                                  </p:childTnLst>
                                </p:cTn>
                              </p:par>
                            </p:childTnLst>
                          </p:cTn>
                        </p:par>
                        <p:par>
                          <p:cTn id="30" fill="hold">
                            <p:stCondLst>
                              <p:cond delay="3100"/>
                            </p:stCondLst>
                            <p:childTnLst>
                              <p:par>
                                <p:cTn id="31" presetID="21" presetClass="entr" presetSubtype="4" fill="hold" grpId="0" nodeType="afterEffect">
                                  <p:stCondLst>
                                    <p:cond delay="0"/>
                                  </p:stCondLst>
                                  <p:childTnLst>
                                    <p:set>
                                      <p:cBhvr>
                                        <p:cTn id="32" dur="1" fill="hold">
                                          <p:stCondLst>
                                            <p:cond delay="0"/>
                                          </p:stCondLst>
                                        </p:cTn>
                                        <p:tgtEl>
                                          <p:spTgt spid="9">
                                            <p:graphicEl>
                                              <a:chart seriesIdx="-4" categoryIdx="3" bldStep="category"/>
                                            </p:graphicEl>
                                          </p:spTgt>
                                        </p:tgtEl>
                                        <p:attrNameLst>
                                          <p:attrName>style.visibility</p:attrName>
                                        </p:attrNameLst>
                                      </p:cBhvr>
                                      <p:to>
                                        <p:strVal val="visible"/>
                                      </p:to>
                                    </p:set>
                                    <p:animEffect transition="in" filter="wheel(4)">
                                      <p:cBhvr>
                                        <p:cTn id="33" dur="500"/>
                                        <p:tgtEl>
                                          <p:spTgt spid="9">
                                            <p:graphicEl>
                                              <a:chart seriesIdx="-4" categoryIdx="3" bldStep="category"/>
                                            </p:graphicEl>
                                          </p:spTgt>
                                        </p:tgtEl>
                                      </p:cBhvr>
                                    </p:animEffect>
                                  </p:childTnLst>
                                </p:cTn>
                              </p:par>
                            </p:childTnLst>
                          </p:cTn>
                        </p:par>
                        <p:par>
                          <p:cTn id="34" fill="hold">
                            <p:stCondLst>
                              <p:cond delay="3600"/>
                            </p:stCondLst>
                            <p:childTnLst>
                              <p:par>
                                <p:cTn id="35" presetID="21" presetClass="entr" presetSubtype="4" fill="hold" grpId="0" nodeType="afterEffect">
                                  <p:stCondLst>
                                    <p:cond delay="0"/>
                                  </p:stCondLst>
                                  <p:childTnLst>
                                    <p:set>
                                      <p:cBhvr>
                                        <p:cTn id="36"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heel(4)">
                                      <p:cBhvr>
                                        <p:cTn id="37" dur="500"/>
                                        <p:tgtEl>
                                          <p:spTgt spid="10">
                                            <p:graphicEl>
                                              <a:chart seriesIdx="-3" categoryIdx="-3" bldStep="gridLegend"/>
                                            </p:graphicEl>
                                          </p:spTgt>
                                        </p:tgtEl>
                                      </p:cBhvr>
                                    </p:animEffect>
                                  </p:childTnLst>
                                </p:cTn>
                              </p:par>
                            </p:childTnLst>
                          </p:cTn>
                        </p:par>
                        <p:par>
                          <p:cTn id="38" fill="hold">
                            <p:stCondLst>
                              <p:cond delay="4100"/>
                            </p:stCondLst>
                            <p:childTnLst>
                              <p:par>
                                <p:cTn id="39" presetID="21" presetClass="entr" presetSubtype="4" fill="hold" grpId="0" nodeType="afterEffect">
                                  <p:stCondLst>
                                    <p:cond delay="0"/>
                                  </p:stCondLst>
                                  <p:childTnLst>
                                    <p:set>
                                      <p:cBhvr>
                                        <p:cTn id="40" dur="1" fill="hold">
                                          <p:stCondLst>
                                            <p:cond delay="0"/>
                                          </p:stCondLst>
                                        </p:cTn>
                                        <p:tgtEl>
                                          <p:spTgt spid="10">
                                            <p:graphicEl>
                                              <a:chart seriesIdx="-4" categoryIdx="0" bldStep="category"/>
                                            </p:graphicEl>
                                          </p:spTgt>
                                        </p:tgtEl>
                                        <p:attrNameLst>
                                          <p:attrName>style.visibility</p:attrName>
                                        </p:attrNameLst>
                                      </p:cBhvr>
                                      <p:to>
                                        <p:strVal val="visible"/>
                                      </p:to>
                                    </p:set>
                                    <p:animEffect transition="in" filter="wheel(4)">
                                      <p:cBhvr>
                                        <p:cTn id="41" dur="500"/>
                                        <p:tgtEl>
                                          <p:spTgt spid="10">
                                            <p:graphicEl>
                                              <a:chart seriesIdx="-4" categoryIdx="0" bldStep="category"/>
                                            </p:graphicEl>
                                          </p:spTgt>
                                        </p:tgtEl>
                                      </p:cBhvr>
                                    </p:animEffect>
                                  </p:childTnLst>
                                </p:cTn>
                              </p:par>
                              <p:par>
                                <p:cTn id="42" presetID="21" presetClass="entr" presetSubtype="3" fill="hold" grpId="0" nodeType="withEffect">
                                  <p:stCondLst>
                                    <p:cond delay="0"/>
                                  </p:stCondLst>
                                  <p:childTnLst>
                                    <p:set>
                                      <p:cBhvr>
                                        <p:cTn id="43" dur="1" fill="hold">
                                          <p:stCondLst>
                                            <p:cond delay="0"/>
                                          </p:stCondLst>
                                        </p:cTn>
                                        <p:tgtEl>
                                          <p:spTgt spid="4">
                                            <p:bg/>
                                          </p:spTgt>
                                        </p:tgtEl>
                                        <p:attrNameLst>
                                          <p:attrName>style.visibility</p:attrName>
                                        </p:attrNameLst>
                                      </p:cBhvr>
                                      <p:to>
                                        <p:strVal val="visible"/>
                                      </p:to>
                                    </p:set>
                                    <p:animEffect transition="in" filter="wheel(3)">
                                      <p:cBhvr>
                                        <p:cTn id="44" dur="500"/>
                                        <p:tgtEl>
                                          <p:spTgt spid="4">
                                            <p:bg/>
                                          </p:spTgt>
                                        </p:tgtEl>
                                      </p:cBhvr>
                                    </p:animEffect>
                                  </p:childTnLst>
                                </p:cTn>
                              </p:par>
                              <p:par>
                                <p:cTn id="45" presetID="21" presetClass="entr" presetSubtype="3" fill="hold" grpId="0" nodeType="with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Effect transition="in" filter="wheel(3)">
                                      <p:cBhvr>
                                        <p:cTn id="47" dur="500"/>
                                        <p:tgtEl>
                                          <p:spTgt spid="4">
                                            <p:txEl>
                                              <p:pRg st="0" end="0"/>
                                            </p:txEl>
                                          </p:spTgt>
                                        </p:tgtEl>
                                      </p:cBhvr>
                                    </p:animEffect>
                                  </p:childTnLst>
                                </p:cTn>
                              </p:par>
                            </p:childTnLst>
                          </p:cTn>
                        </p:par>
                        <p:par>
                          <p:cTn id="48" fill="hold">
                            <p:stCondLst>
                              <p:cond delay="4600"/>
                            </p:stCondLst>
                            <p:childTnLst>
                              <p:par>
                                <p:cTn id="49" presetID="21" presetClass="entr" presetSubtype="4" fill="hold" grpId="0" nodeType="afterEffect">
                                  <p:stCondLst>
                                    <p:cond delay="0"/>
                                  </p:stCondLst>
                                  <p:childTnLst>
                                    <p:set>
                                      <p:cBhvr>
                                        <p:cTn id="50" dur="1" fill="hold">
                                          <p:stCondLst>
                                            <p:cond delay="0"/>
                                          </p:stCondLst>
                                        </p:cTn>
                                        <p:tgtEl>
                                          <p:spTgt spid="10">
                                            <p:graphicEl>
                                              <a:chart seriesIdx="-4" categoryIdx="1" bldStep="category"/>
                                            </p:graphicEl>
                                          </p:spTgt>
                                        </p:tgtEl>
                                        <p:attrNameLst>
                                          <p:attrName>style.visibility</p:attrName>
                                        </p:attrNameLst>
                                      </p:cBhvr>
                                      <p:to>
                                        <p:strVal val="visible"/>
                                      </p:to>
                                    </p:set>
                                    <p:animEffect transition="in" filter="wheel(4)">
                                      <p:cBhvr>
                                        <p:cTn id="51" dur="500"/>
                                        <p:tgtEl>
                                          <p:spTgt spid="10">
                                            <p:graphicEl>
                                              <a:chart seriesIdx="-4" categoryIdx="1" bldStep="category"/>
                                            </p:graphicEl>
                                          </p:spTgt>
                                        </p:tgtEl>
                                      </p:cBhvr>
                                    </p:animEffect>
                                  </p:childTnLst>
                                </p:cTn>
                              </p:par>
                            </p:childTnLst>
                          </p:cTn>
                        </p:par>
                        <p:par>
                          <p:cTn id="52" fill="hold">
                            <p:stCondLst>
                              <p:cond delay="5100"/>
                            </p:stCondLst>
                            <p:childTnLst>
                              <p:par>
                                <p:cTn id="53" presetID="21" presetClass="entr" presetSubtype="4" fill="hold" grpId="0" nodeType="afterEffect">
                                  <p:stCondLst>
                                    <p:cond delay="0"/>
                                  </p:stCondLst>
                                  <p:childTnLst>
                                    <p:set>
                                      <p:cBhvr>
                                        <p:cTn id="54" dur="1" fill="hold">
                                          <p:stCondLst>
                                            <p:cond delay="0"/>
                                          </p:stCondLst>
                                        </p:cTn>
                                        <p:tgtEl>
                                          <p:spTgt spid="10">
                                            <p:graphicEl>
                                              <a:chart seriesIdx="-4" categoryIdx="2" bldStep="category"/>
                                            </p:graphicEl>
                                          </p:spTgt>
                                        </p:tgtEl>
                                        <p:attrNameLst>
                                          <p:attrName>style.visibility</p:attrName>
                                        </p:attrNameLst>
                                      </p:cBhvr>
                                      <p:to>
                                        <p:strVal val="visible"/>
                                      </p:to>
                                    </p:set>
                                    <p:animEffect transition="in" filter="wheel(4)">
                                      <p:cBhvr>
                                        <p:cTn id="55" dur="500"/>
                                        <p:tgtEl>
                                          <p:spTgt spid="10">
                                            <p:graphicEl>
                                              <a:chart seriesIdx="-4" categoryIdx="2" bldStep="category"/>
                                            </p:graphicEl>
                                          </p:spTgt>
                                        </p:tgtEl>
                                      </p:cBhvr>
                                    </p:animEffect>
                                  </p:childTnLst>
                                </p:cTn>
                              </p:par>
                            </p:childTnLst>
                          </p:cTn>
                        </p:par>
                        <p:par>
                          <p:cTn id="56" fill="hold">
                            <p:stCondLst>
                              <p:cond delay="5600"/>
                            </p:stCondLst>
                            <p:childTnLst>
                              <p:par>
                                <p:cTn id="57" presetID="21" presetClass="entr" presetSubtype="4" fill="hold" grpId="0" nodeType="afterEffect">
                                  <p:stCondLst>
                                    <p:cond delay="0"/>
                                  </p:stCondLst>
                                  <p:childTnLst>
                                    <p:set>
                                      <p:cBhvr>
                                        <p:cTn id="58" dur="1" fill="hold">
                                          <p:stCondLst>
                                            <p:cond delay="0"/>
                                          </p:stCondLst>
                                        </p:cTn>
                                        <p:tgtEl>
                                          <p:spTgt spid="10">
                                            <p:graphicEl>
                                              <a:chart seriesIdx="-4" categoryIdx="3" bldStep="category"/>
                                            </p:graphicEl>
                                          </p:spTgt>
                                        </p:tgtEl>
                                        <p:attrNameLst>
                                          <p:attrName>style.visibility</p:attrName>
                                        </p:attrNameLst>
                                      </p:cBhvr>
                                      <p:to>
                                        <p:strVal val="visible"/>
                                      </p:to>
                                    </p:set>
                                    <p:animEffect transition="in" filter="wheel(4)">
                                      <p:cBhvr>
                                        <p:cTn id="59" dur="500"/>
                                        <p:tgtEl>
                                          <p:spTgt spid="10">
                                            <p:graphicEl>
                                              <a:chart seriesIdx="-4" categoryIdx="3" bldStep="category"/>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barn(inVertical)">
                                      <p:cBhvr>
                                        <p:cTn id="64" dur="500"/>
                                        <p:tgtEl>
                                          <p:spTgt spid="6"/>
                                        </p:tgtEl>
                                      </p:cBhvr>
                                    </p:animEffect>
                                  </p:childTnLst>
                                </p:cTn>
                              </p:par>
                            </p:childTnLst>
                          </p:cTn>
                        </p:par>
                        <p:par>
                          <p:cTn id="65" fill="hold">
                            <p:stCondLst>
                              <p:cond delay="500"/>
                            </p:stCondLst>
                            <p:childTnLst>
                              <p:par>
                                <p:cTn id="66" presetID="16" presetClass="entr" presetSubtype="21" fill="hold"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barn(inVertical)">
                                      <p:cBhvr>
                                        <p:cTn id="68" dur="500"/>
                                        <p:tgtEl>
                                          <p:spTgt spid="13"/>
                                        </p:tgtEl>
                                      </p:cBhvr>
                                    </p:animEffect>
                                  </p:childTnLst>
                                </p:cTn>
                              </p:par>
                            </p:childTnLst>
                          </p:cTn>
                        </p:par>
                        <p:par>
                          <p:cTn id="69" fill="hold">
                            <p:stCondLst>
                              <p:cond delay="1000"/>
                            </p:stCondLst>
                            <p:childTnLst>
                              <p:par>
                                <p:cTn id="70" presetID="16" presetClass="entr" presetSubtype="21" fill="hold"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barn(inVertical)">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P spid="4" grpId="0" uiExpand="1" build="p" animBg="1"/>
      <p:bldGraphic spid="9" grpId="0" uiExpand="1">
        <p:bldSub>
          <a:bldChart bld="category"/>
        </p:bldSub>
      </p:bldGraphic>
      <p:bldGraphic spid="10" grpId="0" uiExpand="1">
        <p:bldSub>
          <a:bldChart bld="category"/>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56F4D9-022B-81A1-D391-F37877399595}"/>
              </a:ext>
            </a:extLst>
          </p:cNvPr>
          <p:cNvSpPr>
            <a:spLocks noGrp="1"/>
          </p:cNvSpPr>
          <p:nvPr>
            <p:ph idx="1"/>
          </p:nvPr>
        </p:nvSpPr>
        <p:spPr>
          <a:xfrm>
            <a:off x="266700" y="1378108"/>
            <a:ext cx="8610600" cy="5093811"/>
          </a:xfrm>
          <a:solidFill>
            <a:srgbClr val="E4E4E4"/>
          </a:solidFill>
          <a:ln w="19050">
            <a:solidFill>
              <a:srgbClr val="0000FF"/>
            </a:solidFill>
          </a:ln>
        </p:spPr>
        <p:txBody>
          <a:bodyPr>
            <a:normAutofit/>
          </a:bodyPr>
          <a:lstStyle/>
          <a:p>
            <a:pPr marL="0" marR="0" algn="ctr">
              <a:lnSpc>
                <a:spcPts val="1200"/>
              </a:lnSpc>
              <a:spcBef>
                <a:spcPts val="0"/>
              </a:spcBef>
            </a:pPr>
            <a:endParaRPr lang="es-ES" sz="1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ts val="2700"/>
              </a:lnSpc>
              <a:spcBef>
                <a:spcPts val="0"/>
              </a:spcBef>
              <a:spcAft>
                <a:spcPts val="1200"/>
              </a:spcAft>
            </a:pPr>
            <a:r>
              <a:rPr lang="es-ES" sz="2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Es un hecho históricamente documentado que durante los siglos </a:t>
            </a:r>
            <a:r>
              <a:rPr lang="es-ES" sz="20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XVII</a:t>
            </a:r>
            <a:r>
              <a:rPr lang="es-ES" sz="2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y </a:t>
            </a:r>
            <a:r>
              <a:rPr lang="es-ES" sz="20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XVIII</a:t>
            </a:r>
            <a:r>
              <a:rPr lang="es-ES" sz="2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llegaron a la República Dominicana cientos de familias canarias.</a:t>
            </a:r>
          </a:p>
          <a:p>
            <a:pPr marL="0" marR="0" algn="ctr">
              <a:lnSpc>
                <a:spcPts val="2700"/>
              </a:lnSpc>
              <a:spcBef>
                <a:spcPts val="0"/>
              </a:spcBef>
              <a:spcAft>
                <a:spcPts val="1200"/>
              </a:spcAft>
            </a:pPr>
            <a:r>
              <a:rPr lang="es-ES" sz="2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Entre los años 1698 y 1764, se calcula que más de 2,947 canarios fueron llevados con el fin de fundar o repoblar lugares como San Carlos, San Juan de la Maguana, Neiba, Puerto Plata, Montecristi, Samaná, Sabana de la Mar, Azua, Baní. Durante la segunda mitad del siglo XVII, la despoblación y la presión de los piratas franceses desde el Oeste de la República, obligaron a las autoridades coloniales a pedir al gobierno español que enviara inmigrantes de las Islas Canarias para remediar la situación. (</a:t>
            </a:r>
            <a:r>
              <a:rPr lang="es-ES" sz="1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Moya Pons. 1974)</a:t>
            </a:r>
          </a:p>
          <a:p>
            <a:pPr marL="0" marR="0" algn="ctr">
              <a:lnSpc>
                <a:spcPts val="2700"/>
              </a:lnSpc>
              <a:spcBef>
                <a:spcPts val="0"/>
              </a:spcBef>
            </a:pPr>
            <a:r>
              <a:rPr lang="es-ES" sz="2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Las consecuencias que esas inmigraciones canarias llegadas a la República Dominicana hayan podido producir en la lengua hablada en el país han sido parcialmente estudiadas por diversos investigadores </a:t>
            </a:r>
            <a:r>
              <a:rPr lang="es-ES" sz="1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s-ES" sz="1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Golibart</a:t>
            </a:r>
            <a:r>
              <a:rPr lang="es-ES" sz="1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1976; Pérez Guerra. 2022; De Granda y Pérez Guerra. 2013).</a:t>
            </a:r>
          </a:p>
        </p:txBody>
      </p:sp>
      <p:sp>
        <p:nvSpPr>
          <p:cNvPr id="3" name="Date Placeholder 2">
            <a:extLst>
              <a:ext uri="{FF2B5EF4-FFF2-40B4-BE49-F238E27FC236}">
                <a16:creationId xmlns:a16="http://schemas.microsoft.com/office/drawing/2014/main" id="{263E6E43-032D-E64E-A282-C9D0701F9B4C}"/>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D2A3DAB2-91AF-5E44-6832-D1898E64257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 name="Title 4">
            <a:extLst>
              <a:ext uri="{FF2B5EF4-FFF2-40B4-BE49-F238E27FC236}">
                <a16:creationId xmlns:a16="http://schemas.microsoft.com/office/drawing/2014/main" id="{A899F21A-8A43-06ED-FB58-AFF8297C9363}"/>
              </a:ext>
            </a:extLst>
          </p:cNvPr>
          <p:cNvSpPr>
            <a:spLocks noGrp="1"/>
          </p:cNvSpPr>
          <p:nvPr>
            <p:ph type="title"/>
          </p:nvPr>
        </p:nvSpPr>
        <p:spPr>
          <a:xfrm>
            <a:off x="2095500" y="530224"/>
            <a:ext cx="4953000" cy="539909"/>
          </a:xfrm>
          <a:solidFill>
            <a:schemeClr val="bg1">
              <a:lumMod val="95000"/>
            </a:schemeClr>
          </a:solidFill>
          <a:ln w="19050">
            <a:solidFill>
              <a:srgbClr val="0000FF"/>
            </a:solidFill>
          </a:ln>
        </p:spPr>
        <p:txBody>
          <a:bodyPr>
            <a:noAutofit/>
          </a:bodyPr>
          <a:lstStyle/>
          <a:p>
            <a:pPr marL="342900" marR="0" lvl="0" indent="-342900" algn="ctr" defTabSz="914400" rtl="0" eaLnBrk="1" fontAlgn="auto" latinLnBrk="0" hangingPunct="1">
              <a:lnSpc>
                <a:spcPct val="107000"/>
              </a:lnSpc>
              <a:spcBef>
                <a:spcPts val="0"/>
              </a:spcBef>
              <a:spcAft>
                <a:spcPts val="800"/>
              </a:spcAft>
              <a:tabLst/>
              <a:defRPr/>
            </a:pPr>
            <a:r>
              <a:rPr kumimoji="0" lang="es-ES" sz="2800" i="0" u="none" strike="noStrike" kern="100" cap="none" spc="0" normalizeH="0" baseline="0" noProof="0" dirty="0">
                <a:ln>
                  <a:noFill/>
                </a:ln>
                <a:solidFill>
                  <a:srgbClr val="0033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Conexión histórica</a:t>
            </a:r>
            <a:endParaRPr lang="es-ES" sz="2800" dirty="0">
              <a:solidFill>
                <a:srgbClr val="0033CC"/>
              </a:solidFill>
            </a:endParaRPr>
          </a:p>
        </p:txBody>
      </p:sp>
    </p:spTree>
    <p:extLst>
      <p:ext uri="{BB962C8B-B14F-4D97-AF65-F5344CB8AC3E}">
        <p14:creationId xmlns:p14="http://schemas.microsoft.com/office/powerpoint/2010/main" val="13206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1000"/>
                                        <p:tgtEl>
                                          <p:spTgt spid="5"/>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2">
                                            <p:bg/>
                                          </p:spTgt>
                                        </p:tgtEl>
                                        <p:attrNameLst>
                                          <p:attrName>style.visibility</p:attrName>
                                        </p:attrNameLst>
                                      </p:cBhvr>
                                      <p:to>
                                        <p:strVal val="visible"/>
                                      </p:to>
                                    </p:set>
                                    <p:animEffect transition="in" filter="wheel(4)">
                                      <p:cBhvr>
                                        <p:cTn id="10" dur="500"/>
                                        <p:tgtEl>
                                          <p:spTgt spid="2">
                                            <p:bg/>
                                          </p:spTgt>
                                        </p:tgtEl>
                                      </p:cBhvr>
                                    </p:animEffect>
                                  </p:childTnLst>
                                </p:cTn>
                              </p:par>
                            </p:childTnLst>
                          </p:cTn>
                        </p:par>
                        <p:par>
                          <p:cTn id="11" fill="hold">
                            <p:stCondLst>
                              <p:cond delay="1000"/>
                            </p:stCondLst>
                            <p:childTnLst>
                              <p:par>
                                <p:cTn id="12" presetID="21" presetClass="entr" presetSubtype="4" fill="hold" grpId="0"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heel(4)">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heel(4)">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heel(4)">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702BB4-CB49-7B6D-0CE5-394A0CF81B43}"/>
              </a:ext>
            </a:extLst>
          </p:cNvPr>
          <p:cNvSpPr>
            <a:spLocks noGrp="1"/>
          </p:cNvSpPr>
          <p:nvPr>
            <p:ph idx="1"/>
          </p:nvPr>
        </p:nvSpPr>
        <p:spPr>
          <a:xfrm>
            <a:off x="312420" y="685801"/>
            <a:ext cx="8519160" cy="5638800"/>
          </a:xfrm>
          <a:solidFill>
            <a:schemeClr val="bg1">
              <a:lumMod val="95000"/>
            </a:schemeClr>
          </a:solidFill>
          <a:ln w="19050">
            <a:solidFill>
              <a:srgbClr val="0000FF"/>
            </a:solidFill>
          </a:ln>
        </p:spPr>
        <p:txBody>
          <a:bodyPr>
            <a:normAutofit fontScale="92500"/>
          </a:bodyPr>
          <a:lstStyle/>
          <a:p>
            <a:pPr algn="ctr">
              <a:spcBef>
                <a:spcPts val="0"/>
              </a:spcBef>
            </a:pPr>
            <a:endParaRPr lang="es-ES" sz="9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gn="ctr">
              <a:lnSpc>
                <a:spcPts val="3200"/>
              </a:lnSpc>
              <a:spcBef>
                <a:spcPts val="0"/>
              </a:spcBef>
              <a:spcAft>
                <a:spcPts val="1200"/>
              </a:spcAft>
              <a:buNone/>
            </a:pP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 la República Dominicana, la distancia entre los dos sociolectos es </a:t>
            </a:r>
            <a:r>
              <a:rPr lang="es-ES" sz="2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impresionante</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Esto se manifiesta en la realización de todas las variantes fonéticas de la /s/. </a:t>
            </a:r>
          </a:p>
          <a:p>
            <a:pPr marL="109728" indent="0" algn="ctr">
              <a:lnSpc>
                <a:spcPts val="3200"/>
              </a:lnSpc>
              <a:spcBef>
                <a:spcPts val="0"/>
              </a:spcBef>
              <a:spcAft>
                <a:spcPts val="1800"/>
              </a:spcAft>
              <a:buNone/>
            </a:pP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 el caso de la </a:t>
            </a:r>
            <a:r>
              <a:rPr lang="es-ES" sz="2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elisión</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 diferencia es de 80 puntos (95% en el grupo social bajo y 15% en el habla culta); en cuanto a la </a:t>
            </a:r>
            <a:r>
              <a:rPr lang="es-ES" sz="2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aspiración</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el salto es también extraordinario (de un minúsculo 3, a un 63%); y con relación a la </a:t>
            </a:r>
            <a:r>
              <a:rPr lang="es-ES" sz="2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retención</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la [s], de 2 a 22%.</a:t>
            </a:r>
          </a:p>
          <a:p>
            <a:pPr marL="109728" indent="0" algn="ctr">
              <a:lnSpc>
                <a:spcPts val="3200"/>
              </a:lnSpc>
              <a:spcBef>
                <a:spcPts val="0"/>
              </a:spcBef>
              <a:spcAft>
                <a:spcPts val="400"/>
              </a:spcAft>
              <a:buNone/>
            </a:pP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nuevo, una explicación lógica de la gran diferencia podría ser la gigantesca disparidad en el nivel de </a:t>
            </a:r>
            <a:r>
              <a:rPr lang="es-ES" sz="2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escolaridad</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109728" indent="0" algn="ctr">
              <a:lnSpc>
                <a:spcPts val="3000"/>
              </a:lnSpc>
              <a:spcBef>
                <a:spcPts val="0"/>
              </a:spcBef>
              <a:spcAft>
                <a:spcPts val="1800"/>
              </a:spcAft>
              <a:buNone/>
            </a:pPr>
            <a:r>
              <a:rPr lang="es-ES" sz="26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los hablantes representativos de la norma lingüística culta son todos </a:t>
            </a:r>
            <a:r>
              <a:rPr lang="es-ES" sz="26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profesionales</a:t>
            </a:r>
            <a:r>
              <a:rPr lang="es-ES" sz="26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formación universitaria, y la muestra del grupo sociocultural bajo incluye a muchos </a:t>
            </a:r>
            <a:r>
              <a:rPr lang="es-ES" sz="26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analfabetos</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3" name="Date Placeholder 2">
            <a:extLst>
              <a:ext uri="{FF2B5EF4-FFF2-40B4-BE49-F238E27FC236}">
                <a16:creationId xmlns:a16="http://schemas.microsoft.com/office/drawing/2014/main" id="{246D7678-D7EF-646B-6B84-5527FDE35182}"/>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188CB839-1E93-7399-0B4F-9F19A7D3C86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8124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heel(8)">
                                      <p:cBhvr>
                                        <p:cTn id="7" dur="500"/>
                                        <p:tgtEl>
                                          <p:spTgt spid="2">
                                            <p:bg/>
                                          </p:spTgt>
                                        </p:tgtEl>
                                      </p:cBhvr>
                                    </p:animEffect>
                                  </p:childTnLst>
                                </p:cTn>
                              </p:par>
                              <p:par>
                                <p:cTn id="8" presetID="21"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heel(8)">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8"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heel(8)">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8"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heel(8)">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8"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heel(8)">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02B73C-9C7C-A26E-5877-BC0B123CF0A8}"/>
              </a:ext>
            </a:extLst>
          </p:cNvPr>
          <p:cNvSpPr>
            <a:spLocks noGrp="1"/>
          </p:cNvSpPr>
          <p:nvPr>
            <p:ph type="body" idx="1"/>
          </p:nvPr>
        </p:nvSpPr>
        <p:spPr/>
        <p:txBody>
          <a:bodyPr>
            <a:normAutofit/>
          </a:bodyPr>
          <a:lstStyle/>
          <a:p>
            <a:pPr algn="ctr"/>
            <a:r>
              <a:rPr lang="es-E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Habla POPULAR – Las Palmas</a:t>
            </a:r>
          </a:p>
        </p:txBody>
      </p:sp>
      <p:sp>
        <p:nvSpPr>
          <p:cNvPr id="4" name="Text Placeholder 3">
            <a:extLst>
              <a:ext uri="{FF2B5EF4-FFF2-40B4-BE49-F238E27FC236}">
                <a16:creationId xmlns:a16="http://schemas.microsoft.com/office/drawing/2014/main" id="{32326615-767F-8ACC-5BCF-513E1964D23C}"/>
              </a:ext>
            </a:extLst>
          </p:cNvPr>
          <p:cNvSpPr>
            <a:spLocks noGrp="1"/>
          </p:cNvSpPr>
          <p:nvPr>
            <p:ph type="body" sz="half" idx="3"/>
          </p:nvPr>
        </p:nvSpPr>
        <p:spPr/>
        <p:txBody>
          <a:bodyPr>
            <a:normAutofit/>
          </a:bodyPr>
          <a:lstStyle/>
          <a:p>
            <a:pPr algn="ctr"/>
            <a:r>
              <a:rPr lang="es-E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Habla CULTA – Las Palmas</a:t>
            </a:r>
          </a:p>
        </p:txBody>
      </p:sp>
      <p:sp>
        <p:nvSpPr>
          <p:cNvPr id="7" name="Date Placeholder 6">
            <a:extLst>
              <a:ext uri="{FF2B5EF4-FFF2-40B4-BE49-F238E27FC236}">
                <a16:creationId xmlns:a16="http://schemas.microsoft.com/office/drawing/2014/main" id="{ECC2B30B-95C4-8B0A-E402-E639E2B687BA}"/>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7C18A08-002A-4582-B2E1-2F4873EA16EA}"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Slide Number Placeholder 7">
            <a:extLst>
              <a:ext uri="{FF2B5EF4-FFF2-40B4-BE49-F238E27FC236}">
                <a16:creationId xmlns:a16="http://schemas.microsoft.com/office/drawing/2014/main" id="{A08DF578-AC9B-0CB3-3557-05BABD2FA6F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D0C959-AC11-4F49-AF86-F970AF4DAA89}"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aphicFrame>
        <p:nvGraphicFramePr>
          <p:cNvPr id="9" name="Content Placeholder 8">
            <a:extLst>
              <a:ext uri="{FF2B5EF4-FFF2-40B4-BE49-F238E27FC236}">
                <a16:creationId xmlns:a16="http://schemas.microsoft.com/office/drawing/2014/main" id="{9510B36B-6C50-4435-D9B0-E5C024D8FCDA}"/>
              </a:ext>
            </a:extLst>
          </p:cNvPr>
          <p:cNvGraphicFramePr>
            <a:graphicFrameLocks noGrp="1"/>
          </p:cNvGraphicFramePr>
          <p:nvPr>
            <p:ph sz="quarter" idx="4"/>
            <p:extLst>
              <p:ext uri="{D42A27DB-BD31-4B8C-83A1-F6EECF244321}">
                <p14:modId xmlns:p14="http://schemas.microsoft.com/office/powerpoint/2010/main" val="847399447"/>
              </p:ext>
            </p:extLst>
          </p:nvPr>
        </p:nvGraphicFramePr>
        <p:xfrm>
          <a:off x="4645025" y="1444625"/>
          <a:ext cx="4041775" cy="39417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9">
            <a:extLst>
              <a:ext uri="{FF2B5EF4-FFF2-40B4-BE49-F238E27FC236}">
                <a16:creationId xmlns:a16="http://schemas.microsoft.com/office/drawing/2014/main" id="{10E08E2C-FE76-A3F3-03E1-B8C8B3789506}"/>
              </a:ext>
            </a:extLst>
          </p:cNvPr>
          <p:cNvGraphicFramePr>
            <a:graphicFrameLocks noGrp="1"/>
          </p:cNvGraphicFramePr>
          <p:nvPr>
            <p:ph sz="quarter" idx="2"/>
            <p:extLst>
              <p:ext uri="{D42A27DB-BD31-4B8C-83A1-F6EECF244321}">
                <p14:modId xmlns:p14="http://schemas.microsoft.com/office/powerpoint/2010/main" val="3738464800"/>
              </p:ext>
            </p:extLst>
          </p:nvPr>
        </p:nvGraphicFramePr>
        <p:xfrm>
          <a:off x="457200" y="1444625"/>
          <a:ext cx="4040188" cy="3941763"/>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a:extLst>
              <a:ext uri="{FF2B5EF4-FFF2-40B4-BE49-F238E27FC236}">
                <a16:creationId xmlns:a16="http://schemas.microsoft.com/office/drawing/2014/main" id="{9C636106-4F24-CC1B-8383-B8C2E4C194A4}"/>
              </a:ext>
            </a:extLst>
          </p:cNvPr>
          <p:cNvSpPr>
            <a:spLocks noGrp="1"/>
          </p:cNvSpPr>
          <p:nvPr>
            <p:ph type="title"/>
          </p:nvPr>
        </p:nvSpPr>
        <p:spPr>
          <a:xfrm>
            <a:off x="266700" y="361474"/>
            <a:ext cx="8610600" cy="852487"/>
          </a:xfrm>
        </p:spPr>
        <p:txBody>
          <a:bodyPr>
            <a:noAutofit/>
          </a:bodyPr>
          <a:lstStyle/>
          <a:p>
            <a:pPr algn="ctr"/>
            <a:r>
              <a:rPr lang="es-ES" sz="2400" dirty="0">
                <a:solidFill>
                  <a:srgbClr val="0000FF"/>
                </a:solidFill>
                <a:latin typeface="Times New Roman" panose="02020603050405020304" pitchFamily="18" charset="0"/>
                <a:cs typeface="Times New Roman" panose="02020603050405020304" pitchFamily="18" charset="0"/>
              </a:rPr>
              <a:t>Comparación </a:t>
            </a:r>
            <a:r>
              <a:rPr lang="es-ES" sz="2400" u="sng" dirty="0" err="1">
                <a:solidFill>
                  <a:srgbClr val="0000FF"/>
                </a:solidFill>
                <a:latin typeface="Times New Roman" panose="02020603050405020304" pitchFamily="18" charset="0"/>
                <a:cs typeface="Times New Roman" panose="02020603050405020304" pitchFamily="18" charset="0"/>
              </a:rPr>
              <a:t>intra</a:t>
            </a:r>
            <a:r>
              <a:rPr lang="es-ES" sz="2400" dirty="0" err="1">
                <a:solidFill>
                  <a:srgbClr val="0000FF"/>
                </a:solidFill>
                <a:latin typeface="Times New Roman" panose="02020603050405020304" pitchFamily="18" charset="0"/>
                <a:cs typeface="Times New Roman" panose="02020603050405020304" pitchFamily="18" charset="0"/>
              </a:rPr>
              <a:t>dialectal</a:t>
            </a:r>
            <a:r>
              <a:rPr lang="es-ES" sz="2400" dirty="0">
                <a:solidFill>
                  <a:srgbClr val="0000FF"/>
                </a:solidFill>
                <a:latin typeface="Times New Roman" panose="02020603050405020304" pitchFamily="18" charset="0"/>
                <a:cs typeface="Times New Roman" panose="02020603050405020304" pitchFamily="18" charset="0"/>
              </a:rPr>
              <a:t>:</a:t>
            </a:r>
            <a:br>
              <a:rPr lang="es-ES" sz="2400" dirty="0">
                <a:solidFill>
                  <a:srgbClr val="0000FF"/>
                </a:solidFill>
                <a:latin typeface="Times New Roman" panose="02020603050405020304" pitchFamily="18" charset="0"/>
                <a:cs typeface="Times New Roman" panose="02020603050405020304" pitchFamily="18" charset="0"/>
              </a:rPr>
            </a:br>
            <a:r>
              <a:rPr lang="es-ES" sz="2400" dirty="0">
                <a:solidFill>
                  <a:srgbClr val="0000FF"/>
                </a:solidFill>
                <a:latin typeface="Times New Roman" panose="02020603050405020304" pitchFamily="18" charset="0"/>
                <a:cs typeface="Times New Roman" panose="02020603050405020304" pitchFamily="18" charset="0"/>
              </a:rPr>
              <a:t>Habla </a:t>
            </a:r>
            <a:r>
              <a:rPr lang="es-ES" sz="2400" u="sng" dirty="0">
                <a:solidFill>
                  <a:srgbClr val="0000FF"/>
                </a:solidFill>
                <a:latin typeface="Times New Roman" panose="02020603050405020304" pitchFamily="18" charset="0"/>
                <a:cs typeface="Times New Roman" panose="02020603050405020304" pitchFamily="18" charset="0"/>
              </a:rPr>
              <a:t>POPULAR</a:t>
            </a:r>
            <a:r>
              <a:rPr lang="es-ES" sz="2400" dirty="0">
                <a:solidFill>
                  <a:srgbClr val="0000FF"/>
                </a:solidFill>
                <a:latin typeface="Times New Roman" panose="02020603050405020304" pitchFamily="18" charset="0"/>
                <a:cs typeface="Times New Roman" panose="02020603050405020304" pitchFamily="18" charset="0"/>
              </a:rPr>
              <a:t> frente a habla </a:t>
            </a:r>
            <a:r>
              <a:rPr lang="es-ES" sz="2400" u="sng" dirty="0">
                <a:solidFill>
                  <a:srgbClr val="0000FF"/>
                </a:solidFill>
                <a:latin typeface="Times New Roman" panose="02020603050405020304" pitchFamily="18" charset="0"/>
                <a:cs typeface="Times New Roman" panose="02020603050405020304" pitchFamily="18" charset="0"/>
              </a:rPr>
              <a:t>CULTA</a:t>
            </a:r>
            <a:r>
              <a:rPr lang="es-ES" sz="2400" dirty="0">
                <a:solidFill>
                  <a:srgbClr val="0000FF"/>
                </a:solidFill>
                <a:latin typeface="Times New Roman" panose="02020603050405020304" pitchFamily="18" charset="0"/>
                <a:cs typeface="Times New Roman" panose="02020603050405020304" pitchFamily="18" charset="0"/>
              </a:rPr>
              <a:t> en LAS PALMAS</a:t>
            </a:r>
          </a:p>
        </p:txBody>
      </p:sp>
      <p:cxnSp>
        <p:nvCxnSpPr>
          <p:cNvPr id="2" name="Straight Arrow Connector 1">
            <a:extLst>
              <a:ext uri="{FF2B5EF4-FFF2-40B4-BE49-F238E27FC236}">
                <a16:creationId xmlns:a16="http://schemas.microsoft.com/office/drawing/2014/main" id="{674B486A-9978-0069-84D1-A916CE326CFE}"/>
              </a:ext>
            </a:extLst>
          </p:cNvPr>
          <p:cNvCxnSpPr>
            <a:cxnSpLocks/>
          </p:cNvCxnSpPr>
          <p:nvPr/>
        </p:nvCxnSpPr>
        <p:spPr>
          <a:xfrm flipV="1">
            <a:off x="1752600" y="4267200"/>
            <a:ext cx="3886200" cy="76200"/>
          </a:xfrm>
          <a:prstGeom prst="straightConnector1">
            <a:avLst/>
          </a:prstGeom>
          <a:ln w="28575" cap="flat" cmpd="sng" algn="ctr">
            <a:solidFill>
              <a:srgbClr val="008000"/>
            </a:solidFill>
            <a:prstDash val="sys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6" name="Straight Arrow Connector 5">
            <a:extLst>
              <a:ext uri="{FF2B5EF4-FFF2-40B4-BE49-F238E27FC236}">
                <a16:creationId xmlns:a16="http://schemas.microsoft.com/office/drawing/2014/main" id="{F548C4A4-14F8-DAFA-EDA9-2D6F753B9A84}"/>
              </a:ext>
            </a:extLst>
          </p:cNvPr>
          <p:cNvCxnSpPr>
            <a:cxnSpLocks/>
          </p:cNvCxnSpPr>
          <p:nvPr/>
        </p:nvCxnSpPr>
        <p:spPr>
          <a:xfrm>
            <a:off x="3276600" y="3200400"/>
            <a:ext cx="3810000" cy="381000"/>
          </a:xfrm>
          <a:prstGeom prst="straightConnector1">
            <a:avLst/>
          </a:prstGeom>
          <a:ln w="28575" cap="flat" cmpd="sng" algn="ctr">
            <a:solidFill>
              <a:srgbClr val="C00000"/>
            </a:solidFill>
            <a:prstDash val="sys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ABF1135D-020E-2FA5-DBE2-817F04BA61DE}"/>
              </a:ext>
            </a:extLst>
          </p:cNvPr>
          <p:cNvCxnSpPr>
            <a:cxnSpLocks/>
          </p:cNvCxnSpPr>
          <p:nvPr/>
        </p:nvCxnSpPr>
        <p:spPr>
          <a:xfrm flipV="1">
            <a:off x="2631440" y="2438400"/>
            <a:ext cx="3769360" cy="396240"/>
          </a:xfrm>
          <a:prstGeom prst="straightConnector1">
            <a:avLst/>
          </a:prstGeom>
          <a:ln w="28575" cap="flat" cmpd="sng" algn="ctr">
            <a:solidFill>
              <a:srgbClr val="003399"/>
            </a:solidFill>
            <a:prstDash val="sysDash"/>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02331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wheel(3)">
                                      <p:cBhvr>
                                        <p:cTn id="7" dur="500"/>
                                        <p:tgtEl>
                                          <p:spTgt spid="11"/>
                                        </p:tgtEl>
                                      </p:cBhvr>
                                    </p:animEffect>
                                  </p:childTnLst>
                                </p:cTn>
                              </p:par>
                            </p:childTnLst>
                          </p:cTn>
                        </p:par>
                        <p:par>
                          <p:cTn id="8" fill="hold">
                            <p:stCondLst>
                              <p:cond delay="1050"/>
                            </p:stCondLst>
                            <p:childTnLst>
                              <p:par>
                                <p:cTn id="9" presetID="21" presetClass="entr" presetSubtype="2"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wheel(2)">
                                      <p:cBhvr>
                                        <p:cTn id="11" dur="500"/>
                                        <p:tgtEl>
                                          <p:spTgt spid="3">
                                            <p:bg/>
                                          </p:spTgt>
                                        </p:tgtEl>
                                      </p:cBhvr>
                                    </p:animEffect>
                                  </p:childTnLst>
                                </p:cTn>
                              </p:par>
                            </p:childTnLst>
                          </p:cTn>
                        </p:par>
                        <p:par>
                          <p:cTn id="12" fill="hold">
                            <p:stCondLst>
                              <p:cond delay="1550"/>
                            </p:stCondLst>
                            <p:childTnLst>
                              <p:par>
                                <p:cTn id="13" presetID="21" presetClass="entr" presetSubtype="2" fill="hold" grpId="0" nodeType="afterEffect">
                                  <p:stCondLst>
                                    <p:cond delay="0"/>
                                  </p:stCondLst>
                                  <p:iterate type="wd">
                                    <p:tmPct val="10000"/>
                                  </p:iterate>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heel(2)">
                                      <p:cBhvr>
                                        <p:cTn id="15" dur="500"/>
                                        <p:tgtEl>
                                          <p:spTgt spid="3">
                                            <p:txEl>
                                              <p:pRg st="0" end="0"/>
                                            </p:txEl>
                                          </p:spTgt>
                                        </p:tgtEl>
                                      </p:cBhvr>
                                    </p:animEffect>
                                  </p:childTnLst>
                                </p:cTn>
                              </p:par>
                            </p:childTnLst>
                          </p:cTn>
                        </p:par>
                        <p:par>
                          <p:cTn id="16" fill="hold">
                            <p:stCondLst>
                              <p:cond delay="2250"/>
                            </p:stCondLst>
                            <p:childTnLst>
                              <p:par>
                                <p:cTn id="17" presetID="21" presetClass="entr" presetSubtype="4" fill="hold" grpId="0" nodeType="afterEffect">
                                  <p:stCondLst>
                                    <p:cond delay="0"/>
                                  </p:stCondLst>
                                  <p:childTnLst>
                                    <p:set>
                                      <p:cBhvr>
                                        <p:cTn id="18"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heel(4)">
                                      <p:cBhvr>
                                        <p:cTn id="19" dur="500"/>
                                        <p:tgtEl>
                                          <p:spTgt spid="10">
                                            <p:graphicEl>
                                              <a:chart seriesIdx="-3" categoryIdx="-3" bldStep="gridLegend"/>
                                            </p:graphicEl>
                                          </p:spTgt>
                                        </p:tgtEl>
                                      </p:cBhvr>
                                    </p:animEffect>
                                  </p:childTnLst>
                                </p:cTn>
                              </p:par>
                            </p:childTnLst>
                          </p:cTn>
                        </p:par>
                        <p:par>
                          <p:cTn id="20" fill="hold">
                            <p:stCondLst>
                              <p:cond delay="2750"/>
                            </p:stCondLst>
                            <p:childTnLst>
                              <p:par>
                                <p:cTn id="21" presetID="21" presetClass="entr" presetSubtype="4" fill="hold" grpId="0" nodeType="afterEffect">
                                  <p:stCondLst>
                                    <p:cond delay="0"/>
                                  </p:stCondLst>
                                  <p:childTnLst>
                                    <p:set>
                                      <p:cBhvr>
                                        <p:cTn id="22" dur="1" fill="hold">
                                          <p:stCondLst>
                                            <p:cond delay="0"/>
                                          </p:stCondLst>
                                        </p:cTn>
                                        <p:tgtEl>
                                          <p:spTgt spid="10">
                                            <p:graphicEl>
                                              <a:chart seriesIdx="-4" categoryIdx="0" bldStep="category"/>
                                            </p:graphicEl>
                                          </p:spTgt>
                                        </p:tgtEl>
                                        <p:attrNameLst>
                                          <p:attrName>style.visibility</p:attrName>
                                        </p:attrNameLst>
                                      </p:cBhvr>
                                      <p:to>
                                        <p:strVal val="visible"/>
                                      </p:to>
                                    </p:set>
                                    <p:animEffect transition="in" filter="wheel(4)">
                                      <p:cBhvr>
                                        <p:cTn id="23" dur="500"/>
                                        <p:tgtEl>
                                          <p:spTgt spid="10">
                                            <p:graphicEl>
                                              <a:chart seriesIdx="-4" categoryIdx="0" bldStep="category"/>
                                            </p:graphicEl>
                                          </p:spTgt>
                                        </p:tgtEl>
                                      </p:cBhvr>
                                    </p:animEffect>
                                  </p:childTnLst>
                                </p:cTn>
                              </p:par>
                            </p:childTnLst>
                          </p:cTn>
                        </p:par>
                        <p:par>
                          <p:cTn id="24" fill="hold">
                            <p:stCondLst>
                              <p:cond delay="3250"/>
                            </p:stCondLst>
                            <p:childTnLst>
                              <p:par>
                                <p:cTn id="25" presetID="21" presetClass="entr" presetSubtype="4" fill="hold" grpId="0" nodeType="afterEffect">
                                  <p:stCondLst>
                                    <p:cond delay="0"/>
                                  </p:stCondLst>
                                  <p:childTnLst>
                                    <p:set>
                                      <p:cBhvr>
                                        <p:cTn id="26" dur="1" fill="hold">
                                          <p:stCondLst>
                                            <p:cond delay="0"/>
                                          </p:stCondLst>
                                        </p:cTn>
                                        <p:tgtEl>
                                          <p:spTgt spid="10">
                                            <p:graphicEl>
                                              <a:chart seriesIdx="-4" categoryIdx="1" bldStep="category"/>
                                            </p:graphicEl>
                                          </p:spTgt>
                                        </p:tgtEl>
                                        <p:attrNameLst>
                                          <p:attrName>style.visibility</p:attrName>
                                        </p:attrNameLst>
                                      </p:cBhvr>
                                      <p:to>
                                        <p:strVal val="visible"/>
                                      </p:to>
                                    </p:set>
                                    <p:animEffect transition="in" filter="wheel(4)">
                                      <p:cBhvr>
                                        <p:cTn id="27" dur="500"/>
                                        <p:tgtEl>
                                          <p:spTgt spid="10">
                                            <p:graphicEl>
                                              <a:chart seriesIdx="-4" categoryIdx="1" bldStep="category"/>
                                            </p:graphicEl>
                                          </p:spTgt>
                                        </p:tgtEl>
                                      </p:cBhvr>
                                    </p:animEffect>
                                  </p:childTnLst>
                                </p:cTn>
                              </p:par>
                            </p:childTnLst>
                          </p:cTn>
                        </p:par>
                        <p:par>
                          <p:cTn id="28" fill="hold">
                            <p:stCondLst>
                              <p:cond delay="3750"/>
                            </p:stCondLst>
                            <p:childTnLst>
                              <p:par>
                                <p:cTn id="29" presetID="21" presetClass="entr" presetSubtype="4" fill="hold" grpId="0" nodeType="afterEffect">
                                  <p:stCondLst>
                                    <p:cond delay="0"/>
                                  </p:stCondLst>
                                  <p:childTnLst>
                                    <p:set>
                                      <p:cBhvr>
                                        <p:cTn id="30" dur="1" fill="hold">
                                          <p:stCondLst>
                                            <p:cond delay="0"/>
                                          </p:stCondLst>
                                        </p:cTn>
                                        <p:tgtEl>
                                          <p:spTgt spid="10">
                                            <p:graphicEl>
                                              <a:chart seriesIdx="-4" categoryIdx="2" bldStep="category"/>
                                            </p:graphicEl>
                                          </p:spTgt>
                                        </p:tgtEl>
                                        <p:attrNameLst>
                                          <p:attrName>style.visibility</p:attrName>
                                        </p:attrNameLst>
                                      </p:cBhvr>
                                      <p:to>
                                        <p:strVal val="visible"/>
                                      </p:to>
                                    </p:set>
                                    <p:animEffect transition="in" filter="wheel(4)">
                                      <p:cBhvr>
                                        <p:cTn id="31" dur="500"/>
                                        <p:tgtEl>
                                          <p:spTgt spid="10">
                                            <p:graphicEl>
                                              <a:chart seriesIdx="-4" categoryIdx="2" bldStep="category"/>
                                            </p:graphicEl>
                                          </p:spTgt>
                                        </p:tgtEl>
                                      </p:cBhvr>
                                    </p:animEffect>
                                  </p:childTnLst>
                                </p:cTn>
                              </p:par>
                            </p:childTnLst>
                          </p:cTn>
                        </p:par>
                        <p:par>
                          <p:cTn id="32" fill="hold">
                            <p:stCondLst>
                              <p:cond delay="4250"/>
                            </p:stCondLst>
                            <p:childTnLst>
                              <p:par>
                                <p:cTn id="33" presetID="21" presetClass="entr" presetSubtype="4" fill="hold" grpId="0" nodeType="afterEffect">
                                  <p:stCondLst>
                                    <p:cond delay="0"/>
                                  </p:stCondLst>
                                  <p:childTnLst>
                                    <p:set>
                                      <p:cBhvr>
                                        <p:cTn id="34" dur="1" fill="hold">
                                          <p:stCondLst>
                                            <p:cond delay="0"/>
                                          </p:stCondLst>
                                        </p:cTn>
                                        <p:tgtEl>
                                          <p:spTgt spid="10">
                                            <p:graphicEl>
                                              <a:chart seriesIdx="-4" categoryIdx="3" bldStep="category"/>
                                            </p:graphicEl>
                                          </p:spTgt>
                                        </p:tgtEl>
                                        <p:attrNameLst>
                                          <p:attrName>style.visibility</p:attrName>
                                        </p:attrNameLst>
                                      </p:cBhvr>
                                      <p:to>
                                        <p:strVal val="visible"/>
                                      </p:to>
                                    </p:set>
                                    <p:animEffect transition="in" filter="wheel(4)">
                                      <p:cBhvr>
                                        <p:cTn id="35" dur="500"/>
                                        <p:tgtEl>
                                          <p:spTgt spid="10">
                                            <p:graphicEl>
                                              <a:chart seriesIdx="-4" categoryIdx="3" bldStep="category"/>
                                            </p:graphicEl>
                                          </p:spTgt>
                                        </p:tgtEl>
                                      </p:cBhvr>
                                    </p:animEffect>
                                  </p:childTnLst>
                                </p:cTn>
                              </p:par>
                              <p:par>
                                <p:cTn id="36" presetID="21" presetClass="entr" presetSubtype="4" fill="hold" grpId="0" nodeType="withEffect">
                                  <p:stCondLst>
                                    <p:cond delay="0"/>
                                  </p:stCondLst>
                                  <p:childTnLst>
                                    <p:set>
                                      <p:cBhvr>
                                        <p:cTn id="37"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wheel(4)">
                                      <p:cBhvr>
                                        <p:cTn id="38" dur="500"/>
                                        <p:tgtEl>
                                          <p:spTgt spid="9">
                                            <p:graphicEl>
                                              <a:chart seriesIdx="-3" categoryIdx="-3" bldStep="gridLegend"/>
                                            </p:graphicEl>
                                          </p:spTgt>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4">
                                            <p:bg/>
                                          </p:spTgt>
                                        </p:tgtEl>
                                        <p:attrNameLst>
                                          <p:attrName>style.visibility</p:attrName>
                                        </p:attrNameLst>
                                      </p:cBhvr>
                                      <p:to>
                                        <p:strVal val="visible"/>
                                      </p:to>
                                    </p:set>
                                    <p:animEffect transition="in" filter="wheel(1)">
                                      <p:cBhvr>
                                        <p:cTn id="41" dur="500"/>
                                        <p:tgtEl>
                                          <p:spTgt spid="4">
                                            <p:bg/>
                                          </p:spTgt>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4">
                                            <p:txEl>
                                              <p:pRg st="0" end="0"/>
                                            </p:txEl>
                                          </p:spTgt>
                                        </p:tgtEl>
                                        <p:attrNameLst>
                                          <p:attrName>style.visibility</p:attrName>
                                        </p:attrNameLst>
                                      </p:cBhvr>
                                      <p:to>
                                        <p:strVal val="visible"/>
                                      </p:to>
                                    </p:set>
                                    <p:animEffect transition="in" filter="wheel(1)">
                                      <p:cBhvr>
                                        <p:cTn id="44" dur="500"/>
                                        <p:tgtEl>
                                          <p:spTgt spid="4">
                                            <p:txEl>
                                              <p:pRg st="0" end="0"/>
                                            </p:txEl>
                                          </p:spTgt>
                                        </p:tgtEl>
                                      </p:cBhvr>
                                    </p:animEffect>
                                  </p:childTnLst>
                                </p:cTn>
                              </p:par>
                            </p:childTnLst>
                          </p:cTn>
                        </p:par>
                        <p:par>
                          <p:cTn id="45" fill="hold">
                            <p:stCondLst>
                              <p:cond delay="4750"/>
                            </p:stCondLst>
                            <p:childTnLst>
                              <p:par>
                                <p:cTn id="46" presetID="21" presetClass="entr" presetSubtype="4" fill="hold" grpId="0" nodeType="afterEffect">
                                  <p:stCondLst>
                                    <p:cond delay="0"/>
                                  </p:stCondLst>
                                  <p:childTnLst>
                                    <p:set>
                                      <p:cBhvr>
                                        <p:cTn id="47" dur="1" fill="hold">
                                          <p:stCondLst>
                                            <p:cond delay="0"/>
                                          </p:stCondLst>
                                        </p:cTn>
                                        <p:tgtEl>
                                          <p:spTgt spid="9">
                                            <p:graphicEl>
                                              <a:chart seriesIdx="-4" categoryIdx="0" bldStep="category"/>
                                            </p:graphicEl>
                                          </p:spTgt>
                                        </p:tgtEl>
                                        <p:attrNameLst>
                                          <p:attrName>style.visibility</p:attrName>
                                        </p:attrNameLst>
                                      </p:cBhvr>
                                      <p:to>
                                        <p:strVal val="visible"/>
                                      </p:to>
                                    </p:set>
                                    <p:animEffect transition="in" filter="wheel(4)">
                                      <p:cBhvr>
                                        <p:cTn id="48" dur="500"/>
                                        <p:tgtEl>
                                          <p:spTgt spid="9">
                                            <p:graphicEl>
                                              <a:chart seriesIdx="-4" categoryIdx="0" bldStep="category"/>
                                            </p:graphicEl>
                                          </p:spTgt>
                                        </p:tgtEl>
                                      </p:cBhvr>
                                    </p:animEffect>
                                  </p:childTnLst>
                                </p:cTn>
                              </p:par>
                            </p:childTnLst>
                          </p:cTn>
                        </p:par>
                        <p:par>
                          <p:cTn id="49" fill="hold">
                            <p:stCondLst>
                              <p:cond delay="5250"/>
                            </p:stCondLst>
                            <p:childTnLst>
                              <p:par>
                                <p:cTn id="50" presetID="21" presetClass="entr" presetSubtype="4" fill="hold" grpId="0" nodeType="afterEffect">
                                  <p:stCondLst>
                                    <p:cond delay="0"/>
                                  </p:stCondLst>
                                  <p:childTnLst>
                                    <p:set>
                                      <p:cBhvr>
                                        <p:cTn id="51" dur="1" fill="hold">
                                          <p:stCondLst>
                                            <p:cond delay="0"/>
                                          </p:stCondLst>
                                        </p:cTn>
                                        <p:tgtEl>
                                          <p:spTgt spid="9">
                                            <p:graphicEl>
                                              <a:chart seriesIdx="-4" categoryIdx="1" bldStep="category"/>
                                            </p:graphicEl>
                                          </p:spTgt>
                                        </p:tgtEl>
                                        <p:attrNameLst>
                                          <p:attrName>style.visibility</p:attrName>
                                        </p:attrNameLst>
                                      </p:cBhvr>
                                      <p:to>
                                        <p:strVal val="visible"/>
                                      </p:to>
                                    </p:set>
                                    <p:animEffect transition="in" filter="wheel(4)">
                                      <p:cBhvr>
                                        <p:cTn id="52" dur="500"/>
                                        <p:tgtEl>
                                          <p:spTgt spid="9">
                                            <p:graphicEl>
                                              <a:chart seriesIdx="-4" categoryIdx="1" bldStep="category"/>
                                            </p:graphicEl>
                                          </p:spTgt>
                                        </p:tgtEl>
                                      </p:cBhvr>
                                    </p:animEffect>
                                  </p:childTnLst>
                                </p:cTn>
                              </p:par>
                            </p:childTnLst>
                          </p:cTn>
                        </p:par>
                        <p:par>
                          <p:cTn id="53" fill="hold">
                            <p:stCondLst>
                              <p:cond delay="5750"/>
                            </p:stCondLst>
                            <p:childTnLst>
                              <p:par>
                                <p:cTn id="54" presetID="21" presetClass="entr" presetSubtype="4" fill="hold" grpId="0" nodeType="afterEffect">
                                  <p:stCondLst>
                                    <p:cond delay="0"/>
                                  </p:stCondLst>
                                  <p:childTnLst>
                                    <p:set>
                                      <p:cBhvr>
                                        <p:cTn id="55"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wheel(4)">
                                      <p:cBhvr>
                                        <p:cTn id="56" dur="500"/>
                                        <p:tgtEl>
                                          <p:spTgt spid="9">
                                            <p:graphicEl>
                                              <a:chart seriesIdx="-4" categoryIdx="2" bldStep="category"/>
                                            </p:graphicEl>
                                          </p:spTgt>
                                        </p:tgtEl>
                                      </p:cBhvr>
                                    </p:animEffect>
                                  </p:childTnLst>
                                </p:cTn>
                              </p:par>
                            </p:childTnLst>
                          </p:cTn>
                        </p:par>
                        <p:par>
                          <p:cTn id="57" fill="hold">
                            <p:stCondLst>
                              <p:cond delay="6250"/>
                            </p:stCondLst>
                            <p:childTnLst>
                              <p:par>
                                <p:cTn id="58" presetID="21" presetClass="entr" presetSubtype="4" fill="hold" grpId="0" nodeType="afterEffect">
                                  <p:stCondLst>
                                    <p:cond delay="0"/>
                                  </p:stCondLst>
                                  <p:childTnLst>
                                    <p:set>
                                      <p:cBhvr>
                                        <p:cTn id="59" dur="1" fill="hold">
                                          <p:stCondLst>
                                            <p:cond delay="0"/>
                                          </p:stCondLst>
                                        </p:cTn>
                                        <p:tgtEl>
                                          <p:spTgt spid="9">
                                            <p:graphicEl>
                                              <a:chart seriesIdx="-4" categoryIdx="3" bldStep="category"/>
                                            </p:graphicEl>
                                          </p:spTgt>
                                        </p:tgtEl>
                                        <p:attrNameLst>
                                          <p:attrName>style.visibility</p:attrName>
                                        </p:attrNameLst>
                                      </p:cBhvr>
                                      <p:to>
                                        <p:strVal val="visible"/>
                                      </p:to>
                                    </p:set>
                                    <p:animEffect transition="in" filter="wheel(4)">
                                      <p:cBhvr>
                                        <p:cTn id="60" dur="500"/>
                                        <p:tgtEl>
                                          <p:spTgt spid="9">
                                            <p:graphicEl>
                                              <a:chart seriesIdx="-4" categoryIdx="3" bldStep="category"/>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barn(inVertical)">
                                      <p:cBhvr>
                                        <p:cTn id="65" dur="500"/>
                                        <p:tgtEl>
                                          <p:spTgt spid="2"/>
                                        </p:tgtEl>
                                      </p:cBhvr>
                                    </p:animEffect>
                                  </p:childTnLst>
                                </p:cTn>
                              </p:par>
                            </p:childTnLst>
                          </p:cTn>
                        </p:par>
                        <p:par>
                          <p:cTn id="66" fill="hold">
                            <p:stCondLst>
                              <p:cond delay="500"/>
                            </p:stCondLst>
                            <p:childTnLst>
                              <p:par>
                                <p:cTn id="67" presetID="16" presetClass="entr" presetSubtype="21" fill="hold" nodeType="after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barn(inVertical)">
                                      <p:cBhvr>
                                        <p:cTn id="69" dur="500"/>
                                        <p:tgtEl>
                                          <p:spTgt spid="6"/>
                                        </p:tgtEl>
                                      </p:cBhvr>
                                    </p:animEffect>
                                  </p:childTnLst>
                                </p:cTn>
                              </p:par>
                            </p:childTnLst>
                          </p:cTn>
                        </p:par>
                        <p:par>
                          <p:cTn id="70" fill="hold">
                            <p:stCondLst>
                              <p:cond delay="1000"/>
                            </p:stCondLst>
                            <p:childTnLst>
                              <p:par>
                                <p:cTn id="71" presetID="16" presetClass="entr" presetSubtype="21" fill="hold"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barn(inVertical)">
                                      <p:cBhvr>
                                        <p:cTn id="7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Graphic spid="9" grpId="0" uiExpand="1">
        <p:bldSub>
          <a:bldChart bld="category"/>
        </p:bldSub>
      </p:bldGraphic>
      <p:bldGraphic spid="10" grpId="0" uiExpand="1">
        <p:bldSub>
          <a:bldChart bld="category"/>
        </p:bldSub>
      </p:bldGraphic>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702BB4-CB49-7B6D-0CE5-394A0CF81B43}"/>
              </a:ext>
            </a:extLst>
          </p:cNvPr>
          <p:cNvSpPr>
            <a:spLocks noGrp="1"/>
          </p:cNvSpPr>
          <p:nvPr>
            <p:ph idx="1"/>
          </p:nvPr>
        </p:nvSpPr>
        <p:spPr>
          <a:xfrm>
            <a:off x="411480" y="1104900"/>
            <a:ext cx="8321040" cy="4648200"/>
          </a:xfrm>
          <a:solidFill>
            <a:schemeClr val="bg1">
              <a:lumMod val="95000"/>
            </a:schemeClr>
          </a:solidFill>
          <a:ln w="19050">
            <a:solidFill>
              <a:srgbClr val="0000FF"/>
            </a:solidFill>
          </a:ln>
        </p:spPr>
        <p:txBody>
          <a:bodyPr>
            <a:normAutofit/>
          </a:bodyPr>
          <a:lstStyle/>
          <a:p>
            <a:pPr algn="ctr">
              <a:spcBef>
                <a:spcPts val="0"/>
              </a:spcBef>
            </a:pPr>
            <a:endParaRPr lang="es-ES" sz="9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gn="ctr">
              <a:lnSpc>
                <a:spcPts val="3500"/>
              </a:lnSpc>
              <a:spcBef>
                <a:spcPts val="0"/>
              </a:spcBef>
              <a:spcAft>
                <a:spcPts val="1800"/>
              </a:spcAft>
              <a:buNone/>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 Las Palmas, la oposición entre los dos polos de la escala sociocultural no es tan grande. La realización de la variante </a:t>
            </a:r>
            <a:r>
              <a:rPr lang="en-U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 apenas permite distinguir a un hablante culto de uno de nivel social bajo (5% y 2%, respectivamente). La </a:t>
            </a:r>
            <a:r>
              <a:rPr lang="es-ES" sz="24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elisión</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la </a:t>
            </a:r>
            <a:r>
              <a:rPr lang="es-ES" sz="24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aspiración</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establecen una distinción mayor, aunque no tan notoria como en el caso dominicano. </a:t>
            </a:r>
          </a:p>
          <a:p>
            <a:pPr marL="109728" indent="0" algn="ctr">
              <a:lnSpc>
                <a:spcPts val="3500"/>
              </a:lnSpc>
              <a:spcBef>
                <a:spcPts val="0"/>
              </a:spcBef>
              <a:spcAft>
                <a:spcPts val="1800"/>
              </a:spcAft>
              <a:buNone/>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 confirma así la observación inicial de que la variación de la /s/ produce en la Rep. Dominicana un contraste entre los grupos sociales mucho más visible que el que se verifica en Canarias. </a:t>
            </a:r>
          </a:p>
        </p:txBody>
      </p:sp>
      <p:sp>
        <p:nvSpPr>
          <p:cNvPr id="3" name="Date Placeholder 2">
            <a:extLst>
              <a:ext uri="{FF2B5EF4-FFF2-40B4-BE49-F238E27FC236}">
                <a16:creationId xmlns:a16="http://schemas.microsoft.com/office/drawing/2014/main" id="{246D7678-D7EF-646B-6B84-5527FDE35182}"/>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188CB839-1E93-7399-0B4F-9F19A7D3C86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1066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heel(8)">
                                      <p:cBhvr>
                                        <p:cTn id="7" dur="500"/>
                                        <p:tgtEl>
                                          <p:spTgt spid="2">
                                            <p:bg/>
                                          </p:spTgt>
                                        </p:tgtEl>
                                      </p:cBhvr>
                                    </p:animEffect>
                                  </p:childTnLst>
                                </p:cTn>
                              </p:par>
                              <p:par>
                                <p:cTn id="8" presetID="21"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heel(8)">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8"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heel(8)">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B17592-81F6-A6E7-A60B-8B8AE8D6E565}"/>
              </a:ext>
            </a:extLst>
          </p:cNvPr>
          <p:cNvSpPr>
            <a:spLocks noGrp="1"/>
          </p:cNvSpPr>
          <p:nvPr>
            <p:ph idx="1"/>
          </p:nvPr>
        </p:nvSpPr>
        <p:spPr>
          <a:xfrm>
            <a:off x="228600" y="838200"/>
            <a:ext cx="8686800" cy="5809620"/>
          </a:xfrm>
          <a:solidFill>
            <a:schemeClr val="bg1">
              <a:lumMod val="95000"/>
            </a:schemeClr>
          </a:solidFill>
          <a:ln w="28575">
            <a:solidFill>
              <a:srgbClr val="0000FF"/>
            </a:solidFill>
            <a:prstDash val="dashDot"/>
          </a:ln>
        </p:spPr>
        <p:txBody>
          <a:bodyPr>
            <a:normAutofit/>
          </a:bodyPr>
          <a:lstStyle/>
          <a:p>
            <a:pPr marL="0" indent="0" algn="ctr">
              <a:lnSpc>
                <a:spcPts val="2000"/>
              </a:lnSpc>
              <a:spcBef>
                <a:spcPts val="0"/>
              </a:spcBef>
              <a:buNone/>
            </a:pPr>
            <a:r>
              <a:rPr lang="es-ES" sz="18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CANARIAS:  </a:t>
            </a:r>
            <a:r>
              <a:rPr lang="es-ES" sz="1800" b="1" u="sng"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1.</a:t>
            </a:r>
            <a:r>
              <a:rPr lang="es-ES" sz="18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CULTA  /  </a:t>
            </a:r>
            <a:r>
              <a:rPr lang="es-ES" sz="1800" b="1" u="sng"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2.</a:t>
            </a:r>
            <a:r>
              <a:rPr lang="es-ES" sz="18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POPULAR</a:t>
            </a:r>
          </a:p>
          <a:p>
            <a:pPr marL="109728" indent="0" algn="ctr">
              <a:lnSpc>
                <a:spcPts val="2400"/>
              </a:lnSpc>
              <a:spcBef>
                <a:spcPts val="0"/>
              </a:spcBef>
              <a:buNone/>
            </a:pP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r>
              <a:rPr lang="es-ES" sz="1800" b="1" u="sng"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1.</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Sí,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bueno</a:t>
            </a:r>
            <a:r>
              <a:rPr lang="es-ES" sz="1800" b="1" u="sng"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día</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Quedan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apena</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uno</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minuto</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para que se abra e</a:t>
            </a:r>
            <a:r>
              <a:rPr lang="es-ES" sz="2000" b="1" u="sng" dirty="0">
                <a:solidFill>
                  <a:srgbClr val="008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 capilla ardiente a la</a:t>
            </a:r>
            <a:r>
              <a:rPr lang="es-ES" sz="2000" b="1" u="sng" dirty="0">
                <a:solidFill>
                  <a:srgbClr val="008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once de la mañana, pero ya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hemo</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vi</a:t>
            </a:r>
            <a:r>
              <a:rPr lang="es-ES" sz="2000" b="1" u="sng" dirty="0">
                <a:solidFill>
                  <a:srgbClr val="008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to cómo se acercaban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aquí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numerosa</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personalidade</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como, por ejemplo, su representante, el productor Santi Falcón, Quique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Pére</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Dany Calero, Roberto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Kamphoff</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Todo</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ello</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dedicaban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palabra</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generosa</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hacia la figura de Manolo Vieira.</a:t>
            </a:r>
          </a:p>
          <a:p>
            <a:pPr marL="109728" indent="0" algn="ctr">
              <a:lnSpc>
                <a:spcPts val="2400"/>
              </a:lnSpc>
              <a:spcAft>
                <a:spcPts val="1200"/>
              </a:spcAft>
              <a:buNone/>
            </a:pP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r>
              <a:rPr lang="es-ES" sz="1800" b="1" u="sng"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2.</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Mi padre era muy severo, no le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gu</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taban</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la</a:t>
            </a:r>
            <a:r>
              <a:rPr lang="es-ES" sz="18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 </a:t>
            </a:r>
            <a:r>
              <a:rPr lang="es-ES" sz="18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alida</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ni nada. Yo le digo, con dieciséi</a:t>
            </a:r>
            <a:r>
              <a:rPr lang="es-ES" sz="2000" b="1" u="sng" dirty="0">
                <a:solidFill>
                  <a:srgbClr val="008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año</a:t>
            </a:r>
            <a:r>
              <a:rPr lang="es-ES" sz="1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ø</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conocí a mi novio, me quedé embarazada y a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lo</a:t>
            </a:r>
            <a:r>
              <a:rPr lang="es-ES" sz="1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ø</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diecisiete me casé. Así que juventud, fue muy poca.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Crié</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 mi</a:t>
            </a:r>
            <a:r>
              <a:rPr lang="es-ES" sz="2000" b="1" u="sng" dirty="0">
                <a:solidFill>
                  <a:srgbClr val="008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hija</a:t>
            </a:r>
            <a:r>
              <a:rPr lang="es-ES" sz="1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ø</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y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de</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pué</a:t>
            </a:r>
            <a:r>
              <a:rPr lang="es-ES" sz="1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ø</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ya comencé a trabajar porque sí tenía algo suelto, pero no me comprometí a nada porque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la</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niña</a:t>
            </a:r>
            <a:r>
              <a:rPr lang="es-ES" sz="1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ø</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eran </a:t>
            </a:r>
            <a:r>
              <a:rPr lang="es-ES" sz="18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pequeña</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p>
          <a:p>
            <a:pPr marL="109728" indent="0" algn="ctr">
              <a:lnSpc>
                <a:spcPts val="2000"/>
              </a:lnSpc>
              <a:spcBef>
                <a:spcPts val="0"/>
              </a:spcBef>
              <a:buNone/>
            </a:pPr>
            <a:r>
              <a:rPr lang="es-ES" sz="1800" b="1" dirty="0">
                <a:solidFill>
                  <a:srgbClr val="000092"/>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REP. DOMINICANA:  </a:t>
            </a:r>
            <a:r>
              <a:rPr lang="es-ES" sz="1800" b="1" u="sng" dirty="0">
                <a:solidFill>
                  <a:srgbClr val="000092"/>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1.</a:t>
            </a:r>
            <a:r>
              <a:rPr lang="es-ES" sz="1800" b="1" dirty="0">
                <a:solidFill>
                  <a:srgbClr val="000092"/>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CULTO  /  </a:t>
            </a:r>
            <a:r>
              <a:rPr lang="es-ES" sz="1800" b="1" u="sng" dirty="0">
                <a:solidFill>
                  <a:srgbClr val="000092"/>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2.</a:t>
            </a:r>
            <a:r>
              <a:rPr lang="es-ES" sz="1800" b="1" dirty="0">
                <a:solidFill>
                  <a:srgbClr val="000092"/>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POPULAR</a:t>
            </a:r>
          </a:p>
          <a:p>
            <a:pPr marL="109728" indent="0" algn="ctr">
              <a:lnSpc>
                <a:spcPts val="2400"/>
              </a:lnSpc>
              <a:spcBef>
                <a:spcPts val="0"/>
              </a:spcBef>
              <a:buNone/>
            </a:pPr>
            <a:r>
              <a:rPr lang="es-ES" sz="1800" dirty="0">
                <a:solidFill>
                  <a:srgbClr val="000092"/>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r>
              <a:rPr lang="es-ES" sz="1800" b="1" u="sng" dirty="0">
                <a:solidFill>
                  <a:srgbClr val="000092"/>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1.</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18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Y </a:t>
            </a:r>
            <a:r>
              <a:rPr lang="es-ES" sz="1800" dirty="0" err="1">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entonce</a:t>
            </a:r>
            <a:r>
              <a:rPr lang="es-ES" sz="18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18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yo hacía </a:t>
            </a:r>
            <a:r>
              <a:rPr lang="es-ES" sz="1800" dirty="0" err="1">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una</a:t>
            </a:r>
            <a:r>
              <a:rPr lang="es-ES" sz="18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18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a:t>
            </a:r>
            <a:r>
              <a:rPr lang="es-ES" sz="1800" dirty="0" err="1">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conexione</a:t>
            </a:r>
            <a:r>
              <a:rPr lang="es-ES" sz="18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18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con la teoría weberiana, pero pasó a</a:t>
            </a:r>
            <a:r>
              <a:rPr lang="es-ES" sz="1800" b="1"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l</a:t>
            </a:r>
            <a:r>
              <a:rPr lang="es-ES" sz="18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go, interesante. Siendo profeso</a:t>
            </a:r>
            <a:r>
              <a:rPr lang="es-ES" sz="1800" b="1"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r</a:t>
            </a:r>
            <a:r>
              <a:rPr lang="es-ES" sz="18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de</a:t>
            </a:r>
            <a:r>
              <a:rPr lang="es-ES" sz="1800" b="1"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l</a:t>
            </a:r>
            <a:r>
              <a:rPr lang="es-ES" sz="18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Colegio Loyola, uno de mi</a:t>
            </a:r>
            <a:r>
              <a:rPr lang="es-ES" sz="2000" b="1" u="sng" dirty="0">
                <a:solidFill>
                  <a:srgbClr val="008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18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alumno</a:t>
            </a:r>
            <a:r>
              <a:rPr lang="es-ES" sz="2000" b="1" u="sng" dirty="0">
                <a:solidFill>
                  <a:srgbClr val="008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18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era José Antonio Molina, hijo de</a:t>
            </a:r>
            <a:r>
              <a:rPr lang="es-ES" sz="1800" b="1"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l</a:t>
            </a:r>
            <a:r>
              <a:rPr lang="es-ES" sz="18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docto</a:t>
            </a:r>
            <a:r>
              <a:rPr lang="es-ES" sz="1800" b="1"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r</a:t>
            </a:r>
            <a:r>
              <a:rPr lang="es-ES" sz="18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Molina Morillo, </a:t>
            </a:r>
            <a:r>
              <a:rPr lang="es-ES" sz="1800" dirty="0" err="1">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entonce</a:t>
            </a:r>
            <a:r>
              <a:rPr lang="es-ES" sz="18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18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propietario de la </a:t>
            </a:r>
            <a:r>
              <a:rPr lang="es-ES" sz="1800" dirty="0" err="1">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Revi</a:t>
            </a:r>
            <a:r>
              <a:rPr lang="es-ES" sz="18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1800" dirty="0" err="1">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ta</a:t>
            </a:r>
            <a:r>
              <a:rPr lang="es-ES" sz="18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Ahora y de Publicacione</a:t>
            </a:r>
            <a:r>
              <a:rPr lang="es-ES" sz="2000" b="1" u="sng" dirty="0">
                <a:solidFill>
                  <a:srgbClr val="008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18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Ahora.</a:t>
            </a:r>
          </a:p>
          <a:p>
            <a:pPr marL="0" lvl="0" indent="0" algn="ctr" fontAlgn="base">
              <a:lnSpc>
                <a:spcPts val="2400"/>
              </a:lnSpc>
              <a:buClrTx/>
              <a:buSzTx/>
              <a:buNone/>
              <a:defRPr/>
            </a:pPr>
            <a:r>
              <a:rPr lang="es-ES" sz="1800" dirty="0">
                <a:solidFill>
                  <a:srgbClr val="000092"/>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r>
              <a:rPr lang="es-ES" sz="1800" b="1" u="sng" dirty="0">
                <a:solidFill>
                  <a:srgbClr val="000092"/>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2.</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_tradnl" sz="1800"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Lo que se e</a:t>
            </a:r>
            <a:r>
              <a:rPr lang="es-ES" sz="18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ø</a:t>
            </a:r>
            <a:r>
              <a:rPr lang="es-ES_tradnl" sz="1800" dirty="0" err="1">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tá</a:t>
            </a:r>
            <a:r>
              <a:rPr lang="es-ES_tradnl" sz="1800"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exigiendo e</a:t>
            </a:r>
            <a:r>
              <a:rPr lang="es-ES" sz="18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ø</a:t>
            </a:r>
            <a:r>
              <a:rPr lang="es-ES_tradnl" sz="1800"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que se mande el agua nada </a:t>
            </a:r>
            <a:r>
              <a:rPr lang="es-ES_tradnl" sz="1800" dirty="0" err="1">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má</a:t>
            </a:r>
            <a:r>
              <a:rPr lang="es-ES" sz="18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ø</a:t>
            </a:r>
            <a:r>
              <a:rPr lang="es-ES_tradnl" sz="1800"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Aquí se paga </a:t>
            </a:r>
            <a:r>
              <a:rPr lang="es-ES_tradnl" sz="1800" dirty="0" err="1">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impue</a:t>
            </a:r>
            <a:r>
              <a:rPr lang="es-ES" sz="18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ø</a:t>
            </a:r>
            <a:r>
              <a:rPr lang="es-ES_tradnl" sz="1800" dirty="0" err="1">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to</a:t>
            </a:r>
            <a:r>
              <a:rPr lang="es-ES" sz="18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ø</a:t>
            </a:r>
            <a:r>
              <a:rPr lang="es-ES_tradnl" sz="1800"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se paga todo, todo lo que paga un ciudadano y somo</a:t>
            </a:r>
            <a:r>
              <a:rPr lang="es-ES" sz="18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ø</a:t>
            </a:r>
            <a:r>
              <a:rPr lang="es-ES_tradnl" sz="1800" b="1" dirty="0">
                <a:solidFill>
                  <a:srgbClr val="C00000"/>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a:t>
            </a:r>
            <a:r>
              <a:rPr lang="es-ES_tradnl" sz="1800"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persona</a:t>
            </a:r>
            <a:r>
              <a:rPr lang="es-ES" sz="18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ø</a:t>
            </a:r>
            <a:r>
              <a:rPr lang="es-ES_tradnl" sz="1800"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pobre</a:t>
            </a:r>
            <a:r>
              <a:rPr lang="es-ES" sz="18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ø</a:t>
            </a:r>
            <a:r>
              <a:rPr lang="es-ES_tradnl" sz="1800" dirty="0">
                <a:solidFill>
                  <a:srgbClr val="0000CC"/>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Aquí lo que se exige que se mande el agua y que se cumpla con la promesa que se hizo.</a:t>
            </a:r>
          </a:p>
        </p:txBody>
      </p:sp>
      <p:sp>
        <p:nvSpPr>
          <p:cNvPr id="4" name="Slide Number Placeholder 3">
            <a:extLst>
              <a:ext uri="{FF2B5EF4-FFF2-40B4-BE49-F238E27FC236}">
                <a16:creationId xmlns:a16="http://schemas.microsoft.com/office/drawing/2014/main" id="{7DEFBD9F-DD32-1D99-256E-79E3A1DFA4E7}"/>
              </a:ext>
            </a:extLst>
          </p:cNvPr>
          <p:cNvSpPr>
            <a:spLocks noGrp="1"/>
          </p:cNvSpPr>
          <p:nvPr>
            <p:ph type="sldNum" sz="quarter" idx="12"/>
          </p:nvPr>
        </p:nvSpPr>
        <p:spPr/>
        <p:txBody>
          <a:bodyPr/>
          <a:lstStyle/>
          <a:p>
            <a:pPr>
              <a:defRPr/>
            </a:pPr>
            <a:fld id="{25BDB74C-C077-446D-8009-06BEE6833E96}" type="slidenum">
              <a:rPr lang="en-US" smtClean="0"/>
              <a:pPr>
                <a:defRPr/>
              </a:pPr>
              <a:t>33</a:t>
            </a:fld>
            <a:endParaRPr lang="en-US"/>
          </a:p>
        </p:txBody>
      </p:sp>
      <p:sp>
        <p:nvSpPr>
          <p:cNvPr id="5" name="Title 4">
            <a:extLst>
              <a:ext uri="{FF2B5EF4-FFF2-40B4-BE49-F238E27FC236}">
                <a16:creationId xmlns:a16="http://schemas.microsoft.com/office/drawing/2014/main" id="{2AD9E955-FB69-4310-090D-3F29ABD1A03C}"/>
              </a:ext>
            </a:extLst>
          </p:cNvPr>
          <p:cNvSpPr>
            <a:spLocks noGrp="1"/>
          </p:cNvSpPr>
          <p:nvPr>
            <p:ph type="title"/>
          </p:nvPr>
        </p:nvSpPr>
        <p:spPr>
          <a:xfrm>
            <a:off x="1771649" y="364975"/>
            <a:ext cx="5600698" cy="433583"/>
          </a:xfrm>
          <a:ln w="19050">
            <a:solidFill>
              <a:srgbClr val="0000FF"/>
            </a:solidFill>
            <a:prstDash val="lgDash"/>
          </a:ln>
        </p:spPr>
        <p:txBody>
          <a:bodyPr>
            <a:noAutofit/>
          </a:bodyPr>
          <a:lstStyle/>
          <a:p>
            <a:pPr algn="ctr"/>
            <a:r>
              <a:rPr lang="es-ES" sz="2400" dirty="0">
                <a:solidFill>
                  <a:srgbClr val="0000FF"/>
                </a:solidFill>
                <a:latin typeface="Times New Roman" panose="02020603050405020304" pitchFamily="18" charset="0"/>
                <a:cs typeface="Times New Roman" panose="02020603050405020304" pitchFamily="18" charset="0"/>
              </a:rPr>
              <a:t>Algunas breves ilustraciones adicionales</a:t>
            </a:r>
          </a:p>
        </p:txBody>
      </p:sp>
      <p:pic>
        <p:nvPicPr>
          <p:cNvPr id="9" name="04. LasPalmasHiperBreve">
            <a:hlinkClick r:id="" action="ppaction://media"/>
            <a:extLst>
              <a:ext uri="{FF2B5EF4-FFF2-40B4-BE49-F238E27FC236}">
                <a16:creationId xmlns:a16="http://schemas.microsoft.com/office/drawing/2014/main" id="{33F56342-F125-5BF6-7732-49276A5A713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67666" y="513566"/>
            <a:ext cx="228600" cy="228600"/>
          </a:xfrm>
          <a:prstGeom prst="rect">
            <a:avLst/>
          </a:prstGeom>
        </p:spPr>
      </p:pic>
      <p:pic>
        <p:nvPicPr>
          <p:cNvPr id="14" name="27. CUL.J.AlmánzBreve">
            <a:hlinkClick r:id="" action="ppaction://media"/>
            <a:extLst>
              <a:ext uri="{FF2B5EF4-FFF2-40B4-BE49-F238E27FC236}">
                <a16:creationId xmlns:a16="http://schemas.microsoft.com/office/drawing/2014/main" id="{38BDAC59-E03D-7956-D99D-0524AE3BEA5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647730" y="513566"/>
            <a:ext cx="228604" cy="228604"/>
          </a:xfrm>
          <a:prstGeom prst="rect">
            <a:avLst/>
          </a:prstGeom>
        </p:spPr>
      </p:pic>
      <p:pic>
        <p:nvPicPr>
          <p:cNvPr id="6" name="7. Rep.Dom.NSB.HipBreve">
            <a:hlinkClick r:id="" action="ppaction://media"/>
            <a:extLst>
              <a:ext uri="{FF2B5EF4-FFF2-40B4-BE49-F238E27FC236}">
                <a16:creationId xmlns:a16="http://schemas.microsoft.com/office/drawing/2014/main" id="{E18E5017-B1F8-5A8D-5B41-40EE6C300BD1}"/>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436432" y="531330"/>
            <a:ext cx="210840" cy="210840"/>
          </a:xfrm>
          <a:prstGeom prst="rect">
            <a:avLst/>
          </a:prstGeom>
        </p:spPr>
      </p:pic>
      <p:pic>
        <p:nvPicPr>
          <p:cNvPr id="7" name="E.Culto.Report.HipBrev">
            <a:hlinkClick r:id="" action="ppaction://media"/>
            <a:extLst>
              <a:ext uri="{FF2B5EF4-FFF2-40B4-BE49-F238E27FC236}">
                <a16:creationId xmlns:a16="http://schemas.microsoft.com/office/drawing/2014/main" id="{335B83A0-C519-375C-7138-2234AF79F6C3}"/>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382427" y="464503"/>
            <a:ext cx="228601" cy="228601"/>
          </a:xfrm>
          <a:prstGeom prst="rect">
            <a:avLst/>
          </a:prstGeom>
        </p:spPr>
      </p:pic>
    </p:spTree>
    <p:extLst>
      <p:ext uri="{BB962C8B-B14F-4D97-AF65-F5344CB8AC3E}">
        <p14:creationId xmlns:p14="http://schemas.microsoft.com/office/powerpoint/2010/main" val="321927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childTnLst>
                          </p:cTn>
                        </p:par>
                        <p:par>
                          <p:cTn id="8" fill="hold">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4)">
                                      <p:cBhvr>
                                        <p:cTn id="11" dur="500"/>
                                        <p:tgtEl>
                                          <p:spTgt spid="2">
                                            <p:bg/>
                                          </p:spTgt>
                                        </p:tgtEl>
                                      </p:cBhvr>
                                    </p:animEffect>
                                  </p:childTnLst>
                                </p:cTn>
                              </p:par>
                            </p:childTnLst>
                          </p:cTn>
                        </p:par>
                        <p:par>
                          <p:cTn id="12" fill="hold">
                            <p:stCondLst>
                              <p:cond delay="1000"/>
                            </p:stCondLst>
                            <p:childTnLst>
                              <p:par>
                                <p:cTn id="13" presetID="21" presetClass="entr" presetSubtype="4"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heel(4)">
                                      <p:cBhvr>
                                        <p:cTn id="15" dur="500"/>
                                        <p:tgtEl>
                                          <p:spTgt spid="2">
                                            <p:txEl>
                                              <p:pRg st="0" end="0"/>
                                            </p:txEl>
                                          </p:spTgt>
                                        </p:tgtEl>
                                      </p:cBhvr>
                                    </p:animEffect>
                                  </p:childTnLst>
                                </p:cTn>
                              </p:par>
                            </p:childTnLst>
                          </p:cTn>
                        </p:par>
                        <p:par>
                          <p:cTn id="16" fill="hold">
                            <p:stCondLst>
                              <p:cond delay="1500"/>
                            </p:stCondLst>
                            <p:childTnLst>
                              <p:par>
                                <p:cTn id="17" presetID="21" presetClass="entr" presetSubtype="4" fill="hold" grpId="0"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heel(4)">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3697" fill="hold"/>
                                        <p:tgtEl>
                                          <p:spTgt spid="7"/>
                                        </p:tgtEl>
                                      </p:cBhvr>
                                    </p:cmd>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wheel(4)">
                                      <p:cBhvr>
                                        <p:cTn id="28" dur="500"/>
                                        <p:tgtEl>
                                          <p:spTgt spid="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6085" fill="hold"/>
                                        <p:tgtEl>
                                          <p:spTgt spid="9"/>
                                        </p:tgtEl>
                                      </p:cBhvr>
                                    </p:cmd>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wheel(4)">
                                      <p:cBhvr>
                                        <p:cTn id="37" dur="500"/>
                                        <p:tgtEl>
                                          <p:spTgt spid="2">
                                            <p:txEl>
                                              <p:pRg st="3" end="3"/>
                                            </p:txEl>
                                          </p:spTgt>
                                        </p:tgtEl>
                                      </p:cBhvr>
                                    </p:animEffect>
                                  </p:childTnLst>
                                </p:cTn>
                              </p:par>
                            </p:childTnLst>
                          </p:cTn>
                        </p:par>
                        <p:par>
                          <p:cTn id="38" fill="hold">
                            <p:stCondLst>
                              <p:cond delay="500"/>
                            </p:stCondLst>
                            <p:childTnLst>
                              <p:par>
                                <p:cTn id="39" presetID="21" presetClass="entr" presetSubtype="4" fill="hold" grpId="0" nodeType="after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Effect transition="in" filter="wheel(4)">
                                      <p:cBhvr>
                                        <p:cTn id="41" dur="500"/>
                                        <p:tgtEl>
                                          <p:spTgt spid="2">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6846" fill="hold"/>
                                        <p:tgtEl>
                                          <p:spTgt spid="14"/>
                                        </p:tgtEl>
                                      </p:cBhvr>
                                    </p:cmd>
                                  </p:childTnLst>
                                </p:cTn>
                              </p:par>
                            </p:childTnLst>
                          </p:cTn>
                        </p:par>
                      </p:childTnLst>
                    </p:cTn>
                  </p:par>
                  <p:par>
                    <p:cTn id="46" fill="hold">
                      <p:stCondLst>
                        <p:cond delay="indefinite"/>
                      </p:stCondLst>
                      <p:childTnLst>
                        <p:par>
                          <p:cTn id="47" fill="hold">
                            <p:stCondLst>
                              <p:cond delay="0"/>
                            </p:stCondLst>
                            <p:childTnLst>
                              <p:par>
                                <p:cTn id="48" presetID="21" presetClass="entr" presetSubtype="4" fill="hold" grpId="0" nodeType="clickEffect">
                                  <p:stCondLst>
                                    <p:cond delay="0"/>
                                  </p:stCondLst>
                                  <p:childTnLst>
                                    <p:set>
                                      <p:cBhvr>
                                        <p:cTn id="49" dur="1" fill="hold">
                                          <p:stCondLst>
                                            <p:cond delay="0"/>
                                          </p:stCondLst>
                                        </p:cTn>
                                        <p:tgtEl>
                                          <p:spTgt spid="2">
                                            <p:txEl>
                                              <p:pRg st="5" end="5"/>
                                            </p:txEl>
                                          </p:spTgt>
                                        </p:tgtEl>
                                        <p:attrNameLst>
                                          <p:attrName>style.visibility</p:attrName>
                                        </p:attrNameLst>
                                      </p:cBhvr>
                                      <p:to>
                                        <p:strVal val="visible"/>
                                      </p:to>
                                    </p:set>
                                    <p:animEffect transition="in" filter="wheel(4)">
                                      <p:cBhvr>
                                        <p:cTn id="50" dur="500"/>
                                        <p:tgtEl>
                                          <p:spTgt spid="2">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28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56" fill="hold" display="0">
                  <p:stCondLst>
                    <p:cond delay="indefinite"/>
                  </p:stCondLst>
                  <p:endCondLst>
                    <p:cond evt="onStopAudio" delay="0">
                      <p:tgtEl>
                        <p:sldTgt/>
                      </p:tgtEl>
                    </p:cond>
                    <p:cond evt="onNext" delay="0">
                      <p:tgtEl>
                        <p:sldTgt/>
                      </p:tgtEl>
                    </p:cond>
                  </p:endCondLst>
                </p:cTn>
                <p:tgtEl>
                  <p:spTgt spid="14"/>
                </p:tgtEl>
              </p:cMediaNode>
            </p:audio>
            <p:audio>
              <p:cMediaNode vol="80000">
                <p:cTn id="57"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58"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2" grpId="0" uiExpand="1" build="p"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702BB4-CB49-7B6D-0CE5-394A0CF81B43}"/>
              </a:ext>
            </a:extLst>
          </p:cNvPr>
          <p:cNvSpPr>
            <a:spLocks noGrp="1"/>
          </p:cNvSpPr>
          <p:nvPr>
            <p:ph idx="1"/>
          </p:nvPr>
        </p:nvSpPr>
        <p:spPr>
          <a:xfrm>
            <a:off x="325398" y="457200"/>
            <a:ext cx="8493204" cy="5950109"/>
          </a:xfrm>
          <a:solidFill>
            <a:schemeClr val="bg1">
              <a:lumMod val="95000"/>
            </a:schemeClr>
          </a:solidFill>
          <a:ln w="19050">
            <a:solidFill>
              <a:srgbClr val="0000FF"/>
            </a:solidFill>
          </a:ln>
        </p:spPr>
        <p:txBody>
          <a:bodyPr>
            <a:normAutofit fontScale="77500" lnSpcReduction="20000"/>
          </a:bodyPr>
          <a:lstStyle/>
          <a:p>
            <a:pPr algn="ctr">
              <a:spcBef>
                <a:spcPts val="0"/>
              </a:spcBef>
            </a:pPr>
            <a:endParaRPr lang="es-ES" sz="9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gn="ctr">
              <a:lnSpc>
                <a:spcPts val="2300"/>
              </a:lnSpc>
              <a:spcBef>
                <a:spcPts val="600"/>
              </a:spcBef>
              <a:spcAft>
                <a:spcPts val="600"/>
              </a:spcAft>
              <a:buNone/>
            </a:pP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 último detalle de interés con relación a la /s/ final:</a:t>
            </a:r>
          </a:p>
          <a:p>
            <a:pPr marL="109728" indent="0" algn="ctr">
              <a:lnSpc>
                <a:spcPts val="3200"/>
              </a:lnSpc>
              <a:spcBef>
                <a:spcPts val="0"/>
              </a:spcBef>
              <a:spcAft>
                <a:spcPts val="600"/>
              </a:spcAft>
              <a:buNone/>
            </a:pP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 la República Dominicana, y en otras zonas del Caribe, se produce una </a:t>
            </a:r>
            <a:r>
              <a:rPr lang="es-DO" sz="2800" b="1" dirty="0">
                <a:solidFill>
                  <a:srgbClr val="3011E9"/>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resilabificación</a:t>
            </a: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cuando la /s/ final de palabras </a:t>
            </a:r>
            <a:r>
              <a:rPr lang="es-ES" sz="28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inacentuadas</a:t>
            </a: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se encuentra con la </a:t>
            </a:r>
            <a:r>
              <a:rPr lang="es-ES" sz="28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vocal acentuada</a:t>
            </a: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la palabra siguiente. </a:t>
            </a:r>
          </a:p>
          <a:p>
            <a:pPr marL="109728" indent="0" algn="ctr">
              <a:lnSpc>
                <a:spcPts val="3500"/>
              </a:lnSpc>
              <a:spcBef>
                <a:spcPts val="0"/>
              </a:spcBef>
              <a:buNone/>
            </a:pP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Esta unión facilita el mantenimiento firme y sistemático de la /s/ final:</a:t>
            </a:r>
            <a:r>
              <a:rPr lang="es-ES" sz="3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109728" indent="0" algn="ctr">
              <a:lnSpc>
                <a:spcPts val="3500"/>
              </a:lnSpc>
              <a:spcBef>
                <a:spcPts val="0"/>
              </a:spcBef>
              <a:spcAft>
                <a:spcPts val="600"/>
              </a:spcAft>
              <a:buNone/>
            </a:pPr>
            <a:r>
              <a:rPr lang="es-ES" sz="3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sus ojos </a:t>
            </a:r>
            <a:r>
              <a:rPr lang="en-US" sz="3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1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a:t>
            </a:r>
            <a:r>
              <a:rPr lang="en-US" sz="31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31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óho</a:t>
            </a:r>
            <a:r>
              <a:rPr lang="en-US" sz="3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 sz="3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las uñas </a:t>
            </a:r>
            <a:r>
              <a:rPr lang="en-US" sz="3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 sz="31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a:t>
            </a:r>
            <a:r>
              <a:rPr lang="es-ES" sz="3100" b="1" u="sng"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31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úña</a:t>
            </a:r>
            <a:r>
              <a:rPr lang="en-US" sz="3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s-ES" sz="3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gn="ctr">
              <a:lnSpc>
                <a:spcPts val="2800"/>
              </a:lnSpc>
              <a:spcBef>
                <a:spcPts val="0"/>
              </a:spcBef>
              <a:spcAft>
                <a:spcPts val="1200"/>
              </a:spcAft>
              <a:buNone/>
            </a:pP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 enlace se realiza también en Canarias, pero </a:t>
            </a:r>
            <a:r>
              <a:rPr lang="es-ES" sz="2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 es tan estrecho y constante</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como en el Caribe. En el habla de las nuevas generaciones canarias es cada vez más frecuente la aspiración en este contexto. Samper Padilla y Hernández Cabrera (2016: 131) indican que en frases como </a:t>
            </a:r>
            <a:r>
              <a:rPr lang="es-ES" sz="26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los héroes</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a:t>
            </a:r>
            <a:r>
              <a:rPr lang="es-ES" sz="26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las ocho</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 aspiración alcanza el 80%”. </a:t>
            </a:r>
            <a:endPar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gn="ctr">
              <a:lnSpc>
                <a:spcPts val="2200"/>
              </a:lnSpc>
              <a:spcBef>
                <a:spcPts val="0"/>
              </a:spcBef>
              <a:spcAft>
                <a:spcPts val="1200"/>
              </a:spcAft>
              <a:buNone/>
            </a:pPr>
            <a:r>
              <a:rPr lang="es-ES" sz="2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Crié</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a:t>
            </a:r>
            <a:r>
              <a:rPr lang="es-ES" sz="2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r>
              <a:rPr lang="es-ES" sz="28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s-ES" sz="2800" b="1" dirty="0" err="1">
                <a:solidFill>
                  <a:srgbClr val="008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8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a:t>
            </a:r>
            <a:r>
              <a:rPr lang="es-ES" sz="2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a:t>
            </a:r>
            <a:r>
              <a:rPr lang="es-ES" sz="26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ø</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y </a:t>
            </a:r>
            <a:r>
              <a:rPr lang="es-ES" sz="2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a:t>
            </a:r>
            <a:r>
              <a:rPr lang="es-ES" sz="26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2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pué</a:t>
            </a:r>
            <a:r>
              <a:rPr lang="es-ES" sz="26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ø</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ya comencé a trabajar…</a:t>
            </a:r>
          </a:p>
          <a:p>
            <a:pPr marL="109728" indent="0" algn="ctr">
              <a:lnSpc>
                <a:spcPts val="2200"/>
              </a:lnSpc>
              <a:spcBef>
                <a:spcPts val="0"/>
              </a:spcBef>
              <a:buNone/>
            </a:pP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Pero…</a:t>
            </a:r>
          </a:p>
          <a:p>
            <a:pPr marL="109728" lvl="0" indent="0" algn="ctr">
              <a:lnSpc>
                <a:spcPts val="2200"/>
              </a:lnSpc>
              <a:spcBef>
                <a:spcPts val="0"/>
              </a:spcBef>
              <a:spcAft>
                <a:spcPts val="1200"/>
              </a:spcAft>
              <a:buClr>
                <a:srgbClr val="2DA2BF"/>
              </a:buClr>
              <a:buNone/>
            </a:pPr>
            <a:r>
              <a:rPr lang="es-ES" sz="2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a:t>
            </a:r>
            <a:r>
              <a:rPr lang="es-ES" sz="26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baño</a:t>
            </a:r>
            <a:r>
              <a:rPr lang="es-ES" sz="26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ø</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para </a:t>
            </a:r>
            <a:r>
              <a:rPr lang="es-ES" sz="2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r>
              <a:rPr lang="es-ES" sz="28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r>
              <a:rPr lang="es-ES" sz="2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2800" b="1" dirty="0" err="1">
                <a:solidFill>
                  <a:srgbClr val="008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 sz="28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r>
              <a:rPr lang="es-ES" sz="2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mbre</a:t>
            </a:r>
            <a:r>
              <a:rPr lang="es-ES" sz="26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ø</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a:t>
            </a:r>
            <a:r>
              <a:rPr lang="es-ES" sz="2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 mujer…</a:t>
            </a:r>
          </a:p>
        </p:txBody>
      </p:sp>
      <p:sp>
        <p:nvSpPr>
          <p:cNvPr id="3" name="Date Placeholder 2">
            <a:extLst>
              <a:ext uri="{FF2B5EF4-FFF2-40B4-BE49-F238E27FC236}">
                <a16:creationId xmlns:a16="http://schemas.microsoft.com/office/drawing/2014/main" id="{246D7678-D7EF-646B-6B84-5527FDE35182}"/>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188CB839-1E93-7399-0B4F-9F19A7D3C86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pic>
        <p:nvPicPr>
          <p:cNvPr id="6" name="04. LasPalmasHiperBr">
            <a:hlinkClick r:id="" action="ppaction://media"/>
            <a:extLst>
              <a:ext uri="{FF2B5EF4-FFF2-40B4-BE49-F238E27FC236}">
                <a16:creationId xmlns:a16="http://schemas.microsoft.com/office/drawing/2014/main" id="{A8D6331A-44FA-00A0-02B1-27EAD5834B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7399" y="6488905"/>
            <a:ext cx="203201" cy="203201"/>
          </a:xfrm>
          <a:prstGeom prst="rect">
            <a:avLst/>
          </a:prstGeom>
        </p:spPr>
      </p:pic>
      <p:sp>
        <p:nvSpPr>
          <p:cNvPr id="7" name="Oval 6">
            <a:extLst>
              <a:ext uri="{FF2B5EF4-FFF2-40B4-BE49-F238E27FC236}">
                <a16:creationId xmlns:a16="http://schemas.microsoft.com/office/drawing/2014/main" id="{2775671D-216A-87B1-0214-3A8D991A6CD7}"/>
              </a:ext>
            </a:extLst>
          </p:cNvPr>
          <p:cNvSpPr/>
          <p:nvPr/>
        </p:nvSpPr>
        <p:spPr>
          <a:xfrm>
            <a:off x="4048760" y="5891847"/>
            <a:ext cx="756920" cy="381000"/>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LOJOMBRE">
            <a:hlinkClick r:id="" action="ppaction://media"/>
            <a:extLst>
              <a:ext uri="{FF2B5EF4-FFF2-40B4-BE49-F238E27FC236}">
                <a16:creationId xmlns:a16="http://schemas.microsoft.com/office/drawing/2014/main" id="{58F382FD-8753-2138-71FF-C1C6DFB552BA}"/>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805680" y="6488905"/>
            <a:ext cx="203201" cy="203201"/>
          </a:xfrm>
          <a:prstGeom prst="rect">
            <a:avLst/>
          </a:prstGeom>
        </p:spPr>
      </p:pic>
      <p:sp>
        <p:nvSpPr>
          <p:cNvPr id="5" name="Oval 4">
            <a:extLst>
              <a:ext uri="{FF2B5EF4-FFF2-40B4-BE49-F238E27FC236}">
                <a16:creationId xmlns:a16="http://schemas.microsoft.com/office/drawing/2014/main" id="{93B5DD5C-7FDB-F998-125D-32CF2D9375E7}"/>
              </a:ext>
            </a:extLst>
          </p:cNvPr>
          <p:cNvSpPr/>
          <p:nvPr/>
        </p:nvSpPr>
        <p:spPr>
          <a:xfrm>
            <a:off x="2590800" y="5181601"/>
            <a:ext cx="762000" cy="381000"/>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036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heel(4)">
                                      <p:cBhvr>
                                        <p:cTn id="7" dur="1000"/>
                                        <p:tgtEl>
                                          <p:spTgt spid="2">
                                            <p:bg/>
                                          </p:spTgt>
                                        </p:tgtEl>
                                      </p:cBhvr>
                                    </p:animEffect>
                                  </p:childTnLst>
                                </p:cTn>
                              </p:par>
                              <p:par>
                                <p:cTn id="8" presetID="21" presetClass="entr" presetSubtype="3" fill="hold" grpId="0" nodeType="withEffect">
                                  <p:stCondLst>
                                    <p:cond delay="0"/>
                                  </p:stCondLst>
                                  <p:iterate type="wd">
                                    <p:tmPct val="10000"/>
                                  </p:iterate>
                                  <p:childTnLst>
                                    <p:set>
                                      <p:cBhvr>
                                        <p:cTn id="9" dur="1" fill="hold">
                                          <p:stCondLst>
                                            <p:cond delay="0"/>
                                          </p:stCondLst>
                                        </p:cTn>
                                        <p:tgtEl>
                                          <p:spTgt spid="2">
                                            <p:txEl>
                                              <p:pRg st="1" end="1"/>
                                            </p:txEl>
                                          </p:spTgt>
                                        </p:tgtEl>
                                        <p:attrNameLst>
                                          <p:attrName>style.visibility</p:attrName>
                                        </p:attrNameLst>
                                      </p:cBhvr>
                                      <p:to>
                                        <p:strVal val="visible"/>
                                      </p:to>
                                    </p:set>
                                    <p:animEffect transition="in" filter="wheel(3)">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heel(4)">
                                      <p:cBhvr>
                                        <p:cTn id="15" dur="10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heel(4)">
                                      <p:cBhvr>
                                        <p:cTn id="20" dur="500"/>
                                        <p:tgtEl>
                                          <p:spTgt spid="2">
                                            <p:txEl>
                                              <p:pRg st="3" end="3"/>
                                            </p:txEl>
                                          </p:spTgt>
                                        </p:tgtEl>
                                      </p:cBhvr>
                                    </p:animEffect>
                                  </p:childTnLst>
                                </p:cTn>
                              </p:par>
                            </p:childTnLst>
                          </p:cTn>
                        </p:par>
                        <p:par>
                          <p:cTn id="21" fill="hold">
                            <p:stCondLst>
                              <p:cond delay="500"/>
                            </p:stCondLst>
                            <p:childTnLst>
                              <p:par>
                                <p:cTn id="22" presetID="21" presetClass="entr" presetSubtype="4" fill="hold" grpId="0" nodeType="after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wheel(4)">
                                      <p:cBhvr>
                                        <p:cTn id="24" dur="500"/>
                                        <p:tgtEl>
                                          <p:spTgt spid="2">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wheel(4)">
                                      <p:cBhvr>
                                        <p:cTn id="29" dur="500"/>
                                        <p:tgtEl>
                                          <p:spTgt spid="2">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wheel(4)">
                                      <p:cBhvr>
                                        <p:cTn id="34" dur="500"/>
                                        <p:tgtEl>
                                          <p:spTgt spid="2">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3036" fill="hold"/>
                                        <p:tgtEl>
                                          <p:spTgt spid="6"/>
                                        </p:tgtEl>
                                      </p:cBhvr>
                                    </p:cmd>
                                  </p:childTnLst>
                                </p:cTn>
                              </p:par>
                            </p:childTnLst>
                          </p:cTn>
                        </p:par>
                        <p:par>
                          <p:cTn id="39" fill="hold">
                            <p:stCondLst>
                              <p:cond delay="3036"/>
                            </p:stCondLst>
                            <p:childTnLst>
                              <p:par>
                                <p:cTn id="40" presetID="16" presetClass="entr" presetSubtype="21"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4" fill="hold" grpId="0"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wheel(4)">
                                      <p:cBhvr>
                                        <p:cTn id="47" dur="500"/>
                                        <p:tgtEl>
                                          <p:spTgt spid="2">
                                            <p:txEl>
                                              <p:pRg st="7" end="7"/>
                                            </p:txEl>
                                          </p:spTgt>
                                        </p:tgtEl>
                                      </p:cBhvr>
                                    </p:animEffect>
                                  </p:childTnLst>
                                </p:cTn>
                              </p:par>
                            </p:childTnLst>
                          </p:cTn>
                        </p:par>
                        <p:par>
                          <p:cTn id="48" fill="hold">
                            <p:stCondLst>
                              <p:cond delay="500"/>
                            </p:stCondLst>
                            <p:childTnLst>
                              <p:par>
                                <p:cTn id="49" presetID="21" presetClass="entr" presetSubtype="4" fill="hold" grpId="0" nodeType="afterEffect">
                                  <p:stCondLst>
                                    <p:cond delay="0"/>
                                  </p:stCondLst>
                                  <p:iterate type="wd">
                                    <p:tmPct val="10000"/>
                                  </p:iterate>
                                  <p:childTnLst>
                                    <p:set>
                                      <p:cBhvr>
                                        <p:cTn id="50" dur="1" fill="hold">
                                          <p:stCondLst>
                                            <p:cond delay="0"/>
                                          </p:stCondLst>
                                        </p:cTn>
                                        <p:tgtEl>
                                          <p:spTgt spid="2">
                                            <p:txEl>
                                              <p:pRg st="8" end="8"/>
                                            </p:txEl>
                                          </p:spTgt>
                                        </p:tgtEl>
                                        <p:attrNameLst>
                                          <p:attrName>style.visibility</p:attrName>
                                        </p:attrNameLst>
                                      </p:cBhvr>
                                      <p:to>
                                        <p:strVal val="visible"/>
                                      </p:to>
                                    </p:set>
                                    <p:animEffect transition="in" filter="wheel(4)">
                                      <p:cBhvr>
                                        <p:cTn id="51" dur="1000"/>
                                        <p:tgtEl>
                                          <p:spTgt spid="2">
                                            <p:txEl>
                                              <p:pRg st="8" end="8"/>
                                            </p:txEl>
                                          </p:spTgt>
                                        </p:tgtEl>
                                      </p:cBhvr>
                                    </p:animEffect>
                                  </p:childTnLst>
                                </p:cTn>
                              </p:par>
                            </p:childTnLst>
                          </p:cTn>
                        </p:par>
                        <p:par>
                          <p:cTn id="52" fill="hold">
                            <p:stCondLst>
                              <p:cond delay="2600"/>
                            </p:stCondLst>
                            <p:childTnLst>
                              <p:par>
                                <p:cTn id="53" presetID="1" presetClass="mediacall" presetSubtype="0" fill="hold" nodeType="afterEffect">
                                  <p:stCondLst>
                                    <p:cond delay="0"/>
                                  </p:stCondLst>
                                  <p:childTnLst>
                                    <p:cmd type="call" cmd="playFrom(0.0)">
                                      <p:cBhvr>
                                        <p:cTn id="54" dur="2210" fill="hold"/>
                                        <p:tgtEl>
                                          <p:spTgt spid="8"/>
                                        </p:tgtEl>
                                      </p:cBhvr>
                                    </p:cmd>
                                  </p:childTnLst>
                                </p:cTn>
                              </p:par>
                            </p:childTnLst>
                          </p:cTn>
                        </p:par>
                        <p:par>
                          <p:cTn id="55" fill="hold">
                            <p:stCondLst>
                              <p:cond delay="4810"/>
                            </p:stCondLst>
                            <p:childTnLst>
                              <p:par>
                                <p:cTn id="56" presetID="16" presetClass="entr" presetSubtype="21"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60" fill="hold" display="0">
                  <p:stCondLst>
                    <p:cond delay="indefinite"/>
                  </p:stCondLst>
                  <p:endCondLst>
                    <p:cond evt="onStopAudio" delay="0">
                      <p:tgtEl>
                        <p:sldTgt/>
                      </p:tgtEl>
                    </p:cond>
                    <p:cond evt="onNext" delay="0">
                      <p:tgtEl>
                        <p:sldTgt/>
                      </p:tgtEl>
                    </p:cond>
                  </p:endCondLst>
                </p:cTn>
                <p:tgtEl>
                  <p:spTgt spid="8"/>
                </p:tgtEl>
              </p:cMediaNode>
            </p:audio>
          </p:childTnLst>
        </p:cTn>
      </p:par>
    </p:tnLst>
    <p:bldLst>
      <p:bldP spid="2" grpId="0" uiExpand="1" build="p" animBg="1"/>
      <p:bldP spid="7"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797B782-ABA0-4EC2-B300-A6CDD12114EE}" type="datetime1">
              <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1/5/2023</a:t>
            </a:fld>
            <a:endPar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8"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B7A08C-83FE-4B28-AAD3-055137BBC7D5}" type="slidenum">
              <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15" name="Rectangle 14"/>
          <p:cNvSpPr/>
          <p:nvPr/>
        </p:nvSpPr>
        <p:spPr>
          <a:xfrm>
            <a:off x="1200141" y="4765219"/>
            <a:ext cx="6743701" cy="1075615"/>
          </a:xfrm>
          <a:prstGeom prst="rect">
            <a:avLst/>
          </a:prstGeom>
          <a:solidFill>
            <a:schemeClr val="bg1">
              <a:lumMod val="85000"/>
            </a:schemeClr>
          </a:solidFill>
          <a:ln w="19050">
            <a:solidFill>
              <a:srgbClr val="0033CC"/>
            </a:solidFill>
            <a:prstDash val="dash"/>
          </a:ln>
        </p:spPr>
        <p:txBody>
          <a:bodyPr wrap="square">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endParaRPr kumimoji="0" lang="es-DO" sz="500" b="1" i="0" u="sng"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ct val="0"/>
              </a:spcBef>
              <a:spcAft>
                <a:spcPts val="1200"/>
              </a:spcAft>
              <a:buClrTx/>
              <a:buSzTx/>
              <a:buFontTx/>
              <a:buNone/>
              <a:tabLst/>
              <a:defRPr/>
            </a:pPr>
            <a:r>
              <a:rPr kumimoji="0" lang="es-DO" sz="2000" b="1" i="0" u="none" strike="noStrike" kern="1200" cap="none" spc="0" normalizeH="0" baseline="0" noProof="0" dirty="0">
                <a:ln>
                  <a:noFill/>
                </a:ln>
                <a:solidFill>
                  <a:srgbClr val="0000CC"/>
                </a:solidFill>
                <a:effectLst/>
                <a:uLnTx/>
                <a:uFillTx/>
                <a:latin typeface="Times New Roman" pitchFamily="18" charset="0"/>
                <a:ea typeface="+mn-ea"/>
                <a:cs typeface="+mn-cs"/>
              </a:rPr>
              <a:t>mi</a:t>
            </a:r>
            <a:r>
              <a:rPr kumimoji="0" lang="es-DO" sz="20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s</a:t>
            </a:r>
            <a:r>
              <a:rPr kumimoji="0" lang="es-DO" sz="2000" b="0" i="0" u="none" strike="noStrike" kern="1200" cap="none" spc="0" normalizeH="0" baseline="0" noProof="0" dirty="0">
                <a:ln>
                  <a:noFill/>
                </a:ln>
                <a:solidFill>
                  <a:srgbClr val="0000CC"/>
                </a:solidFill>
                <a:effectLst/>
                <a:uLnTx/>
                <a:uFillTx/>
                <a:latin typeface="Times New Roman" pitchFamily="18" charset="0"/>
                <a:ea typeface="+mn-ea"/>
                <a:cs typeface="+mn-cs"/>
              </a:rPr>
              <a:t> hijos </a:t>
            </a:r>
            <a:r>
              <a:rPr kumimoji="0" lang="es-DO" sz="2000" b="1" i="0" u="none" strike="noStrike" kern="1200" cap="none" spc="0" normalizeH="0" baseline="0" noProof="0" dirty="0">
                <a:ln>
                  <a:noFill/>
                </a:ln>
                <a:solidFill>
                  <a:srgbClr val="0000CC"/>
                </a:solidFill>
                <a:effectLst/>
                <a:uLnTx/>
                <a:uFillTx/>
                <a:latin typeface="Times New Roman" pitchFamily="18" charset="0"/>
                <a:ea typeface="+mn-ea"/>
                <a:cs typeface="+mn-cs"/>
              </a:rPr>
              <a:t>→</a:t>
            </a:r>
            <a:r>
              <a:rPr kumimoji="0" lang="es-DO" sz="2000" b="0" i="0" u="none" strike="noStrike" kern="1200" cap="none" spc="0" normalizeH="0" baseline="0" noProof="0" dirty="0">
                <a:ln>
                  <a:noFill/>
                </a:ln>
                <a:solidFill>
                  <a:srgbClr val="0000CC"/>
                </a:solidFill>
                <a:effectLst/>
                <a:uLnTx/>
                <a:uFillTx/>
                <a:latin typeface="Times New Roman" pitchFamily="18" charset="0"/>
                <a:ea typeface="+mn-ea"/>
                <a:cs typeface="+mn-cs"/>
              </a:rPr>
              <a:t> </a:t>
            </a:r>
            <a:r>
              <a:rPr kumimoji="0" lang="es-DO" sz="20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a:t>
            </a:r>
            <a:r>
              <a:rPr kumimoji="0" lang="es-DO" sz="20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mi</a:t>
            </a:r>
            <a:r>
              <a:rPr kumimoji="0" lang="es-DO" sz="20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s</a:t>
            </a:r>
            <a:r>
              <a:rPr kumimoji="0" lang="es-DO" sz="20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ího</a:t>
            </a:r>
            <a:r>
              <a:rPr kumimoji="0" lang="es-DO" sz="2000" b="0" i="0" u="none" strike="noStrike" kern="1200" cap="none" spc="0" normalizeH="0" baseline="0" noProof="0" dirty="0">
                <a:ln>
                  <a:noFill/>
                </a:ln>
                <a:solidFill>
                  <a:srgbClr val="C00000"/>
                </a:solidFill>
                <a:effectLst/>
                <a:uLnTx/>
                <a:uFillTx/>
                <a:latin typeface="Times New Roman" pitchFamily="18" charset="0"/>
                <a:ea typeface="+mn-ea"/>
                <a:cs typeface="+mn-cs"/>
              </a:rPr>
              <a:t>];  </a:t>
            </a:r>
            <a:r>
              <a:rPr kumimoji="0" lang="es-DO" sz="2000" b="1" i="0" u="none" strike="noStrike" kern="1200" cap="none" spc="0" normalizeH="0" baseline="0" noProof="0" dirty="0">
                <a:ln>
                  <a:noFill/>
                </a:ln>
                <a:solidFill>
                  <a:srgbClr val="0000CC"/>
                </a:solidFill>
                <a:effectLst/>
                <a:uLnTx/>
                <a:uFillTx/>
                <a:latin typeface="Times New Roman" pitchFamily="18" charset="0"/>
                <a:ea typeface="+mn-ea"/>
                <a:cs typeface="+mn-cs"/>
              </a:rPr>
              <a:t>su</a:t>
            </a:r>
            <a:r>
              <a:rPr kumimoji="0" lang="es-DO" sz="20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s</a:t>
            </a:r>
            <a:r>
              <a:rPr kumimoji="0" lang="es-DO" sz="2000" b="0" i="0" u="none" strike="noStrike" kern="1200" cap="none" spc="0" normalizeH="0" baseline="0" noProof="0" dirty="0">
                <a:ln>
                  <a:noFill/>
                </a:ln>
                <a:solidFill>
                  <a:srgbClr val="0000CC"/>
                </a:solidFill>
                <a:effectLst/>
                <a:uLnTx/>
                <a:uFillTx/>
                <a:latin typeface="Times New Roman" pitchFamily="18" charset="0"/>
                <a:ea typeface="+mn-ea"/>
                <a:cs typeface="+mn-cs"/>
              </a:rPr>
              <a:t> hijos </a:t>
            </a:r>
            <a:r>
              <a:rPr kumimoji="0" lang="es-DO" sz="2000" b="1" i="0" u="none" strike="noStrike" kern="1200" cap="none" spc="0" normalizeH="0" baseline="0" noProof="0" dirty="0">
                <a:ln>
                  <a:noFill/>
                </a:ln>
                <a:solidFill>
                  <a:prstClr val="black"/>
                </a:solidFill>
                <a:effectLst/>
                <a:uLnTx/>
                <a:uFillTx/>
                <a:latin typeface="Times New Roman" pitchFamily="18" charset="0"/>
                <a:ea typeface="+mn-ea"/>
                <a:cs typeface="+mn-cs"/>
              </a:rPr>
              <a:t>→</a:t>
            </a:r>
            <a:r>
              <a:rPr kumimoji="0" lang="es-DO" sz="2000" b="0" i="0" u="none" strike="noStrike" kern="1200" cap="none" spc="0" normalizeH="0" baseline="0" noProof="0" dirty="0">
                <a:ln>
                  <a:noFill/>
                </a:ln>
                <a:solidFill>
                  <a:srgbClr val="C00000"/>
                </a:solidFill>
                <a:effectLst/>
                <a:uLnTx/>
                <a:uFillTx/>
                <a:latin typeface="Times New Roman" pitchFamily="18" charset="0"/>
                <a:ea typeface="+mn-ea"/>
                <a:cs typeface="+mn-cs"/>
              </a:rPr>
              <a:t> [</a:t>
            </a:r>
            <a:r>
              <a:rPr kumimoji="0" lang="es-DO" sz="20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su</a:t>
            </a:r>
            <a:r>
              <a:rPr kumimoji="0" lang="es-DO" sz="20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s</a:t>
            </a:r>
            <a:r>
              <a:rPr kumimoji="0" lang="es-DO" sz="20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ího</a:t>
            </a:r>
            <a:r>
              <a:rPr kumimoji="0" lang="es-DO" sz="2000" b="0" i="0" u="none" strike="noStrike" kern="1200" cap="none" spc="0" normalizeH="0" baseline="0" noProof="0" dirty="0">
                <a:ln>
                  <a:noFill/>
                </a:ln>
                <a:solidFill>
                  <a:srgbClr val="C00000"/>
                </a:solidFill>
                <a:effectLst/>
                <a:uLnTx/>
                <a:uFillTx/>
                <a:latin typeface="Times New Roman" pitchFamily="18" charset="0"/>
                <a:ea typeface="+mn-ea"/>
                <a:cs typeface="+mn-cs"/>
              </a:rPr>
              <a:t>]</a:t>
            </a:r>
            <a:endParaRPr kumimoji="0" lang="es-DO" sz="2000" b="1" i="0" u="none" strike="noStrike" kern="1200" cap="none" spc="0" normalizeH="0" baseline="0" noProof="0" dirty="0">
              <a:ln>
                <a:noFill/>
              </a:ln>
              <a:solidFill>
                <a:srgbClr val="0000CC"/>
              </a:solidFill>
              <a:effectLst/>
              <a:uLnTx/>
              <a:uFillTx/>
              <a:latin typeface="Times New Roman" pitchFamily="18" charset="0"/>
              <a:ea typeface="+mn-ea"/>
              <a:cs typeface="+mn-cs"/>
            </a:endParaRPr>
          </a:p>
          <a:p>
            <a:pPr marL="0" marR="0" lvl="0" indent="0" algn="ctr" defTabSz="914400" rtl="0" eaLnBrk="1" fontAlgn="base" latinLnBrk="0" hangingPunct="1">
              <a:lnSpc>
                <a:spcPts val="2200"/>
              </a:lnSpc>
              <a:spcBef>
                <a:spcPct val="0"/>
              </a:spcBef>
              <a:spcAft>
                <a:spcPct val="0"/>
              </a:spcAft>
              <a:buClrTx/>
              <a:buSzTx/>
              <a:buFontTx/>
              <a:buNone/>
              <a:tabLst/>
              <a:defRPr/>
            </a:pPr>
            <a:r>
              <a:rPr kumimoji="0" lang="es-DO" sz="2000" b="1" i="0" u="none" strike="noStrike" kern="1200" cap="none" spc="0" normalizeH="0" baseline="0" noProof="0" dirty="0">
                <a:ln>
                  <a:noFill/>
                </a:ln>
                <a:solidFill>
                  <a:srgbClr val="0000CC"/>
                </a:solidFill>
                <a:effectLst/>
                <a:uLnTx/>
                <a:uFillTx/>
                <a:latin typeface="Times New Roman" pitchFamily="18" charset="0"/>
                <a:ea typeface="+mn-ea"/>
                <a:cs typeface="+mn-cs"/>
              </a:rPr>
              <a:t>la</a:t>
            </a:r>
            <a:r>
              <a:rPr kumimoji="0" lang="es-DO" sz="20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s</a:t>
            </a:r>
            <a:r>
              <a:rPr kumimoji="0" lang="es-DO" sz="2000" b="0" i="0" u="none" strike="noStrike" kern="1200" cap="none" spc="0" normalizeH="0" baseline="0" noProof="0" dirty="0">
                <a:ln>
                  <a:noFill/>
                </a:ln>
                <a:solidFill>
                  <a:srgbClr val="0000CC"/>
                </a:solidFill>
                <a:effectLst/>
                <a:uLnTx/>
                <a:uFillTx/>
                <a:latin typeface="Times New Roman" pitchFamily="18" charset="0"/>
                <a:ea typeface="+mn-ea"/>
                <a:cs typeface="+mn-cs"/>
              </a:rPr>
              <a:t> hembras </a:t>
            </a:r>
            <a:r>
              <a:rPr kumimoji="0" lang="es-DO" sz="2000" b="1" i="0" u="none" strike="noStrike" kern="1200" cap="none" spc="0" normalizeH="0" baseline="0" noProof="0" dirty="0">
                <a:ln>
                  <a:noFill/>
                </a:ln>
                <a:solidFill>
                  <a:srgbClr val="0000CC"/>
                </a:solidFill>
                <a:effectLst/>
                <a:uLnTx/>
                <a:uFillTx/>
                <a:latin typeface="Times New Roman" pitchFamily="18" charset="0"/>
                <a:ea typeface="+mn-ea"/>
                <a:cs typeface="+mn-cs"/>
              </a:rPr>
              <a:t>→</a:t>
            </a:r>
            <a:r>
              <a:rPr kumimoji="0" lang="es-DO" sz="2000" b="0" i="0" u="none" strike="noStrike" kern="1200" cap="none" spc="0" normalizeH="0" baseline="0" noProof="0" dirty="0">
                <a:ln>
                  <a:noFill/>
                </a:ln>
                <a:solidFill>
                  <a:srgbClr val="0000CC"/>
                </a:solidFill>
                <a:effectLst/>
                <a:uLnTx/>
                <a:uFillTx/>
                <a:latin typeface="Times New Roman" pitchFamily="18" charset="0"/>
                <a:ea typeface="+mn-ea"/>
                <a:cs typeface="+mn-cs"/>
              </a:rPr>
              <a:t> </a:t>
            </a:r>
            <a:r>
              <a:rPr kumimoji="0" lang="es-DO" sz="2000" b="0" i="0" u="none" strike="noStrike" kern="1200" cap="none" spc="0" normalizeH="0" baseline="0" noProof="0" dirty="0">
                <a:ln>
                  <a:noFill/>
                </a:ln>
                <a:solidFill>
                  <a:srgbClr val="C00000"/>
                </a:solidFill>
                <a:effectLst/>
                <a:uLnTx/>
                <a:uFillTx/>
                <a:latin typeface="Times New Roman" pitchFamily="18" charset="0"/>
                <a:ea typeface="+mn-ea"/>
                <a:cs typeface="+mn-cs"/>
              </a:rPr>
              <a:t>[</a:t>
            </a:r>
            <a:r>
              <a:rPr kumimoji="0" lang="es-DO" sz="20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la</a:t>
            </a:r>
            <a:r>
              <a:rPr kumimoji="0" lang="es-DO" sz="20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s</a:t>
            </a:r>
            <a:r>
              <a:rPr kumimoji="0" lang="es-DO" sz="20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émbra</a:t>
            </a:r>
            <a:r>
              <a:rPr kumimoji="0" lang="es-DO" sz="2000" b="0" i="0" u="none" strike="noStrike" kern="1200" cap="none" spc="0" normalizeH="0" baseline="0" noProof="0" dirty="0">
                <a:ln>
                  <a:noFill/>
                </a:ln>
                <a:solidFill>
                  <a:srgbClr val="C00000"/>
                </a:solidFill>
                <a:effectLst/>
                <a:uLnTx/>
                <a:uFillTx/>
                <a:latin typeface="Times New Roman" pitchFamily="18" charset="0"/>
                <a:ea typeface="+mn-ea"/>
                <a:cs typeface="+mn-cs"/>
              </a:rPr>
              <a:t>]</a:t>
            </a: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s-DO" sz="800" b="0" i="0" u="none" strike="noStrike" kern="1200" cap="none" spc="0" normalizeH="0" baseline="0" noProof="0" dirty="0">
              <a:ln>
                <a:noFill/>
              </a:ln>
              <a:solidFill>
                <a:srgbClr val="C00000"/>
              </a:solidFill>
              <a:effectLst/>
              <a:uLnTx/>
              <a:uFillTx/>
              <a:latin typeface="Times New Roman" pitchFamily="18" charset="0"/>
              <a:ea typeface="+mn-ea"/>
              <a:cs typeface="+mn-cs"/>
            </a:endParaRPr>
          </a:p>
        </p:txBody>
      </p:sp>
      <p:sp>
        <p:nvSpPr>
          <p:cNvPr id="3" name="Rectangle 2"/>
          <p:cNvSpPr/>
          <p:nvPr/>
        </p:nvSpPr>
        <p:spPr>
          <a:xfrm>
            <a:off x="266692" y="1357234"/>
            <a:ext cx="8610600" cy="2646878"/>
          </a:xfrm>
          <a:prstGeom prst="rect">
            <a:avLst/>
          </a:prstGeom>
          <a:ln w="19050">
            <a:solidFill>
              <a:srgbClr val="0000FF"/>
            </a:solidFill>
            <a:prstDash val="lg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400" b="0"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En la RD, el </a:t>
            </a:r>
            <a:r>
              <a:rPr kumimoji="0" lang="es-ES" sz="2400" b="1"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acento</a:t>
            </a:r>
            <a:r>
              <a:rPr kumimoji="0" lang="es-ES" sz="2400" b="0"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juega un papel decisivo en la variación de la /</a:t>
            </a:r>
            <a:r>
              <a:rPr kumimoji="0" lang="es-ES" sz="2400" b="1" i="0" u="none"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s</a:t>
            </a:r>
            <a:r>
              <a:rPr kumimoji="0" lang="es-ES" sz="2400" b="0"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a:t>
            </a:r>
          </a:p>
          <a:p>
            <a:pPr marL="0" marR="0" lvl="0" indent="0" algn="ctr" defTabSz="914400" rtl="0" eaLnBrk="1" fontAlgn="base" latinLnBrk="0" hangingPunct="1">
              <a:lnSpc>
                <a:spcPct val="100000"/>
              </a:lnSpc>
              <a:spcBef>
                <a:spcPct val="0"/>
              </a:spcBef>
              <a:spcAft>
                <a:spcPts val="1800"/>
              </a:spcAft>
              <a:buClrTx/>
              <a:buSzTx/>
              <a:buFontTx/>
              <a:buNone/>
              <a:tabLst/>
              <a:defRPr/>
            </a:pPr>
            <a:r>
              <a:rPr kumimoji="0" lang="es-DO" sz="2400" b="0"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Como sucede con /r/ y /</a:t>
            </a:r>
            <a:r>
              <a:rPr kumimoji="0" lang="es-DO" sz="2400" b="0" i="0" u="none" strike="noStrike" kern="1200" cap="none" spc="0" normalizeH="0" baseline="0" noProof="0" dirty="0" err="1">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l/</a:t>
            </a:r>
            <a:r>
              <a:rPr kumimoji="0" lang="es-DO" sz="2400" b="0"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(po</a:t>
            </a:r>
            <a:r>
              <a:rPr kumimoji="0" lang="es-DO" sz="2400" b="1" i="0" u="none"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r͜ e</a:t>
            </a:r>
            <a:r>
              <a:rPr kumimoji="0" lang="es-DO" sz="2400" b="0"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so, e</a:t>
            </a:r>
            <a:r>
              <a:rPr kumimoji="0" lang="es-DO" sz="2400" b="1" i="0" u="none"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l͜ o</a:t>
            </a:r>
            <a:r>
              <a:rPr kumimoji="0" lang="es-DO" sz="2400" b="0"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tro), </a:t>
            </a:r>
            <a:r>
              <a:rPr kumimoji="0" lang="es-DO" sz="2400" b="0" i="1"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si la /s/ final de palabras inacentuadas</a:t>
            </a:r>
            <a:r>
              <a:rPr kumimoji="0" lang="es-DO" sz="2400" b="0"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a:t>
            </a:r>
            <a:r>
              <a:rPr kumimoji="0" lang="es-DO" sz="2400" b="1"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lo</a:t>
            </a:r>
            <a:r>
              <a:rPr kumimoji="0" lang="es-DO" sz="2400" b="1" i="0" u="none"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s</a:t>
            </a:r>
            <a:r>
              <a:rPr kumimoji="0" lang="es-DO" sz="2400" b="0"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a:t>
            </a:r>
            <a:r>
              <a:rPr kumimoji="0" lang="es-DO" sz="2400" b="1"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mi</a:t>
            </a:r>
            <a:r>
              <a:rPr kumimoji="0" lang="es-DO" sz="2400" b="1" i="0" u="none"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s</a:t>
            </a:r>
            <a:r>
              <a:rPr kumimoji="0" lang="es-DO" sz="2400" b="0"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a:t>
            </a:r>
            <a:r>
              <a:rPr kumimoji="0" lang="es-DO" sz="2400" b="0" i="1"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es seguida por una vocal acentuada</a:t>
            </a:r>
            <a:r>
              <a:rPr kumimoji="0" lang="es-DO" sz="2400" b="0"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entonces </a:t>
            </a:r>
            <a:r>
              <a:rPr kumimoji="0" lang="es-DO" sz="2400" b="1"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se conserva de forma sistemática</a:t>
            </a:r>
            <a:r>
              <a:rPr kumimoji="0" lang="es-DO" sz="2400" b="0"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s-DO" sz="2400" b="1"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mi</a:t>
            </a:r>
            <a:r>
              <a:rPr kumimoji="0" lang="es-DO"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s</a:t>
            </a:r>
            <a:r>
              <a:rPr kumimoji="0" lang="es-DO" sz="2400" b="1"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hijos</a:t>
            </a:r>
            <a:r>
              <a:rPr kumimoji="0" lang="es-DO" sz="2400" b="0"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a:t>
            </a:r>
            <a:r>
              <a:rPr kumimoji="0" lang="es-DO" sz="2400" b="1"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mi</a:t>
            </a:r>
            <a:r>
              <a:rPr kumimoji="0" lang="es-DO" sz="2400" b="0"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 </a:t>
            </a:r>
            <a:r>
              <a:rPr kumimoji="0" lang="es-DO" sz="2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s</a:t>
            </a:r>
            <a:r>
              <a:rPr kumimoji="0" lang="es-DO" sz="2400" b="1"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í</a:t>
            </a:r>
            <a:r>
              <a:rPr kumimoji="0" lang="es-DO" sz="2400" b="0"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 </a:t>
            </a:r>
            <a:r>
              <a:rPr kumimoji="0" lang="es-DO" sz="2400" b="1" i="0" u="none" strike="noStrike" kern="1200" cap="none" spc="0" normalizeH="0" baseline="0" noProof="0" dirty="0" err="1">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jo</a:t>
            </a:r>
            <a:r>
              <a:rPr kumimoji="0" lang="es-DO" sz="2400" b="0" i="0" u="none" strike="noStrike" kern="1200" cap="none" spc="0" normalizeH="0" baseline="0" noProof="0" dirty="0">
                <a:ln>
                  <a:noFill/>
                </a:ln>
                <a:solidFill>
                  <a:srgbClr val="3011E9"/>
                </a:solidFill>
                <a:effectLst/>
                <a:uLnTx/>
                <a:uFillTx/>
                <a:latin typeface="Times New Roman" pitchFamily="18" charset="0"/>
                <a:ea typeface="+mn-ea"/>
                <a:cs typeface="Times New Roman" panose="02020603050405020304" pitchFamily="18" charset="0"/>
              </a:rPr>
              <a:t>;		</a:t>
            </a:r>
            <a:r>
              <a:rPr kumimoji="0" lang="es-DO" sz="2400" b="1"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la</a:t>
            </a:r>
            <a:r>
              <a:rPr kumimoji="0" lang="es-DO"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s</a:t>
            </a:r>
            <a:r>
              <a:rPr kumimoji="0" lang="es-DO" sz="2400" b="1"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hembras</a:t>
            </a:r>
            <a:r>
              <a:rPr kumimoji="0" lang="es-DO" sz="2400" b="0"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a:t>
            </a:r>
            <a:r>
              <a:rPr kumimoji="0" lang="es-DO" sz="2400" b="1"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la • </a:t>
            </a:r>
            <a:r>
              <a:rPr kumimoji="0" lang="es-DO" sz="2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s</a:t>
            </a:r>
            <a:r>
              <a:rPr kumimoji="0" lang="es-DO" sz="2400" b="1" i="0" u="none" strike="noStrike" kern="1200" cap="none" spc="0" normalizeH="0" baseline="0" noProof="0" dirty="0" err="1">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ém</a:t>
            </a:r>
            <a:r>
              <a:rPr kumimoji="0" lang="es-DO" sz="2400" b="1"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 </a:t>
            </a:r>
            <a:r>
              <a:rPr kumimoji="0" lang="es-DO" sz="2400" b="1" i="0" u="none" strike="noStrike" kern="1200" cap="none" spc="0" normalizeH="0" baseline="0" noProof="0" dirty="0" err="1">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bra</a:t>
            </a:r>
            <a:endParaRPr kumimoji="0" lang="es-DO" sz="2400" b="0"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s-DO" sz="2400" b="0" i="0" u="none" strike="noStrike" kern="1200" cap="none" spc="0" normalizeH="0" baseline="0" noProof="0" dirty="0">
                <a:ln>
                  <a:noFill/>
                </a:ln>
                <a:solidFill>
                  <a:srgbClr val="3011E9"/>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La /s/ final pasa a la posición inicial de la sílaba siguiente.</a:t>
            </a:r>
          </a:p>
        </p:txBody>
      </p:sp>
      <p:cxnSp>
        <p:nvCxnSpPr>
          <p:cNvPr id="16" name="Straight Arrow Connector 15"/>
          <p:cNvCxnSpPr>
            <a:cxnSpLocks/>
          </p:cNvCxnSpPr>
          <p:nvPr/>
        </p:nvCxnSpPr>
        <p:spPr>
          <a:xfrm flipV="1">
            <a:off x="1371600" y="3429000"/>
            <a:ext cx="1554480" cy="65676"/>
          </a:xfrm>
          <a:prstGeom prst="straightConnector1">
            <a:avLst/>
          </a:prstGeom>
          <a:ln w="28575">
            <a:solidFill>
              <a:srgbClr val="8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flipV="1">
            <a:off x="4911086" y="3434080"/>
            <a:ext cx="1981200" cy="32838"/>
          </a:xfrm>
          <a:prstGeom prst="straightConnector1">
            <a:avLst/>
          </a:prstGeom>
          <a:ln w="28575">
            <a:solidFill>
              <a:srgbClr val="800000"/>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4" name="RD.MISIjo">
            <a:hlinkClick r:id="" action="ppaction://media"/>
            <a:extLst>
              <a:ext uri="{FF2B5EF4-FFF2-40B4-BE49-F238E27FC236}">
                <a16:creationId xmlns:a16="http://schemas.microsoft.com/office/drawing/2014/main" id="{A15603F7-5D8E-8E3A-D0C3-12F5EED27E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38408" y="4775379"/>
            <a:ext cx="208864" cy="208864"/>
          </a:xfrm>
          <a:prstGeom prst="rect">
            <a:avLst/>
          </a:prstGeom>
        </p:spPr>
      </p:pic>
      <p:pic>
        <p:nvPicPr>
          <p:cNvPr id="5" name="RD.LaSEmbra">
            <a:hlinkClick r:id="" action="ppaction://media"/>
            <a:extLst>
              <a:ext uri="{FF2B5EF4-FFF2-40B4-BE49-F238E27FC236}">
                <a16:creationId xmlns:a16="http://schemas.microsoft.com/office/drawing/2014/main" id="{12744C3F-0854-9B76-6A89-A6453C2E4CC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38408" y="5660025"/>
            <a:ext cx="208864" cy="208864"/>
          </a:xfrm>
          <a:prstGeom prst="rect">
            <a:avLst/>
          </a:prstGeom>
        </p:spPr>
      </p:pic>
    </p:spTree>
    <p:extLst>
      <p:ext uri="{BB962C8B-B14F-4D97-AF65-F5344CB8AC3E}">
        <p14:creationId xmlns:p14="http://schemas.microsoft.com/office/powerpoint/2010/main" val="4143824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heel(1)">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heel(1)">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heel(1)">
                                      <p:cBhvr>
                                        <p:cTn id="21" dur="500"/>
                                        <p:tgtEl>
                                          <p:spTgt spid="3">
                                            <p:txEl>
                                              <p:pRg st="2" end="2"/>
                                            </p:txEl>
                                          </p:spTgt>
                                        </p:tgtEl>
                                      </p:cBhvr>
                                    </p:animEffect>
                                  </p:childTnLst>
                                </p:cTn>
                              </p:par>
                            </p:childTnLst>
                          </p:cTn>
                        </p:par>
                        <p:par>
                          <p:cTn id="22" fill="hold">
                            <p:stCondLst>
                              <p:cond delay="500"/>
                            </p:stCondLst>
                            <p:childTnLst>
                              <p:par>
                                <p:cTn id="23" presetID="16" presetClass="entr" presetSubtype="37"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outVertical)">
                                      <p:cBhvr>
                                        <p:cTn id="25" dur="500"/>
                                        <p:tgtEl>
                                          <p:spTgt spid="16"/>
                                        </p:tgtEl>
                                      </p:cBhvr>
                                    </p:animEffect>
                                  </p:childTnLst>
                                </p:cTn>
                              </p:par>
                            </p:childTnLst>
                          </p:cTn>
                        </p:par>
                        <p:par>
                          <p:cTn id="26" fill="hold">
                            <p:stCondLst>
                              <p:cond delay="1000"/>
                            </p:stCondLst>
                            <p:childTnLst>
                              <p:par>
                                <p:cTn id="27" presetID="16" presetClass="entr" presetSubtype="37"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outVertic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heel(1)">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xEl>
                                              <p:pRg st="1" end="1"/>
                                            </p:txEl>
                                          </p:spTgt>
                                        </p:tgtEl>
                                        <p:attrNameLst>
                                          <p:attrName>style.visibility</p:attrName>
                                        </p:attrNameLst>
                                      </p:cBhvr>
                                      <p:to>
                                        <p:strVal val="visible"/>
                                      </p:to>
                                    </p:set>
                                    <p:animEffect transition="in" filter="barn(inVertical)">
                                      <p:cBhvr>
                                        <p:cTn id="42" dur="500"/>
                                        <p:tgtEl>
                                          <p:spTgt spid="1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4659" fill="hold"/>
                                        <p:tgtEl>
                                          <p:spTgt spid="4"/>
                                        </p:tgtEl>
                                      </p:cBhvr>
                                    </p:cmd>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5">
                                            <p:txEl>
                                              <p:pRg st="2" end="2"/>
                                            </p:txEl>
                                          </p:spTgt>
                                        </p:tgtEl>
                                        <p:attrNameLst>
                                          <p:attrName>style.visibility</p:attrName>
                                        </p:attrNameLst>
                                      </p:cBhvr>
                                      <p:to>
                                        <p:strVal val="visible"/>
                                      </p:to>
                                    </p:set>
                                    <p:animEffect transition="in" filter="barn(inVertical)">
                                      <p:cBhvr>
                                        <p:cTn id="51" dur="500"/>
                                        <p:tgtEl>
                                          <p:spTgt spid="1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44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cond evt="onNext" delay="0">
                      <p:tgtEl>
                        <p:sldTgt/>
                      </p:tgtEl>
                    </p:cond>
                  </p:endCondLst>
                </p:cTn>
                <p:tgtEl>
                  <p:spTgt spid="4"/>
                </p:tgtEl>
              </p:cMediaNode>
            </p:audio>
            <p:audio>
              <p:cMediaNode vol="80000">
                <p:cTn id="57"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15"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797B782-ABA0-4EC2-B300-A6CDD12114EE}" type="datetime1">
              <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1/5/2023</a:t>
            </a:fld>
            <a:endPar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8"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B7A08C-83FE-4B28-AAD3-055137BBC7D5}" type="slidenum">
              <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Rectangle 4"/>
          <p:cNvSpPr/>
          <p:nvPr/>
        </p:nvSpPr>
        <p:spPr>
          <a:xfrm>
            <a:off x="361257" y="3612367"/>
            <a:ext cx="8402145" cy="1692771"/>
          </a:xfrm>
          <a:prstGeom prst="rect">
            <a:avLst/>
          </a:prstGeom>
          <a:solidFill>
            <a:schemeClr val="bg1"/>
          </a:solidFill>
          <a:ln w="19050">
            <a:solidFill>
              <a:srgbClr val="0000CC"/>
            </a:solidFill>
            <a:prstDash val="dashDot"/>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(Dirigente de partido político en Andalucía)</a:t>
            </a:r>
            <a:endParaRPr kumimoji="0" lang="es-ES"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000" b="0" i="0" u="none" strike="noStrike" kern="1200" cap="none" spc="0" normalizeH="0" baseline="0" noProof="0" dirty="0">
                <a:ln>
                  <a:noFill/>
                </a:ln>
                <a:solidFill>
                  <a:srgbClr val="0000CC"/>
                </a:solidFill>
                <a:effectLst/>
                <a:uLnTx/>
                <a:uFillTx/>
                <a:latin typeface="Times New Roman" pitchFamily="18" charset="0"/>
                <a:ea typeface="+mn-ea"/>
                <a:cs typeface="Times New Roman" panose="02020603050405020304" pitchFamily="18" charset="0"/>
              </a:rPr>
              <a:t>“</a:t>
            </a:r>
            <a:r>
              <a:rPr kumimoji="0" lang="es-ES"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Lo que había denunciado el Gobierno, que era la falta de compromiso en la ejecución de </a:t>
            </a:r>
            <a:r>
              <a:rPr kumimoji="0" lang="es-ES" sz="2000" b="1" i="0" u="none" strike="noStrike" kern="1200" cap="none" spc="0" normalizeH="0" baseline="0" noProof="0" dirty="0" err="1">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mn-cs"/>
              </a:rPr>
              <a:t>la</a:t>
            </a:r>
            <a:r>
              <a:rPr kumimoji="0" lang="es-ES" sz="2400" b="1" i="0" u="sng" strike="noStrike" kern="1200" cap="none" spc="0" normalizeH="0" baseline="0" noProof="0" dirty="0" err="1">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mn-cs"/>
              </a:rPr>
              <a:t>h</a:t>
            </a:r>
            <a:r>
              <a:rPr kumimoji="0" lang="es-ES" sz="2000" b="1" i="0" u="none"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s-ES" sz="2000" b="1" i="0" u="sng"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mn-cs"/>
              </a:rPr>
              <a:t>o</a:t>
            </a:r>
            <a:r>
              <a:rPr kumimoji="0" lang="es-ES" sz="2000" b="1" i="0" u="none"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mn-cs"/>
              </a:rPr>
              <a:t>bras </a:t>
            </a:r>
            <a:r>
              <a:rPr kumimoji="0" lang="es-ES"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que le correspondían a Andalucía, pues como el año pasado no lo hicieron, pues que este año directamente lo han quitado del presupuesto. A mí me parece que es una tomadura de pelo</a:t>
            </a:r>
            <a:r>
              <a:rPr kumimoji="0" lang="es-ES" sz="2000" b="0" i="0" u="none" strike="noStrike" kern="1200" cap="none" spc="0" normalizeH="0" baseline="0" noProof="0" dirty="0">
                <a:ln>
                  <a:noFill/>
                </a:ln>
                <a:solidFill>
                  <a:srgbClr val="0000CC"/>
                </a:solidFill>
                <a:effectLst/>
                <a:uLnTx/>
                <a:uFillTx/>
                <a:latin typeface="Times New Roman" pitchFamily="18" charset="0"/>
                <a:ea typeface="+mn-ea"/>
                <a:cs typeface="+mn-cs"/>
              </a:rPr>
              <a:t>.</a:t>
            </a:r>
            <a:r>
              <a:rPr kumimoji="0" lang="es-ES" sz="2000" b="0" i="0" u="none" strike="noStrike" kern="1200" cap="none" spc="0" normalizeH="0" baseline="0" noProof="0" dirty="0">
                <a:ln>
                  <a:noFill/>
                </a:ln>
                <a:solidFill>
                  <a:srgbClr val="0000CC"/>
                </a:solidFill>
                <a:effectLst/>
                <a:uLnTx/>
                <a:uFillTx/>
                <a:latin typeface="Times New Roman" pitchFamily="18" charset="0"/>
                <a:ea typeface="+mn-ea"/>
                <a:cs typeface="Times New Roman" panose="02020603050405020304" pitchFamily="18" charset="0"/>
              </a:rPr>
              <a:t>”</a:t>
            </a:r>
            <a:endParaRPr kumimoji="0" lang="en-US" sz="2000" b="1" i="0" u="none" strike="noStrike" kern="1200" cap="none" spc="0" normalizeH="0" baseline="0" noProof="0" dirty="0">
              <a:ln>
                <a:noFill/>
              </a:ln>
              <a:solidFill>
                <a:srgbClr val="0000CC"/>
              </a:solidFill>
              <a:effectLst/>
              <a:uLnTx/>
              <a:uFillTx/>
              <a:latin typeface="Times New Roman" pitchFamily="18" charset="0"/>
              <a:ea typeface="+mn-ea"/>
              <a:cs typeface="+mn-cs"/>
            </a:endParaRPr>
          </a:p>
        </p:txBody>
      </p:sp>
      <p:sp>
        <p:nvSpPr>
          <p:cNvPr id="17" name="Rectangle 16"/>
          <p:cNvSpPr/>
          <p:nvPr/>
        </p:nvSpPr>
        <p:spPr>
          <a:xfrm>
            <a:off x="324057" y="5380644"/>
            <a:ext cx="8476546" cy="976358"/>
          </a:xfrm>
          <a:prstGeom prst="rect">
            <a:avLst/>
          </a:prstGeom>
          <a:solidFill>
            <a:schemeClr val="bg1"/>
          </a:solidFill>
          <a:ln w="19050">
            <a:solidFill>
              <a:srgbClr val="0000CC"/>
            </a:solidFill>
            <a:prstDash val="dash"/>
          </a:ln>
        </p:spPr>
        <p:txBody>
          <a:bodyPr wrap="square">
            <a:spAutoFit/>
          </a:bodyPr>
          <a:lstStyle/>
          <a:p>
            <a:pPr marL="0" marR="0" lvl="0" indent="0" algn="ctr" defTabSz="914400" rtl="0" eaLnBrk="1" fontAlgn="base" latinLnBrk="0" hangingPunct="1">
              <a:lnSpc>
                <a:spcPts val="1700"/>
              </a:lnSpc>
              <a:spcBef>
                <a:spcPct val="0"/>
              </a:spcBef>
              <a:spcAft>
                <a:spcPts val="0"/>
              </a:spcAft>
              <a:buClrTx/>
              <a:buSzTx/>
              <a:buFontTx/>
              <a:buNone/>
              <a:tabLst/>
              <a:defRPr/>
            </a:pPr>
            <a:r>
              <a:rPr kumimoji="0" lang="es-ES_tradnl"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(Periodista andaluza)</a:t>
            </a:r>
          </a:p>
          <a:p>
            <a:pPr marL="0" marR="0" lvl="0" indent="0" algn="ctr" defTabSz="914400" rtl="0" eaLnBrk="1" fontAlgn="base" latinLnBrk="0" hangingPunct="1">
              <a:lnSpc>
                <a:spcPts val="2700"/>
              </a:lnSpc>
              <a:spcBef>
                <a:spcPct val="0"/>
              </a:spcBef>
              <a:spcAft>
                <a:spcPts val="0"/>
              </a:spcAft>
              <a:buClrTx/>
              <a:buSzTx/>
              <a:buFontTx/>
              <a:buNone/>
              <a:tabLst/>
              <a:defRPr/>
            </a:pP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Una cita con </a:t>
            </a:r>
            <a:r>
              <a:rPr kumimoji="0" lang="es-ES_tradnl" sz="2000" b="1" i="0" u="none" strike="noStrike" kern="1200" cap="none" spc="0" normalizeH="0" baseline="0" noProof="0" dirty="0" err="1">
                <a:ln>
                  <a:noFill/>
                </a:ln>
                <a:solidFill>
                  <a:srgbClr val="9A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la</a:t>
            </a:r>
            <a:r>
              <a:rPr kumimoji="0" lang="es-ES_tradnl" sz="2400" b="1" i="0" u="sng" strike="noStrike" kern="1200" cap="none" spc="0" normalizeH="0" baseline="0" noProof="0" dirty="0" err="1">
                <a:ln>
                  <a:noFill/>
                </a:ln>
                <a:solidFill>
                  <a:srgbClr val="9A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h</a:t>
            </a:r>
            <a:r>
              <a:rPr kumimoji="0" lang="es-ES_tradnl" sz="2000" b="1" i="0" u="none" strike="noStrike" kern="1200" cap="none" spc="0" normalizeH="0" baseline="0" noProof="0" dirty="0">
                <a:ln>
                  <a:noFill/>
                </a:ln>
                <a:solidFill>
                  <a:srgbClr val="9A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t>
            </a:r>
            <a:r>
              <a:rPr kumimoji="0" lang="es-ES_tradnl" sz="2000" b="1" i="0" u="sng" strike="noStrike" kern="1200" cap="none" spc="0" normalizeH="0" baseline="0" noProof="0" dirty="0">
                <a:ln>
                  <a:noFill/>
                </a:ln>
                <a:solidFill>
                  <a:srgbClr val="9A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u</a:t>
            </a:r>
            <a:r>
              <a:rPr kumimoji="0" lang="es-ES_tradnl" sz="2000" b="1" i="0" u="none" strike="noStrike" kern="1200" cap="none" spc="0" normalizeH="0" baseline="0" noProof="0" dirty="0">
                <a:ln>
                  <a:noFill/>
                </a:ln>
                <a:solidFill>
                  <a:srgbClr val="9A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rnas</a:t>
            </a:r>
            <a:r>
              <a:rPr kumimoji="0" lang="es-ES_tradnl"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para más de seis millones de electores, trecientos sesenta y ocho mil de los cuales podrán ejercer por primera vez su derecho al voto.</a:t>
            </a:r>
          </a:p>
        </p:txBody>
      </p:sp>
      <p:sp>
        <p:nvSpPr>
          <p:cNvPr id="18" name="Rectangle 17"/>
          <p:cNvSpPr/>
          <p:nvPr/>
        </p:nvSpPr>
        <p:spPr>
          <a:xfrm>
            <a:off x="388516" y="2124901"/>
            <a:ext cx="8402145" cy="1349087"/>
          </a:xfrm>
          <a:prstGeom prst="rect">
            <a:avLst/>
          </a:prstGeom>
          <a:solidFill>
            <a:schemeClr val="bg1"/>
          </a:solidFill>
          <a:ln w="19050">
            <a:solidFill>
              <a:srgbClr val="0000CC"/>
            </a:solidFill>
            <a:prstDash val="dash"/>
          </a:ln>
        </p:spPr>
        <p:txBody>
          <a:bodyPr wrap="square">
            <a:spAutoFit/>
          </a:bodyPr>
          <a:lstStyle/>
          <a:p>
            <a:pPr marL="0" marR="0" lvl="0" indent="0" algn="ctr" defTabSz="914400" rtl="0" eaLnBrk="1" fontAlgn="base" latinLnBrk="0" hangingPunct="1">
              <a:lnSpc>
                <a:spcPts val="1700"/>
              </a:lnSpc>
              <a:spcBef>
                <a:spcPct val="0"/>
              </a:spcBef>
              <a:spcAft>
                <a:spcPts val="0"/>
              </a:spcAft>
              <a:buClrTx/>
              <a:buSzTx/>
              <a:buFontTx/>
              <a:buNone/>
              <a:tabLst/>
              <a:defRPr/>
            </a:pPr>
            <a:r>
              <a:rPr kumimoji="0" lang="es-ES_tradnl"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(Periodista chilena)</a:t>
            </a:r>
          </a:p>
          <a:p>
            <a:pPr marL="0" marR="0" lvl="0" indent="0" algn="ctr" defTabSz="914400" rtl="0" eaLnBrk="1" fontAlgn="base" latinLnBrk="0" hangingPunct="1">
              <a:lnSpc>
                <a:spcPts val="2700"/>
              </a:lnSpc>
              <a:spcBef>
                <a:spcPct val="0"/>
              </a:spcBef>
              <a:spcAft>
                <a:spcPts val="0"/>
              </a:spcAft>
              <a:buClrTx/>
              <a:buSzTx/>
              <a:buFontTx/>
              <a:buNone/>
              <a:tabLst/>
              <a:defRPr/>
            </a:pPr>
            <a:r>
              <a:rPr kumimoji="0" lang="es-ES" sz="2000" b="0" i="0" u="none" strike="noStrike" kern="1200" cap="none" spc="0" normalizeH="0" baseline="0" noProof="0" dirty="0">
                <a:ln>
                  <a:noFill/>
                </a:ln>
                <a:solidFill>
                  <a:srgbClr val="0000CC"/>
                </a:solidFill>
                <a:effectLst/>
                <a:uLnTx/>
                <a:uFillTx/>
                <a:latin typeface="Times New Roman" pitchFamily="18" charset="0"/>
                <a:ea typeface="+mn-ea"/>
                <a:cs typeface="Times New Roman" panose="02020603050405020304" pitchFamily="18" charset="0"/>
              </a:rPr>
              <a:t>“</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Yo he estado mirando durante </a:t>
            </a:r>
            <a:r>
              <a:rPr kumimoji="0" lang="es-ES_tradnl" sz="2000" b="1" i="0" u="none" strike="noStrike" kern="1200" cap="none" spc="0" normalizeH="0" baseline="0" noProof="0" dirty="0" err="1">
                <a:ln>
                  <a:noFill/>
                </a:ln>
                <a:solidFill>
                  <a:srgbClr val="9A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la</a:t>
            </a:r>
            <a:r>
              <a:rPr kumimoji="0" lang="es-ES_tradnl" sz="2400" b="1" i="0" u="sng" strike="noStrike" kern="1200" cap="none" spc="0" normalizeH="0" baseline="0" noProof="0" dirty="0" err="1">
                <a:ln>
                  <a:noFill/>
                </a:ln>
                <a:solidFill>
                  <a:srgbClr val="9A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h</a:t>
            </a:r>
            <a:r>
              <a:rPr kumimoji="0" lang="es-ES_tradnl" sz="2000" b="1" i="0" u="none" strike="noStrike" kern="1200" cap="none" spc="0" normalizeH="0" baseline="0" noProof="0" dirty="0">
                <a:ln>
                  <a:noFill/>
                </a:ln>
                <a:solidFill>
                  <a:srgbClr val="9A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t>
            </a:r>
            <a:r>
              <a:rPr kumimoji="0" lang="es-ES_tradnl" sz="2000" b="1" i="0" u="sng" strike="noStrike" kern="1200" cap="none" spc="0" normalizeH="0" baseline="0" noProof="0" dirty="0">
                <a:ln>
                  <a:noFill/>
                </a:ln>
                <a:solidFill>
                  <a:srgbClr val="9A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ú</a:t>
            </a:r>
            <a:r>
              <a:rPr kumimoji="0" lang="es-ES_tradnl" sz="2000" b="1" i="0" u="none" strike="noStrike" kern="1200" cap="none" spc="0" normalizeH="0" baseline="0" noProof="0" dirty="0">
                <a:ln>
                  <a:noFill/>
                </a:ln>
                <a:solidFill>
                  <a:srgbClr val="9A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ltimas</a:t>
            </a:r>
            <a:r>
              <a:rPr kumimoji="0" lang="es-ES_tradnl"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dos semanas, presentando las noticias también Beatriz Sánchez. En general, nunca está tan arriba y en este minuto está muy activa en Twitter también.</a:t>
            </a:r>
            <a:r>
              <a:rPr kumimoji="0" lang="es-ES" sz="2000" b="0" i="0" u="none" strike="noStrike" kern="1200" cap="none" spc="0" normalizeH="0" baseline="0" noProof="0" dirty="0">
                <a:ln>
                  <a:noFill/>
                </a:ln>
                <a:solidFill>
                  <a:srgbClr val="0000CC"/>
                </a:solidFill>
                <a:effectLst/>
                <a:uLnTx/>
                <a:uFillTx/>
                <a:latin typeface="Times New Roman" pitchFamily="18" charset="0"/>
                <a:ea typeface="+mn-ea"/>
                <a:cs typeface="Times New Roman" panose="02020603050405020304" pitchFamily="18" charset="0"/>
              </a:rPr>
              <a:t>”</a:t>
            </a:r>
            <a:endPar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292665" y="455481"/>
            <a:ext cx="8550950" cy="1297791"/>
          </a:xfrm>
          <a:prstGeom prst="rect">
            <a:avLst/>
          </a:prstGeom>
          <a:ln w="28575">
            <a:solidFill>
              <a:srgbClr val="0000CC"/>
            </a:solidFill>
            <a:prstDash val="sysDash"/>
          </a:ln>
        </p:spPr>
        <p:txBody>
          <a:bodyPr wrap="square">
            <a:spAutoFit/>
          </a:bodyPr>
          <a:lstStyle/>
          <a:p>
            <a:pPr marL="0" marR="0" lvl="0" indent="0" algn="ctr" defTabSz="914400" rtl="0" eaLnBrk="1" fontAlgn="base" latinLnBrk="0" hangingPunct="1">
              <a:lnSpc>
                <a:spcPts val="2200"/>
              </a:lnSpc>
              <a:spcBef>
                <a:spcPct val="0"/>
              </a:spcBef>
              <a:spcAft>
                <a:spcPts val="600"/>
              </a:spcAft>
              <a:buClrTx/>
              <a:buSzTx/>
              <a:buFontTx/>
              <a:buNone/>
              <a:tabLst/>
              <a:defRPr/>
            </a:pPr>
            <a:r>
              <a:rPr kumimoji="0" lang="es-DO"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Este mantenimiento sistemático de la /s/ final de palabras inacentuadas ante vocal acentuada, </a:t>
            </a:r>
            <a:r>
              <a:rPr kumimoji="0" lang="es-DO"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distingue </a:t>
            </a:r>
            <a:r>
              <a:rPr kumimoji="0" lang="es-DO" sz="200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al español </a:t>
            </a:r>
            <a:r>
              <a:rPr kumimoji="0" lang="es-DO"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dominicano</a:t>
            </a:r>
            <a:r>
              <a:rPr kumimoji="0" lang="es-DO"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del </a:t>
            </a:r>
            <a:r>
              <a:rPr kumimoji="0" lang="es-DO"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canario</a:t>
            </a:r>
            <a:r>
              <a:rPr kumimoji="0" lang="es-DO"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y, sobre todo, de dialectos como el </a:t>
            </a:r>
            <a:r>
              <a:rPr kumimoji="0" lang="es-DO"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chileno</a:t>
            </a:r>
            <a:r>
              <a:rPr kumimoji="0" lang="es-DO"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o el </a:t>
            </a:r>
            <a:r>
              <a:rPr kumimoji="0" lang="es-DO"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andaluz</a:t>
            </a:r>
            <a:r>
              <a:rPr kumimoji="0" lang="es-DO"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es-ES"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donde se dan pronunciaciones como:</a:t>
            </a:r>
          </a:p>
          <a:p>
            <a:pPr marL="0" marR="0" lvl="0" indent="0" algn="ctr" defTabSz="914400" rtl="0" eaLnBrk="1" fontAlgn="base" latinLnBrk="0" hangingPunct="1">
              <a:lnSpc>
                <a:spcPts val="22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es-ES" sz="20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la</a:t>
            </a:r>
            <a:r>
              <a:rPr kumimoji="0" lang="es-ES" sz="20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hú</a:t>
            </a:r>
            <a:r>
              <a:rPr kumimoji="0" lang="lv-LV"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ļ</a:t>
            </a:r>
            <a:r>
              <a:rPr kumimoji="0" lang="es-E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tima] </a:t>
            </a:r>
            <a:r>
              <a:rPr kumimoji="0" lang="es-ES"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es-ES" sz="2000" b="0" i="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las últimas</a:t>
            </a:r>
            <a:r>
              <a:rPr kumimoji="0" lang="es-ES"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es-E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es-ES"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es-ES" sz="20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la</a:t>
            </a:r>
            <a:r>
              <a:rPr kumimoji="0" lang="es-ES" sz="20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hó</a:t>
            </a:r>
            <a:r>
              <a:rPr kumimoji="0" lang="el-GR"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β</a:t>
            </a:r>
            <a:r>
              <a:rPr kumimoji="0" lang="es-ES" sz="20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ra</a:t>
            </a:r>
            <a:r>
              <a:rPr kumimoji="0" lang="es-E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es-ES" sz="2000" b="0" i="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las obras</a:t>
            </a:r>
            <a:r>
              <a:rPr kumimoji="0" lang="es-ES"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y</a:t>
            </a:r>
            <a:r>
              <a:rPr kumimoji="0" lang="es-E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0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la</a:t>
            </a:r>
            <a:r>
              <a:rPr kumimoji="0" lang="es-ES" sz="2000"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hú</a:t>
            </a:r>
            <a:r>
              <a:rPr kumimoji="0" lang="es-ES" sz="20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rna</a:t>
            </a:r>
            <a:r>
              <a:rPr kumimoji="0" lang="es-E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es-ES"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000" b="0" i="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las urnas</a:t>
            </a:r>
            <a:r>
              <a:rPr kumimoji="0" lang="es-ES"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p>
        </p:txBody>
      </p:sp>
      <p:sp>
        <p:nvSpPr>
          <p:cNvPr id="11" name="Rectangle 10">
            <a:extLst>
              <a:ext uri="{FF2B5EF4-FFF2-40B4-BE49-F238E27FC236}">
                <a16:creationId xmlns:a16="http://schemas.microsoft.com/office/drawing/2014/main" id="{061DA7AD-BF25-440B-ACCA-AD7E0C6FCEBD}"/>
              </a:ext>
            </a:extLst>
          </p:cNvPr>
          <p:cNvSpPr/>
          <p:nvPr/>
        </p:nvSpPr>
        <p:spPr>
          <a:xfrm>
            <a:off x="378116" y="1964186"/>
            <a:ext cx="8402145" cy="1572675"/>
          </a:xfrm>
          <a:prstGeom prst="rect">
            <a:avLst/>
          </a:prstGeom>
          <a:solidFill>
            <a:schemeClr val="bg1"/>
          </a:solidFill>
          <a:ln w="19050">
            <a:solidFill>
              <a:srgbClr val="0000CC"/>
            </a:solidFill>
            <a:prstDash val="dash"/>
          </a:ln>
        </p:spPr>
        <p:txBody>
          <a:bodyPr wrap="square">
            <a:spAutoFit/>
          </a:bodyPr>
          <a:lstStyle/>
          <a:p>
            <a:pPr marL="0" marR="0" lvl="0" indent="0" algn="ctr" defTabSz="914400" rtl="0" eaLnBrk="1" fontAlgn="base" latinLnBrk="0" hangingPunct="1">
              <a:lnSpc>
                <a:spcPts val="1700"/>
              </a:lnSpc>
              <a:spcBef>
                <a:spcPct val="0"/>
              </a:spcBef>
              <a:spcAft>
                <a:spcPts val="0"/>
              </a:spcAft>
              <a:buClrTx/>
              <a:buSzTx/>
              <a:buFontTx/>
              <a:buNone/>
              <a:tabLst/>
              <a:defRPr/>
            </a:pPr>
            <a:r>
              <a:rPr kumimoji="0" lang="es-ES_tradnl"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(Funcionario público chileno)</a:t>
            </a:r>
          </a:p>
          <a:p>
            <a:pPr marL="0" marR="0" lvl="0" indent="0" algn="ctr" defTabSz="914400" rtl="0" eaLnBrk="1" fontAlgn="base" latinLnBrk="0" hangingPunct="1">
              <a:lnSpc>
                <a:spcPts val="2500"/>
              </a:lnSpc>
              <a:spcBef>
                <a:spcPct val="0"/>
              </a:spcBef>
              <a:spcAft>
                <a:spcPts val="0"/>
              </a:spcAft>
              <a:buClrTx/>
              <a:buSzTx/>
              <a:buFontTx/>
              <a:buNone/>
              <a:tabLst/>
              <a:defRPr/>
            </a:pPr>
            <a:r>
              <a:rPr kumimoji="0" lang="es-ES" sz="2000" b="0" i="0" u="none" strike="noStrike" kern="1200" cap="none" spc="0" normalizeH="0" baseline="0" noProof="0" dirty="0">
                <a:ln>
                  <a:noFill/>
                </a:ln>
                <a:solidFill>
                  <a:srgbClr val="0000CC"/>
                </a:solidFill>
                <a:effectLst/>
                <a:uLnTx/>
                <a:uFillTx/>
                <a:latin typeface="Times New Roman" pitchFamily="18" charset="0"/>
                <a:ea typeface="+mn-ea"/>
                <a:cs typeface="Times New Roman" panose="02020603050405020304" pitchFamily="18" charset="0"/>
              </a:rPr>
              <a:t>“</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Otra cosa es poder llegar a detener a esas personas que están haciendo uso de  </a:t>
            </a:r>
            <a:r>
              <a:rPr kumimoji="0" lang="es-ES_tradnl" sz="2000" b="1" i="0" u="none" strike="noStrike" kern="1200" cap="none" spc="0" normalizeH="0" baseline="0" noProof="0" dirty="0" err="1">
                <a:ln>
                  <a:noFill/>
                </a:ln>
                <a:solidFill>
                  <a:srgbClr val="9A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la</a:t>
            </a:r>
            <a:r>
              <a:rPr kumimoji="0" lang="es-ES_tradnl" sz="2400" b="1" i="0" u="sng" strike="noStrike" kern="1200" cap="none" spc="0" normalizeH="0" baseline="0" noProof="0" dirty="0" err="1">
                <a:ln>
                  <a:noFill/>
                </a:ln>
                <a:solidFill>
                  <a:srgbClr val="9A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h</a:t>
            </a:r>
            <a:r>
              <a:rPr kumimoji="0" lang="es-ES_tradnl" sz="2000" b="1" i="0" u="none" strike="noStrike" kern="1200" cap="none" spc="0" normalizeH="0" baseline="0" noProof="0" dirty="0">
                <a:ln>
                  <a:noFill/>
                </a:ln>
                <a:solidFill>
                  <a:srgbClr val="9A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t>
            </a:r>
            <a:r>
              <a:rPr kumimoji="0" lang="es-ES_tradnl" sz="2000" b="1" i="0" u="sng" strike="noStrike" kern="1200" cap="none" spc="0" normalizeH="0" baseline="0" noProof="0" dirty="0">
                <a:ln>
                  <a:noFill/>
                </a:ln>
                <a:solidFill>
                  <a:srgbClr val="9A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a</a:t>
            </a:r>
            <a:r>
              <a:rPr kumimoji="0" lang="es-ES_tradnl" sz="2000" b="1" i="0" u="none" strike="noStrike" kern="1200" cap="none" spc="0" normalizeH="0" baseline="0" noProof="0" dirty="0">
                <a:ln>
                  <a:noFill/>
                </a:ln>
                <a:solidFill>
                  <a:srgbClr val="9A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rmas</a:t>
            </a:r>
            <a:r>
              <a:rPr kumimoji="0" lang="es-ES_tradnl"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Se pierden anualmente más de tres mil quinientas armas al año. Por lo tanto, la respuesta de dónde vienen </a:t>
            </a:r>
            <a:r>
              <a:rPr kumimoji="0" lang="es-ES_tradnl" sz="2000" b="1" i="0" u="none" strike="noStrike" kern="1200" cap="none" spc="0" normalizeH="0" baseline="0" noProof="0" dirty="0" err="1">
                <a:ln>
                  <a:noFill/>
                </a:ln>
                <a:solidFill>
                  <a:srgbClr val="9E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la</a:t>
            </a:r>
            <a:r>
              <a:rPr kumimoji="0" lang="es-ES_tradnl" sz="2400" b="1" i="0" u="sng" strike="noStrike" kern="1200" cap="none" spc="0" normalizeH="0" baseline="0" noProof="0" dirty="0" err="1">
                <a:ln>
                  <a:noFill/>
                </a:ln>
                <a:solidFill>
                  <a:srgbClr val="9E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h</a:t>
            </a:r>
            <a:r>
              <a:rPr kumimoji="0" lang="es-ES_tradnl" sz="2000" b="1" i="0" u="none" strike="noStrike" kern="1200" cap="none" spc="0" normalizeH="0" baseline="0" noProof="0" dirty="0">
                <a:ln>
                  <a:noFill/>
                </a:ln>
                <a:solidFill>
                  <a:srgbClr val="9E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t>
            </a:r>
            <a:r>
              <a:rPr kumimoji="0" lang="es-ES_tradnl" sz="2000" b="1" i="0" u="sng" strike="noStrike" kern="1200" cap="none" spc="0" normalizeH="0" baseline="0" noProof="0" dirty="0">
                <a:ln>
                  <a:noFill/>
                </a:ln>
                <a:solidFill>
                  <a:srgbClr val="9E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a</a:t>
            </a:r>
            <a:r>
              <a:rPr kumimoji="0" lang="es-ES_tradnl" sz="2000" b="1" i="0" u="none" strike="noStrike" kern="1200" cap="none" spc="0" normalizeH="0" baseline="0" noProof="0" dirty="0">
                <a:ln>
                  <a:noFill/>
                </a:ln>
                <a:solidFill>
                  <a:srgbClr val="9E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rmas</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que usan hoy día los delincuentes justamente es la incorporación al mercado ilegal.</a:t>
            </a:r>
            <a:r>
              <a:rPr kumimoji="0" lang="es-ES" sz="2000" b="0" i="0" u="none" strike="noStrike" kern="1200" cap="none" spc="0" normalizeH="0" baseline="0" noProof="0" dirty="0">
                <a:ln>
                  <a:noFill/>
                </a:ln>
                <a:solidFill>
                  <a:srgbClr val="0000CC"/>
                </a:solidFill>
                <a:effectLst/>
                <a:uLnTx/>
                <a:uFillTx/>
                <a:latin typeface="Times New Roman" pitchFamily="18" charset="0"/>
                <a:ea typeface="+mn-ea"/>
                <a:cs typeface="Times New Roman" panose="02020603050405020304" pitchFamily="18" charset="0"/>
              </a:rPr>
              <a:t>”</a:t>
            </a:r>
            <a:endPar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endParaRPr>
          </a:p>
        </p:txBody>
      </p:sp>
      <p:pic>
        <p:nvPicPr>
          <p:cNvPr id="2" name="RD.Chi.LaHÚltima">
            <a:hlinkClick r:id="" action="ppaction://media"/>
            <a:extLst>
              <a:ext uri="{FF2B5EF4-FFF2-40B4-BE49-F238E27FC236}">
                <a16:creationId xmlns:a16="http://schemas.microsoft.com/office/drawing/2014/main" id="{21FC3B49-F0A1-922F-1BF4-161DE1EF3C2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4000" y="6452826"/>
            <a:ext cx="310576" cy="310576"/>
          </a:xfrm>
          <a:prstGeom prst="rect">
            <a:avLst/>
          </a:prstGeom>
        </p:spPr>
      </p:pic>
      <p:pic>
        <p:nvPicPr>
          <p:cNvPr id="3" name="RD.LaHarma.Chi">
            <a:hlinkClick r:id="" action="ppaction://media"/>
            <a:extLst>
              <a:ext uri="{FF2B5EF4-FFF2-40B4-BE49-F238E27FC236}">
                <a16:creationId xmlns:a16="http://schemas.microsoft.com/office/drawing/2014/main" id="{0C9D0073-3A43-F499-A0F4-16B4B002D0D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209540" y="6432507"/>
            <a:ext cx="296069" cy="296069"/>
          </a:xfrm>
          <a:prstGeom prst="rect">
            <a:avLst/>
          </a:prstGeom>
        </p:spPr>
      </p:pic>
      <p:pic>
        <p:nvPicPr>
          <p:cNvPr id="4" name="RD.LaHobra.Andlc.SDíaz">
            <a:hlinkClick r:id="" action="ppaction://media"/>
            <a:extLst>
              <a:ext uri="{FF2B5EF4-FFF2-40B4-BE49-F238E27FC236}">
                <a16:creationId xmlns:a16="http://schemas.microsoft.com/office/drawing/2014/main" id="{B41DCF73-0D40-57DC-8208-AE3E1AF1465B}"/>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579189" y="6467332"/>
            <a:ext cx="296070" cy="296070"/>
          </a:xfrm>
          <a:prstGeom prst="rect">
            <a:avLst/>
          </a:prstGeom>
        </p:spPr>
      </p:pic>
      <p:pic>
        <p:nvPicPr>
          <p:cNvPr id="7" name="RD.LaHurna.TVAnd">
            <a:hlinkClick r:id="" action="ppaction://media"/>
            <a:extLst>
              <a:ext uri="{FF2B5EF4-FFF2-40B4-BE49-F238E27FC236}">
                <a16:creationId xmlns:a16="http://schemas.microsoft.com/office/drawing/2014/main" id="{D6E1B506-EE34-4ADE-C79B-C2B4F5868BF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5873728" y="6408621"/>
            <a:ext cx="310577" cy="310577"/>
          </a:xfrm>
          <a:prstGeom prst="rect">
            <a:avLst/>
          </a:prstGeom>
        </p:spPr>
      </p:pic>
    </p:spTree>
    <p:extLst>
      <p:ext uri="{BB962C8B-B14F-4D97-AF65-F5344CB8AC3E}">
        <p14:creationId xmlns:p14="http://schemas.microsoft.com/office/powerpoint/2010/main" val="983868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barn(inVertical)">
                                      <p:cBhvr>
                                        <p:cTn id="11" dur="500"/>
                                        <p:tgtEl>
                                          <p:spTgt spid="10">
                                            <p:txEl>
                                              <p:pRg st="0" end="0"/>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barn(inVertical)">
                                      <p:cBhvr>
                                        <p:cTn id="15" dur="50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heel(4)">
                                      <p:cBhvr>
                                        <p:cTn id="20" dur="500"/>
                                        <p:tgtEl>
                                          <p:spTgt spid="18"/>
                                        </p:tgtEl>
                                      </p:cBhvr>
                                    </p:animEffect>
                                  </p:childTnLst>
                                </p:cTn>
                              </p:par>
                            </p:childTnLst>
                          </p:cTn>
                        </p:par>
                        <p:par>
                          <p:cTn id="21" fill="hold">
                            <p:stCondLst>
                              <p:cond delay="500"/>
                            </p:stCondLst>
                            <p:childTnLst>
                              <p:par>
                                <p:cTn id="22" presetID="21" presetClass="entr" presetSubtype="4" fill="hold" nodeType="after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wheel(4)">
                                      <p:cBhvr>
                                        <p:cTn id="24" dur="500"/>
                                        <p:tgtEl>
                                          <p:spTgt spid="18">
                                            <p:txEl>
                                              <p:pRg st="0" end="0"/>
                                            </p:txEl>
                                          </p:spTgt>
                                        </p:tgtEl>
                                      </p:cBhvr>
                                    </p:animEffect>
                                  </p:childTnLst>
                                </p:cTn>
                              </p:par>
                            </p:childTnLst>
                          </p:cTn>
                        </p:par>
                        <p:par>
                          <p:cTn id="25" fill="hold">
                            <p:stCondLst>
                              <p:cond delay="1000"/>
                            </p:stCondLst>
                            <p:childTnLst>
                              <p:par>
                                <p:cTn id="26" presetID="21" presetClass="entr" presetSubtype="4" fill="hold" nodeType="after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wheel(4)">
                                      <p:cBhvr>
                                        <p:cTn id="28" dur="500"/>
                                        <p:tgtEl>
                                          <p:spTgt spid="1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7888" fill="hold"/>
                                        <p:tgtEl>
                                          <p:spTgt spid="2"/>
                                        </p:tgtEl>
                                      </p:cBhvr>
                                    </p:cmd>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4)">
                                      <p:cBhvr>
                                        <p:cTn id="37" dur="500"/>
                                        <p:tgtEl>
                                          <p:spTgt spid="11"/>
                                        </p:tgtEl>
                                      </p:cBhvr>
                                    </p:animEffect>
                                  </p:childTnLst>
                                </p:cTn>
                              </p:par>
                            </p:childTnLst>
                          </p:cTn>
                        </p:par>
                        <p:par>
                          <p:cTn id="38" fill="hold">
                            <p:stCondLst>
                              <p:cond delay="500"/>
                            </p:stCondLst>
                            <p:childTnLst>
                              <p:par>
                                <p:cTn id="39" presetID="21" presetClass="entr" presetSubtype="4" fill="hold"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heel(4)">
                                      <p:cBhvr>
                                        <p:cTn id="41" dur="500"/>
                                        <p:tgtEl>
                                          <p:spTgt spid="11">
                                            <p:txEl>
                                              <p:pRg st="0" end="0"/>
                                            </p:txEl>
                                          </p:spTgt>
                                        </p:tgtEl>
                                      </p:cBhvr>
                                    </p:animEffect>
                                  </p:childTnLst>
                                </p:cTn>
                              </p:par>
                            </p:childTnLst>
                          </p:cTn>
                        </p:par>
                        <p:par>
                          <p:cTn id="42" fill="hold">
                            <p:stCondLst>
                              <p:cond delay="1000"/>
                            </p:stCondLst>
                            <p:childTnLst>
                              <p:par>
                                <p:cTn id="43" presetID="21" presetClass="entr" presetSubtype="4" fill="hold" nodeType="after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wheel(4)">
                                      <p:cBhvr>
                                        <p:cTn id="45" dur="500"/>
                                        <p:tgtEl>
                                          <p:spTgt spid="11">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5151" fill="hold"/>
                                        <p:tgtEl>
                                          <p:spTgt spid="3"/>
                                        </p:tgtEl>
                                      </p:cBhvr>
                                    </p:cmd>
                                  </p:childTnLst>
                                </p:cTn>
                              </p:par>
                            </p:childTnLst>
                          </p:cTn>
                        </p:par>
                      </p:childTnLst>
                    </p:cTn>
                  </p:par>
                  <p:par>
                    <p:cTn id="50" fill="hold">
                      <p:stCondLst>
                        <p:cond delay="indefinite"/>
                      </p:stCondLst>
                      <p:childTnLst>
                        <p:par>
                          <p:cTn id="51" fill="hold">
                            <p:stCondLst>
                              <p:cond delay="0"/>
                            </p:stCondLst>
                            <p:childTnLst>
                              <p:par>
                                <p:cTn id="52" presetID="21" presetClass="entr" presetSubtype="4"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heel(4)">
                                      <p:cBhvr>
                                        <p:cTn id="54" dur="500"/>
                                        <p:tgtEl>
                                          <p:spTgt spid="5"/>
                                        </p:tgtEl>
                                      </p:cBhvr>
                                    </p:animEffect>
                                  </p:childTnLst>
                                </p:cTn>
                              </p:par>
                              <p:par>
                                <p:cTn id="55" presetID="21" presetClass="entr" presetSubtype="4" fill="hold" nodeType="withEffect">
                                  <p:stCondLst>
                                    <p:cond delay="0"/>
                                  </p:stCondLst>
                                  <p:childTnLst>
                                    <p:set>
                                      <p:cBhvr>
                                        <p:cTn id="56" dur="1" fill="hold">
                                          <p:stCondLst>
                                            <p:cond delay="0"/>
                                          </p:stCondLst>
                                        </p:cTn>
                                        <p:tgtEl>
                                          <p:spTgt spid="5">
                                            <p:txEl>
                                              <p:pRg st="1" end="1"/>
                                            </p:txEl>
                                          </p:spTgt>
                                        </p:tgtEl>
                                        <p:attrNameLst>
                                          <p:attrName>style.visibility</p:attrName>
                                        </p:attrNameLst>
                                      </p:cBhvr>
                                      <p:to>
                                        <p:strVal val="visible"/>
                                      </p:to>
                                    </p:set>
                                    <p:animEffect transition="in" filter="wheel(4)">
                                      <p:cBhvr>
                                        <p:cTn id="57" dur="500"/>
                                        <p:tgtEl>
                                          <p:spTgt spid="5">
                                            <p:txEl>
                                              <p:pRg st="1" end="1"/>
                                            </p:txEl>
                                          </p:spTgt>
                                        </p:tgtEl>
                                      </p:cBhvr>
                                    </p:animEffect>
                                  </p:childTnLst>
                                </p:cTn>
                              </p:par>
                              <p:par>
                                <p:cTn id="58" presetID="21" presetClass="entr" presetSubtype="4" fill="hold" nodeType="withEffect">
                                  <p:stCondLst>
                                    <p:cond delay="0"/>
                                  </p:stCondLst>
                                  <p:childTnLst>
                                    <p:set>
                                      <p:cBhvr>
                                        <p:cTn id="59" dur="1" fill="hold">
                                          <p:stCondLst>
                                            <p:cond delay="0"/>
                                          </p:stCondLst>
                                        </p:cTn>
                                        <p:tgtEl>
                                          <p:spTgt spid="5">
                                            <p:txEl>
                                              <p:pRg st="0" end="0"/>
                                            </p:txEl>
                                          </p:spTgt>
                                        </p:tgtEl>
                                        <p:attrNameLst>
                                          <p:attrName>style.visibility</p:attrName>
                                        </p:attrNameLst>
                                      </p:cBhvr>
                                      <p:to>
                                        <p:strVal val="visible"/>
                                      </p:to>
                                    </p:set>
                                    <p:animEffect transition="in" filter="wheel(4)">
                                      <p:cBhvr>
                                        <p:cTn id="60" dur="500"/>
                                        <p:tgtEl>
                                          <p:spTgt spid="5">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2199" fill="hold"/>
                                        <p:tgtEl>
                                          <p:spTgt spid="4"/>
                                        </p:tgtEl>
                                      </p:cBhvr>
                                    </p:cmd>
                                  </p:childTnLst>
                                </p:cTn>
                              </p:par>
                            </p:childTnLst>
                          </p:cTn>
                        </p:par>
                      </p:childTnLst>
                    </p:cTn>
                  </p:par>
                  <p:par>
                    <p:cTn id="65" fill="hold">
                      <p:stCondLst>
                        <p:cond delay="indefinite"/>
                      </p:stCondLst>
                      <p:childTnLst>
                        <p:par>
                          <p:cTn id="66" fill="hold">
                            <p:stCondLst>
                              <p:cond delay="0"/>
                            </p:stCondLst>
                            <p:childTnLst>
                              <p:par>
                                <p:cTn id="67" presetID="21"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heel(4)">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88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4"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75"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76" fill="hold" display="0">
                  <p:stCondLst>
                    <p:cond delay="indefinite"/>
                  </p:stCondLst>
                  <p:endCondLst>
                    <p:cond evt="onStopAudio" delay="0">
                      <p:tgtEl>
                        <p:sldTgt/>
                      </p:tgtEl>
                    </p:cond>
                    <p:cond evt="onNext" delay="0">
                      <p:tgtEl>
                        <p:sldTgt/>
                      </p:tgtEl>
                    </p:cond>
                  </p:endCondLst>
                </p:cTn>
                <p:tgtEl>
                  <p:spTgt spid="4"/>
                </p:tgtEl>
              </p:cMediaNode>
            </p:audio>
            <p:audio>
              <p:cMediaNode vol="80000">
                <p:cTn id="77"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5" grpId="0" animBg="1"/>
      <p:bldP spid="17" grpId="0" animBg="1"/>
      <p:bldP spid="18"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797B782-ABA0-4EC2-B300-A6CDD12114EE}" type="datetime1">
              <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1/5/2023</a:t>
            </a:fld>
            <a:endPar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8"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B7A08C-83FE-4B28-AAD3-055137BBC7D5}" type="slidenum">
              <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43013" name="Rectangle 5"/>
          <p:cNvSpPr>
            <a:spLocks noChangeArrowheads="1"/>
          </p:cNvSpPr>
          <p:nvPr/>
        </p:nvSpPr>
        <p:spPr bwMode="auto">
          <a:xfrm>
            <a:off x="0" y="2400300"/>
            <a:ext cx="9144000" cy="0"/>
          </a:xfrm>
          <a:prstGeom prst="rect">
            <a:avLst/>
          </a:prstGeom>
          <a:noFill/>
          <a:ln w="9525">
            <a:noFill/>
            <a:miter lim="800000"/>
            <a:headEnd/>
            <a:tailEnd/>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Rectangle 10"/>
          <p:cNvSpPr/>
          <p:nvPr/>
        </p:nvSpPr>
        <p:spPr>
          <a:xfrm>
            <a:off x="2286000" y="2567226"/>
            <a:ext cx="4572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4" name="Rectangle 13"/>
          <p:cNvSpPr/>
          <p:nvPr/>
        </p:nvSpPr>
        <p:spPr>
          <a:xfrm>
            <a:off x="1171575" y="735956"/>
            <a:ext cx="6800850" cy="2015936"/>
          </a:xfrm>
          <a:prstGeom prst="rect">
            <a:avLst/>
          </a:prstGeom>
          <a:noFill/>
          <a:ln w="19050">
            <a:solidFill>
              <a:srgbClr val="0000CC"/>
            </a:solidFill>
            <a:prstDash val="dash"/>
          </a:ln>
        </p:spPr>
        <p:txBody>
          <a:bodyPr wrap="square">
            <a:spAutoFit/>
          </a:bodyPr>
          <a:lstStyle/>
          <a:p>
            <a:pPr marL="0" marR="0" lvl="0" indent="0" algn="ctr" defTabSz="914400" rtl="0" eaLnBrk="1" fontAlgn="base" latinLnBrk="0" hangingPunct="1">
              <a:lnSpc>
                <a:spcPts val="3000"/>
              </a:lnSpc>
              <a:spcBef>
                <a:spcPct val="0"/>
              </a:spcBef>
              <a:spcAft>
                <a:spcPct val="0"/>
              </a:spcAft>
              <a:buClrTx/>
              <a:buSzTx/>
              <a:buFontTx/>
              <a:buNone/>
              <a:tabLst/>
              <a:defRPr/>
            </a:pPr>
            <a:r>
              <a:rPr kumimoji="0" lang="es-DO"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Conviene recalcar que estas /s/ finales de palabras </a:t>
            </a:r>
            <a:r>
              <a:rPr kumimoji="0" lang="es-DO"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sin acento </a:t>
            </a:r>
            <a:r>
              <a:rPr kumimoji="0" lang="es-DO"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colocadas </a:t>
            </a:r>
            <a:r>
              <a:rPr kumimoji="0" lang="es-DO"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delante de vocal acentuada</a:t>
            </a:r>
            <a:r>
              <a:rPr kumimoji="0" lang="es-DO"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 se mantienen en el español dominicano incluso en el habla de las personas de nivel sociocultural bajo, las mismas que, en otros contextos fonéticos, eliminan el segmento en más del 90% de los casos.</a:t>
            </a:r>
            <a:endParaRPr kumimoji="0" lang="en-U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5" name="Rectangle 14"/>
          <p:cNvSpPr/>
          <p:nvPr/>
        </p:nvSpPr>
        <p:spPr>
          <a:xfrm>
            <a:off x="457200" y="3171356"/>
            <a:ext cx="8229600" cy="1733808"/>
          </a:xfrm>
          <a:prstGeom prst="rect">
            <a:avLst/>
          </a:prstGeom>
          <a:noFill/>
          <a:ln w="28575">
            <a:solidFill>
              <a:srgbClr val="0000CC"/>
            </a:solidFill>
            <a:prstDash val="dash"/>
          </a:ln>
        </p:spPr>
        <p:txBody>
          <a:bodyPr wrap="square">
            <a:spAutoFit/>
          </a:bodyPr>
          <a:lstStyle/>
          <a:p>
            <a:pPr lvl="0" algn="ctr">
              <a:lnSpc>
                <a:spcPts val="3200"/>
              </a:lnSpc>
              <a:spcAft>
                <a:spcPts val="1200"/>
              </a:spcAft>
              <a:defRPr/>
            </a:pPr>
            <a:r>
              <a:rPr kumimoji="0" lang="es-ES_tradnl" sz="2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La situación económica </a:t>
            </a:r>
            <a:r>
              <a:rPr kumimoji="0" lang="es-ES_tradnl" sz="2400" b="1" i="0" u="none" strike="sng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ø</a:t>
            </a:r>
            <a:r>
              <a:rPr kumimoji="0" lang="es-ES_tradnl" sz="22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tá</a:t>
            </a:r>
            <a:r>
              <a:rPr kumimoji="0" lang="es-ES_tradnl" sz="2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dura. Y que lo que lo</a:t>
            </a:r>
            <a:r>
              <a:rPr lang="es-ES_tradnl" sz="2400" b="1" strike="sngStrike" dirty="0">
                <a:solidFill>
                  <a:srgbClr val="C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ø</a:t>
            </a:r>
            <a:r>
              <a:rPr kumimoji="0" lang="es-ES_tradnl" sz="2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médico</a:t>
            </a:r>
            <a:r>
              <a:rPr lang="es-ES_tradnl" sz="2400" b="1" strike="sngStrike" dirty="0">
                <a:solidFill>
                  <a:srgbClr val="C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ø</a:t>
            </a:r>
            <a:r>
              <a:rPr kumimoji="0" lang="es-ES_tradnl" sz="2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ganan en e</a:t>
            </a:r>
            <a:r>
              <a:rPr lang="es-ES_tradnl" sz="2400" b="1" strike="sngStrike" dirty="0">
                <a:solidFill>
                  <a:srgbClr val="C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ø</a:t>
            </a:r>
            <a:r>
              <a:rPr kumimoji="0" lang="es-ES_tradnl" sz="22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to</a:t>
            </a:r>
            <a:r>
              <a:rPr lang="es-ES_tradnl" sz="2400" b="1" strike="sngStrike" dirty="0">
                <a:solidFill>
                  <a:srgbClr val="C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ø</a:t>
            </a:r>
            <a:r>
              <a:rPr kumimoji="0" lang="es-ES_tradnl" sz="2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momento</a:t>
            </a:r>
            <a:r>
              <a:rPr lang="es-ES_tradnl" sz="2400" b="1" strike="sngStrike" dirty="0">
                <a:solidFill>
                  <a:srgbClr val="C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ø</a:t>
            </a:r>
            <a:r>
              <a:rPr kumimoji="0" lang="es-ES_tradnl" sz="2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no le</a:t>
            </a:r>
            <a:r>
              <a:rPr lang="es-ES_tradnl" sz="2400" b="1" strike="sngStrike" dirty="0">
                <a:solidFill>
                  <a:srgbClr val="C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ø</a:t>
            </a:r>
            <a:r>
              <a:rPr kumimoji="0" lang="es-ES_tradnl" sz="2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alcanza para nada. Yo le hago un llamado al Gobierno para que interceda en e</a:t>
            </a:r>
            <a:r>
              <a:rPr lang="es-ES_tradnl" sz="2400" b="1" strike="sngStrike" dirty="0">
                <a:solidFill>
                  <a:srgbClr val="C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ø</a:t>
            </a:r>
            <a:r>
              <a:rPr kumimoji="0" lang="es-ES_tradnl" sz="22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to</a:t>
            </a:r>
            <a:r>
              <a:rPr kumimoji="0" lang="es-ES_tradnl" sz="2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porque cuando pasan e</a:t>
            </a:r>
            <a:r>
              <a:rPr lang="es-ES_tradnl" sz="2400" b="1" strike="sngStrike" dirty="0">
                <a:solidFill>
                  <a:srgbClr val="C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ø</a:t>
            </a:r>
            <a:r>
              <a:rPr kumimoji="0" lang="es-ES_tradnl" sz="22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to</a:t>
            </a:r>
            <a:r>
              <a:rPr lang="es-ES_tradnl" sz="2400" b="1" strike="sngStrike" dirty="0">
                <a:solidFill>
                  <a:srgbClr val="C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ø</a:t>
            </a:r>
            <a:r>
              <a:rPr kumimoji="0" lang="es-ES_tradnl" sz="2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tipo</a:t>
            </a:r>
            <a:r>
              <a:rPr lang="es-ES_tradnl" sz="2400" b="1" strike="sngStrike" dirty="0">
                <a:solidFill>
                  <a:srgbClr val="C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ø</a:t>
            </a:r>
            <a:r>
              <a:rPr kumimoji="0" lang="es-ES_tradnl" sz="2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de incidente</a:t>
            </a:r>
            <a:r>
              <a:rPr lang="es-ES_tradnl" sz="2400" b="1" strike="sngStrike" dirty="0">
                <a:solidFill>
                  <a:srgbClr val="C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ø</a:t>
            </a:r>
            <a:r>
              <a:rPr kumimoji="0" lang="es-ES_tradnl" sz="2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t>
            </a:r>
            <a:r>
              <a:rPr kumimoji="0" lang="es-ES_tradnl" sz="2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lo</a:t>
            </a:r>
            <a:r>
              <a:rPr kumimoji="0" lang="es-ES_tradnl" sz="2800" b="1"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s͜</a:t>
            </a:r>
            <a:r>
              <a:rPr kumimoji="0" lang="es-ES_tradnl" sz="2400" b="1"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t>
            </a:r>
            <a:r>
              <a:rPr kumimoji="0" lang="es-ES_tradnl" sz="2800" b="1"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ú</a:t>
            </a:r>
            <a:r>
              <a:rPr kumimoji="0" lang="es-ES_tradnl" sz="2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nico</a:t>
            </a:r>
            <a:r>
              <a:rPr lang="es-ES_tradnl" sz="2400" b="1" strike="sngStrike" dirty="0">
                <a:solidFill>
                  <a:srgbClr val="C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ø</a:t>
            </a:r>
            <a:r>
              <a:rPr kumimoji="0" lang="es-ES_tradnl" sz="2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perjudicado</a:t>
            </a:r>
            <a:r>
              <a:rPr lang="es-ES_tradnl" sz="2400" b="1" strike="sngStrike" dirty="0">
                <a:solidFill>
                  <a:srgbClr val="C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ø</a:t>
            </a:r>
            <a:r>
              <a:rPr kumimoji="0" lang="es-ES_tradnl" sz="2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son lo</a:t>
            </a:r>
            <a:r>
              <a:rPr lang="es-ES_tradnl" sz="2400" b="1" strike="sngStrike" dirty="0">
                <a:solidFill>
                  <a:srgbClr val="C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ø</a:t>
            </a:r>
            <a:r>
              <a:rPr kumimoji="0" lang="es-ES_tradnl" sz="2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paciente</a:t>
            </a:r>
            <a:r>
              <a:rPr lang="es-ES_tradnl" sz="2400" b="1" strike="sngStrike" dirty="0">
                <a:solidFill>
                  <a:srgbClr val="C0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ø</a:t>
            </a:r>
            <a:r>
              <a:rPr kumimoji="0" lang="es-ES_tradnl" sz="2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a:t>
            </a:r>
            <a:endParaRPr kumimoji="0" lang="en-US" sz="2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C5A513B-F8F7-4A2D-A015-D4B8923D75FE}"/>
              </a:ext>
            </a:extLst>
          </p:cNvPr>
          <p:cNvSpPr txBox="1"/>
          <p:nvPr/>
        </p:nvSpPr>
        <p:spPr>
          <a:xfrm>
            <a:off x="702698" y="5372927"/>
            <a:ext cx="7738604" cy="800219"/>
          </a:xfrm>
          <a:prstGeom prst="rect">
            <a:avLst/>
          </a:prstGeom>
          <a:solidFill>
            <a:schemeClr val="bg1">
              <a:lumMod val="95000"/>
            </a:schemeClr>
          </a:solidFill>
          <a:ln w="28575">
            <a:solidFill>
              <a:srgbClr val="0033CC"/>
            </a:solidFill>
            <a:prstDash val="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2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El hablante ha eliminado todas las /s/ finales de sílaba y de palabra, excepto la del artículo </a:t>
            </a:r>
            <a:r>
              <a:rPr kumimoji="0" lang="es-ES_tradnl" sz="24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lo</a:t>
            </a:r>
            <a:r>
              <a:rPr kumimoji="0" lang="es-ES_tradnl" sz="24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s</a:t>
            </a:r>
            <a:r>
              <a:rPr kumimoji="0" lang="es-ES_tradnl" sz="2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delante de la </a:t>
            </a:r>
            <a:r>
              <a:rPr kumimoji="0" lang="es-ES_tradnl" sz="2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ú</a:t>
            </a:r>
            <a:r>
              <a:rPr kumimoji="0" lang="es-ES_tradnl" sz="2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acentuada de </a:t>
            </a:r>
            <a:r>
              <a:rPr kumimoji="0" lang="es-ES_tradnl" sz="2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únicos</a:t>
            </a:r>
            <a:r>
              <a:rPr kumimoji="0" lang="es-ES_tradnl" sz="2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a:t>
            </a:r>
            <a:endParaRPr kumimoji="0" lang="es-ES"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2" name="RD.LoSÚnico.Stgo">
            <a:hlinkClick r:id="" action="ppaction://media"/>
            <a:extLst>
              <a:ext uri="{FF2B5EF4-FFF2-40B4-BE49-F238E27FC236}">
                <a16:creationId xmlns:a16="http://schemas.microsoft.com/office/drawing/2014/main" id="{BDF168B7-136B-2EE0-7A6C-467A108F7E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91672" y="1963217"/>
            <a:ext cx="85491" cy="85491"/>
          </a:xfrm>
          <a:prstGeom prst="rect">
            <a:avLst/>
          </a:prstGeom>
        </p:spPr>
      </p:pic>
      <p:sp>
        <p:nvSpPr>
          <p:cNvPr id="3" name="Oval 2">
            <a:extLst>
              <a:ext uri="{FF2B5EF4-FFF2-40B4-BE49-F238E27FC236}">
                <a16:creationId xmlns:a16="http://schemas.microsoft.com/office/drawing/2014/main" id="{BD2C9D92-6504-EA74-325D-BB27F7E00C91}"/>
              </a:ext>
            </a:extLst>
          </p:cNvPr>
          <p:cNvSpPr/>
          <p:nvPr/>
        </p:nvSpPr>
        <p:spPr>
          <a:xfrm>
            <a:off x="2895600" y="4368581"/>
            <a:ext cx="685800" cy="653982"/>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RD.LoSÚnico.Sti.Mi">
            <a:hlinkClick r:id="" action="ppaction://media"/>
            <a:extLst>
              <a:ext uri="{FF2B5EF4-FFF2-40B4-BE49-F238E27FC236}">
                <a16:creationId xmlns:a16="http://schemas.microsoft.com/office/drawing/2014/main" id="{29EDE28A-903E-1E2D-BEBA-7D2F72A8AA2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241836" y="2635099"/>
            <a:ext cx="135327" cy="135327"/>
          </a:xfrm>
          <a:prstGeom prst="rect">
            <a:avLst/>
          </a:prstGeom>
        </p:spPr>
      </p:pic>
    </p:spTree>
    <p:extLst>
      <p:ext uri="{BB962C8B-B14F-4D97-AF65-F5344CB8AC3E}">
        <p14:creationId xmlns:p14="http://schemas.microsoft.com/office/powerpoint/2010/main" val="257237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7293"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par>
                          <p:cTn id="22" fill="hold">
                            <p:stCondLst>
                              <p:cond delay="500"/>
                            </p:stCondLst>
                            <p:childTnLst>
                              <p:par>
                                <p:cTn id="23" presetID="16" presetClass="entr" presetSubtype="21" fill="hold" nodeType="after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barn(inVertical)">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116" fill="hold"/>
                                        <p:tgtEl>
                                          <p:spTgt spid="7"/>
                                        </p:tgtEl>
                                      </p:cBhvr>
                                    </p:cmd>
                                  </p:childTnLst>
                                </p:cTn>
                              </p:par>
                            </p:childTnLst>
                          </p:cTn>
                        </p:par>
                        <p:par>
                          <p:cTn id="30" fill="hold">
                            <p:stCondLst>
                              <p:cond delay="1116"/>
                            </p:stCondLst>
                            <p:childTnLst>
                              <p:par>
                                <p:cTn id="31" presetID="16" presetClass="entr" presetSubtype="21"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35"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14" grpId="0" animBg="1"/>
      <p:bldP spid="15" grpId="0" animBg="1"/>
      <p:bldP spid="10"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185D18-1331-5BD5-4A02-F3C55F9AB2F7}"/>
              </a:ext>
            </a:extLst>
          </p:cNvPr>
          <p:cNvSpPr>
            <a:spLocks noGrp="1"/>
          </p:cNvSpPr>
          <p:nvPr>
            <p:ph idx="1"/>
          </p:nvPr>
        </p:nvSpPr>
        <p:spPr>
          <a:xfrm>
            <a:off x="273606" y="1143000"/>
            <a:ext cx="8596788" cy="5360939"/>
          </a:xfrm>
          <a:solidFill>
            <a:schemeClr val="bg1">
              <a:lumMod val="95000"/>
            </a:schemeClr>
          </a:solidFill>
          <a:ln w="28575">
            <a:solidFill>
              <a:srgbClr val="0000FF"/>
            </a:solidFill>
            <a:prstDash val="dash"/>
          </a:ln>
        </p:spPr>
        <p:txBody>
          <a:bodyPr>
            <a:normAutofit fontScale="85000" lnSpcReduction="10000"/>
          </a:bodyPr>
          <a:lstStyle/>
          <a:p>
            <a:pPr marL="109728" marR="0" lvl="0" indent="0" algn="ctr" defTabSz="914400" rtl="0" eaLnBrk="1" fontAlgn="auto" latinLnBrk="0" hangingPunct="1">
              <a:lnSpc>
                <a:spcPts val="1000"/>
              </a:lnSpc>
              <a:spcBef>
                <a:spcPts val="400"/>
              </a:spcBef>
              <a:buClr>
                <a:srgbClr val="2DA2BF"/>
              </a:buClr>
              <a:buSzPct val="68000"/>
              <a:buNone/>
              <a:tabLst/>
              <a:defRPr/>
            </a:pPr>
            <a:endParaRPr lang="es-ES" sz="11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109728" marR="0" lvl="0" indent="0" algn="ctr" defTabSz="914400" rtl="0" eaLnBrk="1" fontAlgn="auto" latinLnBrk="0" hangingPunct="1">
              <a:lnSpc>
                <a:spcPts val="2700"/>
              </a:lnSpc>
              <a:spcBef>
                <a:spcPts val="0"/>
              </a:spcBef>
              <a:buClr>
                <a:srgbClr val="2DA2BF"/>
              </a:buClr>
              <a:buSzPct val="68000"/>
              <a:buNone/>
              <a:tabLst/>
              <a:defRPr/>
            </a:pP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Al</a:t>
            </a:r>
            <a:r>
              <a:rPr kumimoji="0" lang="es-E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avanzado estado de reducción de la /s/</a:t>
            </a:r>
            <a:r>
              <a:rPr kumimoji="0" lang="es-ES" sz="2400" b="0" i="0" u="none" strike="noStrike" kern="100" cap="none" spc="0" normalizeH="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E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en el </a:t>
            </a:r>
            <a:r>
              <a:rPr kumimoji="0" lang="es-ES" sz="2400" b="1"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habla popular dominicana</a:t>
            </a:r>
            <a:r>
              <a:rPr kumimoji="0" lang="es-E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hay que añadir </a:t>
            </a:r>
            <a:r>
              <a:rPr kumimoji="0" lang="es-ES" sz="2400" b="1"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los distintos cambios</a:t>
            </a:r>
            <a:r>
              <a:rPr kumimoji="0" lang="es-E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que experimentan las líquidas </a:t>
            </a:r>
            <a:r>
              <a:rPr kumimoji="0" lang="es-ES" sz="2400" b="1"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s-ES" sz="2400" b="1" i="0" u="none" strike="noStrike" kern="1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t>
            </a:r>
            <a:r>
              <a:rPr kumimoji="0" lang="es-ES" sz="2400" b="1"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y /r/</a:t>
            </a:r>
            <a:r>
              <a:rPr kumimoji="0" lang="es-E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109728" marR="0" lvl="0" indent="0" algn="ctr" defTabSz="914400" rtl="0" eaLnBrk="1" fontAlgn="auto" latinLnBrk="0" hangingPunct="1">
              <a:lnSpc>
                <a:spcPts val="2700"/>
              </a:lnSpc>
              <a:spcBef>
                <a:spcPts val="400"/>
              </a:spcBef>
              <a:spcAft>
                <a:spcPts val="600"/>
              </a:spcAft>
              <a:buClr>
                <a:srgbClr val="2DA2BF"/>
              </a:buClr>
              <a:buSzPct val="68000"/>
              <a:buNone/>
              <a:tabLst/>
              <a:defRPr/>
            </a:pPr>
            <a:r>
              <a:rPr kumimoji="0" lang="es-E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El proceso más emblemático, el que mejor define la identidad dialectal de gran parte del país (El CIBAO), es el de la </a:t>
            </a:r>
            <a:r>
              <a:rPr kumimoji="0" lang="es-ES" sz="2800" b="1"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vocalización</a:t>
            </a:r>
            <a:r>
              <a:rPr kumimoji="0" lang="es-ES" sz="28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s-E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109728" marR="0" lvl="0" indent="0" algn="ctr" defTabSz="914400" rtl="0" eaLnBrk="1" fontAlgn="auto" latinLnBrk="0" hangingPunct="1">
              <a:lnSpc>
                <a:spcPts val="2700"/>
              </a:lnSpc>
              <a:spcBef>
                <a:spcPts val="0"/>
              </a:spcBef>
              <a:spcAft>
                <a:spcPts val="0"/>
              </a:spcAft>
              <a:buClr>
                <a:srgbClr val="2DA2BF"/>
              </a:buClr>
              <a:buSzPct val="68000"/>
              <a:buNone/>
              <a:tabLst/>
              <a:defRPr/>
            </a:pPr>
            <a:r>
              <a:rPr kumimoji="0" lang="es-ES" sz="2400" b="1" i="0" u="none" strike="noStrike" kern="1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pue</a:t>
            </a:r>
            <a:r>
              <a:rPr kumimoji="0" lang="es-ES" sz="2400" b="1" i="0" u="sng" strike="noStrike" kern="1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r</a:t>
            </a:r>
            <a:r>
              <a:rPr kumimoji="0" lang="es-ES" sz="2400" b="1" i="0" u="none" strike="noStrike" kern="1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ta &gt; [</a:t>
            </a:r>
            <a:r>
              <a:rPr kumimoji="0" lang="es-ES" sz="2400" b="1" i="0" u="none" strike="noStrike" kern="100" cap="none" spc="0" normalizeH="0" baseline="0" noProof="0" dirty="0" err="1">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puéi̭ta</a:t>
            </a:r>
            <a:r>
              <a:rPr kumimoji="0" lang="es-ES" sz="2400" b="1" i="0" u="none" strike="noStrike" kern="1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s-E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ES" sz="2400" b="1" i="0" u="none" strike="noStrike" kern="1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a:t>
            </a:r>
            <a:r>
              <a:rPr kumimoji="0" lang="es-ES" sz="2400" b="1" i="0" u="sng" strike="noStrike" kern="1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t>
            </a:r>
            <a:r>
              <a:rPr kumimoji="0" lang="es-ES" sz="2400" b="1" i="0" u="none" strike="noStrike" kern="1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to &gt; [</a:t>
            </a:r>
            <a:r>
              <a:rPr kumimoji="0" lang="es-ES" sz="2400" b="1" i="0" u="none" strike="noStrike" kern="100" cap="none" spc="0" normalizeH="0" baseline="0" noProof="0" dirty="0" err="1">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ái̭to</a:t>
            </a:r>
            <a:r>
              <a:rPr kumimoji="0" lang="es-ES" sz="2400" b="1" i="0" u="none" strike="noStrike" kern="1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s-E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ES" sz="2400" b="1" i="0" u="none" strike="noStrike" kern="1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mejo</a:t>
            </a:r>
            <a:r>
              <a:rPr kumimoji="0" lang="es-ES" sz="2400" b="1" i="0" u="sng" strike="noStrike" kern="1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r</a:t>
            </a:r>
            <a:r>
              <a:rPr kumimoji="0" lang="es-ES" sz="2400" b="1" i="0" u="none" strike="noStrike" kern="1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&gt; [</a:t>
            </a:r>
            <a:r>
              <a:rPr kumimoji="0" lang="es-ES" sz="2400" b="1" i="0" u="none" strike="noStrike" kern="100" cap="none" spc="0" normalizeH="0" baseline="0" noProof="0" dirty="0" err="1">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mehói</a:t>
            </a:r>
            <a:r>
              <a:rPr kumimoji="0" lang="es-ES" sz="2400" b="1" i="0" u="none" strike="noStrike" kern="1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s-E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109728" marR="0" lvl="0" indent="0" algn="ctr" defTabSz="914400" rtl="0" eaLnBrk="1" fontAlgn="auto" latinLnBrk="0" hangingPunct="1">
              <a:lnSpc>
                <a:spcPts val="2700"/>
              </a:lnSpc>
              <a:spcBef>
                <a:spcPts val="400"/>
              </a:spcBef>
              <a:spcAft>
                <a:spcPts val="0"/>
              </a:spcAft>
              <a:buClr>
                <a:srgbClr val="2DA2BF"/>
              </a:buClr>
              <a:buSzPct val="68000"/>
              <a:buNone/>
              <a:tabLst/>
              <a:defRPr/>
            </a:pP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 propósito de este fenómeno, prácticamente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ya olvidado en Canarias</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Pérez Vidal expresó hace muchos años que </a:t>
            </a:r>
            <a:r>
              <a:rPr lang="en-U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se considera una característica propia de marineros y pescadores en Tenerife, y del habla vulgar en Gran Canaria’. </a:t>
            </a:r>
          </a:p>
          <a:p>
            <a:pPr marL="109728" marR="0" lvl="0" indent="0" algn="ctr" defTabSz="914400" rtl="0" eaLnBrk="1" fontAlgn="auto" latinLnBrk="0" hangingPunct="1">
              <a:lnSpc>
                <a:spcPts val="2700"/>
              </a:lnSpc>
              <a:spcBef>
                <a:spcPts val="0"/>
              </a:spcBef>
              <a:spcAft>
                <a:spcPts val="0"/>
              </a:spcAft>
              <a:buClr>
                <a:srgbClr val="2DA2BF"/>
              </a:buClr>
              <a:buSzPct val="68000"/>
              <a:buNone/>
              <a:tabLst/>
              <a:defRPr/>
            </a:pPr>
            <a:r>
              <a:rPr lang="es-ES" sz="2400" kern="1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(citado por Á</a:t>
            </a:r>
            <a:r>
              <a:rPr lang="en-US" sz="2400" dirty="0" err="1">
                <a:solidFill>
                  <a:srgbClr val="0000FF"/>
                </a:solidFill>
                <a:latin typeface="Times New Roman" panose="02020603050405020304" pitchFamily="18" charset="0"/>
                <a:cs typeface="Times New Roman" panose="02020603050405020304" pitchFamily="18" charset="0"/>
              </a:rPr>
              <a:t>lvarez</a:t>
            </a:r>
            <a:r>
              <a:rPr lang="en-US" sz="2400" dirty="0">
                <a:solidFill>
                  <a:srgbClr val="0000FF"/>
                </a:solidFill>
                <a:latin typeface="Times New Roman" panose="02020603050405020304" pitchFamily="18" charset="0"/>
                <a:cs typeface="Times New Roman" panose="02020603050405020304" pitchFamily="18" charset="0"/>
              </a:rPr>
              <a:t> Nazario. 1972:70).</a:t>
            </a:r>
            <a:endParaRPr lang="es-ES" sz="2400" kern="1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marL="109728" marR="0" lvl="0" indent="0" algn="ctr" defTabSz="914400" rtl="0" eaLnBrk="1" fontAlgn="auto" latinLnBrk="0" hangingPunct="1">
              <a:lnSpc>
                <a:spcPts val="2700"/>
              </a:lnSpc>
              <a:spcBef>
                <a:spcPts val="400"/>
              </a:spcBef>
              <a:buClr>
                <a:srgbClr val="2DA2BF"/>
              </a:buClr>
              <a:buSzPct val="68000"/>
              <a:buNone/>
              <a:tabLst/>
              <a:defRPr/>
            </a:pP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Y Lapesa (1968:333) comentaba que en el español de Canarias las líquidas /r,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“se vocalizan ocasionalmente en i̭ (</a:t>
            </a:r>
            <a:r>
              <a:rPr lang="es-ES" sz="2400" i="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ei</a:t>
            </a:r>
            <a:r>
              <a:rPr lang="es-ES" sz="2400" i="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400" i="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cueipo</a:t>
            </a:r>
            <a:r>
              <a:rPr lang="es-ES" sz="2400" i="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‘el cuerpo’)”.</a:t>
            </a:r>
          </a:p>
          <a:p>
            <a:pPr marL="109728" marR="0" lvl="0" indent="0" algn="ctr" defTabSz="914400" rtl="0" eaLnBrk="1" fontAlgn="auto" latinLnBrk="0" hangingPunct="1">
              <a:lnSpc>
                <a:spcPts val="2700"/>
              </a:lnSpc>
              <a:spcBef>
                <a:spcPts val="400"/>
              </a:spcBef>
              <a:spcAft>
                <a:spcPts val="0"/>
              </a:spcAft>
              <a:buClr>
                <a:srgbClr val="2DA2BF"/>
              </a:buClr>
              <a:buSzPct val="68000"/>
              <a:buNone/>
              <a:tabLst/>
              <a:defRPr/>
            </a:pPr>
            <a:r>
              <a:rPr kumimoji="0" lang="es-E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Apoyándose en estas informaciones y en el hecho de las inmigraciones canarias llegadas al país, </a:t>
            </a:r>
            <a:r>
              <a:rPr kumimoji="0" lang="es-ES" sz="2400" b="0" i="0" u="none" strike="noStrike" kern="1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Golibart</a:t>
            </a:r>
            <a:r>
              <a:rPr kumimoji="0" lang="es-E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(1972:127-144) defiende la hipótesis de que la </a:t>
            </a:r>
            <a:r>
              <a:rPr kumimoji="0" lang="es-ES" sz="2400" b="1"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vocalización cibaeña tiene sus raíces en el español de los canarios</a:t>
            </a:r>
            <a:r>
              <a:rPr kumimoji="0" lang="es-E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Date Placeholder 2">
            <a:extLst>
              <a:ext uri="{FF2B5EF4-FFF2-40B4-BE49-F238E27FC236}">
                <a16:creationId xmlns:a16="http://schemas.microsoft.com/office/drawing/2014/main" id="{B4E11318-FA03-20A4-82B3-FBEA0B0DEC5C}"/>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482FCDC9-E68B-A8B0-0B10-D53A960D1F6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 name="Title 4">
            <a:extLst>
              <a:ext uri="{FF2B5EF4-FFF2-40B4-BE49-F238E27FC236}">
                <a16:creationId xmlns:a16="http://schemas.microsoft.com/office/drawing/2014/main" id="{9EC7C4AA-B685-6DC0-A090-CC9DEDA4A66F}"/>
              </a:ext>
            </a:extLst>
          </p:cNvPr>
          <p:cNvSpPr>
            <a:spLocks noGrp="1"/>
          </p:cNvSpPr>
          <p:nvPr>
            <p:ph type="title"/>
          </p:nvPr>
        </p:nvSpPr>
        <p:spPr>
          <a:xfrm>
            <a:off x="857250" y="354061"/>
            <a:ext cx="7429500" cy="730360"/>
          </a:xfrm>
          <a:ln w="28575">
            <a:solidFill>
              <a:srgbClr val="0000FF"/>
            </a:solidFill>
            <a:prstDash val="sysDash"/>
          </a:ln>
        </p:spPr>
        <p:txBody>
          <a:bodyPr>
            <a:normAutofit/>
          </a:bodyPr>
          <a:lstStyle/>
          <a:p>
            <a:pPr algn="ctr"/>
            <a:r>
              <a:rPr lang="es-ES" sz="3200" dirty="0">
                <a:solidFill>
                  <a:srgbClr val="0000FF"/>
                </a:solidFill>
                <a:latin typeface="Times New Roman" panose="02020603050405020304" pitchFamily="18" charset="0"/>
                <a:cs typeface="Times New Roman" panose="02020603050405020304" pitchFamily="18" charset="0"/>
              </a:rPr>
              <a:t>Fenómenos relativos a las líquidas /l, r/</a:t>
            </a:r>
          </a:p>
        </p:txBody>
      </p:sp>
    </p:spTree>
    <p:extLst>
      <p:ext uri="{BB962C8B-B14F-4D97-AF65-F5344CB8AC3E}">
        <p14:creationId xmlns:p14="http://schemas.microsoft.com/office/powerpoint/2010/main" val="13052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childTnLst>
                          </p:cTn>
                        </p:par>
                        <p:par>
                          <p:cTn id="8" fill="hold">
                            <p:stCondLst>
                              <p:cond delay="950"/>
                            </p:stCondLst>
                            <p:childTnLst>
                              <p:par>
                                <p:cTn id="9" presetID="21" presetClass="entr" presetSubtype="4"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4)">
                                      <p:cBhvr>
                                        <p:cTn id="11" dur="500"/>
                                        <p:tgtEl>
                                          <p:spTgt spid="2">
                                            <p:bg/>
                                          </p:spTgt>
                                        </p:tgtEl>
                                      </p:cBhvr>
                                    </p:animEffect>
                                  </p:childTnLst>
                                </p:cTn>
                              </p:par>
                              <p:par>
                                <p:cTn id="12" presetID="21" presetClass="entr" presetSubtype="4" fill="hold" grpId="0" nodeType="withEffect">
                                  <p:stCondLst>
                                    <p:cond delay="0"/>
                                  </p:stCondLst>
                                  <p:iterate type="wd">
                                    <p:tmPct val="10000"/>
                                  </p:iterate>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heel(4)">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heel(4)">
                                      <p:cBhvr>
                                        <p:cTn id="19" dur="500"/>
                                        <p:tgtEl>
                                          <p:spTgt spid="2">
                                            <p:txEl>
                                              <p:pRg st="2" end="2"/>
                                            </p:txEl>
                                          </p:spTgt>
                                        </p:tgtEl>
                                      </p:cBhvr>
                                    </p:animEffect>
                                  </p:childTnLst>
                                </p:cTn>
                              </p:par>
                            </p:childTnLst>
                          </p:cTn>
                        </p:par>
                        <p:par>
                          <p:cTn id="20" fill="hold">
                            <p:stCondLst>
                              <p:cond delay="500"/>
                            </p:stCondLst>
                            <p:childTnLst>
                              <p:par>
                                <p:cTn id="21" presetID="21" presetClass="entr" presetSubtype="4" fill="hold" grpId="0"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heel(4)">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wheel(4)">
                                      <p:cBhvr>
                                        <p:cTn id="28" dur="500"/>
                                        <p:tgtEl>
                                          <p:spTgt spid="2">
                                            <p:txEl>
                                              <p:pRg st="4" end="4"/>
                                            </p:txEl>
                                          </p:spTgt>
                                        </p:tgtEl>
                                      </p:cBhvr>
                                    </p:animEffect>
                                  </p:childTnLst>
                                </p:cTn>
                              </p:par>
                            </p:childTnLst>
                          </p:cTn>
                        </p:par>
                        <p:par>
                          <p:cTn id="29" fill="hold">
                            <p:stCondLst>
                              <p:cond delay="500"/>
                            </p:stCondLst>
                            <p:childTnLst>
                              <p:par>
                                <p:cTn id="30" presetID="21" presetClass="entr" presetSubtype="4" fill="hold" grpId="0" nodeType="after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heel(4)">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heel(4)">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heel(4)">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6205D29-5040-37E6-004C-886A7468B019}"/>
              </a:ext>
            </a:extLst>
          </p:cNvPr>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lunes, 01 de mayo de 2023</a:t>
            </a:fld>
            <a:endParaRPr lang="en-US">
              <a:solidFill>
                <a:prstClr val="black"/>
              </a:solidFill>
            </a:endParaRPr>
          </a:p>
        </p:txBody>
      </p:sp>
      <p:sp>
        <p:nvSpPr>
          <p:cNvPr id="4" name="Slide Number Placeholder 3">
            <a:extLst>
              <a:ext uri="{FF2B5EF4-FFF2-40B4-BE49-F238E27FC236}">
                <a16:creationId xmlns:a16="http://schemas.microsoft.com/office/drawing/2014/main" id="{05FA727F-F889-1109-D54A-E368D2231A4D}"/>
              </a:ext>
            </a:extLst>
          </p:cNvPr>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39</a:t>
            </a:fld>
            <a:endParaRPr lang="en-US">
              <a:solidFill>
                <a:prstClr val="black"/>
              </a:solidFill>
            </a:endParaRPr>
          </a:p>
        </p:txBody>
      </p:sp>
      <p:sp>
        <p:nvSpPr>
          <p:cNvPr id="5" name="Title 4">
            <a:extLst>
              <a:ext uri="{FF2B5EF4-FFF2-40B4-BE49-F238E27FC236}">
                <a16:creationId xmlns:a16="http://schemas.microsoft.com/office/drawing/2014/main" id="{7FAFDDFF-CE76-7A68-BAC2-D7332069A561}"/>
              </a:ext>
            </a:extLst>
          </p:cNvPr>
          <p:cNvSpPr>
            <a:spLocks noGrp="1"/>
          </p:cNvSpPr>
          <p:nvPr>
            <p:ph type="title"/>
          </p:nvPr>
        </p:nvSpPr>
        <p:spPr>
          <a:xfrm>
            <a:off x="1600200" y="344522"/>
            <a:ext cx="6248400" cy="563562"/>
          </a:xfrm>
          <a:ln w="28575">
            <a:solidFill>
              <a:srgbClr val="0000FF"/>
            </a:solidFill>
            <a:prstDash val="sysDash"/>
          </a:ln>
        </p:spPr>
        <p:txBody>
          <a:bodyPr>
            <a:noAutofit/>
          </a:bodyPr>
          <a:lstStyle/>
          <a:p>
            <a:pPr algn="ctr"/>
            <a:r>
              <a:rPr lang="es-ES" sz="3200" dirty="0">
                <a:solidFill>
                  <a:srgbClr val="0000FF"/>
                </a:solidFill>
                <a:latin typeface="Times New Roman" panose="02020603050405020304" pitchFamily="18" charset="0"/>
                <a:cs typeface="Times New Roman" panose="02020603050405020304" pitchFamily="18" charset="0"/>
              </a:rPr>
              <a:t>Ilustración oral de la vocalización</a:t>
            </a:r>
          </a:p>
        </p:txBody>
      </p:sp>
      <p:sp>
        <p:nvSpPr>
          <p:cNvPr id="6" name="Content Placeholder 5">
            <a:extLst>
              <a:ext uri="{FF2B5EF4-FFF2-40B4-BE49-F238E27FC236}">
                <a16:creationId xmlns:a16="http://schemas.microsoft.com/office/drawing/2014/main" id="{331657C8-0D05-DC2B-5360-986F31421B07}"/>
              </a:ext>
            </a:extLst>
          </p:cNvPr>
          <p:cNvSpPr>
            <a:spLocks noGrp="1"/>
          </p:cNvSpPr>
          <p:nvPr>
            <p:ph idx="1"/>
          </p:nvPr>
        </p:nvSpPr>
        <p:spPr>
          <a:xfrm>
            <a:off x="399336" y="988651"/>
            <a:ext cx="8345328" cy="5534528"/>
          </a:xfrm>
          <a:prstGeom prst="rect">
            <a:avLst/>
          </a:prstGeom>
          <a:solidFill>
            <a:schemeClr val="bg1">
              <a:lumMod val="95000"/>
            </a:schemeClr>
          </a:solidFill>
          <a:ln w="19050">
            <a:solidFill>
              <a:srgbClr val="0000FF"/>
            </a:solidFill>
          </a:ln>
        </p:spPr>
        <p:txBody>
          <a:bodyPr wrap="square">
            <a:spAutoFit/>
          </a:bodyPr>
          <a:lstStyle/>
          <a:p>
            <a:pPr marL="109728" indent="0" algn="ctr">
              <a:lnSpc>
                <a:spcPts val="1000"/>
              </a:lnSpc>
              <a:spcBef>
                <a:spcPts val="0"/>
              </a:spcBef>
              <a:buNone/>
            </a:pPr>
            <a:endParaRPr lang="es-ES" sz="1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gn="ctr">
              <a:lnSpc>
                <a:spcPts val="3000"/>
              </a:lnSpc>
              <a:spcBef>
                <a:spcPts val="0"/>
              </a:spcBef>
              <a:buNone/>
            </a:pP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Mejo</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mejo</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Para mí eso, e</a:t>
            </a:r>
            <a:r>
              <a:rPr lang="es-ES" sz="2600" b="1"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una felicidad lo que u</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ted e</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 haciendo. Y me siento, me siento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gulloso</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s-ES" sz="2400" b="1" u="sng" strike="sngStrike"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contando cada día má</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sona</a:t>
            </a:r>
            <a:r>
              <a:rPr lang="es-ES" sz="2400" b="1" u="sng" strike="sngStrike"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vengan donde mí, dialoguemo</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me digan, ya que yo nunca he podido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viaja</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esa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lejo</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po</a:t>
            </a:r>
            <a:r>
              <a:rPr lang="es-ES" sz="2400" b="1"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 me digan, vamo</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supone</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mira e</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e</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así, así allá. Aquí no e</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como allá. Allá nosotro</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vivíamo</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tranca</a:t>
            </a:r>
            <a:r>
              <a:rPr lang="es-ES" sz="2400" b="1"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aquí no. Aquí hay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libe</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tad</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para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turi</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anda</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para donde quiera. </a:t>
            </a:r>
          </a:p>
          <a:p>
            <a:pPr marL="109728" indent="0" algn="ctr">
              <a:lnSpc>
                <a:spcPts val="3000"/>
              </a:lnSpc>
              <a:spcBef>
                <a:spcPts val="0"/>
              </a:spcBef>
              <a:buNone/>
            </a:pP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  e</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xtranjero aquí no tiene diferencia. Aquí todo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  e</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xtranjero que llega, todo e</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a:t>
            </a:r>
            <a:r>
              <a:rPr lang="es-ES" sz="2400" b="1" u="sng" strike="sngStrike"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a:t>
            </a:r>
            <a:r>
              <a:rPr lang="es-ES" sz="2400" b="1" strike="sngStrike"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dominicano</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109728" indent="0" algn="ctr">
              <a:lnSpc>
                <a:spcPts val="1500"/>
              </a:lnSpc>
              <a:spcBef>
                <a:spcPts val="0"/>
              </a:spcBef>
              <a:buNone/>
            </a:pPr>
            <a:endPar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gn="ctr">
              <a:lnSpc>
                <a:spcPts val="3000"/>
              </a:lnSpc>
              <a:spcBef>
                <a:spcPts val="0"/>
              </a:spcBef>
              <a:buNone/>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Ese e</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  e</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jemplo que yo le</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doy a u</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tede</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 que u</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tede</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ven que yo haga, eso tienen u</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tede</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hace</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también.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 meno</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trabaja</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no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hace</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mal͜  he</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s-ES" sz="2400" b="1" u="sng" strike="sngStrike"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tudia</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para que quizá no pasen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trabajo que yo e</a:t>
            </a:r>
            <a:r>
              <a:rPr lang="es-ES" sz="2400" b="1" u="sng" strike="sngStrike"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toy pasando hoy.</a:t>
            </a:r>
          </a:p>
          <a:p>
            <a:pPr marL="109728" indent="0" algn="ctr">
              <a:lnSpc>
                <a:spcPts val="1000"/>
              </a:lnSpc>
              <a:spcBef>
                <a:spcPts val="0"/>
              </a:spcBef>
              <a:buNone/>
            </a:pPr>
            <a:endParaRPr lang="es-ES" sz="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7AD5CC5C-6F92-6D75-2A39-B62A56547E73}"/>
              </a:ext>
            </a:extLst>
          </p:cNvPr>
          <p:cNvCxnSpPr>
            <a:cxnSpLocks/>
          </p:cNvCxnSpPr>
          <p:nvPr/>
        </p:nvCxnSpPr>
        <p:spPr>
          <a:xfrm>
            <a:off x="3352800" y="4724400"/>
            <a:ext cx="2743200" cy="0"/>
          </a:xfrm>
          <a:prstGeom prst="line">
            <a:avLst/>
          </a:prstGeom>
          <a:ln w="28575">
            <a:solidFill>
              <a:srgbClr val="006600"/>
            </a:solidFill>
          </a:ln>
        </p:spPr>
        <p:style>
          <a:lnRef idx="1">
            <a:schemeClr val="accent1"/>
          </a:lnRef>
          <a:fillRef idx="0">
            <a:schemeClr val="accent1"/>
          </a:fillRef>
          <a:effectRef idx="0">
            <a:schemeClr val="accent1"/>
          </a:effectRef>
          <a:fontRef idx="minor">
            <a:schemeClr val="tx1"/>
          </a:fontRef>
        </p:style>
      </p:cxnSp>
      <p:pic>
        <p:nvPicPr>
          <p:cNvPr id="7" name="Vocaliz.Cibao3">
            <a:hlinkClick r:id="" action="ppaction://media"/>
            <a:extLst>
              <a:ext uri="{FF2B5EF4-FFF2-40B4-BE49-F238E27FC236}">
                <a16:creationId xmlns:a16="http://schemas.microsoft.com/office/drawing/2014/main" id="{B429E7E3-A5BB-A936-C098-0A3E83ED73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1900" y="552543"/>
            <a:ext cx="203918" cy="203918"/>
          </a:xfrm>
          <a:prstGeom prst="rect">
            <a:avLst/>
          </a:prstGeom>
        </p:spPr>
      </p:pic>
      <p:pic>
        <p:nvPicPr>
          <p:cNvPr id="10" name="Vocalz.Cibao.2">
            <a:hlinkClick r:id="" action="ppaction://media"/>
            <a:extLst>
              <a:ext uri="{FF2B5EF4-FFF2-40B4-BE49-F238E27FC236}">
                <a16:creationId xmlns:a16="http://schemas.microsoft.com/office/drawing/2014/main" id="{8952989E-0ACD-AE9F-141E-32862435DC6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31940" y="588103"/>
            <a:ext cx="203918" cy="203918"/>
          </a:xfrm>
          <a:prstGeom prst="rect">
            <a:avLst/>
          </a:prstGeom>
        </p:spPr>
      </p:pic>
    </p:spTree>
    <p:extLst>
      <p:ext uri="{BB962C8B-B14F-4D97-AF65-F5344CB8AC3E}">
        <p14:creationId xmlns:p14="http://schemas.microsoft.com/office/powerpoint/2010/main" val="240225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wheel(3)">
                                      <p:cBhvr>
                                        <p:cTn id="7" dur="500"/>
                                        <p:tgtEl>
                                          <p:spTgt spid="5"/>
                                        </p:tgtEl>
                                      </p:cBhvr>
                                    </p:animEffect>
                                  </p:childTnLst>
                                </p:cTn>
                              </p:par>
                            </p:childTnLst>
                          </p:cTn>
                        </p:par>
                        <p:par>
                          <p:cTn id="8" fill="hold">
                            <p:stCondLst>
                              <p:cond delay="700"/>
                            </p:stCondLst>
                            <p:childTnLst>
                              <p:par>
                                <p:cTn id="9" presetID="21"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4)">
                                      <p:cBhvr>
                                        <p:cTn id="11" dur="500"/>
                                        <p:tgtEl>
                                          <p:spTgt spid="6"/>
                                        </p:tgtEl>
                                      </p:cBhvr>
                                    </p:animEffect>
                                  </p:childTnLst>
                                </p:cTn>
                              </p:par>
                            </p:childTnLst>
                          </p:cTn>
                        </p:par>
                        <p:par>
                          <p:cTn id="12" fill="hold">
                            <p:stCondLst>
                              <p:cond delay="1200"/>
                            </p:stCondLst>
                            <p:childTnLst>
                              <p:par>
                                <p:cTn id="13" presetID="21" presetClass="entr" presetSubtype="8" fill="hold"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heel(8)">
                                      <p:cBhvr>
                                        <p:cTn id="15" dur="500"/>
                                        <p:tgtEl>
                                          <p:spTgt spid="6">
                                            <p:txEl>
                                              <p:pRg st="1" end="1"/>
                                            </p:txEl>
                                          </p:spTgt>
                                        </p:tgtEl>
                                      </p:cBhvr>
                                    </p:animEffect>
                                  </p:childTnLst>
                                </p:cTn>
                              </p:par>
                            </p:childTnLst>
                          </p:cTn>
                        </p:par>
                        <p:par>
                          <p:cTn id="16" fill="hold">
                            <p:stCondLst>
                              <p:cond delay="1700"/>
                            </p:stCondLst>
                            <p:childTnLst>
                              <p:par>
                                <p:cTn id="17" presetID="21" presetClass="entr" presetSubtype="8"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wheel(8)">
                                      <p:cBhvr>
                                        <p:cTn id="19" dur="500"/>
                                        <p:tgtEl>
                                          <p:spTgt spid="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8057" fill="hold"/>
                                        <p:tgtEl>
                                          <p:spTgt spid="7"/>
                                        </p:tgtEl>
                                      </p:cBhvr>
                                    </p:cmd>
                                  </p:childTnLst>
                                </p:cTn>
                              </p:par>
                            </p:childTnLst>
                          </p:cTn>
                        </p:par>
                        <p:par>
                          <p:cTn id="24" fill="hold">
                            <p:stCondLst>
                              <p:cond delay="38057"/>
                            </p:stCondLst>
                            <p:childTnLst>
                              <p:par>
                                <p:cTn id="25" presetID="16" presetClass="entr" presetSubtype="2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heel(4)">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46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cond evt="onNext" delay="0">
                      <p:tgtEl>
                        <p:sldTgt/>
                      </p:tgtEl>
                    </p:cond>
                  </p:endCondLst>
                </p:cTn>
                <p:tgtEl>
                  <p:spTgt spid="7"/>
                </p:tgtEl>
              </p:cMediaNode>
            </p:audio>
            <p:audio>
              <p:cMediaNode vol="80000">
                <p:cTn id="38" fill="hold" display="0">
                  <p:stCondLst>
                    <p:cond delay="indefinite"/>
                  </p:stCondLst>
                  <p:endCondLst>
                    <p:cond evt="onStopAudio" delay="0">
                      <p:tgtEl>
                        <p:sldTgt/>
                      </p:tgtEl>
                    </p:cond>
                    <p:cond evt="onNext" delay="0">
                      <p:tgtEl>
                        <p:sldTgt/>
                      </p:tgtEl>
                    </p:cond>
                  </p:endCondLst>
                </p:cTn>
                <p:tgtEl>
                  <p:spTgt spid="10"/>
                </p:tgtEl>
              </p:cMediaNode>
            </p:audio>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28489B-AF8A-14BB-0713-01A87FC9BAB1}"/>
              </a:ext>
            </a:extLst>
          </p:cNvPr>
          <p:cNvSpPr>
            <a:spLocks noGrp="1"/>
          </p:cNvSpPr>
          <p:nvPr>
            <p:ph idx="1"/>
          </p:nvPr>
        </p:nvSpPr>
        <p:spPr>
          <a:xfrm>
            <a:off x="419100" y="1489870"/>
            <a:ext cx="8305800" cy="4892039"/>
          </a:xfrm>
          <a:solidFill>
            <a:schemeClr val="bg1">
              <a:lumMod val="95000"/>
            </a:schemeClr>
          </a:solidFill>
          <a:ln w="19050">
            <a:solidFill>
              <a:srgbClr val="0000FF"/>
            </a:solidFill>
          </a:ln>
        </p:spPr>
        <p:txBody>
          <a:bodyPr>
            <a:normAutofit/>
          </a:bodyPr>
          <a:lstStyle/>
          <a:p>
            <a:pPr marL="0" lvl="0" indent="0" algn="ctr">
              <a:lnSpc>
                <a:spcPts val="700"/>
              </a:lnSpc>
              <a:spcBef>
                <a:spcPts val="600"/>
              </a:spcBef>
              <a:buClr>
                <a:srgbClr val="2DA2BF"/>
              </a:buClr>
              <a:buNone/>
            </a:pPr>
            <a:endParaRPr lang="es-ES" sz="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lvl="0" algn="ctr">
              <a:lnSpc>
                <a:spcPts val="3000"/>
              </a:lnSpc>
              <a:spcBef>
                <a:spcPts val="0"/>
              </a:spcBef>
              <a:spcAft>
                <a:spcPts val="1200"/>
              </a:spcAft>
              <a:buClr>
                <a:srgbClr val="2DA2BF"/>
              </a:buClr>
            </a:pPr>
            <a:r>
              <a:rPr lang="es-ES" sz="22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En la bibliografía dialectal y sociolingüística del mundo hispánico se documenta el parentesco entre el español hablado en las Islas Canarias y el de América, especialmente, el de la zona del Caribe. Las semejanzas se extienden por todos los niveles de análisis: el fonético-fonológico, el morfosintáctico y el léxico-semántico.</a:t>
            </a:r>
          </a:p>
          <a:p>
            <a:pPr marL="0" lvl="0" algn="ctr">
              <a:lnSpc>
                <a:spcPts val="3000"/>
              </a:lnSpc>
              <a:spcBef>
                <a:spcPts val="0"/>
              </a:spcBef>
              <a:spcAft>
                <a:spcPts val="1200"/>
              </a:spcAft>
              <a:buClr>
                <a:srgbClr val="2DA2BF"/>
              </a:buClr>
            </a:pPr>
            <a:r>
              <a:rPr lang="es-ES" sz="22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Como señala Ortega Ojeda (2016: 9), las analogías resultan fáciles de entender si se recuerdan los siguientes hechos:</a:t>
            </a:r>
          </a:p>
          <a:p>
            <a:pPr marL="0" lvl="0" indent="0" algn="ctr">
              <a:lnSpc>
                <a:spcPts val="3000"/>
              </a:lnSpc>
              <a:spcBef>
                <a:spcPts val="0"/>
              </a:spcBef>
              <a:spcAft>
                <a:spcPts val="800"/>
              </a:spcAft>
              <a:buClr>
                <a:srgbClr val="2DA2BF"/>
              </a:buClr>
              <a:buNone/>
            </a:pPr>
            <a:r>
              <a:rPr lang="es-ES" sz="2000" b="1" u="sng"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a:t>
            </a:r>
            <a:r>
              <a:rPr lang="es-ES" sz="2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La cercanía en las </a:t>
            </a:r>
            <a:r>
              <a:rPr lang="es-ES" sz="20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fechas de la conquista</a:t>
            </a:r>
            <a:r>
              <a:rPr lang="es-ES" sz="2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y </a:t>
            </a:r>
            <a:r>
              <a:rPr lang="es-ES" sz="20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colonización</a:t>
            </a:r>
            <a:r>
              <a:rPr lang="es-ES" sz="2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respectivas.</a:t>
            </a:r>
          </a:p>
          <a:p>
            <a:pPr marL="0" indent="0" algn="ctr">
              <a:lnSpc>
                <a:spcPts val="3000"/>
              </a:lnSpc>
              <a:spcBef>
                <a:spcPts val="0"/>
              </a:spcBef>
              <a:spcAft>
                <a:spcPts val="800"/>
              </a:spcAft>
              <a:buNone/>
            </a:pPr>
            <a:r>
              <a:rPr lang="es-ES" sz="2000" b="1" u="sng"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2.</a:t>
            </a:r>
            <a:r>
              <a:rPr lang="es-ES" sz="2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El mismo </a:t>
            </a:r>
            <a:r>
              <a:rPr lang="es-ES" sz="20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origen geográfico</a:t>
            </a:r>
            <a:r>
              <a:rPr lang="es-ES" sz="2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 los colonos en ambos casos.</a:t>
            </a:r>
          </a:p>
          <a:p>
            <a:pPr marL="0" indent="0" algn="ctr">
              <a:spcBef>
                <a:spcPts val="0"/>
              </a:spcBef>
              <a:buNone/>
            </a:pPr>
            <a:r>
              <a:rPr lang="es-ES" sz="2000" b="1" u="sng"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3.</a:t>
            </a:r>
            <a:r>
              <a:rPr lang="es-ES" sz="2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La relación sostenida entre Canarias y América -y el Caribe en particular-, a través del fenómeno de la </a:t>
            </a:r>
            <a:r>
              <a:rPr lang="es-ES" sz="20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emigración</a:t>
            </a:r>
            <a:r>
              <a:rPr lang="es-ES" sz="2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Date Placeholder 2">
            <a:extLst>
              <a:ext uri="{FF2B5EF4-FFF2-40B4-BE49-F238E27FC236}">
                <a16:creationId xmlns:a16="http://schemas.microsoft.com/office/drawing/2014/main" id="{8D392276-5538-CFE0-508E-41673206D3C1}"/>
              </a:ext>
            </a:extLst>
          </p:cNvPr>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lunes, 01 de mayo de 2023</a:t>
            </a:fld>
            <a:endParaRPr lang="en-US">
              <a:solidFill>
                <a:prstClr val="black"/>
              </a:solidFill>
            </a:endParaRPr>
          </a:p>
        </p:txBody>
      </p:sp>
      <p:sp>
        <p:nvSpPr>
          <p:cNvPr id="4" name="Slide Number Placeholder 3">
            <a:extLst>
              <a:ext uri="{FF2B5EF4-FFF2-40B4-BE49-F238E27FC236}">
                <a16:creationId xmlns:a16="http://schemas.microsoft.com/office/drawing/2014/main" id="{82C2E4B2-8D0D-85E9-3E02-992F61369510}"/>
              </a:ext>
            </a:extLst>
          </p:cNvPr>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4</a:t>
            </a:fld>
            <a:endParaRPr lang="en-US">
              <a:solidFill>
                <a:prstClr val="black"/>
              </a:solidFill>
            </a:endParaRPr>
          </a:p>
        </p:txBody>
      </p:sp>
      <p:sp>
        <p:nvSpPr>
          <p:cNvPr id="5" name="Title 4">
            <a:extLst>
              <a:ext uri="{FF2B5EF4-FFF2-40B4-BE49-F238E27FC236}">
                <a16:creationId xmlns:a16="http://schemas.microsoft.com/office/drawing/2014/main" id="{EB229C33-8733-4433-870C-F0B9DBACB5E7}"/>
              </a:ext>
            </a:extLst>
          </p:cNvPr>
          <p:cNvSpPr>
            <a:spLocks noGrp="1"/>
          </p:cNvSpPr>
          <p:nvPr>
            <p:ph type="title"/>
          </p:nvPr>
        </p:nvSpPr>
        <p:spPr>
          <a:xfrm>
            <a:off x="1714500" y="533400"/>
            <a:ext cx="5715000" cy="533399"/>
          </a:xfrm>
          <a:ln w="28575">
            <a:solidFill>
              <a:srgbClr val="0000FF"/>
            </a:solidFill>
            <a:prstDash val="sysDash"/>
          </a:ln>
        </p:spPr>
        <p:txBody>
          <a:bodyPr>
            <a:noAutofit/>
          </a:bodyPr>
          <a:lstStyle/>
          <a:p>
            <a:pPr algn="ctr"/>
            <a:r>
              <a:rPr lang="es-ES" sz="3200" dirty="0">
                <a:solidFill>
                  <a:srgbClr val="0000FF"/>
                </a:solidFill>
                <a:latin typeface="Times New Roman" panose="02020603050405020304" pitchFamily="18" charset="0"/>
                <a:cs typeface="Times New Roman" panose="02020603050405020304" pitchFamily="18" charset="0"/>
              </a:rPr>
              <a:t>Conexión lingüística</a:t>
            </a:r>
          </a:p>
        </p:txBody>
      </p:sp>
    </p:spTree>
    <p:extLst>
      <p:ext uri="{BB962C8B-B14F-4D97-AF65-F5344CB8AC3E}">
        <p14:creationId xmlns:p14="http://schemas.microsoft.com/office/powerpoint/2010/main" val="286855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500"/>
                                        <p:tgtEl>
                                          <p:spTgt spid="5"/>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3)">
                                      <p:cBhvr>
                                        <p:cTn id="11" dur="500"/>
                                        <p:tgtEl>
                                          <p:spTgt spid="2">
                                            <p:bg/>
                                          </p:spTgt>
                                        </p:tgtEl>
                                      </p:cBhvr>
                                    </p:animEffect>
                                  </p:childTnLst>
                                </p:cTn>
                              </p:par>
                            </p:childTnLst>
                          </p:cTn>
                        </p:par>
                        <p:par>
                          <p:cTn id="12" fill="hold">
                            <p:stCondLst>
                              <p:cond delay="1000"/>
                            </p:stCondLst>
                            <p:childTnLst>
                              <p:par>
                                <p:cTn id="13" presetID="21" presetClass="entr" presetSubtype="4" fill="hold"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heel(4)">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heel(4)">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nodeType="clickEffect">
                                  <p:stCondLst>
                                    <p:cond delay="0"/>
                                  </p:stCondLst>
                                  <p:iterate type="wd">
                                    <p:tmPct val="10000"/>
                                  </p:iterate>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heel(4)">
                                      <p:cBhvr>
                                        <p:cTn id="25" dur="500"/>
                                        <p:tgtEl>
                                          <p:spTgt spid="2">
                                            <p:txEl>
                                              <p:pRg st="3" end="3"/>
                                            </p:txEl>
                                          </p:spTgt>
                                        </p:tgtEl>
                                      </p:cBhvr>
                                    </p:animEffect>
                                  </p:childTnLst>
                                </p:cTn>
                              </p:par>
                            </p:childTnLst>
                          </p:cTn>
                        </p:par>
                        <p:par>
                          <p:cTn id="26" fill="hold">
                            <p:stCondLst>
                              <p:cond delay="1150"/>
                            </p:stCondLst>
                            <p:childTnLst>
                              <p:par>
                                <p:cTn id="27" presetID="21" presetClass="entr" presetSubtype="4" fill="hold" nodeType="afterEffect">
                                  <p:stCondLst>
                                    <p:cond delay="0"/>
                                  </p:stCondLst>
                                  <p:iterate type="wd">
                                    <p:tmPct val="10000"/>
                                  </p:iterate>
                                  <p:childTnLst>
                                    <p:set>
                                      <p:cBhvr>
                                        <p:cTn id="28" dur="1" fill="hold">
                                          <p:stCondLst>
                                            <p:cond delay="0"/>
                                          </p:stCondLst>
                                        </p:cTn>
                                        <p:tgtEl>
                                          <p:spTgt spid="2">
                                            <p:txEl>
                                              <p:pRg st="4" end="4"/>
                                            </p:txEl>
                                          </p:spTgt>
                                        </p:tgtEl>
                                        <p:attrNameLst>
                                          <p:attrName>style.visibility</p:attrName>
                                        </p:attrNameLst>
                                      </p:cBhvr>
                                      <p:to>
                                        <p:strVal val="visible"/>
                                      </p:to>
                                    </p:set>
                                    <p:animEffect transition="in" filter="wheel(4)">
                                      <p:cBhvr>
                                        <p:cTn id="29" dur="500"/>
                                        <p:tgtEl>
                                          <p:spTgt spid="2">
                                            <p:txEl>
                                              <p:pRg st="4" end="4"/>
                                            </p:txEl>
                                          </p:spTgt>
                                        </p:tgtEl>
                                      </p:cBhvr>
                                    </p:animEffect>
                                  </p:childTnLst>
                                </p:cTn>
                              </p:par>
                            </p:childTnLst>
                          </p:cTn>
                        </p:par>
                        <p:par>
                          <p:cTn id="30" fill="hold">
                            <p:stCondLst>
                              <p:cond delay="2250"/>
                            </p:stCondLst>
                            <p:childTnLst>
                              <p:par>
                                <p:cTn id="31" presetID="21" presetClass="entr" presetSubtype="4" fill="hold" nodeType="afterEffect">
                                  <p:stCondLst>
                                    <p:cond delay="0"/>
                                  </p:stCondLst>
                                  <p:iterate type="wd">
                                    <p:tmPct val="10000"/>
                                  </p:iterate>
                                  <p:childTnLst>
                                    <p:set>
                                      <p:cBhvr>
                                        <p:cTn id="32" dur="1" fill="hold">
                                          <p:stCondLst>
                                            <p:cond delay="0"/>
                                          </p:stCondLst>
                                        </p:cTn>
                                        <p:tgtEl>
                                          <p:spTgt spid="2">
                                            <p:txEl>
                                              <p:pRg st="5" end="5"/>
                                            </p:txEl>
                                          </p:spTgt>
                                        </p:tgtEl>
                                        <p:attrNameLst>
                                          <p:attrName>style.visibility</p:attrName>
                                        </p:attrNameLst>
                                      </p:cBhvr>
                                      <p:to>
                                        <p:strVal val="visible"/>
                                      </p:to>
                                    </p:set>
                                    <p:animEffect transition="in" filter="wheel(4)">
                                      <p:cBhvr>
                                        <p:cTn id="3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9C4606-CF33-C560-EE87-544278F92DCB}"/>
              </a:ext>
            </a:extLst>
          </p:cNvPr>
          <p:cNvSpPr>
            <a:spLocks noGrp="1"/>
          </p:cNvSpPr>
          <p:nvPr>
            <p:ph idx="1"/>
          </p:nvPr>
        </p:nvSpPr>
        <p:spPr>
          <a:xfrm>
            <a:off x="419099" y="572134"/>
            <a:ext cx="8305800" cy="5715000"/>
          </a:xfrm>
          <a:solidFill>
            <a:schemeClr val="bg1">
              <a:lumMod val="95000"/>
            </a:schemeClr>
          </a:solidFill>
          <a:ln w="28575">
            <a:solidFill>
              <a:srgbClr val="0000FF"/>
            </a:solidFill>
            <a:prstDash val="dash"/>
          </a:ln>
        </p:spPr>
        <p:txBody>
          <a:bodyPr>
            <a:normAutofit/>
          </a:bodyPr>
          <a:lstStyle/>
          <a:p>
            <a:pPr marL="109728" indent="0">
              <a:buNone/>
            </a:pPr>
            <a:endParaRPr lang="es-ES" dirty="0"/>
          </a:p>
          <a:p>
            <a:endParaRPr lang="es-ES" dirty="0"/>
          </a:p>
          <a:p>
            <a:endParaRPr lang="es-ES" dirty="0"/>
          </a:p>
          <a:p>
            <a:endParaRPr lang="es-ES" dirty="0"/>
          </a:p>
          <a:p>
            <a:endParaRPr lang="es-ES" dirty="0"/>
          </a:p>
          <a:p>
            <a:pPr marL="0" marR="0" indent="0" algn="ctr">
              <a:lnSpc>
                <a:spcPts val="2700"/>
              </a:lnSpc>
              <a:spcBef>
                <a:spcPts val="600"/>
              </a:spcBef>
              <a:spcAft>
                <a:spcPts val="600"/>
              </a:spcAft>
              <a:buNone/>
            </a:pPr>
            <a:r>
              <a:rPr lang="es-ES" sz="2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El cuadro presenta el cálculo estadístico de probabilidades realizado con el programa VARBRUL 2S. Los </a:t>
            </a:r>
            <a:r>
              <a:rPr lang="es-ES" sz="20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hombres</a:t>
            </a:r>
            <a:r>
              <a:rPr lang="es-ES" sz="2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y, sobre todo, los hablantes de </a:t>
            </a:r>
            <a:r>
              <a:rPr lang="es-ES" sz="20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escolaridad baja</a:t>
            </a:r>
            <a:r>
              <a:rPr lang="es-ES" sz="2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0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0-6 años</a:t>
            </a:r>
            <a:r>
              <a:rPr lang="es-ES" sz="2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favorecen la presencia de la vocalización. </a:t>
            </a:r>
          </a:p>
          <a:p>
            <a:pPr marL="0" marR="0" indent="0" algn="ctr">
              <a:lnSpc>
                <a:spcPts val="2700"/>
              </a:lnSpc>
              <a:spcBef>
                <a:spcPts val="0"/>
              </a:spcBef>
              <a:spcAft>
                <a:spcPts val="0"/>
              </a:spcAft>
              <a:buNone/>
            </a:pPr>
            <a:r>
              <a:rPr lang="es-ES" sz="2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 diferencia tan significativa creada por el nivel de escolaridad constituye un claro indicador de que la educación escolar juega un papel importantísimo como agente de rechazo de la vocalización. El grupo con baja escolaridad, que </a:t>
            </a:r>
            <a:r>
              <a:rPr lang="es-ES" sz="20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incluye a los analfabetos</a:t>
            </a:r>
            <a:r>
              <a:rPr lang="es-ES" sz="2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favorece la aplicación de la regla con una probabilidad altísima de .92. En cambio, los hablantes con escolaridad media y alta la desfavorecen: .08 (Alba 1990: 194).</a:t>
            </a:r>
            <a:endParaRPr lang="en-US" sz="20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Date Placeholder 2">
            <a:extLst>
              <a:ext uri="{FF2B5EF4-FFF2-40B4-BE49-F238E27FC236}">
                <a16:creationId xmlns:a16="http://schemas.microsoft.com/office/drawing/2014/main" id="{3F288615-9001-2552-A274-4A5B3EA58C40}"/>
              </a:ext>
            </a:extLst>
          </p:cNvPr>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lunes, 01 de mayo de 2023</a:t>
            </a:fld>
            <a:endParaRPr lang="en-US">
              <a:solidFill>
                <a:prstClr val="black"/>
              </a:solidFill>
            </a:endParaRPr>
          </a:p>
        </p:txBody>
      </p:sp>
      <p:sp>
        <p:nvSpPr>
          <p:cNvPr id="4" name="Slide Number Placeholder 3">
            <a:extLst>
              <a:ext uri="{FF2B5EF4-FFF2-40B4-BE49-F238E27FC236}">
                <a16:creationId xmlns:a16="http://schemas.microsoft.com/office/drawing/2014/main" id="{B4424AC1-DE8E-C5B8-EB51-F73C03DE9566}"/>
              </a:ext>
            </a:extLst>
          </p:cNvPr>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40</a:t>
            </a:fld>
            <a:endParaRPr lang="en-US">
              <a:solidFill>
                <a:prstClr val="black"/>
              </a:solidFill>
            </a:endParaRPr>
          </a:p>
        </p:txBody>
      </p:sp>
      <p:graphicFrame>
        <p:nvGraphicFramePr>
          <p:cNvPr id="6" name="Table 5">
            <a:extLst>
              <a:ext uri="{FF2B5EF4-FFF2-40B4-BE49-F238E27FC236}">
                <a16:creationId xmlns:a16="http://schemas.microsoft.com/office/drawing/2014/main" id="{AB7803EB-B30C-2D51-0C1A-F423EDF74E72}"/>
              </a:ext>
            </a:extLst>
          </p:cNvPr>
          <p:cNvGraphicFramePr>
            <a:graphicFrameLocks noGrp="1"/>
          </p:cNvGraphicFramePr>
          <p:nvPr>
            <p:extLst>
              <p:ext uri="{D42A27DB-BD31-4B8C-83A1-F6EECF244321}">
                <p14:modId xmlns:p14="http://schemas.microsoft.com/office/powerpoint/2010/main" val="2578724880"/>
              </p:ext>
            </p:extLst>
          </p:nvPr>
        </p:nvGraphicFramePr>
        <p:xfrm>
          <a:off x="419100" y="582932"/>
          <a:ext cx="8305801" cy="2248536"/>
        </p:xfrm>
        <a:graphic>
          <a:graphicData uri="http://schemas.openxmlformats.org/drawingml/2006/table">
            <a:tbl>
              <a:tblPr firstRow="1" firstCol="1" bandRow="1"/>
              <a:tblGrid>
                <a:gridCol w="1954307">
                  <a:extLst>
                    <a:ext uri="{9D8B030D-6E8A-4147-A177-3AD203B41FA5}">
                      <a16:colId xmlns:a16="http://schemas.microsoft.com/office/drawing/2014/main" val="2114214216"/>
                    </a:ext>
                  </a:extLst>
                </a:gridCol>
                <a:gridCol w="1661159">
                  <a:extLst>
                    <a:ext uri="{9D8B030D-6E8A-4147-A177-3AD203B41FA5}">
                      <a16:colId xmlns:a16="http://schemas.microsoft.com/office/drawing/2014/main" val="813093079"/>
                    </a:ext>
                  </a:extLst>
                </a:gridCol>
                <a:gridCol w="2052022">
                  <a:extLst>
                    <a:ext uri="{9D8B030D-6E8A-4147-A177-3AD203B41FA5}">
                      <a16:colId xmlns:a16="http://schemas.microsoft.com/office/drawing/2014/main" val="2990173035"/>
                    </a:ext>
                  </a:extLst>
                </a:gridCol>
                <a:gridCol w="2638313">
                  <a:extLst>
                    <a:ext uri="{9D8B030D-6E8A-4147-A177-3AD203B41FA5}">
                      <a16:colId xmlns:a16="http://schemas.microsoft.com/office/drawing/2014/main" val="3486514404"/>
                    </a:ext>
                  </a:extLst>
                </a:gridCol>
              </a:tblGrid>
              <a:tr h="1008279">
                <a:tc gridSpan="4">
                  <a:txBody>
                    <a:bodyPr/>
                    <a:lstStyle/>
                    <a:p>
                      <a:pPr marL="0" marR="0" algn="ctr">
                        <a:lnSpc>
                          <a:spcPct val="107000"/>
                        </a:lnSpc>
                        <a:spcBef>
                          <a:spcPts val="0"/>
                        </a:spcBef>
                        <a:spcAft>
                          <a:spcPts val="0"/>
                        </a:spcAft>
                      </a:pPr>
                      <a:r>
                        <a:rPr lang="es-ES" sz="22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Contribución de factores sociales a la </a:t>
                      </a:r>
                      <a:r>
                        <a:rPr lang="es-ES" sz="22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VOCALIZACIÓN </a:t>
                      </a:r>
                      <a:r>
                        <a:rPr lang="es-ES" sz="22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de la /r/ final de infinitivos (</a:t>
                      </a:r>
                      <a:r>
                        <a:rPr lang="es-ES" sz="2200" i="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andar</a:t>
                      </a:r>
                      <a:r>
                        <a:rPr lang="es-ES" sz="22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 [</a:t>
                      </a:r>
                      <a:r>
                        <a:rPr lang="es-ES" sz="22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andái</a:t>
                      </a:r>
                      <a:r>
                        <a:rPr lang="es-ES" sz="22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 </a:t>
                      </a:r>
                      <a:r>
                        <a:rPr lang="es-ES" sz="2200" i="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hacer</a:t>
                      </a:r>
                      <a:r>
                        <a:rPr lang="es-ES" sz="22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 [</a:t>
                      </a:r>
                      <a:r>
                        <a:rPr lang="es-ES" sz="22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aséi</a:t>
                      </a:r>
                      <a:r>
                        <a:rPr lang="es-ES" sz="22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en </a:t>
                      </a:r>
                      <a:r>
                        <a:rPr lang="es-ES" sz="22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Santiago, RD</a:t>
                      </a:r>
                      <a:r>
                        <a:rPr lang="es-ES" sz="22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743269517"/>
                  </a:ext>
                </a:extLst>
              </a:tr>
              <a:tr h="413419">
                <a:tc gridSpan="2">
                  <a:txBody>
                    <a:bodyPr/>
                    <a:lstStyle/>
                    <a:p>
                      <a:pPr marL="0" marR="0" algn="ctr">
                        <a:lnSpc>
                          <a:spcPct val="107000"/>
                        </a:lnSpc>
                        <a:spcBef>
                          <a:spcPts val="0"/>
                        </a:spcBef>
                        <a:spcAft>
                          <a:spcPts val="0"/>
                        </a:spcAft>
                      </a:pPr>
                      <a:r>
                        <a:rPr lang="en-US" sz="2000" b="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SEXO</a:t>
                      </a:r>
                      <a:endParaRPr lang="en-US" sz="20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s-ES"/>
                    </a:p>
                  </a:txBody>
                  <a:tcPr/>
                </a:tc>
                <a:tc gridSpan="2">
                  <a:txBody>
                    <a:bodyPr/>
                    <a:lstStyle/>
                    <a:p>
                      <a:pPr marL="0" marR="0" algn="ctr">
                        <a:lnSpc>
                          <a:spcPct val="107000"/>
                        </a:lnSpc>
                        <a:spcBef>
                          <a:spcPts val="0"/>
                        </a:spcBef>
                        <a:spcAft>
                          <a:spcPts val="0"/>
                        </a:spcAft>
                      </a:pPr>
                      <a:r>
                        <a:rPr lang="en-US" sz="2000" b="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ESCOLARIDAD</a:t>
                      </a:r>
                      <a:endParaRPr lang="en-US" sz="20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s-ES"/>
                    </a:p>
                  </a:txBody>
                  <a:tcPr/>
                </a:tc>
                <a:extLst>
                  <a:ext uri="{0D108BD9-81ED-4DB2-BD59-A6C34878D82A}">
                    <a16:rowId xmlns:a16="http://schemas.microsoft.com/office/drawing/2014/main" val="1277848322"/>
                  </a:ext>
                </a:extLst>
              </a:tr>
              <a:tr h="413419">
                <a:tc>
                  <a:txBody>
                    <a:bodyPr/>
                    <a:lstStyle/>
                    <a:p>
                      <a:pPr marL="0" marR="0" algn="ctr">
                        <a:lnSpc>
                          <a:spcPct val="107000"/>
                        </a:lnSpc>
                        <a:spcBef>
                          <a:spcPts val="0"/>
                        </a:spcBef>
                        <a:spcAft>
                          <a:spcPts val="0"/>
                        </a:spcAft>
                      </a:pPr>
                      <a:r>
                        <a:rPr lang="en-US" sz="2000" b="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hombre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2000" b="1"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mujer</a:t>
                      </a:r>
                      <a:endParaRPr lang="en-US" sz="2000" b="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2000" b="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0-6 </a:t>
                      </a:r>
                      <a:r>
                        <a:rPr lang="en-US" sz="2000" b="1"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años</a:t>
                      </a:r>
                      <a:endParaRPr lang="en-US" sz="2000" b="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2000" b="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7 (o </a:t>
                      </a:r>
                      <a:r>
                        <a:rPr lang="en-US" sz="2000" b="1"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más</a:t>
                      </a:r>
                      <a:r>
                        <a:rPr lang="en-US" sz="2000" b="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años</a:t>
                      </a:r>
                      <a:endParaRPr lang="en-US" sz="2000" b="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4462627"/>
                  </a:ext>
                </a:extLst>
              </a:tr>
              <a:tr h="413419">
                <a:tc>
                  <a:txBody>
                    <a:bodyPr/>
                    <a:lstStyle/>
                    <a:p>
                      <a:pPr marL="0" marR="0" algn="ctr">
                        <a:lnSpc>
                          <a:spcPct val="107000"/>
                        </a:lnSpc>
                        <a:spcBef>
                          <a:spcPts val="0"/>
                        </a:spcBef>
                        <a:spcAft>
                          <a:spcPts val="0"/>
                        </a:spcAft>
                      </a:pPr>
                      <a:r>
                        <a:rPr lang="en-US" sz="2000" b="1" kern="1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.64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2000" b="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.36</a:t>
                      </a:r>
                    </a:p>
                  </a:txBody>
                  <a:tcPr marL="68580" marR="6858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2000" b="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.92</a:t>
                      </a:r>
                    </a:p>
                  </a:txBody>
                  <a:tcPr marL="68580" marR="6858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2000" b="1"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.08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06016785"/>
                  </a:ext>
                </a:extLst>
              </a:tr>
            </a:tbl>
          </a:graphicData>
        </a:graphic>
      </p:graphicFrame>
    </p:spTree>
    <p:extLst>
      <p:ext uri="{BB962C8B-B14F-4D97-AF65-F5344CB8AC3E}">
        <p14:creationId xmlns:p14="http://schemas.microsoft.com/office/powerpoint/2010/main" val="212566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heel(8)">
                                      <p:cBhvr>
                                        <p:cTn id="7" dur="500"/>
                                        <p:tgtEl>
                                          <p:spTgt spid="2">
                                            <p:bg/>
                                          </p:spTgt>
                                        </p:tgtEl>
                                      </p:cBhvr>
                                    </p:animEffect>
                                  </p:childTnLst>
                                </p:cTn>
                              </p:par>
                              <p:par>
                                <p:cTn id="8" presetID="21"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8)">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8" fill="hold" grpId="0"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wheel(8)">
                                      <p:cBhvr>
                                        <p:cTn id="15" dur="500"/>
                                        <p:tgtEl>
                                          <p:spTgt spid="2">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8" fill="hold" grpId="0"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wheel(8)">
                                      <p:cBhvr>
                                        <p:cTn id="2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185D18-1331-5BD5-4A02-F3C55F9AB2F7}"/>
              </a:ext>
            </a:extLst>
          </p:cNvPr>
          <p:cNvSpPr>
            <a:spLocks noGrp="1"/>
          </p:cNvSpPr>
          <p:nvPr>
            <p:ph idx="1"/>
          </p:nvPr>
        </p:nvSpPr>
        <p:spPr>
          <a:xfrm>
            <a:off x="304800" y="1028700"/>
            <a:ext cx="8534400" cy="4800600"/>
          </a:xfrm>
          <a:solidFill>
            <a:schemeClr val="bg1">
              <a:lumMod val="95000"/>
            </a:schemeClr>
          </a:solidFill>
          <a:ln w="28575">
            <a:solidFill>
              <a:srgbClr val="0000FF"/>
            </a:solidFill>
            <a:prstDash val="dash"/>
          </a:ln>
        </p:spPr>
        <p:txBody>
          <a:bodyPr>
            <a:normAutofit fontScale="85000" lnSpcReduction="10000"/>
          </a:bodyPr>
          <a:lstStyle/>
          <a:p>
            <a:pPr marL="0" marR="0" lvl="0" indent="0" algn="ctr" defTabSz="914400" rtl="0" eaLnBrk="1" fontAlgn="auto" latinLnBrk="0" hangingPunct="1">
              <a:lnSpc>
                <a:spcPts val="1500"/>
              </a:lnSpc>
              <a:spcBef>
                <a:spcPts val="0"/>
              </a:spcBef>
              <a:buClr>
                <a:srgbClr val="2DA2BF"/>
              </a:buClr>
              <a:buSzPct val="68000"/>
              <a:buNone/>
              <a:tabLst/>
              <a:defRPr/>
            </a:pPr>
            <a:endParaRPr kumimoji="0" lang="es-ES" sz="2800" b="0" i="0" u="none" strike="noStrike" kern="1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ts val="3500"/>
              </a:lnSpc>
              <a:spcBef>
                <a:spcPts val="0"/>
              </a:spcBef>
              <a:spcAft>
                <a:spcPts val="1200"/>
              </a:spcAft>
              <a:buClr>
                <a:srgbClr val="2DA2BF"/>
              </a:buClr>
              <a:buSzPct val="68000"/>
              <a:buNone/>
              <a:tabLst/>
              <a:defRPr/>
            </a:pPr>
            <a:r>
              <a:rPr kumimoji="0" lang="es-ES" sz="2800" b="0" i="0" u="none" strike="noStrike" kern="1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Adem</a:t>
            </a:r>
            <a:r>
              <a:rPr lang="es-ES" sz="28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ás</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 la </a:t>
            </a:r>
            <a:r>
              <a:rPr lang="es-ES" sz="2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vocalización</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kumimoji="0" lang="es-ES" sz="28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las líquidas experimentan otros cambios </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en el país. Entre ellos están la </a:t>
            </a:r>
            <a:r>
              <a:rPr kumimoji="0" lang="es-ES" sz="2800" b="1"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lateralización</a:t>
            </a:r>
            <a:r>
              <a:rPr kumimoji="0" lang="es-ES" sz="28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de /</a:t>
            </a:r>
            <a:r>
              <a:rPr kumimoji="0" lang="es-ES" sz="2800" b="1"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r</a:t>
            </a:r>
            <a:r>
              <a:rPr kumimoji="0" lang="es-ES" sz="28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E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s-ES" sz="2400" b="0" i="1" u="none" strike="noStrike" kern="1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pue</a:t>
            </a:r>
            <a:r>
              <a:rPr kumimoji="0" lang="es-ES" sz="2400" b="1" i="1" u="none" strike="noStrike" kern="1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t>
            </a:r>
            <a:r>
              <a:rPr kumimoji="0" lang="es-ES" sz="2400" b="0" i="1" u="none" strike="noStrike" kern="1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ta</a:t>
            </a:r>
            <a:r>
              <a:rPr kumimoji="0" lang="es-E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s-ES" sz="28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el </a:t>
            </a:r>
            <a:r>
              <a:rPr kumimoji="0" lang="es-ES" sz="2800" b="1"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rotacismo</a:t>
            </a:r>
            <a:r>
              <a:rPr kumimoji="0" lang="es-ES" sz="28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de /</a:t>
            </a:r>
            <a:r>
              <a:rPr kumimoji="0" lang="es-ES" sz="2800" b="1" i="0" u="none" strike="noStrike" kern="1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t>
            </a:r>
            <a:r>
              <a:rPr kumimoji="0" lang="es-ES" sz="2800" b="0" i="0" u="none" strike="noStrike" kern="1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s-ES" sz="28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E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s-ES" sz="2400" b="0" i="1" u="none" strike="noStrike" kern="1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ú</a:t>
            </a:r>
            <a:r>
              <a:rPr kumimoji="0" lang="es-ES" sz="2400" b="1" i="1" u="none" strike="noStrike" kern="1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r</a:t>
            </a:r>
            <a:r>
              <a:rPr kumimoji="0" lang="es-ES" sz="2400" b="0" i="1" u="none" strike="noStrike" kern="1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timo</a:t>
            </a:r>
            <a:r>
              <a:rPr kumimoji="0" lang="es-E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s-ES" sz="28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la </a:t>
            </a:r>
            <a:r>
              <a:rPr kumimoji="0" lang="es-ES" sz="2800" b="1"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asimilación</a:t>
            </a:r>
            <a:r>
              <a:rPr kumimoji="0" lang="es-ES" sz="28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 la consonante siguiente, que genera</a:t>
            </a:r>
            <a:r>
              <a:rPr kumimoji="0" lang="es-ES" sz="2800" b="0" i="0" u="none" strike="noStrike" kern="100" cap="none" spc="0" normalizeH="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una </a:t>
            </a:r>
            <a:r>
              <a:rPr kumimoji="0" lang="es-ES" sz="2800" b="1" i="0" u="none" strike="noStrike" kern="100" cap="none" spc="0" normalizeH="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geminación</a:t>
            </a:r>
            <a:r>
              <a:rPr kumimoji="0" lang="es-ES" sz="28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ES" sz="2800" b="0" i="1" u="none" strike="noStrike" kern="1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pue</a:t>
            </a:r>
            <a:r>
              <a:rPr kumimoji="0" lang="es-ES" sz="2800" b="1" i="1" u="none" strike="noStrike" kern="1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a:t>
            </a:r>
            <a:r>
              <a:rPr kumimoji="0" lang="es-ES" sz="2800" b="0" i="1" u="none" strike="noStrike" kern="1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ta</a:t>
            </a:r>
            <a:r>
              <a:rPr kumimoji="0" lang="es-ES" sz="28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indent="0" algn="ctr">
              <a:lnSpc>
                <a:spcPts val="3500"/>
              </a:lnSpc>
              <a:spcBef>
                <a:spcPts val="0"/>
              </a:spcBef>
              <a:spcAft>
                <a:spcPts val="1200"/>
              </a:spcAft>
              <a:buClr>
                <a:srgbClr val="2DA2BF"/>
              </a:buClr>
              <a:buNone/>
              <a:defRPr/>
            </a:pP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Conviene subrayar que ninguno de esos cambios forma parte de la norma culta dominicana. Son fenómenos estigmatizados.</a:t>
            </a:r>
          </a:p>
          <a:p>
            <a:pPr marL="0" marR="0" lvl="0" indent="0" algn="ctr" defTabSz="914400" rtl="0" eaLnBrk="1" fontAlgn="auto" latinLnBrk="0" hangingPunct="1">
              <a:lnSpc>
                <a:spcPts val="3500"/>
              </a:lnSpc>
              <a:spcBef>
                <a:spcPts val="0"/>
              </a:spcBef>
              <a:spcAft>
                <a:spcPts val="800"/>
              </a:spcAft>
              <a:buClr>
                <a:srgbClr val="2DA2BF"/>
              </a:buClr>
              <a:buSzPct val="68000"/>
              <a:buNone/>
              <a:tabLst/>
              <a:defRPr/>
            </a:pP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Esa diversidad de realizaciones, distribuida a lo largo de la geografía dominicana, permitió a Jiménez Sabater (1975) la elaboración del mapa que se muestra en la siguiente diapositiva.</a:t>
            </a:r>
          </a:p>
        </p:txBody>
      </p:sp>
      <p:sp>
        <p:nvSpPr>
          <p:cNvPr id="3" name="Date Placeholder 2">
            <a:extLst>
              <a:ext uri="{FF2B5EF4-FFF2-40B4-BE49-F238E27FC236}">
                <a16:creationId xmlns:a16="http://schemas.microsoft.com/office/drawing/2014/main" id="{B4E11318-FA03-20A4-82B3-FBEA0B0DEC5C}"/>
              </a:ext>
            </a:extLst>
          </p:cNvPr>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lunes, 01 de mayo de 2023</a:t>
            </a:fld>
            <a:endParaRPr lang="en-US">
              <a:solidFill>
                <a:prstClr val="black"/>
              </a:solidFill>
            </a:endParaRPr>
          </a:p>
        </p:txBody>
      </p:sp>
      <p:sp>
        <p:nvSpPr>
          <p:cNvPr id="4" name="Slide Number Placeholder 3">
            <a:extLst>
              <a:ext uri="{FF2B5EF4-FFF2-40B4-BE49-F238E27FC236}">
                <a16:creationId xmlns:a16="http://schemas.microsoft.com/office/drawing/2014/main" id="{482FCDC9-E68B-A8B0-0B10-D53A960D1F69}"/>
              </a:ext>
            </a:extLst>
          </p:cNvPr>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82135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heel(4)">
                                      <p:cBhvr>
                                        <p:cTn id="7" dur="500"/>
                                        <p:tgtEl>
                                          <p:spTgt spid="2">
                                            <p:bg/>
                                          </p:spTgt>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heel(4)">
                                      <p:cBhvr>
                                        <p:cTn id="10" dur="10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heel(4)">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heel(4)">
                                      <p:cBhvr>
                                        <p:cTn id="2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Rectangle 6"/>
          <p:cNvSpPr>
            <a:spLocks noGrp="1" noChangeArrowheads="1"/>
          </p:cNvSpPr>
          <p:nvPr>
            <p:ph idx="1"/>
          </p:nvPr>
        </p:nvSpPr>
        <p:spPr>
          <a:xfrm>
            <a:off x="359228" y="1314846"/>
            <a:ext cx="8399417" cy="5092463"/>
          </a:xfrm>
          <a:solidFill>
            <a:schemeClr val="bg1">
              <a:lumMod val="95000"/>
            </a:schemeClr>
          </a:solidFill>
          <a:ln w="19050">
            <a:solidFill>
              <a:srgbClr val="0000CC"/>
            </a:solidFill>
          </a:ln>
        </p:spPr>
        <p:txBody>
          <a:bodyPr>
            <a:normAutofit/>
          </a:bodyPr>
          <a:lstStyle/>
          <a:p>
            <a:endParaRPr lang="es-DO" sz="1500" i="1" dirty="0">
              <a:solidFill>
                <a:srgbClr val="0000FF"/>
              </a:solidFill>
              <a:latin typeface="Times New Roman" pitchFamily="18" charset="0"/>
            </a:endParaRPr>
          </a:p>
          <a:p>
            <a:endParaRPr lang="es-DO" sz="1500" i="1" dirty="0">
              <a:solidFill>
                <a:srgbClr val="0000FF"/>
              </a:solidFill>
              <a:latin typeface="Times New Roman" pitchFamily="18" charset="0"/>
            </a:endParaRPr>
          </a:p>
          <a:p>
            <a:endParaRPr lang="es-DO" sz="1500" i="1" dirty="0">
              <a:solidFill>
                <a:srgbClr val="0000FF"/>
              </a:solidFill>
              <a:latin typeface="Times New Roman" pitchFamily="18" charset="0"/>
            </a:endParaRPr>
          </a:p>
          <a:p>
            <a:endParaRPr lang="es-DO" sz="1500" i="1" dirty="0">
              <a:solidFill>
                <a:srgbClr val="0000FF"/>
              </a:solidFill>
              <a:latin typeface="Times New Roman" pitchFamily="18" charset="0"/>
            </a:endParaRPr>
          </a:p>
          <a:p>
            <a:endParaRPr lang="es-DO" sz="1500" i="1" dirty="0">
              <a:solidFill>
                <a:srgbClr val="0000FF"/>
              </a:solidFill>
              <a:latin typeface="Times New Roman" pitchFamily="18" charset="0"/>
            </a:endParaRPr>
          </a:p>
          <a:p>
            <a:endParaRPr lang="es-DO" sz="1500" i="1" dirty="0">
              <a:solidFill>
                <a:srgbClr val="0000FF"/>
              </a:solidFill>
              <a:latin typeface="Times New Roman" pitchFamily="18" charset="0"/>
            </a:endParaRPr>
          </a:p>
          <a:p>
            <a:endParaRPr lang="es-DO" sz="1500" i="1" dirty="0">
              <a:solidFill>
                <a:srgbClr val="0000FF"/>
              </a:solidFill>
              <a:latin typeface="Times New Roman" pitchFamily="18" charset="0"/>
            </a:endParaRPr>
          </a:p>
          <a:p>
            <a:endParaRPr lang="es-DO" sz="1500" i="1" dirty="0">
              <a:solidFill>
                <a:srgbClr val="0000FF"/>
              </a:solidFill>
              <a:latin typeface="Times New Roman" pitchFamily="18" charset="0"/>
            </a:endParaRPr>
          </a:p>
          <a:p>
            <a:endParaRPr lang="es-DO" sz="1500" i="1" dirty="0">
              <a:solidFill>
                <a:srgbClr val="0000FF"/>
              </a:solidFill>
              <a:latin typeface="Times New Roman" pitchFamily="18" charset="0"/>
            </a:endParaRPr>
          </a:p>
          <a:p>
            <a:pPr>
              <a:buNone/>
            </a:pPr>
            <a:endParaRPr lang="es-DO" sz="1500" b="1" dirty="0">
              <a:solidFill>
                <a:srgbClr val="0000FF"/>
              </a:solidFill>
              <a:latin typeface="Times New Roman" pitchFamily="18" charset="0"/>
            </a:endParaRPr>
          </a:p>
          <a:p>
            <a:pPr marL="0" indent="0" algn="ctr">
              <a:buNone/>
            </a:pPr>
            <a:endParaRPr lang="es-DO" sz="1500" b="1" dirty="0">
              <a:solidFill>
                <a:srgbClr val="0000FF"/>
              </a:solidFill>
              <a:latin typeface="Times New Roman" pitchFamily="18" charset="0"/>
            </a:endParaRPr>
          </a:p>
          <a:p>
            <a:pPr marL="0" indent="0">
              <a:buNone/>
            </a:pPr>
            <a:endParaRPr lang="es-DO" sz="1500" i="1" dirty="0">
              <a:solidFill>
                <a:srgbClr val="1B06BA"/>
              </a:solidFill>
              <a:effectLst>
                <a:outerShdw blurRad="38100" dist="38100" dir="2700000" algn="tl">
                  <a:srgbClr val="000000">
                    <a:alpha val="43137"/>
                  </a:srgbClr>
                </a:outerShdw>
              </a:effectLst>
              <a:latin typeface="Times New Roman" pitchFamily="18" charset="0"/>
            </a:endParaRPr>
          </a:p>
          <a:p>
            <a:pPr marL="0" indent="0">
              <a:buNone/>
            </a:pPr>
            <a:endParaRPr lang="es-DO" sz="1350" i="1" dirty="0">
              <a:solidFill>
                <a:srgbClr val="1B06BA"/>
              </a:solidFill>
              <a:effectLst>
                <a:outerShdw blurRad="38100" dist="38100" dir="2700000" algn="tl">
                  <a:srgbClr val="000000">
                    <a:alpha val="43137"/>
                  </a:srgbClr>
                </a:outerShdw>
              </a:effectLst>
              <a:latin typeface="Times New Roman" pitchFamily="18" charset="0"/>
            </a:endParaRPr>
          </a:p>
          <a:p>
            <a:pPr marL="0" indent="0">
              <a:buNone/>
            </a:pPr>
            <a:r>
              <a:rPr lang="es-DO" sz="1350" i="1" dirty="0">
                <a:solidFill>
                  <a:srgbClr val="1B06BA"/>
                </a:solidFill>
                <a:effectLst>
                  <a:outerShdw blurRad="38100" dist="38100" dir="2700000" algn="tl">
                    <a:srgbClr val="000000">
                      <a:alpha val="43137"/>
                    </a:srgbClr>
                  </a:outerShdw>
                </a:effectLst>
                <a:latin typeface="Times New Roman" pitchFamily="18" charset="0"/>
              </a:rPr>
              <a:t>	</a:t>
            </a:r>
            <a:r>
              <a:rPr lang="es-DO" sz="1600" i="1" dirty="0">
                <a:solidFill>
                  <a:srgbClr val="1B06BA"/>
                </a:solidFill>
                <a:effectLst>
                  <a:outerShdw blurRad="38100" dist="38100" dir="2700000" algn="tl">
                    <a:srgbClr val="000000">
                      <a:alpha val="43137"/>
                    </a:srgbClr>
                  </a:outerShdw>
                </a:effectLst>
                <a:latin typeface="Times New Roman" pitchFamily="18" charset="0"/>
              </a:rPr>
              <a:t>Líneas verticales</a:t>
            </a:r>
            <a:r>
              <a:rPr lang="es-DO" sz="1600" dirty="0">
                <a:solidFill>
                  <a:srgbClr val="1B06BA"/>
                </a:solidFill>
                <a:effectLst>
                  <a:outerShdw blurRad="38100" dist="38100" dir="2700000" algn="tl">
                    <a:srgbClr val="000000">
                      <a:alpha val="43137"/>
                    </a:srgbClr>
                  </a:outerShdw>
                </a:effectLst>
                <a:latin typeface="Times New Roman" pitchFamily="18" charset="0"/>
              </a:rPr>
              <a:t>:	</a:t>
            </a:r>
            <a:r>
              <a:rPr lang="en-US" sz="1800" b="1" dirty="0">
                <a:solidFill>
                  <a:srgbClr val="1B06BA"/>
                </a:solidFill>
                <a:effectLst>
                  <a:outerShdw blurRad="38100" dist="38100" dir="2700000" algn="tl">
                    <a:srgbClr val="000000">
                      <a:alpha val="43137"/>
                    </a:srgbClr>
                  </a:outerShdw>
                </a:effectLst>
                <a:latin typeface="Times New Roman" pitchFamily="18" charset="0"/>
                <a:cs typeface="Times New Roman" pitchFamily="18" charset="0"/>
              </a:rPr>
              <a:t>|</a:t>
            </a:r>
            <a:r>
              <a:rPr lang="en-US" sz="1600" dirty="0">
                <a:solidFill>
                  <a:srgbClr val="1B06BA"/>
                </a:solidFill>
                <a:effectLst>
                  <a:outerShdw blurRad="38100" dist="38100" dir="2700000" algn="tl">
                    <a:srgbClr val="000000">
                      <a:alpha val="43137"/>
                    </a:srgbClr>
                  </a:outerShdw>
                </a:effectLst>
                <a:latin typeface="Times New Roman" pitchFamily="18" charset="0"/>
                <a:cs typeface="Times New Roman" pitchFamily="18" charset="0"/>
              </a:rPr>
              <a:t> 	</a:t>
            </a:r>
            <a:r>
              <a:rPr lang="es-DO" sz="1600" b="1" dirty="0">
                <a:solidFill>
                  <a:srgbClr val="1B06BA"/>
                </a:solidFill>
                <a:effectLst>
                  <a:outerShdw blurRad="38100" dist="38100" dir="2700000" algn="tl">
                    <a:srgbClr val="000000">
                      <a:alpha val="43137"/>
                    </a:srgbClr>
                  </a:outerShdw>
                </a:effectLst>
                <a:latin typeface="Times New Roman" pitchFamily="18" charset="0"/>
              </a:rPr>
              <a:t>r</a:t>
            </a:r>
            <a:r>
              <a:rPr lang="es-DO" sz="1600" dirty="0">
                <a:solidFill>
                  <a:srgbClr val="1B06BA"/>
                </a:solidFill>
                <a:effectLst>
                  <a:outerShdw blurRad="38100" dist="38100" dir="2700000" algn="tl">
                    <a:srgbClr val="000000">
                      <a:alpha val="43137"/>
                    </a:srgbClr>
                  </a:outerShdw>
                </a:effectLst>
                <a:latin typeface="Times New Roman" pitchFamily="18" charset="0"/>
              </a:rPr>
              <a:t>  </a:t>
            </a:r>
            <a:r>
              <a:rPr lang="es-DO" sz="1600" dirty="0">
                <a:solidFill>
                  <a:srgbClr val="1B06BA"/>
                </a:solidFill>
                <a:effectLst>
                  <a:outerShdw blurRad="38100" dist="38100" dir="2700000" algn="tl">
                    <a:srgbClr val="000000">
                      <a:alpha val="43137"/>
                    </a:srgbClr>
                  </a:outerShdw>
                </a:effectLst>
                <a:latin typeface="Times New Roman" pitchFamily="18" charset="0"/>
                <a:cs typeface="Times New Roman" pitchFamily="18" charset="0"/>
              </a:rPr>
              <a:t>→</a:t>
            </a:r>
            <a:r>
              <a:rPr lang="es-DO" sz="1600" dirty="0">
                <a:solidFill>
                  <a:srgbClr val="1B06BA"/>
                </a:solidFill>
                <a:effectLst>
                  <a:outerShdw blurRad="38100" dist="38100" dir="2700000" algn="tl">
                    <a:srgbClr val="000000">
                      <a:alpha val="43137"/>
                    </a:srgbClr>
                  </a:outerShdw>
                </a:effectLst>
                <a:latin typeface="Times New Roman" pitchFamily="18" charset="0"/>
              </a:rPr>
              <a:t>  </a:t>
            </a:r>
            <a:r>
              <a:rPr lang="es-DO" sz="1600" b="1" dirty="0">
                <a:solidFill>
                  <a:srgbClr val="1B06BA"/>
                </a:solidFill>
                <a:effectLst>
                  <a:outerShdw blurRad="38100" dist="38100" dir="2700000" algn="tl">
                    <a:srgbClr val="000000">
                      <a:alpha val="43137"/>
                    </a:srgbClr>
                  </a:outerShdw>
                </a:effectLst>
                <a:latin typeface="Times New Roman" pitchFamily="18" charset="0"/>
              </a:rPr>
              <a:t>l</a:t>
            </a:r>
            <a:r>
              <a:rPr lang="es-DO" sz="1600" dirty="0">
                <a:solidFill>
                  <a:srgbClr val="1B06BA"/>
                </a:solidFill>
                <a:effectLst>
                  <a:outerShdw blurRad="38100" dist="38100" dir="2700000" algn="tl">
                    <a:srgbClr val="000000">
                      <a:alpha val="43137"/>
                    </a:srgbClr>
                  </a:outerShdw>
                </a:effectLst>
                <a:latin typeface="Times New Roman" pitchFamily="18" charset="0"/>
              </a:rPr>
              <a:t> (</a:t>
            </a:r>
            <a:r>
              <a:rPr lang="es-DO" sz="1600" dirty="0">
                <a:solidFill>
                  <a:srgbClr val="0033CC"/>
                </a:solidFill>
                <a:effectLst>
                  <a:outerShdw blurRad="38100" dist="38100" dir="2700000" algn="tl">
                    <a:srgbClr val="000000">
                      <a:alpha val="43137"/>
                    </a:srgbClr>
                  </a:outerShdw>
                </a:effectLst>
                <a:latin typeface="Times New Roman" pitchFamily="18" charset="0"/>
              </a:rPr>
              <a:t>lateralización</a:t>
            </a:r>
            <a:r>
              <a:rPr lang="es-DO" sz="1600" dirty="0">
                <a:solidFill>
                  <a:srgbClr val="1B06BA"/>
                </a:solidFill>
                <a:effectLst>
                  <a:outerShdw blurRad="38100" dist="38100" dir="2700000" algn="tl">
                    <a:srgbClr val="000000">
                      <a:alpha val="43137"/>
                    </a:srgbClr>
                  </a:outerShdw>
                </a:effectLst>
                <a:latin typeface="Times New Roman" pitchFamily="18" charset="0"/>
              </a:rPr>
              <a:t>: </a:t>
            </a:r>
            <a:r>
              <a:rPr lang="es-DO" sz="1600" dirty="0" err="1">
                <a:solidFill>
                  <a:srgbClr val="1B06BA"/>
                </a:solidFill>
                <a:effectLst>
                  <a:outerShdw blurRad="38100" dist="38100" dir="2700000" algn="tl">
                    <a:srgbClr val="000000">
                      <a:alpha val="43137"/>
                    </a:srgbClr>
                  </a:outerShdw>
                </a:effectLst>
                <a:latin typeface="Times New Roman" pitchFamily="18" charset="0"/>
              </a:rPr>
              <a:t>pue</a:t>
            </a:r>
            <a:r>
              <a:rPr lang="es-DO" sz="1600" b="1" u="sng" dirty="0" err="1">
                <a:solidFill>
                  <a:srgbClr val="1B06BA"/>
                </a:solidFill>
                <a:effectLst>
                  <a:outerShdw blurRad="38100" dist="38100" dir="2700000" algn="tl">
                    <a:srgbClr val="000000">
                      <a:alpha val="43137"/>
                    </a:srgbClr>
                  </a:outerShdw>
                </a:effectLst>
                <a:latin typeface="Times New Roman" pitchFamily="18" charset="0"/>
              </a:rPr>
              <a:t>l</a:t>
            </a:r>
            <a:r>
              <a:rPr lang="es-DO" sz="1600" dirty="0" err="1">
                <a:solidFill>
                  <a:srgbClr val="1B06BA"/>
                </a:solidFill>
                <a:effectLst>
                  <a:outerShdw blurRad="38100" dist="38100" dir="2700000" algn="tl">
                    <a:srgbClr val="000000">
                      <a:alpha val="43137"/>
                    </a:srgbClr>
                  </a:outerShdw>
                </a:effectLst>
                <a:latin typeface="Times New Roman" pitchFamily="18" charset="0"/>
              </a:rPr>
              <a:t>ta</a:t>
            </a:r>
            <a:r>
              <a:rPr lang="es-DO" sz="1600" dirty="0">
                <a:solidFill>
                  <a:srgbClr val="1B06BA"/>
                </a:solidFill>
                <a:effectLst>
                  <a:outerShdw blurRad="38100" dist="38100" dir="2700000" algn="tl">
                    <a:srgbClr val="000000">
                      <a:alpha val="43137"/>
                    </a:srgbClr>
                  </a:outerShdw>
                </a:effectLst>
                <a:latin typeface="Times New Roman" pitchFamily="18" charset="0"/>
              </a:rPr>
              <a:t>)</a:t>
            </a:r>
          </a:p>
          <a:p>
            <a:pPr marL="0" indent="0">
              <a:buNone/>
            </a:pPr>
            <a:r>
              <a:rPr lang="es-DO" sz="1600" i="1" dirty="0">
                <a:solidFill>
                  <a:srgbClr val="1B06BA"/>
                </a:solidFill>
                <a:effectLst>
                  <a:outerShdw blurRad="38100" dist="38100" dir="2700000" algn="tl">
                    <a:srgbClr val="000000">
                      <a:alpha val="43137"/>
                    </a:srgbClr>
                  </a:outerShdw>
                </a:effectLst>
                <a:latin typeface="Times New Roman" pitchFamily="18" charset="0"/>
              </a:rPr>
              <a:t>	Líneas oblicuas</a:t>
            </a:r>
            <a:r>
              <a:rPr lang="es-DO" sz="1600" dirty="0">
                <a:solidFill>
                  <a:srgbClr val="1B06BA"/>
                </a:solidFill>
                <a:effectLst>
                  <a:outerShdw blurRad="38100" dist="38100" dir="2700000" algn="tl">
                    <a:srgbClr val="000000">
                      <a:alpha val="43137"/>
                    </a:srgbClr>
                  </a:outerShdw>
                </a:effectLst>
                <a:latin typeface="Times New Roman" pitchFamily="18" charset="0"/>
              </a:rPr>
              <a:t>:	</a:t>
            </a:r>
            <a:r>
              <a:rPr lang="en-US" sz="1800" b="1" dirty="0">
                <a:solidFill>
                  <a:srgbClr val="1B06BA"/>
                </a:solidFill>
                <a:effectLst>
                  <a:outerShdw blurRad="38100" dist="38100" dir="2700000" algn="tl">
                    <a:srgbClr val="000000">
                      <a:alpha val="43137"/>
                    </a:srgbClr>
                  </a:outerShdw>
                </a:effectLst>
                <a:latin typeface="Times New Roman" pitchFamily="18" charset="0"/>
                <a:cs typeface="Times New Roman" pitchFamily="18" charset="0"/>
              </a:rPr>
              <a:t>/</a:t>
            </a:r>
            <a:r>
              <a:rPr lang="en-US" sz="1600" dirty="0">
                <a:solidFill>
                  <a:srgbClr val="1B06BA"/>
                </a:solidFill>
                <a:effectLst>
                  <a:outerShdw blurRad="38100" dist="38100" dir="2700000" algn="tl">
                    <a:srgbClr val="000000">
                      <a:alpha val="43137"/>
                    </a:srgbClr>
                  </a:outerShdw>
                </a:effectLst>
                <a:latin typeface="Times New Roman" pitchFamily="18" charset="0"/>
                <a:cs typeface="Times New Roman" pitchFamily="18" charset="0"/>
              </a:rPr>
              <a:t>  	</a:t>
            </a:r>
            <a:r>
              <a:rPr lang="es-DO" sz="1600" b="1" dirty="0">
                <a:solidFill>
                  <a:srgbClr val="1B06BA"/>
                </a:solidFill>
                <a:effectLst>
                  <a:outerShdw blurRad="38100" dist="38100" dir="2700000" algn="tl">
                    <a:srgbClr val="000000">
                      <a:alpha val="43137"/>
                    </a:srgbClr>
                  </a:outerShdw>
                </a:effectLst>
                <a:latin typeface="Times New Roman" pitchFamily="18" charset="0"/>
              </a:rPr>
              <a:t>r</a:t>
            </a:r>
            <a:r>
              <a:rPr lang="es-DO" sz="1600" dirty="0">
                <a:solidFill>
                  <a:srgbClr val="1B06BA"/>
                </a:solidFill>
                <a:effectLst>
                  <a:outerShdw blurRad="38100" dist="38100" dir="2700000" algn="tl">
                    <a:srgbClr val="000000">
                      <a:alpha val="43137"/>
                    </a:srgbClr>
                  </a:outerShdw>
                </a:effectLst>
                <a:latin typeface="Times New Roman" pitchFamily="18" charset="0"/>
              </a:rPr>
              <a:t>, </a:t>
            </a:r>
            <a:r>
              <a:rPr lang="es-DO" sz="1600" b="1" dirty="0">
                <a:solidFill>
                  <a:srgbClr val="1B06BA"/>
                </a:solidFill>
                <a:effectLst>
                  <a:outerShdw blurRad="38100" dist="38100" dir="2700000" algn="tl">
                    <a:srgbClr val="000000">
                      <a:alpha val="43137"/>
                    </a:srgbClr>
                  </a:outerShdw>
                </a:effectLst>
                <a:latin typeface="Times New Roman" pitchFamily="18" charset="0"/>
              </a:rPr>
              <a:t>l</a:t>
            </a:r>
            <a:r>
              <a:rPr lang="es-DO" sz="1600" dirty="0">
                <a:solidFill>
                  <a:srgbClr val="1B06BA"/>
                </a:solidFill>
                <a:effectLst>
                  <a:outerShdw blurRad="38100" dist="38100" dir="2700000" algn="tl">
                    <a:srgbClr val="000000">
                      <a:alpha val="43137"/>
                    </a:srgbClr>
                  </a:outerShdw>
                </a:effectLst>
                <a:latin typeface="Times New Roman" pitchFamily="18" charset="0"/>
              </a:rPr>
              <a:t>  </a:t>
            </a:r>
            <a:r>
              <a:rPr lang="es-DO" sz="1600" dirty="0">
                <a:solidFill>
                  <a:srgbClr val="1B06BA"/>
                </a:solidFill>
                <a:effectLst>
                  <a:outerShdw blurRad="38100" dist="38100" dir="2700000" algn="tl">
                    <a:srgbClr val="000000">
                      <a:alpha val="43137"/>
                    </a:srgbClr>
                  </a:outerShdw>
                </a:effectLst>
                <a:latin typeface="Times New Roman" pitchFamily="18" charset="0"/>
                <a:cs typeface="Times New Roman" pitchFamily="18" charset="0"/>
              </a:rPr>
              <a:t>→</a:t>
            </a:r>
            <a:r>
              <a:rPr lang="es-DO" sz="1600" dirty="0">
                <a:solidFill>
                  <a:srgbClr val="1B06BA"/>
                </a:solidFill>
                <a:effectLst>
                  <a:outerShdw blurRad="38100" dist="38100" dir="2700000" algn="tl">
                    <a:srgbClr val="000000">
                      <a:alpha val="43137"/>
                    </a:srgbClr>
                  </a:outerShdw>
                </a:effectLst>
                <a:latin typeface="Times New Roman" pitchFamily="18" charset="0"/>
              </a:rPr>
              <a:t>  </a:t>
            </a:r>
            <a:r>
              <a:rPr lang="es-DO" sz="1600" b="1" dirty="0">
                <a:solidFill>
                  <a:srgbClr val="1B06BA"/>
                </a:solidFill>
                <a:effectLst>
                  <a:outerShdw blurRad="38100" dist="38100" dir="2700000" algn="tl">
                    <a:srgbClr val="000000">
                      <a:alpha val="43137"/>
                    </a:srgbClr>
                  </a:outerShdw>
                </a:effectLst>
                <a:latin typeface="Times New Roman" pitchFamily="18" charset="0"/>
              </a:rPr>
              <a:t>i</a:t>
            </a:r>
            <a:r>
              <a:rPr lang="es-DO" sz="1600" dirty="0">
                <a:solidFill>
                  <a:srgbClr val="1B06BA"/>
                </a:solidFill>
                <a:effectLst>
                  <a:outerShdw blurRad="38100" dist="38100" dir="2700000" algn="tl">
                    <a:srgbClr val="000000">
                      <a:alpha val="43137"/>
                    </a:srgbClr>
                  </a:outerShdw>
                </a:effectLst>
                <a:latin typeface="Times New Roman" pitchFamily="18" charset="0"/>
              </a:rPr>
              <a:t> (</a:t>
            </a:r>
            <a:r>
              <a:rPr lang="es-DO" sz="1600" dirty="0">
                <a:solidFill>
                  <a:srgbClr val="0033CC"/>
                </a:solidFill>
                <a:effectLst>
                  <a:outerShdw blurRad="38100" dist="38100" dir="2700000" algn="tl">
                    <a:srgbClr val="000000">
                      <a:alpha val="43137"/>
                    </a:srgbClr>
                  </a:outerShdw>
                </a:effectLst>
                <a:latin typeface="Times New Roman" pitchFamily="18" charset="0"/>
              </a:rPr>
              <a:t>vocalización: </a:t>
            </a:r>
            <a:r>
              <a:rPr lang="es-DO" sz="1600" dirty="0" err="1">
                <a:solidFill>
                  <a:srgbClr val="0033CC"/>
                </a:solidFill>
                <a:effectLst>
                  <a:outerShdw blurRad="38100" dist="38100" dir="2700000" algn="tl">
                    <a:srgbClr val="000000">
                      <a:alpha val="43137"/>
                    </a:srgbClr>
                  </a:outerShdw>
                </a:effectLst>
                <a:latin typeface="Times New Roman" pitchFamily="18" charset="0"/>
              </a:rPr>
              <a:t>pue</a:t>
            </a:r>
            <a:r>
              <a:rPr lang="es-DO" sz="1600" b="1" u="sng" dirty="0" err="1">
                <a:solidFill>
                  <a:srgbClr val="0033CC"/>
                </a:solidFill>
                <a:effectLst>
                  <a:outerShdw blurRad="38100" dist="38100" dir="2700000" algn="tl">
                    <a:srgbClr val="000000">
                      <a:alpha val="43137"/>
                    </a:srgbClr>
                  </a:outerShdw>
                </a:effectLst>
                <a:latin typeface="Times New Roman" pitchFamily="18" charset="0"/>
              </a:rPr>
              <a:t>i</a:t>
            </a:r>
            <a:r>
              <a:rPr lang="es-DO" sz="1600" dirty="0" err="1">
                <a:solidFill>
                  <a:srgbClr val="0033CC"/>
                </a:solidFill>
                <a:effectLst>
                  <a:outerShdw blurRad="38100" dist="38100" dir="2700000" algn="tl">
                    <a:srgbClr val="000000">
                      <a:alpha val="43137"/>
                    </a:srgbClr>
                  </a:outerShdw>
                </a:effectLst>
                <a:latin typeface="Times New Roman" pitchFamily="18" charset="0"/>
              </a:rPr>
              <a:t>ta</a:t>
            </a:r>
            <a:r>
              <a:rPr lang="es-DO" sz="1600" dirty="0">
                <a:solidFill>
                  <a:srgbClr val="1B06BA"/>
                </a:solidFill>
                <a:effectLst>
                  <a:outerShdw blurRad="38100" dist="38100" dir="2700000" algn="tl">
                    <a:srgbClr val="000000">
                      <a:alpha val="43137"/>
                    </a:srgbClr>
                  </a:outerShdw>
                </a:effectLst>
                <a:latin typeface="Times New Roman" pitchFamily="18" charset="0"/>
              </a:rPr>
              <a:t>)</a:t>
            </a:r>
          </a:p>
          <a:p>
            <a:pPr marL="0" indent="0">
              <a:buNone/>
            </a:pPr>
            <a:r>
              <a:rPr lang="es-DO" sz="1600" i="1" dirty="0">
                <a:solidFill>
                  <a:srgbClr val="1B06BA"/>
                </a:solidFill>
                <a:effectLst>
                  <a:outerShdw blurRad="38100" dist="38100" dir="2700000" algn="tl">
                    <a:srgbClr val="000000">
                      <a:alpha val="43137"/>
                    </a:srgbClr>
                  </a:outerShdw>
                </a:effectLst>
                <a:latin typeface="Times New Roman" pitchFamily="18" charset="0"/>
              </a:rPr>
              <a:t>	Líneas horizontales</a:t>
            </a:r>
            <a:r>
              <a:rPr lang="es-DO" sz="1600" dirty="0">
                <a:solidFill>
                  <a:srgbClr val="1B06BA"/>
                </a:solidFill>
                <a:effectLst>
                  <a:outerShdw blurRad="38100" dist="38100" dir="2700000" algn="tl">
                    <a:srgbClr val="000000">
                      <a:alpha val="43137"/>
                    </a:srgbClr>
                  </a:outerShdw>
                </a:effectLst>
                <a:latin typeface="Times New Roman" pitchFamily="18" charset="0"/>
              </a:rPr>
              <a:t>:	</a:t>
            </a:r>
            <a:r>
              <a:rPr lang="es-DO" sz="1800" b="1" dirty="0">
                <a:solidFill>
                  <a:srgbClr val="1B06BA"/>
                </a:solidFill>
                <a:effectLst>
                  <a:outerShdw blurRad="38100" dist="38100" dir="2700000" algn="tl">
                    <a:srgbClr val="000000">
                      <a:alpha val="43137"/>
                    </a:srgbClr>
                  </a:outerShdw>
                </a:effectLst>
                <a:latin typeface="Times New Roman" pitchFamily="18" charset="0"/>
                <a:cs typeface="Times New Roman" pitchFamily="18" charset="0"/>
              </a:rPr>
              <a:t>—</a:t>
            </a:r>
            <a:r>
              <a:rPr lang="es-DO" sz="1600" dirty="0">
                <a:solidFill>
                  <a:srgbClr val="1B06BA"/>
                </a:solidFill>
                <a:effectLst>
                  <a:outerShdw blurRad="38100" dist="38100" dir="2700000" algn="tl">
                    <a:srgbClr val="000000">
                      <a:alpha val="43137"/>
                    </a:srgbClr>
                  </a:outerShdw>
                </a:effectLst>
                <a:latin typeface="Times New Roman" pitchFamily="18" charset="0"/>
                <a:cs typeface="Times New Roman" pitchFamily="18" charset="0"/>
              </a:rPr>
              <a:t>  	</a:t>
            </a:r>
            <a:r>
              <a:rPr lang="es-DO" sz="1600" dirty="0">
                <a:solidFill>
                  <a:srgbClr val="1B06BA"/>
                </a:solidFill>
                <a:effectLst>
                  <a:outerShdw blurRad="38100" dist="38100" dir="2700000" algn="tl">
                    <a:srgbClr val="000000">
                      <a:alpha val="43137"/>
                    </a:srgbClr>
                  </a:outerShdw>
                </a:effectLst>
                <a:latin typeface="Times New Roman" pitchFamily="18" charset="0"/>
              </a:rPr>
              <a:t>(asimilación: </a:t>
            </a:r>
            <a:r>
              <a:rPr lang="es-DO" sz="1600" dirty="0" err="1">
                <a:solidFill>
                  <a:srgbClr val="1B06BA"/>
                </a:solidFill>
                <a:effectLst>
                  <a:outerShdw blurRad="38100" dist="38100" dir="2700000" algn="tl">
                    <a:srgbClr val="000000">
                      <a:alpha val="43137"/>
                    </a:srgbClr>
                  </a:outerShdw>
                </a:effectLst>
                <a:latin typeface="Times New Roman" pitchFamily="18" charset="0"/>
              </a:rPr>
              <a:t>pue</a:t>
            </a:r>
            <a:r>
              <a:rPr lang="es-DO" sz="1600" b="1" u="sng" dirty="0" err="1">
                <a:solidFill>
                  <a:srgbClr val="1B06BA"/>
                </a:solidFill>
                <a:effectLst>
                  <a:outerShdw blurRad="38100" dist="38100" dir="2700000" algn="tl">
                    <a:srgbClr val="000000">
                      <a:alpha val="43137"/>
                    </a:srgbClr>
                  </a:outerShdw>
                </a:effectLst>
                <a:latin typeface="Times New Roman" pitchFamily="18" charset="0"/>
              </a:rPr>
              <a:t>t</a:t>
            </a:r>
            <a:r>
              <a:rPr lang="es-DO" sz="1600" dirty="0" err="1">
                <a:solidFill>
                  <a:srgbClr val="1B06BA"/>
                </a:solidFill>
                <a:effectLst>
                  <a:outerShdw blurRad="38100" dist="38100" dir="2700000" algn="tl">
                    <a:srgbClr val="000000">
                      <a:alpha val="43137"/>
                    </a:srgbClr>
                  </a:outerShdw>
                </a:effectLst>
                <a:latin typeface="Times New Roman" pitchFamily="18" charset="0"/>
              </a:rPr>
              <a:t>ta</a:t>
            </a:r>
            <a:r>
              <a:rPr lang="es-DO" sz="1600" dirty="0">
                <a:solidFill>
                  <a:srgbClr val="1B06BA"/>
                </a:solidFill>
                <a:effectLst>
                  <a:outerShdw blurRad="38100" dist="38100" dir="2700000" algn="tl">
                    <a:srgbClr val="000000">
                      <a:alpha val="43137"/>
                    </a:srgbClr>
                  </a:outerShdw>
                </a:effectLst>
                <a:latin typeface="Times New Roman" pitchFamily="18" charset="0"/>
              </a:rPr>
              <a:t>)</a:t>
            </a:r>
          </a:p>
          <a:p>
            <a:pPr marL="0" indent="0">
              <a:buNone/>
            </a:pPr>
            <a:r>
              <a:rPr lang="es-DO" sz="1600" i="1" dirty="0">
                <a:solidFill>
                  <a:srgbClr val="1B06BA"/>
                </a:solidFill>
                <a:effectLst>
                  <a:outerShdw blurRad="38100" dist="38100" dir="2700000" algn="tl">
                    <a:srgbClr val="000000">
                      <a:alpha val="43137"/>
                    </a:srgbClr>
                  </a:outerShdw>
                </a:effectLst>
                <a:latin typeface="Times New Roman" pitchFamily="18" charset="0"/>
              </a:rPr>
              <a:t>	En blanco</a:t>
            </a:r>
            <a:r>
              <a:rPr lang="es-DO" sz="1600" dirty="0">
                <a:solidFill>
                  <a:srgbClr val="1B06BA"/>
                </a:solidFill>
                <a:effectLst>
                  <a:outerShdw blurRad="38100" dist="38100" dir="2700000" algn="tl">
                    <a:srgbClr val="000000">
                      <a:alpha val="43137"/>
                    </a:srgbClr>
                  </a:outerShdw>
                </a:effectLst>
                <a:latin typeface="Times New Roman" pitchFamily="18" charset="0"/>
              </a:rPr>
              <a:t>:			</a:t>
            </a:r>
            <a:r>
              <a:rPr lang="es-DO" sz="1600" b="1" dirty="0">
                <a:solidFill>
                  <a:srgbClr val="1B06BA"/>
                </a:solidFill>
                <a:effectLst>
                  <a:outerShdw blurRad="38100" dist="38100" dir="2700000" algn="tl">
                    <a:srgbClr val="000000">
                      <a:alpha val="43137"/>
                    </a:srgbClr>
                  </a:outerShdw>
                </a:effectLst>
                <a:latin typeface="Times New Roman" pitchFamily="18" charset="0"/>
              </a:rPr>
              <a:t>l</a:t>
            </a:r>
            <a:r>
              <a:rPr lang="es-DO" sz="1600" dirty="0">
                <a:solidFill>
                  <a:srgbClr val="1B06BA"/>
                </a:solidFill>
                <a:effectLst>
                  <a:outerShdw blurRad="38100" dist="38100" dir="2700000" algn="tl">
                    <a:srgbClr val="000000">
                      <a:alpha val="43137"/>
                    </a:srgbClr>
                  </a:outerShdw>
                </a:effectLst>
                <a:latin typeface="Times New Roman" pitchFamily="18" charset="0"/>
              </a:rPr>
              <a:t>  </a:t>
            </a:r>
            <a:r>
              <a:rPr lang="es-DO" sz="1600" dirty="0">
                <a:solidFill>
                  <a:srgbClr val="1B06BA"/>
                </a:solidFill>
                <a:effectLst>
                  <a:outerShdw blurRad="38100" dist="38100" dir="2700000" algn="tl">
                    <a:srgbClr val="000000">
                      <a:alpha val="43137"/>
                    </a:srgbClr>
                  </a:outerShdw>
                </a:effectLst>
                <a:latin typeface="Times New Roman" pitchFamily="18" charset="0"/>
                <a:cs typeface="Times New Roman" pitchFamily="18" charset="0"/>
              </a:rPr>
              <a:t>→</a:t>
            </a:r>
            <a:r>
              <a:rPr lang="es-DO" sz="1600" dirty="0">
                <a:solidFill>
                  <a:srgbClr val="1B06BA"/>
                </a:solidFill>
                <a:effectLst>
                  <a:outerShdw blurRad="38100" dist="38100" dir="2700000" algn="tl">
                    <a:srgbClr val="000000">
                      <a:alpha val="43137"/>
                    </a:srgbClr>
                  </a:outerShdw>
                </a:effectLst>
                <a:latin typeface="Times New Roman" pitchFamily="18" charset="0"/>
              </a:rPr>
              <a:t>  </a:t>
            </a:r>
            <a:r>
              <a:rPr lang="es-DO" sz="1600" b="1" dirty="0">
                <a:solidFill>
                  <a:srgbClr val="1B06BA"/>
                </a:solidFill>
                <a:effectLst>
                  <a:outerShdw blurRad="38100" dist="38100" dir="2700000" algn="tl">
                    <a:srgbClr val="000000">
                      <a:alpha val="43137"/>
                    </a:srgbClr>
                  </a:outerShdw>
                </a:effectLst>
                <a:latin typeface="Times New Roman" pitchFamily="18" charset="0"/>
              </a:rPr>
              <a:t>r</a:t>
            </a:r>
            <a:r>
              <a:rPr lang="es-DO" sz="1600" dirty="0">
                <a:solidFill>
                  <a:srgbClr val="1B06BA"/>
                </a:solidFill>
                <a:effectLst>
                  <a:outerShdw blurRad="38100" dist="38100" dir="2700000" algn="tl">
                    <a:srgbClr val="000000">
                      <a:alpha val="43137"/>
                    </a:srgbClr>
                  </a:outerShdw>
                </a:effectLst>
                <a:latin typeface="Times New Roman" pitchFamily="18" charset="0"/>
              </a:rPr>
              <a:t>  (rotacismo: fa</a:t>
            </a:r>
            <a:r>
              <a:rPr lang="es-DO" sz="1600" b="1" u="sng" dirty="0">
                <a:solidFill>
                  <a:srgbClr val="1B06BA"/>
                </a:solidFill>
                <a:effectLst>
                  <a:outerShdw blurRad="38100" dist="38100" dir="2700000" algn="tl">
                    <a:srgbClr val="000000">
                      <a:alpha val="43137"/>
                    </a:srgbClr>
                  </a:outerShdw>
                </a:effectLst>
                <a:latin typeface="Times New Roman" pitchFamily="18" charset="0"/>
              </a:rPr>
              <a:t>r</a:t>
            </a:r>
            <a:r>
              <a:rPr lang="es-DO" sz="1600" dirty="0">
                <a:solidFill>
                  <a:srgbClr val="1B06BA"/>
                </a:solidFill>
                <a:effectLst>
                  <a:outerShdw blurRad="38100" dist="38100" dir="2700000" algn="tl">
                    <a:srgbClr val="000000">
                      <a:alpha val="43137"/>
                    </a:srgbClr>
                  </a:outerShdw>
                </a:effectLst>
                <a:latin typeface="Times New Roman" pitchFamily="18" charset="0"/>
              </a:rPr>
              <a:t>da)</a:t>
            </a:r>
          </a:p>
        </p:txBody>
      </p:sp>
      <p:sp>
        <p:nvSpPr>
          <p:cNvPr id="6" name="Date Placeholder 3"/>
          <p:cNvSpPr>
            <a:spLocks noGrp="1"/>
          </p:cNvSpPr>
          <p:nvPr>
            <p:ph type="dt" sz="half" idx="10"/>
          </p:nvPr>
        </p:nvSpPr>
        <p:spPr/>
        <p:txBody>
          <a:bodyPr/>
          <a:lstStyle/>
          <a:p>
            <a:pPr defTabSz="685800">
              <a:defRPr/>
            </a:pPr>
            <a:fld id="{BD889BE1-CAA3-42E6-8046-FFF80FAD275D}" type="datetime1">
              <a:rPr lang="es-DO">
                <a:solidFill>
                  <a:prstClr val="black">
                    <a:tint val="75000"/>
                  </a:prstClr>
                </a:solidFill>
                <a:latin typeface="Times New Roman" pitchFamily="18" charset="0"/>
              </a:rPr>
              <a:pPr defTabSz="685800">
                <a:defRPr/>
              </a:pPr>
              <a:t>1/5/2023</a:t>
            </a:fld>
            <a:endParaRPr lang="es-DO">
              <a:solidFill>
                <a:prstClr val="black">
                  <a:tint val="75000"/>
                </a:prstClr>
              </a:solidFill>
              <a:latin typeface="Times New Roman" pitchFamily="18" charset="0"/>
            </a:endParaRPr>
          </a:p>
        </p:txBody>
      </p:sp>
      <p:sp>
        <p:nvSpPr>
          <p:cNvPr id="8" name="Slide Number Placeholder 5"/>
          <p:cNvSpPr>
            <a:spLocks noGrp="1"/>
          </p:cNvSpPr>
          <p:nvPr>
            <p:ph type="sldNum" sz="quarter" idx="12"/>
          </p:nvPr>
        </p:nvSpPr>
        <p:spPr/>
        <p:txBody>
          <a:bodyPr/>
          <a:lstStyle/>
          <a:p>
            <a:pPr defTabSz="685800">
              <a:defRPr/>
            </a:pPr>
            <a:fld id="{F9CCC1B6-561E-4FBD-89E9-76D11B96FFBF}" type="slidenum">
              <a:rPr lang="es-DO">
                <a:solidFill>
                  <a:prstClr val="black">
                    <a:tint val="75000"/>
                  </a:prstClr>
                </a:solidFill>
                <a:latin typeface="Times New Roman" pitchFamily="18" charset="0"/>
              </a:rPr>
              <a:pPr defTabSz="685800">
                <a:defRPr/>
              </a:pPr>
              <a:t>42</a:t>
            </a:fld>
            <a:endParaRPr lang="es-DO">
              <a:solidFill>
                <a:prstClr val="black">
                  <a:tint val="75000"/>
                </a:prstClr>
              </a:solidFill>
              <a:latin typeface="Times New Roman" pitchFamily="18" charset="0"/>
            </a:endParaRPr>
          </a:p>
        </p:txBody>
      </p:sp>
      <p:sp>
        <p:nvSpPr>
          <p:cNvPr id="44037" name="Rectangle 5"/>
          <p:cNvSpPr>
            <a:spLocks noChangeArrowheads="1"/>
          </p:cNvSpPr>
          <p:nvPr/>
        </p:nvSpPr>
        <p:spPr bwMode="auto">
          <a:xfrm>
            <a:off x="1143001" y="2522816"/>
            <a:ext cx="184731" cy="369332"/>
          </a:xfrm>
          <a:prstGeom prst="rect">
            <a:avLst/>
          </a:prstGeom>
          <a:noFill/>
          <a:ln w="9525">
            <a:noFill/>
            <a:miter lim="800000"/>
            <a:headEnd/>
            <a:tailEnd/>
          </a:ln>
          <a:effectLst/>
        </p:spPr>
        <p:txBody>
          <a:bodyPr wrap="none" anchor="ctr">
            <a:spAutoFit/>
          </a:bodyPr>
          <a:lstStyle/>
          <a:p>
            <a:pPr defTabSz="685800">
              <a:defRPr/>
            </a:pPr>
            <a:endParaRPr lang="en-US">
              <a:solidFill>
                <a:prstClr val="black"/>
              </a:solidFill>
              <a:latin typeface="Times New Roman" pitchFamily="18" charset="0"/>
            </a:endParaRPr>
          </a:p>
        </p:txBody>
      </p:sp>
      <p:graphicFrame>
        <p:nvGraphicFramePr>
          <p:cNvPr id="44036" name="Object 4"/>
          <p:cNvGraphicFramePr>
            <a:graphicFrameLocks noChangeAspect="1"/>
          </p:cNvGraphicFramePr>
          <p:nvPr>
            <p:extLst>
              <p:ext uri="{D42A27DB-BD31-4B8C-83A1-F6EECF244321}">
                <p14:modId xmlns:p14="http://schemas.microsoft.com/office/powerpoint/2010/main" val="2735779553"/>
              </p:ext>
            </p:extLst>
          </p:nvPr>
        </p:nvGraphicFramePr>
        <p:xfrm>
          <a:off x="452415" y="1338303"/>
          <a:ext cx="4147080" cy="2959105"/>
        </p:xfrm>
        <a:graphic>
          <a:graphicData uri="http://schemas.openxmlformats.org/presentationml/2006/ole">
            <mc:AlternateContent xmlns:mc="http://schemas.openxmlformats.org/markup-compatibility/2006">
              <mc:Choice xmlns:v="urn:schemas-microsoft-com:vml" Requires="v">
                <p:oleObj name="Drawing" r:id="rId3" imgW="3007866" imgH="2112692" progId="Presentations.Drawing.12">
                  <p:embed/>
                </p:oleObj>
              </mc:Choice>
              <mc:Fallback>
                <p:oleObj name="Drawing" r:id="rId3" imgW="3007866" imgH="2112692" progId="Presentations.Drawing.12">
                  <p:embed/>
                  <p:pic>
                    <p:nvPicPr>
                      <p:cNvPr id="4403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15" y="1338303"/>
                        <a:ext cx="4147080" cy="2959105"/>
                      </a:xfrm>
                      <a:prstGeom prst="rect">
                        <a:avLst/>
                      </a:prstGeom>
                      <a:noFill/>
                      <a:ln w="19050">
                        <a:solidFill>
                          <a:srgbClr val="0000CC"/>
                        </a:solidFill>
                        <a:miter lim="800000"/>
                        <a:headEnd/>
                        <a:tailEnd/>
                      </a:ln>
                    </p:spPr>
                  </p:pic>
                </p:oleObj>
              </mc:Fallback>
            </mc:AlternateContent>
          </a:graphicData>
        </a:graphic>
      </p:graphicFrame>
      <p:pic>
        <p:nvPicPr>
          <p:cNvPr id="13" name="Picture 15" descr="rd_mapa1"/>
          <p:cNvPicPr>
            <a:picLocks noChangeAspect="1" noChangeArrowheads="1"/>
          </p:cNvPicPr>
          <p:nvPr/>
        </p:nvPicPr>
        <p:blipFill>
          <a:blip r:embed="rId5" cstate="print"/>
          <a:srcRect/>
          <a:stretch>
            <a:fillRect/>
          </a:stretch>
        </p:blipFill>
        <p:spPr bwMode="auto">
          <a:xfrm>
            <a:off x="4620540" y="1499574"/>
            <a:ext cx="4096445" cy="2636561"/>
          </a:xfrm>
          <a:prstGeom prst="rect">
            <a:avLst/>
          </a:prstGeom>
          <a:noFill/>
        </p:spPr>
      </p:pic>
      <p:sp>
        <p:nvSpPr>
          <p:cNvPr id="2" name="Rectangle 1"/>
          <p:cNvSpPr/>
          <p:nvPr/>
        </p:nvSpPr>
        <p:spPr>
          <a:xfrm>
            <a:off x="934814" y="4297408"/>
            <a:ext cx="3182282" cy="523220"/>
          </a:xfrm>
          <a:prstGeom prst="rect">
            <a:avLst/>
          </a:prstGeom>
          <a:ln w="12700">
            <a:solidFill>
              <a:srgbClr val="0000FF"/>
            </a:solidFill>
            <a:prstDash val="sysDash"/>
          </a:ln>
        </p:spPr>
        <p:txBody>
          <a:bodyPr wrap="none">
            <a:spAutoFit/>
          </a:bodyPr>
          <a:lstStyle/>
          <a:p>
            <a:pPr algn="ctr" defTabSz="685800">
              <a:defRPr/>
            </a:pPr>
            <a:r>
              <a:rPr lang="es-ES_tradnl" sz="1400" b="1" dirty="0">
                <a:solidFill>
                  <a:srgbClr val="0000FF"/>
                </a:solidFill>
                <a:effectLst>
                  <a:outerShdw blurRad="38100" dist="38100" dir="2700000" algn="tl">
                    <a:srgbClr val="000000">
                      <a:alpha val="43137"/>
                    </a:srgbClr>
                  </a:outerShdw>
                </a:effectLst>
              </a:rPr>
              <a:t>Variantes de /r/ y /</a:t>
            </a:r>
            <a:r>
              <a:rPr lang="es-ES_tradnl" sz="1400" b="1" dirty="0" err="1">
                <a:solidFill>
                  <a:srgbClr val="0000FF"/>
                </a:solidFill>
                <a:effectLst>
                  <a:outerShdw blurRad="38100" dist="38100" dir="2700000" algn="tl">
                    <a:srgbClr val="000000">
                      <a:alpha val="43137"/>
                    </a:srgbClr>
                  </a:outerShdw>
                </a:effectLst>
              </a:rPr>
              <a:t>l/</a:t>
            </a:r>
            <a:r>
              <a:rPr lang="es-ES_tradnl" sz="1400" b="1" dirty="0">
                <a:solidFill>
                  <a:srgbClr val="0000FF"/>
                </a:solidFill>
                <a:effectLst>
                  <a:outerShdw blurRad="38100" dist="38100" dir="2700000" algn="tl">
                    <a:srgbClr val="000000">
                      <a:alpha val="43137"/>
                    </a:srgbClr>
                  </a:outerShdw>
                </a:effectLst>
              </a:rPr>
              <a:t> implosivas en R.D.</a:t>
            </a:r>
            <a:endParaRPr lang="en-US" sz="1400" b="1" dirty="0">
              <a:solidFill>
                <a:srgbClr val="0000FF"/>
              </a:solidFill>
              <a:effectLst>
                <a:outerShdw blurRad="38100" dist="38100" dir="2700000" algn="tl">
                  <a:srgbClr val="000000">
                    <a:alpha val="43137"/>
                  </a:srgbClr>
                </a:outerShdw>
              </a:effectLst>
            </a:endParaRPr>
          </a:p>
          <a:p>
            <a:pPr algn="ctr" defTabSz="685800">
              <a:defRPr/>
            </a:pPr>
            <a:r>
              <a:rPr lang="en-US" sz="1400" dirty="0">
                <a:solidFill>
                  <a:srgbClr val="0000FF"/>
                </a:solidFill>
                <a:effectLst>
                  <a:outerShdw blurRad="38100" dist="38100" dir="2700000" algn="tl">
                    <a:srgbClr val="000000">
                      <a:alpha val="43137"/>
                    </a:srgbClr>
                  </a:outerShdw>
                </a:effectLst>
              </a:rPr>
              <a:t>(Jiménez </a:t>
            </a:r>
            <a:r>
              <a:rPr lang="en-US" sz="1400" dirty="0" err="1">
                <a:solidFill>
                  <a:srgbClr val="0000FF"/>
                </a:solidFill>
                <a:effectLst>
                  <a:outerShdw blurRad="38100" dist="38100" dir="2700000" algn="tl">
                    <a:srgbClr val="000000">
                      <a:alpha val="43137"/>
                    </a:srgbClr>
                  </a:outerShdw>
                </a:effectLst>
              </a:rPr>
              <a:t>Sabater</a:t>
            </a:r>
            <a:r>
              <a:rPr lang="en-US" sz="1400" dirty="0">
                <a:solidFill>
                  <a:srgbClr val="0000FF"/>
                </a:solidFill>
                <a:effectLst>
                  <a:outerShdw blurRad="38100" dist="38100" dir="2700000" algn="tl">
                    <a:srgbClr val="000000">
                      <a:alpha val="43137"/>
                    </a:srgbClr>
                  </a:outerShdw>
                </a:effectLst>
              </a:rPr>
              <a:t>. 1975)</a:t>
            </a:r>
          </a:p>
        </p:txBody>
      </p:sp>
      <p:sp>
        <p:nvSpPr>
          <p:cNvPr id="3" name="Title 4">
            <a:extLst>
              <a:ext uri="{FF2B5EF4-FFF2-40B4-BE49-F238E27FC236}">
                <a16:creationId xmlns:a16="http://schemas.microsoft.com/office/drawing/2014/main" id="{63BD5233-35E8-4EF6-5F91-B50721D8FFED}"/>
              </a:ext>
            </a:extLst>
          </p:cNvPr>
          <p:cNvSpPr>
            <a:spLocks noGrp="1"/>
          </p:cNvSpPr>
          <p:nvPr>
            <p:ph type="title"/>
          </p:nvPr>
        </p:nvSpPr>
        <p:spPr>
          <a:xfrm>
            <a:off x="644021" y="380033"/>
            <a:ext cx="7855957" cy="762047"/>
          </a:xfrm>
          <a:ln w="28575">
            <a:solidFill>
              <a:srgbClr val="0000FF"/>
            </a:solidFill>
            <a:prstDash val="sysDash"/>
          </a:ln>
        </p:spPr>
        <p:txBody>
          <a:bodyPr>
            <a:normAutofit/>
          </a:bodyPr>
          <a:lstStyle/>
          <a:p>
            <a:pPr algn="ctr"/>
            <a:r>
              <a:rPr lang="es-ES" sz="2400" dirty="0">
                <a:solidFill>
                  <a:srgbClr val="0000FF"/>
                </a:solidFill>
                <a:latin typeface="Times New Roman" panose="02020603050405020304" pitchFamily="18" charset="0"/>
                <a:cs typeface="Times New Roman" panose="02020603050405020304" pitchFamily="18" charset="0"/>
              </a:rPr>
              <a:t>Variación de las líquidas en el </a:t>
            </a:r>
            <a:r>
              <a:rPr lang="es-ES" sz="2400" u="sng" dirty="0">
                <a:solidFill>
                  <a:srgbClr val="0000FF"/>
                </a:solidFill>
                <a:latin typeface="Times New Roman" panose="02020603050405020304" pitchFamily="18" charset="0"/>
                <a:cs typeface="Times New Roman" panose="02020603050405020304" pitchFamily="18" charset="0"/>
              </a:rPr>
              <a:t>habla popular</a:t>
            </a:r>
            <a:r>
              <a:rPr lang="es-ES" sz="2400" dirty="0">
                <a:solidFill>
                  <a:srgbClr val="0000FF"/>
                </a:solidFill>
                <a:latin typeface="Times New Roman" panose="02020603050405020304" pitchFamily="18" charset="0"/>
                <a:cs typeface="Times New Roman" panose="02020603050405020304" pitchFamily="18" charset="0"/>
              </a:rPr>
              <a:t> dominicana</a:t>
            </a:r>
          </a:p>
        </p:txBody>
      </p:sp>
    </p:spTree>
    <p:extLst>
      <p:ext uri="{BB962C8B-B14F-4D97-AF65-F5344CB8AC3E}">
        <p14:creationId xmlns:p14="http://schemas.microsoft.com/office/powerpoint/2010/main" val="1910768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wheel(3)">
                                      <p:cBhvr>
                                        <p:cTn id="7" dur="500"/>
                                        <p:tgtEl>
                                          <p:spTgt spid="3"/>
                                        </p:tgtEl>
                                      </p:cBhvr>
                                    </p:animEffect>
                                  </p:childTnLst>
                                </p:cTn>
                              </p:par>
                            </p:childTnLst>
                          </p:cTn>
                        </p:par>
                        <p:par>
                          <p:cTn id="8" fill="hold">
                            <p:stCondLst>
                              <p:cond delay="900"/>
                            </p:stCondLst>
                            <p:childTnLst>
                              <p:par>
                                <p:cTn id="9" presetID="21" presetClass="entr" presetSubtype="3" fill="hold" grpId="0" nodeType="afterEffect">
                                  <p:stCondLst>
                                    <p:cond delay="0"/>
                                  </p:stCondLst>
                                  <p:childTnLst>
                                    <p:set>
                                      <p:cBhvr>
                                        <p:cTn id="10" dur="1" fill="hold">
                                          <p:stCondLst>
                                            <p:cond delay="0"/>
                                          </p:stCondLst>
                                        </p:cTn>
                                        <p:tgtEl>
                                          <p:spTgt spid="44038">
                                            <p:bg/>
                                          </p:spTgt>
                                        </p:tgtEl>
                                        <p:attrNameLst>
                                          <p:attrName>style.visibility</p:attrName>
                                        </p:attrNameLst>
                                      </p:cBhvr>
                                      <p:to>
                                        <p:strVal val="visible"/>
                                      </p:to>
                                    </p:set>
                                    <p:animEffect transition="in" filter="wheel(3)">
                                      <p:cBhvr>
                                        <p:cTn id="11" dur="500"/>
                                        <p:tgtEl>
                                          <p:spTgt spid="44038">
                                            <p:bg/>
                                          </p:spTgt>
                                        </p:tgtEl>
                                      </p:cBhvr>
                                    </p:animEffect>
                                  </p:childTnLst>
                                </p:cTn>
                              </p:par>
                            </p:childTnLst>
                          </p:cTn>
                        </p:par>
                        <p:par>
                          <p:cTn id="12" fill="hold">
                            <p:stCondLst>
                              <p:cond delay="1400"/>
                            </p:stCondLst>
                            <p:childTnLst>
                              <p:par>
                                <p:cTn id="13" presetID="21" presetClass="entr" presetSubtype="3" fill="hold" nodeType="afterEffect">
                                  <p:stCondLst>
                                    <p:cond delay="0"/>
                                  </p:stCondLst>
                                  <p:iterate type="wd">
                                    <p:tmPct val="10000"/>
                                  </p:iterate>
                                  <p:childTnLst>
                                    <p:set>
                                      <p:cBhvr>
                                        <p:cTn id="14" dur="1" fill="hold">
                                          <p:stCondLst>
                                            <p:cond delay="0"/>
                                          </p:stCondLst>
                                        </p:cTn>
                                        <p:tgtEl>
                                          <p:spTgt spid="44036"/>
                                        </p:tgtEl>
                                        <p:attrNameLst>
                                          <p:attrName>style.visibility</p:attrName>
                                        </p:attrNameLst>
                                      </p:cBhvr>
                                      <p:to>
                                        <p:strVal val="visible"/>
                                      </p:to>
                                    </p:set>
                                    <p:animEffect transition="in" filter="wheel(3)">
                                      <p:cBhvr>
                                        <p:cTn id="15" dur="500"/>
                                        <p:tgtEl>
                                          <p:spTgt spid="44036"/>
                                        </p:tgtEl>
                                      </p:cBhvr>
                                    </p:animEffect>
                                  </p:childTnLst>
                                </p:cTn>
                              </p:par>
                            </p:childTnLst>
                          </p:cTn>
                        </p:par>
                        <p:par>
                          <p:cTn id="16" fill="hold">
                            <p:stCondLst>
                              <p:cond delay="1900"/>
                            </p:stCondLst>
                            <p:childTnLst>
                              <p:par>
                                <p:cTn id="17" presetID="21" presetClass="entr" presetSubtype="3" fill="hold" nodeType="afterEffect">
                                  <p:stCondLst>
                                    <p:cond delay="0"/>
                                  </p:stCondLst>
                                  <p:iterate type="wd">
                                    <p:tmPct val="10000"/>
                                  </p:iterate>
                                  <p:childTnLst>
                                    <p:set>
                                      <p:cBhvr>
                                        <p:cTn id="18" dur="1" fill="hold">
                                          <p:stCondLst>
                                            <p:cond delay="0"/>
                                          </p:stCondLst>
                                        </p:cTn>
                                        <p:tgtEl>
                                          <p:spTgt spid="13"/>
                                        </p:tgtEl>
                                        <p:attrNameLst>
                                          <p:attrName>style.visibility</p:attrName>
                                        </p:attrNameLst>
                                      </p:cBhvr>
                                      <p:to>
                                        <p:strVal val="visible"/>
                                      </p:to>
                                    </p:set>
                                    <p:animEffect transition="in" filter="wheel(3)">
                                      <p:cBhvr>
                                        <p:cTn id="19" dur="500"/>
                                        <p:tgtEl>
                                          <p:spTgt spid="13"/>
                                        </p:tgtEl>
                                      </p:cBhvr>
                                    </p:animEffect>
                                  </p:childTnLst>
                                </p:cTn>
                              </p:par>
                            </p:childTnLst>
                          </p:cTn>
                        </p:par>
                        <p:par>
                          <p:cTn id="20" fill="hold">
                            <p:stCondLst>
                              <p:cond delay="2400"/>
                            </p:stCondLst>
                            <p:childTnLst>
                              <p:par>
                                <p:cTn id="21" presetID="21" presetClass="entr" presetSubtype="3" fill="hold" grpId="0" nodeType="afterEffect">
                                  <p:stCondLst>
                                    <p:cond delay="0"/>
                                  </p:stCondLst>
                                  <p:iterate type="wd">
                                    <p:tmPct val="10000"/>
                                  </p:iterate>
                                  <p:childTnLst>
                                    <p:set>
                                      <p:cBhvr>
                                        <p:cTn id="22" dur="1" fill="hold">
                                          <p:stCondLst>
                                            <p:cond delay="0"/>
                                          </p:stCondLst>
                                        </p:cTn>
                                        <p:tgtEl>
                                          <p:spTgt spid="2"/>
                                        </p:tgtEl>
                                        <p:attrNameLst>
                                          <p:attrName>style.visibility</p:attrName>
                                        </p:attrNameLst>
                                      </p:cBhvr>
                                      <p:to>
                                        <p:strVal val="visible"/>
                                      </p:to>
                                    </p:set>
                                    <p:animEffect transition="in" filter="wheel(3)">
                                      <p:cBhvr>
                                        <p:cTn id="23" dur="500"/>
                                        <p:tgtEl>
                                          <p:spTgt spid="2"/>
                                        </p:tgtEl>
                                      </p:cBhvr>
                                    </p:animEffect>
                                  </p:childTnLst>
                                </p:cTn>
                              </p:par>
                            </p:childTnLst>
                          </p:cTn>
                        </p:par>
                        <p:par>
                          <p:cTn id="24" fill="hold">
                            <p:stCondLst>
                              <p:cond delay="3900"/>
                            </p:stCondLst>
                            <p:childTnLst>
                              <p:par>
                                <p:cTn id="25" presetID="21" presetClass="entr" presetSubtype="3" fill="hold" grpId="0" nodeType="afterEffect">
                                  <p:stCondLst>
                                    <p:cond delay="0"/>
                                  </p:stCondLst>
                                  <p:iterate type="wd">
                                    <p:tmPct val="10000"/>
                                  </p:iterate>
                                  <p:childTnLst>
                                    <p:set>
                                      <p:cBhvr>
                                        <p:cTn id="26" dur="1" fill="hold">
                                          <p:stCondLst>
                                            <p:cond delay="0"/>
                                          </p:stCondLst>
                                        </p:cTn>
                                        <p:tgtEl>
                                          <p:spTgt spid="44038">
                                            <p:txEl>
                                              <p:pRg st="13" end="13"/>
                                            </p:txEl>
                                          </p:spTgt>
                                        </p:tgtEl>
                                        <p:attrNameLst>
                                          <p:attrName>style.visibility</p:attrName>
                                        </p:attrNameLst>
                                      </p:cBhvr>
                                      <p:to>
                                        <p:strVal val="visible"/>
                                      </p:to>
                                    </p:set>
                                    <p:animEffect transition="in" filter="wheel(3)">
                                      <p:cBhvr>
                                        <p:cTn id="27" dur="500"/>
                                        <p:tgtEl>
                                          <p:spTgt spid="44038">
                                            <p:txEl>
                                              <p:pRg st="13" end="13"/>
                                            </p:txEl>
                                          </p:spTgt>
                                        </p:tgtEl>
                                      </p:cBhvr>
                                    </p:animEffect>
                                  </p:childTnLst>
                                </p:cTn>
                              </p:par>
                            </p:childTnLst>
                          </p:cTn>
                        </p:par>
                        <p:par>
                          <p:cTn id="28" fill="hold">
                            <p:stCondLst>
                              <p:cond delay="4950"/>
                            </p:stCondLst>
                            <p:childTnLst>
                              <p:par>
                                <p:cTn id="29" presetID="21" presetClass="entr" presetSubtype="3" fill="hold" grpId="0" nodeType="afterEffect">
                                  <p:stCondLst>
                                    <p:cond delay="0"/>
                                  </p:stCondLst>
                                  <p:iterate type="wd">
                                    <p:tmPct val="10000"/>
                                  </p:iterate>
                                  <p:childTnLst>
                                    <p:set>
                                      <p:cBhvr>
                                        <p:cTn id="30" dur="1" fill="hold">
                                          <p:stCondLst>
                                            <p:cond delay="0"/>
                                          </p:stCondLst>
                                        </p:cTn>
                                        <p:tgtEl>
                                          <p:spTgt spid="44038">
                                            <p:txEl>
                                              <p:pRg st="14" end="14"/>
                                            </p:txEl>
                                          </p:spTgt>
                                        </p:tgtEl>
                                        <p:attrNameLst>
                                          <p:attrName>style.visibility</p:attrName>
                                        </p:attrNameLst>
                                      </p:cBhvr>
                                      <p:to>
                                        <p:strVal val="visible"/>
                                      </p:to>
                                    </p:set>
                                    <p:animEffect transition="in" filter="wheel(3)">
                                      <p:cBhvr>
                                        <p:cTn id="31" dur="500"/>
                                        <p:tgtEl>
                                          <p:spTgt spid="44038">
                                            <p:txEl>
                                              <p:pRg st="14" end="14"/>
                                            </p:txEl>
                                          </p:spTgt>
                                        </p:tgtEl>
                                      </p:cBhvr>
                                    </p:animEffect>
                                  </p:childTnLst>
                                </p:cTn>
                              </p:par>
                            </p:childTnLst>
                          </p:cTn>
                        </p:par>
                        <p:par>
                          <p:cTn id="32" fill="hold">
                            <p:stCondLst>
                              <p:cond delay="6100"/>
                            </p:stCondLst>
                            <p:childTnLst>
                              <p:par>
                                <p:cTn id="33" presetID="21" presetClass="entr" presetSubtype="3" fill="hold" grpId="0" nodeType="afterEffect">
                                  <p:stCondLst>
                                    <p:cond delay="0"/>
                                  </p:stCondLst>
                                  <p:iterate type="wd">
                                    <p:tmPct val="10000"/>
                                  </p:iterate>
                                  <p:childTnLst>
                                    <p:set>
                                      <p:cBhvr>
                                        <p:cTn id="34" dur="1" fill="hold">
                                          <p:stCondLst>
                                            <p:cond delay="0"/>
                                          </p:stCondLst>
                                        </p:cTn>
                                        <p:tgtEl>
                                          <p:spTgt spid="44038">
                                            <p:txEl>
                                              <p:pRg st="15" end="15"/>
                                            </p:txEl>
                                          </p:spTgt>
                                        </p:tgtEl>
                                        <p:attrNameLst>
                                          <p:attrName>style.visibility</p:attrName>
                                        </p:attrNameLst>
                                      </p:cBhvr>
                                      <p:to>
                                        <p:strVal val="visible"/>
                                      </p:to>
                                    </p:set>
                                    <p:animEffect transition="in" filter="wheel(3)">
                                      <p:cBhvr>
                                        <p:cTn id="35" dur="500"/>
                                        <p:tgtEl>
                                          <p:spTgt spid="44038">
                                            <p:txEl>
                                              <p:pRg st="15" end="15"/>
                                            </p:txEl>
                                          </p:spTgt>
                                        </p:tgtEl>
                                      </p:cBhvr>
                                    </p:animEffect>
                                  </p:childTnLst>
                                </p:cTn>
                              </p:par>
                            </p:childTnLst>
                          </p:cTn>
                        </p:par>
                        <p:par>
                          <p:cTn id="36" fill="hold">
                            <p:stCondLst>
                              <p:cond delay="7000"/>
                            </p:stCondLst>
                            <p:childTnLst>
                              <p:par>
                                <p:cTn id="37" presetID="21" presetClass="entr" presetSubtype="3" fill="hold" grpId="0" nodeType="afterEffect">
                                  <p:stCondLst>
                                    <p:cond delay="0"/>
                                  </p:stCondLst>
                                  <p:iterate type="wd">
                                    <p:tmPct val="10000"/>
                                  </p:iterate>
                                  <p:childTnLst>
                                    <p:set>
                                      <p:cBhvr>
                                        <p:cTn id="38" dur="1" fill="hold">
                                          <p:stCondLst>
                                            <p:cond delay="0"/>
                                          </p:stCondLst>
                                        </p:cTn>
                                        <p:tgtEl>
                                          <p:spTgt spid="44038">
                                            <p:txEl>
                                              <p:pRg st="16" end="16"/>
                                            </p:txEl>
                                          </p:spTgt>
                                        </p:tgtEl>
                                        <p:attrNameLst>
                                          <p:attrName>style.visibility</p:attrName>
                                        </p:attrNameLst>
                                      </p:cBhvr>
                                      <p:to>
                                        <p:strVal val="visible"/>
                                      </p:to>
                                    </p:set>
                                    <p:animEffect transition="in" filter="wheel(3)">
                                      <p:cBhvr>
                                        <p:cTn id="39" dur="500"/>
                                        <p:tgtEl>
                                          <p:spTgt spid="44038">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uiExpand="1" build="p" animBg="1"/>
      <p:bldP spid="2"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4498" name="Object 2"/>
          <p:cNvGraphicFramePr>
            <a:graphicFrameLocks noGrp="1" noChangeAspect="1"/>
          </p:cNvGraphicFramePr>
          <p:nvPr>
            <p:ph idx="1"/>
            <p:extLst>
              <p:ext uri="{D42A27DB-BD31-4B8C-83A1-F6EECF244321}">
                <p14:modId xmlns:p14="http://schemas.microsoft.com/office/powerpoint/2010/main" val="2639779056"/>
              </p:ext>
            </p:extLst>
          </p:nvPr>
        </p:nvGraphicFramePr>
        <p:xfrm>
          <a:off x="2209801" y="2207130"/>
          <a:ext cx="3578232" cy="2515487"/>
        </p:xfrm>
        <a:graphic>
          <a:graphicData uri="http://schemas.openxmlformats.org/presentationml/2006/ole">
            <mc:AlternateContent xmlns:mc="http://schemas.openxmlformats.org/markup-compatibility/2006">
              <mc:Choice xmlns:v="urn:schemas-microsoft-com:vml" Requires="v">
                <p:oleObj name="Drawing" r:id="rId18" imgW="3007866" imgH="2112692" progId="Presentations.Drawing.12">
                  <p:embed/>
                </p:oleObj>
              </mc:Choice>
              <mc:Fallback>
                <p:oleObj name="Drawing" r:id="rId18" imgW="3007866" imgH="2112692" progId="Presentations.Drawing.12">
                  <p:embed/>
                  <p:pic>
                    <p:nvPicPr>
                      <p:cNvPr id="234498" name="Object 2"/>
                      <p:cNvPicPr>
                        <a:picLocks noGrp="1"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09801" y="2207130"/>
                        <a:ext cx="3578232" cy="2515487"/>
                      </a:xfrm>
                      <a:prstGeom prst="rect">
                        <a:avLst/>
                      </a:prstGeom>
                      <a:blipFill dpi="0" rotWithShape="0">
                        <a:blip r:embed="rId20"/>
                        <a:srcRect/>
                        <a:tile tx="0" ty="0" sx="100000" sy="100000" flip="none" algn="tl"/>
                      </a:blipFill>
                      <a:ln w="12700">
                        <a:noFill/>
                        <a:miter lim="800000"/>
                        <a:headEnd/>
                        <a:tailEnd/>
                      </a:ln>
                    </p:spPr>
                  </p:pic>
                </p:oleObj>
              </mc:Fallback>
            </mc:AlternateContent>
          </a:graphicData>
        </a:graphic>
      </p:graphicFrame>
      <p:sp>
        <p:nvSpPr>
          <p:cNvPr id="4" name="Date Placeholder 3"/>
          <p:cNvSpPr>
            <a:spLocks noGrp="1"/>
          </p:cNvSpPr>
          <p:nvPr>
            <p:ph type="dt" sz="half" idx="10"/>
          </p:nvPr>
        </p:nvSpPr>
        <p:spPr/>
        <p:txBody>
          <a:bodyPr/>
          <a:lstStyle/>
          <a:p>
            <a:pPr defTabSz="685800"/>
            <a:fld id="{DB60672B-BCE7-41D7-8C46-56F0D2C1934C}" type="datetime1">
              <a:rPr lang="es-DO">
                <a:solidFill>
                  <a:prstClr val="black">
                    <a:tint val="75000"/>
                  </a:prstClr>
                </a:solidFill>
                <a:latin typeface="Times New Roman" pitchFamily="18" charset="0"/>
              </a:rPr>
              <a:pPr defTabSz="685800"/>
              <a:t>1/5/2023</a:t>
            </a:fld>
            <a:endParaRPr lang="es-DO" dirty="0">
              <a:solidFill>
                <a:prstClr val="black">
                  <a:tint val="75000"/>
                </a:prstClr>
              </a:solidFill>
              <a:latin typeface="Times New Roman" pitchFamily="18" charset="0"/>
            </a:endParaRPr>
          </a:p>
        </p:txBody>
      </p:sp>
      <p:sp>
        <p:nvSpPr>
          <p:cNvPr id="5" name="Slide Number Placeholder 4"/>
          <p:cNvSpPr>
            <a:spLocks noGrp="1"/>
          </p:cNvSpPr>
          <p:nvPr>
            <p:ph type="sldNum" sz="quarter" idx="12"/>
          </p:nvPr>
        </p:nvSpPr>
        <p:spPr/>
        <p:txBody>
          <a:bodyPr/>
          <a:lstStyle/>
          <a:p>
            <a:pPr defTabSz="685800"/>
            <a:fld id="{1868EA03-A2B5-4922-B577-5601BF7EA8F3}" type="slidenum">
              <a:rPr lang="es-DO">
                <a:solidFill>
                  <a:prstClr val="black">
                    <a:tint val="75000"/>
                  </a:prstClr>
                </a:solidFill>
                <a:latin typeface="Times New Roman" pitchFamily="18" charset="0"/>
              </a:rPr>
              <a:pPr defTabSz="685800"/>
              <a:t>43</a:t>
            </a:fld>
            <a:endParaRPr lang="es-DO">
              <a:solidFill>
                <a:prstClr val="black">
                  <a:tint val="75000"/>
                </a:prstClr>
              </a:solidFill>
              <a:latin typeface="Times New Roman" pitchFamily="18" charset="0"/>
            </a:endParaRPr>
          </a:p>
        </p:txBody>
      </p:sp>
      <p:sp>
        <p:nvSpPr>
          <p:cNvPr id="12" name="Rectangle 11"/>
          <p:cNvSpPr/>
          <p:nvPr/>
        </p:nvSpPr>
        <p:spPr>
          <a:xfrm>
            <a:off x="1641797" y="846212"/>
            <a:ext cx="4146236" cy="954107"/>
          </a:xfrm>
          <a:prstGeom prst="rect">
            <a:avLst/>
          </a:prstGeom>
          <a:solidFill>
            <a:schemeClr val="bg1"/>
          </a:solidFill>
          <a:ln w="12700">
            <a:solidFill>
              <a:srgbClr val="0000CC"/>
            </a:solidFill>
          </a:ln>
        </p:spPr>
        <p:txBody>
          <a:bodyPr wrap="square">
            <a:spAutoFit/>
          </a:bodyPr>
          <a:lstStyle/>
          <a:p>
            <a:pPr algn="ctr" defTabSz="685800"/>
            <a:r>
              <a:rPr lang="es-ES" sz="1400" dirty="0">
                <a:solidFill>
                  <a:srgbClr val="1053C0"/>
                </a:solidFill>
                <a:effectLst>
                  <a:outerShdw blurRad="38100" dist="38100" dir="2700000" algn="tl">
                    <a:srgbClr val="000000">
                      <a:alpha val="43137"/>
                    </a:srgbClr>
                  </a:outerShdw>
                </a:effectLst>
                <a:cs typeface="Times New Roman" pitchFamily="18" charset="0"/>
              </a:rPr>
              <a:t>Hay vehículo</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400" dirty="0">
                <a:solidFill>
                  <a:srgbClr val="1053C0"/>
                </a:solidFill>
                <a:effectLst>
                  <a:outerShdw blurRad="38100" dist="38100" dir="2700000" algn="tl">
                    <a:srgbClr val="000000">
                      <a:alpha val="43137"/>
                    </a:srgbClr>
                  </a:outerShdw>
                </a:effectLst>
                <a:cs typeface="Times New Roman" pitchFamily="18" charset="0"/>
              </a:rPr>
              <a:t> que </a:t>
            </a:r>
            <a:r>
              <a:rPr lang="es-ES" sz="1400" dirty="0" err="1">
                <a:solidFill>
                  <a:srgbClr val="0000FF"/>
                </a:solidFill>
                <a:effectLst>
                  <a:outerShdw blurRad="38100" dist="38100" dir="2700000" algn="tl">
                    <a:srgbClr val="000000">
                      <a:alpha val="43137"/>
                    </a:srgbClr>
                  </a:outerShdw>
                </a:effectLst>
                <a:cs typeface="Times New Roman" pitchFamily="18" charset="0"/>
              </a:rPr>
              <a:t>pe</a:t>
            </a:r>
            <a:r>
              <a:rPr lang="es-ES" sz="1400" b="1" u="sng" dirty="0" err="1">
                <a:solidFill>
                  <a:srgbClr val="C00000"/>
                </a:solidFill>
                <a:effectLst>
                  <a:outerShdw blurRad="38100" dist="38100" dir="2700000" algn="tl">
                    <a:srgbClr val="000000">
                      <a:alpha val="43137"/>
                    </a:srgbClr>
                  </a:outerShdw>
                </a:effectLst>
                <a:cs typeface="Times New Roman" pitchFamily="18" charset="0"/>
              </a:rPr>
              <a:t>i</a:t>
            </a:r>
            <a:r>
              <a:rPr lang="es-ES" sz="1400" dirty="0" err="1">
                <a:solidFill>
                  <a:srgbClr val="0000FF"/>
                </a:solidFill>
                <a:effectLst>
                  <a:outerShdw blurRad="38100" dist="38100" dir="2700000" algn="tl">
                    <a:srgbClr val="000000">
                      <a:alpha val="43137"/>
                    </a:srgbClr>
                  </a:outerShdw>
                </a:effectLst>
                <a:cs typeface="Times New Roman" pitchFamily="18" charset="0"/>
              </a:rPr>
              <a:t>tenecen</a:t>
            </a:r>
            <a:r>
              <a:rPr lang="es-ES" sz="1400" dirty="0">
                <a:solidFill>
                  <a:srgbClr val="1053C0"/>
                </a:solidFill>
                <a:effectLst>
                  <a:outerShdw blurRad="38100" dist="38100" dir="2700000" algn="tl">
                    <a:srgbClr val="000000">
                      <a:alpha val="43137"/>
                    </a:srgbClr>
                  </a:outerShdw>
                </a:effectLst>
                <a:cs typeface="Times New Roman" pitchFamily="18" charset="0"/>
              </a:rPr>
              <a:t> a la parada, pero vehículo</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400" dirty="0">
                <a:solidFill>
                  <a:srgbClr val="1053C0"/>
                </a:solidFill>
                <a:effectLst>
                  <a:outerShdw blurRad="38100" dist="38100" dir="2700000" algn="tl">
                    <a:srgbClr val="000000">
                      <a:alpha val="43137"/>
                    </a:srgbClr>
                  </a:outerShdw>
                </a:effectLst>
                <a:cs typeface="Times New Roman" pitchFamily="18" charset="0"/>
              </a:rPr>
              <a:t> que, que no </a:t>
            </a:r>
            <a:r>
              <a:rPr lang="es-ES" sz="1400" dirty="0" err="1">
                <a:solidFill>
                  <a:srgbClr val="0000FF"/>
                </a:solidFill>
                <a:effectLst>
                  <a:outerShdw blurRad="38100" dist="38100" dir="2700000" algn="tl">
                    <a:srgbClr val="000000">
                      <a:alpha val="43137"/>
                    </a:srgbClr>
                  </a:outerShdw>
                </a:effectLst>
                <a:cs typeface="Times New Roman" pitchFamily="18" charset="0"/>
              </a:rPr>
              <a:t>pe</a:t>
            </a:r>
            <a:r>
              <a:rPr lang="es-ES" sz="1400" b="1" u="sng" dirty="0" err="1">
                <a:solidFill>
                  <a:srgbClr val="C00000"/>
                </a:solidFill>
                <a:effectLst>
                  <a:outerShdw blurRad="38100" dist="38100" dir="2700000" algn="tl">
                    <a:srgbClr val="000000">
                      <a:alpha val="43137"/>
                    </a:srgbClr>
                  </a:outerShdw>
                </a:effectLst>
                <a:cs typeface="Times New Roman" pitchFamily="18" charset="0"/>
              </a:rPr>
              <a:t>i</a:t>
            </a:r>
            <a:r>
              <a:rPr lang="es-ES" sz="1400" dirty="0" err="1">
                <a:solidFill>
                  <a:srgbClr val="0000FF"/>
                </a:solidFill>
                <a:effectLst>
                  <a:outerShdw blurRad="38100" dist="38100" dir="2700000" algn="tl">
                    <a:srgbClr val="000000">
                      <a:alpha val="43137"/>
                    </a:srgbClr>
                  </a:outerShdw>
                </a:effectLst>
                <a:cs typeface="Times New Roman" pitchFamily="18" charset="0"/>
              </a:rPr>
              <a:t>tenecen</a:t>
            </a:r>
            <a:r>
              <a:rPr lang="es-ES" sz="1400" dirty="0">
                <a:solidFill>
                  <a:srgbClr val="1053C0"/>
                </a:solidFill>
                <a:effectLst>
                  <a:outerShdw blurRad="38100" dist="38100" dir="2700000" algn="tl">
                    <a:srgbClr val="000000">
                      <a:alpha val="43137"/>
                    </a:srgbClr>
                  </a:outerShdw>
                </a:effectLst>
                <a:cs typeface="Times New Roman" pitchFamily="18" charset="0"/>
              </a:rPr>
              <a:t>. </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Es</a:t>
            </a:r>
            <a:r>
              <a:rPr lang="es-ES" sz="1400" dirty="0">
                <a:solidFill>
                  <a:srgbClr val="1053C0"/>
                </a:solidFill>
                <a:effectLst>
                  <a:outerShdw blurRad="38100" dist="38100" dir="2700000" algn="tl">
                    <a:srgbClr val="000000">
                      <a:alpha val="43137"/>
                    </a:srgbClr>
                  </a:outerShdw>
                </a:effectLst>
                <a:cs typeface="Times New Roman" pitchFamily="18" charset="0"/>
              </a:rPr>
              <a:t>tán entrando a la guagua cogiéndole dinero, a cada </a:t>
            </a:r>
            <a:r>
              <a:rPr lang="es-ES" sz="1400" dirty="0" err="1">
                <a:solidFill>
                  <a:srgbClr val="0000FF"/>
                </a:solidFill>
                <a:effectLst>
                  <a:outerShdw blurRad="38100" dist="38100" dir="2700000" algn="tl">
                    <a:srgbClr val="000000">
                      <a:alpha val="43137"/>
                    </a:srgbClr>
                  </a:outerShdw>
                </a:effectLst>
                <a:cs typeface="Times New Roman" pitchFamily="18" charset="0"/>
              </a:rPr>
              <a:t>chofe</a:t>
            </a:r>
            <a:r>
              <a:rPr lang="es-ES" sz="1400" b="1" u="sng" dirty="0" err="1">
                <a:solidFill>
                  <a:srgbClr val="C00000"/>
                </a:solidFill>
                <a:effectLst>
                  <a:outerShdw blurRad="38100" dist="38100" dir="2700000" algn="tl">
                    <a:srgbClr val="000000">
                      <a:alpha val="43137"/>
                    </a:srgbClr>
                  </a:outerShdw>
                </a:effectLst>
                <a:cs typeface="Times New Roman" pitchFamily="18" charset="0"/>
              </a:rPr>
              <a:t>i</a:t>
            </a:r>
            <a:r>
              <a:rPr lang="es-ES" sz="1400" dirty="0">
                <a:solidFill>
                  <a:srgbClr val="1053C0"/>
                </a:solidFill>
                <a:effectLst>
                  <a:outerShdw blurRad="38100" dist="38100" dir="2700000" algn="tl">
                    <a:srgbClr val="000000">
                      <a:alpha val="43137"/>
                    </a:srgbClr>
                  </a:outerShdw>
                </a:effectLst>
                <a:cs typeface="Times New Roman" pitchFamily="18" charset="0"/>
              </a:rPr>
              <a:t> le </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es</a:t>
            </a:r>
            <a:r>
              <a:rPr lang="es-ES" sz="1400" dirty="0">
                <a:solidFill>
                  <a:srgbClr val="1053C0"/>
                </a:solidFill>
                <a:effectLst>
                  <a:outerShdw blurRad="38100" dist="38100" dir="2700000" algn="tl">
                    <a:srgbClr val="000000">
                      <a:alpha val="43137"/>
                    </a:srgbClr>
                  </a:outerShdw>
                </a:effectLst>
                <a:cs typeface="Times New Roman" pitchFamily="18" charset="0"/>
              </a:rPr>
              <a:t>tán cogiendo de a mi</a:t>
            </a:r>
            <a:r>
              <a:rPr lang="es-ES" sz="1400" b="1" strike="sngStrike" dirty="0">
                <a:solidFill>
                  <a:srgbClr val="C00000"/>
                </a:solidFill>
                <a:effectLst>
                  <a:outerShdw blurRad="38100" dist="38100" dir="2700000" algn="tl">
                    <a:srgbClr val="000000">
                      <a:alpha val="43137"/>
                    </a:srgbClr>
                  </a:outerShdw>
                </a:effectLst>
                <a:cs typeface="Times New Roman" pitchFamily="18" charset="0"/>
              </a:rPr>
              <a:t>l</a:t>
            </a:r>
            <a:r>
              <a:rPr lang="es-ES" sz="1400" dirty="0">
                <a:solidFill>
                  <a:srgbClr val="1053C0"/>
                </a:solidFill>
                <a:effectLst>
                  <a:outerShdw blurRad="38100" dist="38100" dir="2700000" algn="tl">
                    <a:srgbClr val="000000">
                      <a:alpha val="43137"/>
                    </a:srgbClr>
                  </a:outerShdw>
                </a:effectLst>
                <a:cs typeface="Times New Roman" pitchFamily="18" charset="0"/>
              </a:rPr>
              <a:t> y de a do</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400" dirty="0">
                <a:solidFill>
                  <a:srgbClr val="1053C0"/>
                </a:solidFill>
                <a:effectLst>
                  <a:outerShdw blurRad="38100" dist="38100" dir="2700000" algn="tl">
                    <a:srgbClr val="000000">
                      <a:alpha val="43137"/>
                    </a:srgbClr>
                  </a:outerShdw>
                </a:effectLst>
                <a:cs typeface="Times New Roman" pitchFamily="18" charset="0"/>
              </a:rPr>
              <a:t> mi</a:t>
            </a:r>
            <a:r>
              <a:rPr lang="es-ES" sz="1400" b="1" strike="sngStrike" dirty="0">
                <a:solidFill>
                  <a:srgbClr val="C00000"/>
                </a:solidFill>
                <a:effectLst>
                  <a:outerShdw blurRad="38100" dist="38100" dir="2700000" algn="tl">
                    <a:srgbClr val="000000">
                      <a:alpha val="43137"/>
                    </a:srgbClr>
                  </a:outerShdw>
                </a:effectLst>
                <a:cs typeface="Times New Roman" pitchFamily="18" charset="0"/>
              </a:rPr>
              <a:t>l</a:t>
            </a:r>
            <a:r>
              <a:rPr lang="es-ES" sz="1400" dirty="0">
                <a:solidFill>
                  <a:srgbClr val="1053C0"/>
                </a:solidFill>
                <a:effectLst>
                  <a:outerShdw blurRad="38100" dist="38100" dir="2700000" algn="tl">
                    <a:srgbClr val="000000">
                      <a:alpha val="43137"/>
                    </a:srgbClr>
                  </a:outerShdw>
                </a:effectLst>
                <a:cs typeface="Times New Roman" pitchFamily="18" charset="0"/>
              </a:rPr>
              <a:t> peso</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400" dirty="0">
                <a:solidFill>
                  <a:srgbClr val="1053C0"/>
                </a:solidFill>
                <a:effectLst>
                  <a:outerShdw blurRad="38100" dist="38100" dir="2700000" algn="tl">
                    <a:srgbClr val="000000">
                      <a:alpha val="43137"/>
                    </a:srgbClr>
                  </a:outerShdw>
                </a:effectLst>
                <a:cs typeface="Times New Roman" pitchFamily="18" charset="0"/>
              </a:rPr>
              <a:t>.</a:t>
            </a:r>
            <a:endParaRPr lang="en-US" sz="1400" b="1" dirty="0">
              <a:solidFill>
                <a:srgbClr val="1053C0"/>
              </a:solidFill>
              <a:effectLst>
                <a:outerShdw blurRad="38100" dist="38100" dir="2700000" algn="tl">
                  <a:srgbClr val="000000">
                    <a:alpha val="43137"/>
                  </a:srgbClr>
                </a:outerShdw>
              </a:effectLst>
            </a:endParaRPr>
          </a:p>
        </p:txBody>
      </p:sp>
      <p:sp>
        <p:nvSpPr>
          <p:cNvPr id="13" name="Rectangle 12"/>
          <p:cNvSpPr/>
          <p:nvPr/>
        </p:nvSpPr>
        <p:spPr>
          <a:xfrm>
            <a:off x="836407" y="5305684"/>
            <a:ext cx="3314701" cy="954107"/>
          </a:xfrm>
          <a:prstGeom prst="rect">
            <a:avLst/>
          </a:prstGeom>
          <a:solidFill>
            <a:schemeClr val="bg1"/>
          </a:solidFill>
          <a:ln w="12700">
            <a:solidFill>
              <a:srgbClr val="0000CC"/>
            </a:solidFill>
          </a:ln>
        </p:spPr>
        <p:txBody>
          <a:bodyPr wrap="square">
            <a:spAutoFit/>
          </a:bodyPr>
          <a:lstStyle/>
          <a:p>
            <a:pPr algn="ctr" defTabSz="685800"/>
            <a:r>
              <a:rPr lang="es-ES" sz="1400" dirty="0">
                <a:solidFill>
                  <a:srgbClr val="FF0000"/>
                </a:solidFill>
                <a:effectLst>
                  <a:outerShdw blurRad="38100" dist="38100" dir="2700000" algn="tl">
                    <a:srgbClr val="000000">
                      <a:alpha val="43137"/>
                    </a:srgbClr>
                  </a:outerShdw>
                </a:effectLst>
                <a:cs typeface="Times New Roman" pitchFamily="18" charset="0"/>
              </a:rPr>
              <a:t>E</a:t>
            </a:r>
            <a:r>
              <a:rPr lang="es-ES" sz="1400" b="1" u="sng" dirty="0">
                <a:solidFill>
                  <a:srgbClr val="800000"/>
                </a:solidFill>
                <a:effectLst>
                  <a:outerShdw blurRad="38100" dist="38100" dir="2700000" algn="tl">
                    <a:srgbClr val="000000">
                      <a:alpha val="43137"/>
                    </a:srgbClr>
                  </a:outerShdw>
                </a:effectLst>
                <a:cs typeface="Times New Roman" pitchFamily="18" charset="0"/>
              </a:rPr>
              <a:t>r</a:t>
            </a:r>
            <a:r>
              <a:rPr lang="es-ES" sz="1400" dirty="0">
                <a:solidFill>
                  <a:srgbClr val="1053C0"/>
                </a:solidFill>
                <a:effectLst>
                  <a:outerShdw blurRad="38100" dist="38100" dir="2700000" algn="tl">
                    <a:srgbClr val="000000">
                      <a:alpha val="43137"/>
                    </a:srgbClr>
                  </a:outerShdw>
                </a:effectLst>
                <a:cs typeface="Times New Roman" pitchFamily="18" charset="0"/>
              </a:rPr>
              <a:t> que e</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400" dirty="0">
                <a:solidFill>
                  <a:srgbClr val="1053C0"/>
                </a:solidFill>
                <a:effectLst>
                  <a:outerShdw blurRad="38100" dist="38100" dir="2700000" algn="tl">
                    <a:srgbClr val="000000">
                      <a:alpha val="43137"/>
                    </a:srgbClr>
                  </a:outerShdw>
                </a:effectLst>
                <a:cs typeface="Times New Roman" pitchFamily="18" charset="0"/>
              </a:rPr>
              <a:t>taba de jardinero se enfermó y me hicieron entonc</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es</a:t>
            </a:r>
            <a:r>
              <a:rPr lang="es-ES" sz="1400" dirty="0">
                <a:solidFill>
                  <a:srgbClr val="1053C0"/>
                </a:solidFill>
                <a:effectLst>
                  <a:outerShdw blurRad="38100" dist="38100" dir="2700000" algn="tl">
                    <a:srgbClr val="000000">
                      <a:alpha val="43137"/>
                    </a:srgbClr>
                  </a:outerShdw>
                </a:effectLst>
                <a:cs typeface="Times New Roman" pitchFamily="18" charset="0"/>
              </a:rPr>
              <a:t> </a:t>
            </a:r>
            <a:r>
              <a:rPr lang="es-ES" sz="1400" dirty="0" err="1">
                <a:solidFill>
                  <a:srgbClr val="FF0000"/>
                </a:solidFill>
                <a:effectLst>
                  <a:outerShdw blurRad="38100" dist="38100" dir="2700000" algn="tl">
                    <a:srgbClr val="000000">
                      <a:alpha val="43137"/>
                    </a:srgbClr>
                  </a:outerShdw>
                </a:effectLst>
                <a:cs typeface="Times New Roman" pitchFamily="18" charset="0"/>
              </a:rPr>
              <a:t>e</a:t>
            </a:r>
            <a:r>
              <a:rPr lang="es-ES" sz="1400" b="1" u="sng" dirty="0" err="1">
                <a:solidFill>
                  <a:srgbClr val="800000"/>
                </a:solidFill>
                <a:effectLst>
                  <a:outerShdw blurRad="38100" dist="38100" dir="2700000" algn="tl">
                    <a:srgbClr val="000000">
                      <a:alpha val="43137"/>
                    </a:srgbClr>
                  </a:outerShdw>
                </a:effectLst>
                <a:cs typeface="Times New Roman" pitchFamily="18" charset="0"/>
              </a:rPr>
              <a:t>r</a:t>
            </a:r>
            <a:r>
              <a:rPr lang="es-ES" sz="1400" dirty="0">
                <a:solidFill>
                  <a:srgbClr val="1053C0"/>
                </a:solidFill>
                <a:effectLst>
                  <a:outerShdw blurRad="38100" dist="38100" dir="2700000" algn="tl">
                    <a:srgbClr val="000000">
                      <a:alpha val="43137"/>
                    </a:srgbClr>
                  </a:outerShdw>
                </a:effectLst>
                <a:cs typeface="Times New Roman" pitchFamily="18" charset="0"/>
              </a:rPr>
              <a:t> cambio a la jardinería, po</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r</a:t>
            </a:r>
            <a:r>
              <a:rPr lang="es-ES" sz="1400" dirty="0">
                <a:solidFill>
                  <a:srgbClr val="1053C0"/>
                </a:solidFill>
                <a:effectLst>
                  <a:outerShdw blurRad="38100" dist="38100" dir="2700000" algn="tl">
                    <a:srgbClr val="000000">
                      <a:alpha val="43137"/>
                    </a:srgbClr>
                  </a:outerShdw>
                </a:effectLst>
                <a:cs typeface="Times New Roman" pitchFamily="18" charset="0"/>
              </a:rPr>
              <a:t>que él no podía </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es</a:t>
            </a:r>
            <a:r>
              <a:rPr lang="es-ES" sz="1400" dirty="0">
                <a:solidFill>
                  <a:srgbClr val="1053C0"/>
                </a:solidFill>
                <a:effectLst>
                  <a:outerShdw blurRad="38100" dist="38100" dir="2700000" algn="tl">
                    <a:srgbClr val="000000">
                      <a:alpha val="43137"/>
                    </a:srgbClr>
                  </a:outerShdw>
                </a:effectLst>
                <a:cs typeface="Times New Roman" pitchFamily="18" charset="0"/>
              </a:rPr>
              <a:t>tar trabajando en la jardinería.</a:t>
            </a:r>
            <a:endParaRPr lang="en-US" sz="1400" b="1" dirty="0">
              <a:solidFill>
                <a:srgbClr val="1053C0"/>
              </a:solidFill>
              <a:effectLst>
                <a:outerShdw blurRad="38100" dist="38100" dir="2700000" algn="tl">
                  <a:srgbClr val="000000">
                    <a:alpha val="43137"/>
                  </a:srgbClr>
                </a:outerShdw>
              </a:effectLst>
            </a:endParaRPr>
          </a:p>
        </p:txBody>
      </p:sp>
      <p:sp>
        <p:nvSpPr>
          <p:cNvPr id="14" name="Rectangle 13"/>
          <p:cNvSpPr/>
          <p:nvPr/>
        </p:nvSpPr>
        <p:spPr>
          <a:xfrm>
            <a:off x="4618933" y="5377351"/>
            <a:ext cx="3314701" cy="861774"/>
          </a:xfrm>
          <a:prstGeom prst="rect">
            <a:avLst/>
          </a:prstGeom>
          <a:solidFill>
            <a:schemeClr val="bg1"/>
          </a:solidFill>
          <a:ln w="12700">
            <a:solidFill>
              <a:srgbClr val="0000CC"/>
            </a:solidFill>
          </a:ln>
        </p:spPr>
        <p:txBody>
          <a:bodyPr wrap="square">
            <a:spAutoFit/>
          </a:bodyPr>
          <a:lstStyle/>
          <a:p>
            <a:pPr algn="ctr" defTabSz="685800">
              <a:lnSpc>
                <a:spcPts val="1500"/>
              </a:lnSpc>
            </a:pPr>
            <a:r>
              <a:rPr lang="es-ES" sz="1400" dirty="0" err="1">
                <a:solidFill>
                  <a:srgbClr val="0000CC"/>
                </a:solidFill>
                <a:effectLst>
                  <a:outerShdw blurRad="38100" dist="38100" dir="2700000" algn="tl">
                    <a:srgbClr val="000000">
                      <a:alpha val="43137"/>
                    </a:srgbClr>
                  </a:outerShdw>
                </a:effectLst>
                <a:cs typeface="Times New Roman" pitchFamily="18" charset="0"/>
              </a:rPr>
              <a:t>Tranpo</a:t>
            </a:r>
            <a:r>
              <a:rPr lang="es-ES" sz="1400" b="1" u="sng" dirty="0" err="1">
                <a:solidFill>
                  <a:srgbClr val="800000"/>
                </a:solidFill>
                <a:effectLst>
                  <a:outerShdw blurRad="38100" dist="38100" dir="2700000" algn="tl">
                    <a:srgbClr val="000000">
                      <a:alpha val="43137"/>
                    </a:srgbClr>
                  </a:outerShdw>
                </a:effectLst>
                <a:cs typeface="Times New Roman" pitchFamily="18" charset="0"/>
              </a:rPr>
              <a:t>l</a:t>
            </a:r>
            <a:r>
              <a:rPr lang="es-ES" sz="1400" dirty="0" err="1">
                <a:solidFill>
                  <a:srgbClr val="0000CC"/>
                </a:solidFill>
                <a:effectLst>
                  <a:outerShdw blurRad="38100" dist="38100" dir="2700000" algn="tl">
                    <a:srgbClr val="000000">
                      <a:alpha val="43137"/>
                    </a:srgbClr>
                  </a:outerShdw>
                </a:effectLst>
                <a:cs typeface="Times New Roman" pitchFamily="18" charset="0"/>
              </a:rPr>
              <a:t>te</a:t>
            </a:r>
            <a:r>
              <a:rPr lang="es-ES" sz="1400" dirty="0">
                <a:solidFill>
                  <a:srgbClr val="1053C0"/>
                </a:solidFill>
                <a:effectLst>
                  <a:outerShdw blurRad="38100" dist="38100" dir="2700000" algn="tl">
                    <a:srgbClr val="000000">
                      <a:alpha val="43137"/>
                    </a:srgbClr>
                  </a:outerShdw>
                </a:effectLst>
                <a:cs typeface="Times New Roman" pitchFamily="18" charset="0"/>
              </a:rPr>
              <a:t> </a:t>
            </a:r>
            <a:r>
              <a:rPr lang="es-ES" sz="1400" dirty="0" err="1">
                <a:solidFill>
                  <a:srgbClr val="0000CC"/>
                </a:solidFill>
                <a:effectLst>
                  <a:outerShdw blurRad="38100" dist="38100" dir="2700000" algn="tl">
                    <a:srgbClr val="000000">
                      <a:alpha val="43137"/>
                    </a:srgbClr>
                  </a:outerShdw>
                </a:effectLst>
                <a:cs typeface="Times New Roman" pitchFamily="18" charset="0"/>
              </a:rPr>
              <a:t>co</a:t>
            </a:r>
            <a:r>
              <a:rPr lang="es-ES" sz="1400" b="1" u="sng" dirty="0" err="1">
                <a:solidFill>
                  <a:srgbClr val="800000"/>
                </a:solidFill>
                <a:effectLst>
                  <a:outerShdw blurRad="38100" dist="38100" dir="2700000" algn="tl">
                    <a:srgbClr val="000000">
                      <a:alpha val="43137"/>
                    </a:srgbClr>
                  </a:outerShdw>
                </a:effectLst>
                <a:cs typeface="Times New Roman" pitchFamily="18" charset="0"/>
              </a:rPr>
              <a:t>l</a:t>
            </a:r>
            <a:r>
              <a:rPr lang="es-ES" sz="1400" dirty="0" err="1">
                <a:solidFill>
                  <a:srgbClr val="0000CC"/>
                </a:solidFill>
                <a:effectLst>
                  <a:outerShdw blurRad="38100" dist="38100" dir="2700000" algn="tl">
                    <a:srgbClr val="000000">
                      <a:alpha val="43137"/>
                    </a:srgbClr>
                  </a:outerShdw>
                </a:effectLst>
                <a:cs typeface="Times New Roman" pitchFamily="18" charset="0"/>
              </a:rPr>
              <a:t>to</a:t>
            </a:r>
            <a:r>
              <a:rPr lang="es-ES" sz="1400" dirty="0">
                <a:solidFill>
                  <a:srgbClr val="0000CC"/>
                </a:solidFill>
                <a:effectLst>
                  <a:outerShdw blurRad="38100" dist="38100" dir="2700000" algn="tl">
                    <a:srgbClr val="000000">
                      <a:alpha val="43137"/>
                    </a:srgbClr>
                  </a:outerShdw>
                </a:effectLst>
                <a:cs typeface="Times New Roman" pitchFamily="18" charset="0"/>
              </a:rPr>
              <a:t>, ahora e</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400" dirty="0">
                <a:solidFill>
                  <a:srgbClr val="0000CC"/>
                </a:solidFill>
                <a:effectLst>
                  <a:outerShdw blurRad="38100" dist="38100" dir="2700000" algn="tl">
                    <a:srgbClr val="000000">
                      <a:alpha val="43137"/>
                    </a:srgbClr>
                  </a:outerShdw>
                </a:effectLst>
                <a:cs typeface="Times New Roman" pitchFamily="18" charset="0"/>
              </a:rPr>
              <a:t>tamo</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400" dirty="0">
                <a:solidFill>
                  <a:srgbClr val="1053C0"/>
                </a:solidFill>
                <a:effectLst>
                  <a:outerShdw blurRad="38100" dist="38100" dir="2700000" algn="tl">
                    <a:srgbClr val="000000">
                      <a:alpha val="43137"/>
                    </a:srgbClr>
                  </a:outerShdw>
                </a:effectLst>
                <a:cs typeface="Times New Roman" pitchFamily="18" charset="0"/>
              </a:rPr>
              <a:t> </a:t>
            </a:r>
            <a:r>
              <a:rPr lang="es-ES" sz="1400" dirty="0">
                <a:solidFill>
                  <a:srgbClr val="0000CC"/>
                </a:solidFill>
                <a:effectLst>
                  <a:outerShdw blurRad="38100" dist="38100" dir="2700000" algn="tl">
                    <a:srgbClr val="000000">
                      <a:alpha val="43137"/>
                    </a:srgbClr>
                  </a:outerShdw>
                </a:effectLst>
                <a:cs typeface="Times New Roman" pitchFamily="18" charset="0"/>
              </a:rPr>
              <a:t>cobrando trece peso</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400" dirty="0">
                <a:solidFill>
                  <a:srgbClr val="1053C0"/>
                </a:solidFill>
                <a:effectLst>
                  <a:outerShdw blurRad="38100" dist="38100" dir="2700000" algn="tl">
                    <a:srgbClr val="000000">
                      <a:alpha val="43137"/>
                    </a:srgbClr>
                  </a:outerShdw>
                </a:effectLst>
                <a:cs typeface="Times New Roman" pitchFamily="18" charset="0"/>
              </a:rPr>
              <a:t>. </a:t>
            </a:r>
            <a:r>
              <a:rPr lang="es-ES" sz="1400" dirty="0" err="1">
                <a:solidFill>
                  <a:srgbClr val="0000CC"/>
                </a:solidFill>
                <a:effectLst>
                  <a:outerShdw blurRad="38100" dist="38100" dir="2700000" algn="tl">
                    <a:srgbClr val="000000">
                      <a:alpha val="43137"/>
                    </a:srgbClr>
                  </a:outerShdw>
                </a:effectLst>
                <a:cs typeface="Times New Roman" pitchFamily="18" charset="0"/>
              </a:rPr>
              <a:t>Tranpo</a:t>
            </a:r>
            <a:r>
              <a:rPr lang="es-ES" sz="1400" b="1" u="sng" dirty="0" err="1">
                <a:solidFill>
                  <a:srgbClr val="800000"/>
                </a:solidFill>
                <a:effectLst>
                  <a:outerShdw blurRad="38100" dist="38100" dir="2700000" algn="tl">
                    <a:srgbClr val="000000">
                      <a:alpha val="43137"/>
                    </a:srgbClr>
                  </a:outerShdw>
                </a:effectLst>
                <a:cs typeface="Times New Roman" pitchFamily="18" charset="0"/>
              </a:rPr>
              <a:t>l</a:t>
            </a:r>
            <a:r>
              <a:rPr lang="es-ES" sz="1400" dirty="0" err="1">
                <a:solidFill>
                  <a:srgbClr val="0000CC"/>
                </a:solidFill>
                <a:effectLst>
                  <a:outerShdw blurRad="38100" dist="38100" dir="2700000" algn="tl">
                    <a:srgbClr val="000000">
                      <a:alpha val="43137"/>
                    </a:srgbClr>
                  </a:outerShdw>
                </a:effectLst>
                <a:cs typeface="Times New Roman" pitchFamily="18" charset="0"/>
              </a:rPr>
              <a:t>te</a:t>
            </a:r>
            <a:r>
              <a:rPr lang="es-ES" sz="1400" dirty="0">
                <a:solidFill>
                  <a:srgbClr val="1053C0"/>
                </a:solidFill>
                <a:effectLst>
                  <a:outerShdw blurRad="38100" dist="38100" dir="2700000" algn="tl">
                    <a:srgbClr val="000000">
                      <a:alpha val="43137"/>
                    </a:srgbClr>
                  </a:outerShdw>
                </a:effectLst>
                <a:cs typeface="Times New Roman" pitchFamily="18" charset="0"/>
              </a:rPr>
              <a:t> </a:t>
            </a:r>
            <a:r>
              <a:rPr lang="es-ES" sz="1400" dirty="0">
                <a:solidFill>
                  <a:srgbClr val="0000CC"/>
                </a:solidFill>
                <a:effectLst>
                  <a:outerShdw blurRad="38100" dist="38100" dir="2700000" algn="tl">
                    <a:srgbClr val="000000">
                      <a:alpha val="43137"/>
                    </a:srgbClr>
                  </a:outerShdw>
                </a:effectLst>
                <a:cs typeface="Times New Roman" pitchFamily="18" charset="0"/>
              </a:rPr>
              <a:t>pa</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ra</a:t>
            </a:r>
            <a:r>
              <a:rPr lang="es-ES" sz="1400" dirty="0">
                <a:solidFill>
                  <a:srgbClr val="1053C0"/>
                </a:solidFill>
                <a:effectLst>
                  <a:outerShdw blurRad="38100" dist="38100" dir="2700000" algn="tl">
                    <a:srgbClr val="000000">
                      <a:alpha val="43137"/>
                    </a:srgbClr>
                  </a:outerShdw>
                </a:effectLst>
                <a:cs typeface="Times New Roman" pitchFamily="18" charset="0"/>
              </a:rPr>
              <a:t> </a:t>
            </a:r>
            <a:r>
              <a:rPr lang="es-ES" sz="1400" dirty="0">
                <a:solidFill>
                  <a:srgbClr val="0000CC"/>
                </a:solidFill>
                <a:effectLst>
                  <a:outerShdw blurRad="38100" dist="38100" dir="2700000" algn="tl">
                    <a:srgbClr val="000000">
                      <a:alpha val="43137"/>
                    </a:srgbClr>
                  </a:outerShdw>
                </a:effectLst>
                <a:cs typeface="Times New Roman" pitchFamily="18" charset="0"/>
              </a:rPr>
              <a:t>entro, </a:t>
            </a:r>
            <a:r>
              <a:rPr lang="es-ES" sz="1400" dirty="0" err="1">
                <a:solidFill>
                  <a:srgbClr val="0000CC"/>
                </a:solidFill>
                <a:effectLst>
                  <a:outerShdw blurRad="38100" dist="38100" dir="2700000" algn="tl">
                    <a:srgbClr val="000000">
                      <a:alpha val="43137"/>
                    </a:srgbClr>
                  </a:outerShdw>
                </a:effectLst>
                <a:cs typeface="Times New Roman" pitchFamily="18" charset="0"/>
              </a:rPr>
              <a:t>Alcarrizo</a:t>
            </a:r>
            <a:r>
              <a:rPr lang="es-ES" sz="1400" dirty="0">
                <a:solidFill>
                  <a:srgbClr val="0000CC"/>
                </a:solidFill>
                <a:effectLst>
                  <a:outerShdw blurRad="38100" dist="38100" dir="2700000" algn="tl">
                    <a:srgbClr val="000000">
                      <a:alpha val="43137"/>
                    </a:srgbClr>
                  </a:outerShdw>
                </a:effectLst>
                <a:cs typeface="Times New Roman" pitchFamily="18" charset="0"/>
              </a:rPr>
              <a:t> americano, ha</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400" dirty="0">
                <a:solidFill>
                  <a:srgbClr val="0000CC"/>
                </a:solidFill>
                <a:effectLst>
                  <a:outerShdw blurRad="38100" dist="38100" dir="2700000" algn="tl">
                    <a:srgbClr val="000000">
                      <a:alpha val="43137"/>
                    </a:srgbClr>
                  </a:outerShdw>
                </a:effectLst>
                <a:cs typeface="Times New Roman" pitchFamily="18" charset="0"/>
              </a:rPr>
              <a:t>ta</a:t>
            </a:r>
            <a:r>
              <a:rPr lang="es-ES" sz="1400" dirty="0">
                <a:solidFill>
                  <a:srgbClr val="1053C0"/>
                </a:solidFill>
                <a:effectLst>
                  <a:outerShdw blurRad="38100" dist="38100" dir="2700000" algn="tl">
                    <a:srgbClr val="000000">
                      <a:alpha val="43137"/>
                    </a:srgbClr>
                  </a:outerShdw>
                </a:effectLst>
                <a:cs typeface="Times New Roman" pitchFamily="18" charset="0"/>
              </a:rPr>
              <a:t> </a:t>
            </a:r>
            <a:r>
              <a:rPr lang="es-ES" sz="1400" dirty="0">
                <a:solidFill>
                  <a:srgbClr val="0000CC"/>
                </a:solidFill>
                <a:effectLst>
                  <a:outerShdw blurRad="38100" dist="38100" dir="2700000" algn="tl">
                    <a:srgbClr val="000000">
                      <a:alpha val="43137"/>
                    </a:srgbClr>
                  </a:outerShdw>
                </a:effectLst>
                <a:cs typeface="Times New Roman" pitchFamily="18" charset="0"/>
              </a:rPr>
              <a:t>el puente de control, </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es</a:t>
            </a:r>
            <a:r>
              <a:rPr lang="es-ES" sz="1400" dirty="0">
                <a:solidFill>
                  <a:srgbClr val="0000CC"/>
                </a:solidFill>
                <a:effectLst>
                  <a:outerShdw blurRad="38100" dist="38100" dir="2700000" algn="tl">
                    <a:srgbClr val="000000">
                      <a:alpha val="43137"/>
                    </a:srgbClr>
                  </a:outerShdw>
                </a:effectLst>
                <a:cs typeface="Times New Roman" pitchFamily="18" charset="0"/>
              </a:rPr>
              <a:t>tamo</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400" dirty="0">
                <a:solidFill>
                  <a:srgbClr val="1053C0"/>
                </a:solidFill>
                <a:effectLst>
                  <a:outerShdw blurRad="38100" dist="38100" dir="2700000" algn="tl">
                    <a:srgbClr val="000000">
                      <a:alpha val="43137"/>
                    </a:srgbClr>
                  </a:outerShdw>
                </a:effectLst>
                <a:cs typeface="Times New Roman" pitchFamily="18" charset="0"/>
              </a:rPr>
              <a:t> </a:t>
            </a:r>
            <a:r>
              <a:rPr lang="es-ES" sz="1400" dirty="0">
                <a:solidFill>
                  <a:srgbClr val="0000CC"/>
                </a:solidFill>
                <a:effectLst>
                  <a:outerShdw blurRad="38100" dist="38100" dir="2700000" algn="tl">
                    <a:srgbClr val="000000">
                      <a:alpha val="43137"/>
                    </a:srgbClr>
                  </a:outerShdw>
                </a:effectLst>
                <a:cs typeface="Times New Roman" pitchFamily="18" charset="0"/>
              </a:rPr>
              <a:t>cobrando dieciocho peso</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400" dirty="0">
                <a:solidFill>
                  <a:srgbClr val="1053C0"/>
                </a:solidFill>
                <a:effectLst>
                  <a:outerShdw blurRad="38100" dist="38100" dir="2700000" algn="tl">
                    <a:srgbClr val="000000">
                      <a:alpha val="43137"/>
                    </a:srgbClr>
                  </a:outerShdw>
                </a:effectLst>
                <a:cs typeface="Times New Roman" pitchFamily="18" charset="0"/>
              </a:rPr>
              <a:t>.</a:t>
            </a:r>
            <a:endParaRPr lang="en-US" sz="1400" b="1" dirty="0">
              <a:solidFill>
                <a:srgbClr val="1053C0"/>
              </a:solidFill>
              <a:effectLst>
                <a:outerShdw blurRad="38100" dist="38100" dir="2700000" algn="tl">
                  <a:srgbClr val="000000">
                    <a:alpha val="43137"/>
                  </a:srgbClr>
                </a:outerShdw>
              </a:effectLst>
            </a:endParaRPr>
          </a:p>
        </p:txBody>
      </p:sp>
      <p:cxnSp>
        <p:nvCxnSpPr>
          <p:cNvPr id="24" name="Straight Arrow Connector 23"/>
          <p:cNvCxnSpPr>
            <a:cxnSpLocks/>
          </p:cNvCxnSpPr>
          <p:nvPr/>
        </p:nvCxnSpPr>
        <p:spPr>
          <a:xfrm flipV="1">
            <a:off x="3609521" y="2054995"/>
            <a:ext cx="596812" cy="802505"/>
          </a:xfrm>
          <a:prstGeom prst="straightConnector1">
            <a:avLst/>
          </a:prstGeom>
          <a:ln w="19050">
            <a:solidFill>
              <a:srgbClr val="00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flipH="1">
            <a:off x="2292357" y="3657600"/>
            <a:ext cx="755105" cy="1336934"/>
          </a:xfrm>
          <a:prstGeom prst="straightConnector1">
            <a:avLst/>
          </a:prstGeom>
          <a:ln w="19050">
            <a:solidFill>
              <a:srgbClr val="00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p:cNvCxnSpPr>
          <p:nvPr/>
        </p:nvCxnSpPr>
        <p:spPr>
          <a:xfrm>
            <a:off x="4265659" y="3683323"/>
            <a:ext cx="550406" cy="1285505"/>
          </a:xfrm>
          <a:prstGeom prst="straightConnector1">
            <a:avLst/>
          </a:prstGeom>
          <a:ln w="19050">
            <a:solidFill>
              <a:srgbClr val="00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118971" y="1019933"/>
            <a:ext cx="1958510" cy="2462213"/>
          </a:xfrm>
          <a:prstGeom prst="rect">
            <a:avLst/>
          </a:prstGeom>
          <a:ln w="12700">
            <a:solidFill>
              <a:srgbClr val="0000CC"/>
            </a:solidFill>
          </a:ln>
        </p:spPr>
        <p:txBody>
          <a:bodyPr wrap="square">
            <a:spAutoFit/>
          </a:bodyPr>
          <a:lstStyle/>
          <a:p>
            <a:pPr algn="ctr" defTabSz="685800"/>
            <a:r>
              <a:rPr lang="es-ES" sz="1400" dirty="0">
                <a:solidFill>
                  <a:srgbClr val="1053C0"/>
                </a:solidFill>
                <a:effectLst>
                  <a:outerShdw blurRad="38100" dist="38100" dir="2700000" algn="tl">
                    <a:srgbClr val="000000">
                      <a:alpha val="43137"/>
                    </a:srgbClr>
                  </a:outerShdw>
                </a:effectLst>
                <a:cs typeface="Times New Roman" pitchFamily="18" charset="0"/>
              </a:rPr>
              <a:t>A mí me </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es</a:t>
            </a:r>
            <a:r>
              <a:rPr lang="es-ES" sz="1400" dirty="0">
                <a:solidFill>
                  <a:srgbClr val="1053C0"/>
                </a:solidFill>
                <a:effectLst>
                  <a:outerShdw blurRad="38100" dist="38100" dir="2700000" algn="tl">
                    <a:srgbClr val="000000">
                      <a:alpha val="43137"/>
                    </a:srgbClr>
                  </a:outerShdw>
                </a:effectLst>
                <a:cs typeface="Times New Roman" pitchFamily="18" charset="0"/>
              </a:rPr>
              <a:t>taba llevando el diablo y me metí a ese grupo. Y un día dicen lo</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400" dirty="0">
                <a:solidFill>
                  <a:srgbClr val="1053C0"/>
                </a:solidFill>
                <a:effectLst>
                  <a:outerShdw blurRad="38100" dist="38100" dir="2700000" algn="tl">
                    <a:srgbClr val="000000">
                      <a:alpha val="43137"/>
                    </a:srgbClr>
                  </a:outerShdw>
                </a:effectLst>
                <a:cs typeface="Times New Roman" pitchFamily="18" charset="0"/>
              </a:rPr>
              <a:t> tigre</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400" dirty="0">
                <a:solidFill>
                  <a:srgbClr val="1053C0"/>
                </a:solidFill>
                <a:effectLst>
                  <a:outerShdw blurRad="38100" dist="38100" dir="2700000" algn="tl">
                    <a:srgbClr val="000000">
                      <a:alpha val="43137"/>
                    </a:srgbClr>
                  </a:outerShdw>
                </a:effectLst>
                <a:cs typeface="Times New Roman" pitchFamily="18" charset="0"/>
              </a:rPr>
              <a:t>: Franci</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400" dirty="0">
                <a:solidFill>
                  <a:srgbClr val="1053C0"/>
                </a:solidFill>
                <a:effectLst>
                  <a:outerShdw blurRad="38100" dist="38100" dir="2700000" algn="tl">
                    <a:srgbClr val="000000">
                      <a:alpha val="43137"/>
                    </a:srgbClr>
                  </a:outerShdw>
                </a:effectLst>
                <a:cs typeface="Times New Roman" pitchFamily="18" charset="0"/>
              </a:rPr>
              <a:t>co, que hay que </a:t>
            </a:r>
            <a:r>
              <a:rPr lang="es-ES" sz="1400" dirty="0">
                <a:solidFill>
                  <a:srgbClr val="C00000"/>
                </a:solidFill>
                <a:effectLst>
                  <a:outerShdw blurRad="38100" dist="38100" dir="2700000" algn="tl">
                    <a:srgbClr val="000000">
                      <a:alpha val="43137"/>
                    </a:srgbClr>
                  </a:outerShdw>
                </a:effectLst>
                <a:cs typeface="Times New Roman" pitchFamily="18" charset="0"/>
              </a:rPr>
              <a:t>pone</a:t>
            </a:r>
            <a:r>
              <a:rPr lang="es-ES" sz="1400" b="1" strike="sngStrike" dirty="0">
                <a:solidFill>
                  <a:srgbClr val="C00000"/>
                </a:solidFill>
                <a:effectLst>
                  <a:outerShdw blurRad="38100" dist="38100" dir="2700000" algn="tl">
                    <a:srgbClr val="000000">
                      <a:alpha val="43137"/>
                    </a:srgbClr>
                  </a:outerShdw>
                </a:effectLst>
                <a:cs typeface="Times New Roman" pitchFamily="18" charset="0"/>
              </a:rPr>
              <a:t>r</a:t>
            </a:r>
            <a:r>
              <a:rPr lang="es-ES" sz="1400" dirty="0">
                <a:solidFill>
                  <a:srgbClr val="1053C0"/>
                </a:solidFill>
                <a:effectLst>
                  <a:outerShdw blurRad="38100" dist="38100" dir="2700000" algn="tl">
                    <a:srgbClr val="000000">
                      <a:alpha val="43137"/>
                    </a:srgbClr>
                  </a:outerShdw>
                </a:effectLst>
                <a:cs typeface="Times New Roman" pitchFamily="18" charset="0"/>
              </a:rPr>
              <a:t> una bomba. Iba conmigo uno que sí sabía </a:t>
            </a:r>
            <a:r>
              <a:rPr lang="es-ES" sz="1400" dirty="0">
                <a:solidFill>
                  <a:srgbClr val="C00000"/>
                </a:solidFill>
                <a:effectLst>
                  <a:outerShdw blurRad="38100" dist="38100" dir="2700000" algn="tl">
                    <a:srgbClr val="000000">
                      <a:alpha val="43137"/>
                    </a:srgbClr>
                  </a:outerShdw>
                </a:effectLst>
                <a:cs typeface="Times New Roman" pitchFamily="18" charset="0"/>
              </a:rPr>
              <a:t>pone</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r</a:t>
            </a:r>
            <a:r>
              <a:rPr lang="es-ES" sz="1400" dirty="0">
                <a:solidFill>
                  <a:srgbClr val="1053C0"/>
                </a:solidFill>
                <a:effectLst>
                  <a:outerShdw blurRad="38100" dist="38100" dir="2700000" algn="tl">
                    <a:srgbClr val="000000">
                      <a:alpha val="43137"/>
                    </a:srgbClr>
                  </a:outerShdw>
                </a:effectLst>
                <a:cs typeface="Times New Roman" pitchFamily="18" charset="0"/>
              </a:rPr>
              <a:t>la. Yo tenía que </a:t>
            </a:r>
            <a:r>
              <a:rPr lang="es-ES" sz="1400" dirty="0">
                <a:solidFill>
                  <a:srgbClr val="C00000"/>
                </a:solidFill>
                <a:effectLst>
                  <a:outerShdw blurRad="38100" dist="38100" dir="2700000" algn="tl">
                    <a:srgbClr val="000000">
                      <a:alpha val="43137"/>
                    </a:srgbClr>
                  </a:outerShdw>
                </a:effectLst>
                <a:cs typeface="Times New Roman" pitchFamily="18" charset="0"/>
              </a:rPr>
              <a:t>pasa</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r</a:t>
            </a:r>
            <a:r>
              <a:rPr lang="es-ES" sz="1400" dirty="0">
                <a:solidFill>
                  <a:srgbClr val="1053C0"/>
                </a:solidFill>
                <a:effectLst>
                  <a:outerShdw blurRad="38100" dist="38100" dir="2700000" algn="tl">
                    <a:srgbClr val="000000">
                      <a:alpha val="43137"/>
                    </a:srgbClr>
                  </a:outerShdw>
                </a:effectLst>
                <a:cs typeface="Times New Roman" pitchFamily="18" charset="0"/>
              </a:rPr>
              <a:t> a </a:t>
            </a:r>
            <a:r>
              <a:rPr lang="es-ES" sz="1400" dirty="0" err="1">
                <a:solidFill>
                  <a:srgbClr val="C00000"/>
                </a:solidFill>
                <a:effectLst>
                  <a:outerShdw blurRad="38100" dist="38100" dir="2700000" algn="tl">
                    <a:srgbClr val="000000">
                      <a:alpha val="43137"/>
                    </a:srgbClr>
                  </a:outerShdw>
                </a:effectLst>
                <a:cs typeface="Times New Roman" pitchFamily="18" charset="0"/>
              </a:rPr>
              <a:t>bu</a:t>
            </a:r>
            <a:r>
              <a:rPr lang="es-ES" sz="1400" b="1" strike="sngStrike" dirty="0" err="1">
                <a:solidFill>
                  <a:srgbClr val="800000"/>
                </a:solidFill>
                <a:effectLst>
                  <a:outerShdw blurRad="38100" dist="38100" dir="2700000" algn="tl">
                    <a:srgbClr val="000000">
                      <a:alpha val="43137"/>
                    </a:srgbClr>
                  </a:outerShdw>
                </a:effectLst>
                <a:cs typeface="Times New Roman" pitchFamily="18" charset="0"/>
              </a:rPr>
              <a:t>s</a:t>
            </a:r>
            <a:r>
              <a:rPr lang="es-ES" sz="1400" dirty="0" err="1">
                <a:solidFill>
                  <a:srgbClr val="C00000"/>
                </a:solidFill>
                <a:effectLst>
                  <a:outerShdw blurRad="38100" dist="38100" dir="2700000" algn="tl">
                    <a:srgbClr val="000000">
                      <a:alpha val="43137"/>
                    </a:srgbClr>
                  </a:outerShdw>
                </a:effectLst>
                <a:cs typeface="Times New Roman" pitchFamily="18" charset="0"/>
              </a:rPr>
              <a:t>cá</a:t>
            </a:r>
            <a:r>
              <a:rPr lang="es-ES" sz="1400" b="1" strike="sngStrike" dirty="0" err="1">
                <a:solidFill>
                  <a:srgbClr val="800000"/>
                </a:solidFill>
                <a:effectLst>
                  <a:outerShdw blurRad="38100" dist="38100" dir="2700000" algn="tl">
                    <a:srgbClr val="000000">
                      <a:alpha val="43137"/>
                    </a:srgbClr>
                  </a:outerShdw>
                </a:effectLst>
                <a:cs typeface="Times New Roman" pitchFamily="18" charset="0"/>
              </a:rPr>
              <a:t>r</a:t>
            </a:r>
            <a:r>
              <a:rPr lang="es-ES" sz="1400" dirty="0">
                <a:solidFill>
                  <a:srgbClr val="1053C0"/>
                </a:solidFill>
                <a:effectLst>
                  <a:outerShdw blurRad="38100" dist="38100" dir="2700000" algn="tl">
                    <a:srgbClr val="000000">
                      <a:alpha val="43137"/>
                    </a:srgbClr>
                  </a:outerShdw>
                </a:effectLst>
                <a:cs typeface="Times New Roman" pitchFamily="18" charset="0"/>
              </a:rPr>
              <a:t> al hombre a su casa po</a:t>
            </a:r>
            <a:r>
              <a:rPr lang="es-ES" sz="1400" b="1" strike="sngStrike" dirty="0">
                <a:solidFill>
                  <a:srgbClr val="800000"/>
                </a:solidFill>
                <a:effectLst>
                  <a:outerShdw blurRad="38100" dist="38100" dir="2700000" algn="tl">
                    <a:srgbClr val="000000">
                      <a:alpha val="43137"/>
                    </a:srgbClr>
                  </a:outerShdw>
                </a:effectLst>
                <a:cs typeface="Times New Roman" pitchFamily="18" charset="0"/>
              </a:rPr>
              <a:t>r</a:t>
            </a:r>
            <a:r>
              <a:rPr lang="es-ES" sz="1400" dirty="0">
                <a:solidFill>
                  <a:srgbClr val="1053C0"/>
                </a:solidFill>
                <a:effectLst>
                  <a:outerShdw blurRad="38100" dist="38100" dir="2700000" algn="tl">
                    <a:srgbClr val="000000">
                      <a:alpha val="43137"/>
                    </a:srgbClr>
                  </a:outerShdw>
                </a:effectLst>
                <a:cs typeface="Times New Roman" pitchFamily="18" charset="0"/>
              </a:rPr>
              <a:t> la madrugada.</a:t>
            </a:r>
            <a:endParaRPr lang="en-US" sz="1400" dirty="0">
              <a:solidFill>
                <a:srgbClr val="1053C0"/>
              </a:solidFill>
              <a:effectLst>
                <a:outerShdw blurRad="38100" dist="38100" dir="2700000" algn="tl">
                  <a:srgbClr val="000000">
                    <a:alpha val="43137"/>
                  </a:srgbClr>
                </a:outerShdw>
              </a:effectLst>
            </a:endParaRPr>
          </a:p>
        </p:txBody>
      </p:sp>
      <p:cxnSp>
        <p:nvCxnSpPr>
          <p:cNvPr id="21" name="Straight Arrow Connector 20"/>
          <p:cNvCxnSpPr>
            <a:cxnSpLocks/>
          </p:cNvCxnSpPr>
          <p:nvPr/>
        </p:nvCxnSpPr>
        <p:spPr>
          <a:xfrm flipV="1">
            <a:off x="4309729" y="2501644"/>
            <a:ext cx="1557093" cy="1080723"/>
          </a:xfrm>
          <a:prstGeom prst="straightConnector1">
            <a:avLst/>
          </a:prstGeom>
          <a:ln w="19050">
            <a:solidFill>
              <a:srgbClr val="00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790825" y="2781300"/>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Calibri"/>
            </a:endParaRPr>
          </a:p>
        </p:txBody>
      </p:sp>
      <p:sp>
        <p:nvSpPr>
          <p:cNvPr id="3" name="Rectangle 2"/>
          <p:cNvSpPr/>
          <p:nvPr/>
        </p:nvSpPr>
        <p:spPr>
          <a:xfrm>
            <a:off x="1423147" y="4889348"/>
            <a:ext cx="1155124" cy="369332"/>
          </a:xfrm>
          <a:prstGeom prst="rect">
            <a:avLst/>
          </a:prstGeom>
        </p:spPr>
        <p:txBody>
          <a:bodyPr wrap="none">
            <a:spAutoFit/>
          </a:bodyPr>
          <a:lstStyle/>
          <a:p>
            <a:pPr defTabSz="685800"/>
            <a:r>
              <a:rPr lang="es-DO" b="1" dirty="0">
                <a:solidFill>
                  <a:srgbClr val="0000FF"/>
                </a:solidFill>
                <a:latin typeface="Times New Roman" pitchFamily="18" charset="0"/>
              </a:rPr>
              <a:t>rotacismo</a:t>
            </a:r>
            <a:endParaRPr lang="en-US" dirty="0">
              <a:solidFill>
                <a:prstClr val="black"/>
              </a:solidFill>
              <a:latin typeface="Times New Roman" pitchFamily="18" charset="0"/>
            </a:endParaRPr>
          </a:p>
        </p:txBody>
      </p:sp>
      <p:sp>
        <p:nvSpPr>
          <p:cNvPr id="19" name="Rectangle 18"/>
          <p:cNvSpPr/>
          <p:nvPr/>
        </p:nvSpPr>
        <p:spPr>
          <a:xfrm>
            <a:off x="5359317" y="2098840"/>
            <a:ext cx="813043" cy="369332"/>
          </a:xfrm>
          <a:prstGeom prst="rect">
            <a:avLst/>
          </a:prstGeom>
        </p:spPr>
        <p:txBody>
          <a:bodyPr wrap="none">
            <a:spAutoFit/>
          </a:bodyPr>
          <a:lstStyle/>
          <a:p>
            <a:pPr defTabSz="685800"/>
            <a:r>
              <a:rPr lang="es-DO" b="1" dirty="0">
                <a:solidFill>
                  <a:srgbClr val="0000FF"/>
                </a:solidFill>
                <a:latin typeface="Times New Roman" pitchFamily="18" charset="0"/>
              </a:rPr>
              <a:t>elisión</a:t>
            </a:r>
            <a:endParaRPr lang="en-US" dirty="0">
              <a:solidFill>
                <a:prstClr val="black"/>
              </a:solidFill>
              <a:latin typeface="Times New Roman" pitchFamily="18" charset="0"/>
            </a:endParaRPr>
          </a:p>
        </p:txBody>
      </p:sp>
      <p:sp>
        <p:nvSpPr>
          <p:cNvPr id="20" name="Rectangle 19"/>
          <p:cNvSpPr/>
          <p:nvPr/>
        </p:nvSpPr>
        <p:spPr>
          <a:xfrm>
            <a:off x="4553479" y="4966554"/>
            <a:ext cx="3038011" cy="369332"/>
          </a:xfrm>
          <a:prstGeom prst="rect">
            <a:avLst/>
          </a:prstGeom>
        </p:spPr>
        <p:txBody>
          <a:bodyPr wrap="none">
            <a:spAutoFit/>
          </a:bodyPr>
          <a:lstStyle/>
          <a:p>
            <a:pPr defTabSz="685800"/>
            <a:r>
              <a:rPr lang="es-DO" b="1" dirty="0">
                <a:solidFill>
                  <a:srgbClr val="0000FF"/>
                </a:solidFill>
                <a:latin typeface="Times New Roman" pitchFamily="18" charset="0"/>
              </a:rPr>
              <a:t>lambdacismo (lateralización)</a:t>
            </a:r>
            <a:endParaRPr lang="en-US" dirty="0">
              <a:solidFill>
                <a:prstClr val="black"/>
              </a:solidFill>
              <a:latin typeface="Times New Roman" pitchFamily="18" charset="0"/>
            </a:endParaRPr>
          </a:p>
        </p:txBody>
      </p:sp>
      <p:sp>
        <p:nvSpPr>
          <p:cNvPr id="22" name="Rectangle 21"/>
          <p:cNvSpPr/>
          <p:nvPr/>
        </p:nvSpPr>
        <p:spPr>
          <a:xfrm>
            <a:off x="3309407" y="1781116"/>
            <a:ext cx="1390124" cy="369332"/>
          </a:xfrm>
          <a:prstGeom prst="rect">
            <a:avLst/>
          </a:prstGeom>
        </p:spPr>
        <p:txBody>
          <a:bodyPr wrap="none">
            <a:spAutoFit/>
          </a:bodyPr>
          <a:lstStyle/>
          <a:p>
            <a:pPr defTabSz="685800"/>
            <a:r>
              <a:rPr lang="es-DO" b="1" dirty="0">
                <a:solidFill>
                  <a:srgbClr val="0000FF"/>
                </a:solidFill>
                <a:latin typeface="Times New Roman" pitchFamily="18" charset="0"/>
              </a:rPr>
              <a:t>vocalización</a:t>
            </a:r>
            <a:endParaRPr lang="en-US" dirty="0">
              <a:solidFill>
                <a:prstClr val="black"/>
              </a:solidFill>
              <a:latin typeface="Times New Roman" pitchFamily="18" charset="0"/>
            </a:endParaRPr>
          </a:p>
        </p:txBody>
      </p:sp>
      <p:sp>
        <p:nvSpPr>
          <p:cNvPr id="26" name="Rectangle 25">
            <a:extLst>
              <a:ext uri="{FF2B5EF4-FFF2-40B4-BE49-F238E27FC236}">
                <a16:creationId xmlns:a16="http://schemas.microsoft.com/office/drawing/2014/main" id="{34B4815A-3FBC-4545-933E-CDAB6C3450CE}"/>
              </a:ext>
            </a:extLst>
          </p:cNvPr>
          <p:cNvSpPr/>
          <p:nvPr/>
        </p:nvSpPr>
        <p:spPr>
          <a:xfrm>
            <a:off x="836406" y="5258680"/>
            <a:ext cx="3314701" cy="1077218"/>
          </a:xfrm>
          <a:prstGeom prst="rect">
            <a:avLst/>
          </a:prstGeom>
          <a:solidFill>
            <a:schemeClr val="bg1"/>
          </a:solidFill>
          <a:ln w="12700">
            <a:solidFill>
              <a:srgbClr val="0000CC"/>
            </a:solidFill>
          </a:ln>
        </p:spPr>
        <p:txBody>
          <a:bodyPr wrap="square">
            <a:spAutoFit/>
          </a:bodyPr>
          <a:lstStyle/>
          <a:p>
            <a:pPr algn="ctr" defTabSz="685800"/>
            <a:r>
              <a:rPr lang="es-ES" sz="1400" dirty="0">
                <a:solidFill>
                  <a:srgbClr val="1053C0"/>
                </a:solidFill>
                <a:effectLst>
                  <a:outerShdw blurRad="38100" dist="38100" dir="2700000" algn="tl">
                    <a:srgbClr val="000000">
                      <a:alpha val="43137"/>
                    </a:srgbClr>
                  </a:outerShdw>
                </a:effectLst>
                <a:cs typeface="Times New Roman" pitchFamily="18" charset="0"/>
              </a:rPr>
              <a:t>No hay trabajo, porque una parte del trabajo y del empleo e</a:t>
            </a:r>
            <a:r>
              <a:rPr lang="es-ES" sz="1400" strike="sngStrike" dirty="0">
                <a:solidFill>
                  <a:srgbClr val="C00000"/>
                </a:solidFill>
                <a:effectLst>
                  <a:outerShdw blurRad="38100" dist="38100" dir="2700000" algn="tl">
                    <a:srgbClr val="000000">
                      <a:alpha val="43137"/>
                    </a:srgbClr>
                  </a:outerShdw>
                </a:effectLst>
                <a:cs typeface="Times New Roman" pitchFamily="18" charset="0"/>
              </a:rPr>
              <a:t>s</a:t>
            </a:r>
            <a:r>
              <a:rPr lang="es-ES" sz="1400" dirty="0">
                <a:solidFill>
                  <a:srgbClr val="1053C0"/>
                </a:solidFill>
                <a:effectLst>
                  <a:outerShdw blurRad="38100" dist="38100" dir="2700000" algn="tl">
                    <a:srgbClr val="000000">
                      <a:alpha val="43137"/>
                    </a:srgbClr>
                  </a:outerShdw>
                </a:effectLst>
                <a:cs typeface="Times New Roman" pitchFamily="18" charset="0"/>
              </a:rPr>
              <a:t> </a:t>
            </a:r>
            <a:r>
              <a:rPr lang="es-ES" sz="1400" dirty="0" err="1">
                <a:solidFill>
                  <a:srgbClr val="1053C0"/>
                </a:solidFill>
                <a:effectLst>
                  <a:outerShdw blurRad="38100" dist="38100" dir="2700000" algn="tl">
                    <a:srgbClr val="000000">
                      <a:alpha val="43137"/>
                    </a:srgbClr>
                  </a:outerShdw>
                </a:effectLst>
                <a:cs typeface="Times New Roman" pitchFamily="18" charset="0"/>
              </a:rPr>
              <a:t>e</a:t>
            </a:r>
            <a:r>
              <a:rPr lang="es-ES" sz="1400" b="1" u="sng" dirty="0" err="1">
                <a:solidFill>
                  <a:srgbClr val="C00000"/>
                </a:solidFill>
                <a:effectLst>
                  <a:outerShdw blurRad="38100" dist="38100" dir="2700000" algn="tl">
                    <a:srgbClr val="000000">
                      <a:alpha val="43137"/>
                    </a:srgbClr>
                  </a:outerShdw>
                </a:effectLst>
                <a:cs typeface="Times New Roman" pitchFamily="18" charset="0"/>
              </a:rPr>
              <a:t>r</a:t>
            </a:r>
            <a:r>
              <a:rPr lang="es-ES" sz="1400" dirty="0">
                <a:solidFill>
                  <a:srgbClr val="1053C0"/>
                </a:solidFill>
                <a:effectLst>
                  <a:outerShdw blurRad="38100" dist="38100" dir="2700000" algn="tl">
                    <a:srgbClr val="000000">
                      <a:alpha val="43137"/>
                    </a:srgbClr>
                  </a:outerShdw>
                </a:effectLst>
                <a:cs typeface="Times New Roman" pitchFamily="18" charset="0"/>
              </a:rPr>
              <a:t> campo. Que </a:t>
            </a:r>
            <a:r>
              <a:rPr lang="es-ES" sz="1400" dirty="0" err="1">
                <a:solidFill>
                  <a:srgbClr val="1053C0"/>
                </a:solidFill>
                <a:effectLst>
                  <a:outerShdw blurRad="38100" dist="38100" dir="2700000" algn="tl">
                    <a:srgbClr val="000000">
                      <a:alpha val="43137"/>
                    </a:srgbClr>
                  </a:outerShdw>
                </a:effectLst>
                <a:cs typeface="Times New Roman" pitchFamily="18" charset="0"/>
              </a:rPr>
              <a:t>e</a:t>
            </a:r>
            <a:r>
              <a:rPr lang="es-ES" sz="1400" b="1" u="sng" dirty="0" err="1">
                <a:solidFill>
                  <a:srgbClr val="C00000"/>
                </a:solidFill>
                <a:effectLst>
                  <a:outerShdw blurRad="38100" dist="38100" dir="2700000" algn="tl">
                    <a:srgbClr val="000000">
                      <a:alpha val="43137"/>
                    </a:srgbClr>
                  </a:outerShdw>
                </a:effectLst>
                <a:cs typeface="Times New Roman" pitchFamily="18" charset="0"/>
              </a:rPr>
              <a:t>r</a:t>
            </a:r>
            <a:r>
              <a:rPr lang="es-ES" sz="1400" dirty="0">
                <a:solidFill>
                  <a:srgbClr val="1053C0"/>
                </a:solidFill>
                <a:effectLst>
                  <a:outerShdw blurRad="38100" dist="38100" dir="2700000" algn="tl">
                    <a:srgbClr val="000000">
                      <a:alpha val="43137"/>
                    </a:srgbClr>
                  </a:outerShdw>
                </a:effectLst>
                <a:cs typeface="Times New Roman" pitchFamily="18" charset="0"/>
              </a:rPr>
              <a:t> Gobierno invierta en </a:t>
            </a:r>
            <a:r>
              <a:rPr lang="es-ES" sz="1400" dirty="0" err="1">
                <a:solidFill>
                  <a:srgbClr val="1053C0"/>
                </a:solidFill>
                <a:effectLst>
                  <a:outerShdw blurRad="38100" dist="38100" dir="2700000" algn="tl">
                    <a:srgbClr val="000000">
                      <a:alpha val="43137"/>
                    </a:srgbClr>
                  </a:outerShdw>
                </a:effectLst>
                <a:cs typeface="Times New Roman" pitchFamily="18" charset="0"/>
              </a:rPr>
              <a:t>e</a:t>
            </a:r>
            <a:r>
              <a:rPr lang="es-ES" sz="1400" b="1" u="sng" dirty="0" err="1">
                <a:solidFill>
                  <a:srgbClr val="C00000"/>
                </a:solidFill>
                <a:effectLst>
                  <a:outerShdw blurRad="38100" dist="38100" dir="2700000" algn="tl">
                    <a:srgbClr val="000000">
                      <a:alpha val="43137"/>
                    </a:srgbClr>
                  </a:outerShdw>
                </a:effectLst>
                <a:cs typeface="Times New Roman" pitchFamily="18" charset="0"/>
              </a:rPr>
              <a:t>r</a:t>
            </a:r>
            <a:r>
              <a:rPr lang="es-ES" sz="1400" b="1" u="sng" dirty="0">
                <a:solidFill>
                  <a:srgbClr val="C00000"/>
                </a:solidFill>
                <a:effectLst>
                  <a:outerShdw blurRad="38100" dist="38100" dir="2700000" algn="tl">
                    <a:srgbClr val="000000">
                      <a:alpha val="43137"/>
                    </a:srgbClr>
                  </a:outerShdw>
                </a:effectLst>
                <a:cs typeface="Times New Roman" pitchFamily="18" charset="0"/>
              </a:rPr>
              <a:t> </a:t>
            </a:r>
            <a:r>
              <a:rPr lang="es-ES" sz="1400" dirty="0">
                <a:solidFill>
                  <a:srgbClr val="1053C0"/>
                </a:solidFill>
                <a:effectLst>
                  <a:outerShdw blurRad="38100" dist="38100" dir="2700000" algn="tl">
                    <a:srgbClr val="000000">
                      <a:alpha val="43137"/>
                    </a:srgbClr>
                  </a:outerShdw>
                </a:effectLst>
                <a:cs typeface="Times New Roman" pitchFamily="18" charset="0"/>
              </a:rPr>
              <a:t>campo, que no e</a:t>
            </a:r>
            <a:r>
              <a:rPr lang="es-ES" sz="1400" strike="sngStrike" dirty="0">
                <a:solidFill>
                  <a:srgbClr val="C00000"/>
                </a:solidFill>
                <a:effectLst>
                  <a:outerShdw blurRad="38100" dist="38100" dir="2700000" algn="tl">
                    <a:srgbClr val="000000">
                      <a:alpha val="43137"/>
                    </a:srgbClr>
                  </a:outerShdw>
                </a:effectLst>
                <a:cs typeface="Times New Roman" pitchFamily="18" charset="0"/>
              </a:rPr>
              <a:t>s</a:t>
            </a:r>
            <a:r>
              <a:rPr lang="es-ES" sz="1400" dirty="0">
                <a:solidFill>
                  <a:srgbClr val="1053C0"/>
                </a:solidFill>
                <a:effectLst>
                  <a:outerShdw blurRad="38100" dist="38100" dir="2700000" algn="tl">
                    <a:srgbClr val="000000">
                      <a:alpha val="43137"/>
                    </a:srgbClr>
                  </a:outerShdw>
                </a:effectLst>
                <a:cs typeface="Times New Roman" pitchFamily="18" charset="0"/>
              </a:rPr>
              <a:t>tán invirtiendo en </a:t>
            </a:r>
            <a:r>
              <a:rPr lang="es-ES" sz="1400" dirty="0" err="1">
                <a:solidFill>
                  <a:srgbClr val="1053C0"/>
                </a:solidFill>
                <a:effectLst>
                  <a:outerShdw blurRad="38100" dist="38100" dir="2700000" algn="tl">
                    <a:srgbClr val="000000">
                      <a:alpha val="43137"/>
                    </a:srgbClr>
                  </a:outerShdw>
                </a:effectLst>
                <a:cs typeface="Times New Roman" pitchFamily="18" charset="0"/>
              </a:rPr>
              <a:t>e</a:t>
            </a:r>
            <a:r>
              <a:rPr lang="es-ES" sz="1400" b="1" u="sng" dirty="0" err="1">
                <a:solidFill>
                  <a:srgbClr val="C00000"/>
                </a:solidFill>
                <a:effectLst>
                  <a:outerShdw blurRad="38100" dist="38100" dir="2700000" algn="tl">
                    <a:srgbClr val="000000">
                      <a:alpha val="43137"/>
                    </a:srgbClr>
                  </a:outerShdw>
                </a:effectLst>
                <a:cs typeface="Times New Roman" pitchFamily="18" charset="0"/>
              </a:rPr>
              <a:t>r</a:t>
            </a:r>
            <a:r>
              <a:rPr lang="es-ES" sz="1400" dirty="0">
                <a:solidFill>
                  <a:srgbClr val="1053C0"/>
                </a:solidFill>
                <a:effectLst>
                  <a:outerShdw blurRad="38100" dist="38100" dir="2700000" algn="tl">
                    <a:srgbClr val="000000">
                      <a:alpha val="43137"/>
                    </a:srgbClr>
                  </a:outerShdw>
                </a:effectLst>
                <a:cs typeface="Times New Roman" pitchFamily="18" charset="0"/>
              </a:rPr>
              <a:t> campo.</a:t>
            </a:r>
          </a:p>
          <a:p>
            <a:pPr algn="ctr" defTabSz="685800"/>
            <a:endParaRPr lang="en-US" sz="800" b="1" dirty="0">
              <a:solidFill>
                <a:srgbClr val="1053C0"/>
              </a:solidFill>
              <a:effectLst>
                <a:outerShdw blurRad="38100" dist="38100" dir="2700000" algn="tl">
                  <a:srgbClr val="000000">
                    <a:alpha val="43137"/>
                  </a:srgbClr>
                </a:outerShdw>
              </a:effectLst>
            </a:endParaRPr>
          </a:p>
        </p:txBody>
      </p:sp>
      <p:pic>
        <p:nvPicPr>
          <p:cNvPr id="7" name="SanJuan.ERcampo">
            <a:hlinkClick r:id="" action="ppaction://media"/>
            <a:extLst>
              <a:ext uri="{FF2B5EF4-FFF2-40B4-BE49-F238E27FC236}">
                <a16:creationId xmlns:a16="http://schemas.microsoft.com/office/drawing/2014/main" id="{1AE4EFE8-975A-4698-94C6-49404C40372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549880" y="1131437"/>
            <a:ext cx="152832" cy="152832"/>
          </a:xfrm>
          <a:prstGeom prst="rect">
            <a:avLst/>
          </a:prstGeom>
        </p:spPr>
      </p:pic>
      <p:pic>
        <p:nvPicPr>
          <p:cNvPr id="9" name="SanJuan.ERcambio">
            <a:hlinkClick r:id="" action="ppaction://media"/>
            <a:extLst>
              <a:ext uri="{FF2B5EF4-FFF2-40B4-BE49-F238E27FC236}">
                <a16:creationId xmlns:a16="http://schemas.microsoft.com/office/drawing/2014/main" id="{5D3BBAD1-14F2-4283-88F8-2B9A7706BFB6}"/>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542588" y="456423"/>
            <a:ext cx="152831" cy="152831"/>
          </a:xfrm>
          <a:prstGeom prst="rect">
            <a:avLst/>
          </a:prstGeom>
        </p:spPr>
      </p:pic>
      <p:sp>
        <p:nvSpPr>
          <p:cNvPr id="29" name="Rectangle 28">
            <a:extLst>
              <a:ext uri="{FF2B5EF4-FFF2-40B4-BE49-F238E27FC236}">
                <a16:creationId xmlns:a16="http://schemas.microsoft.com/office/drawing/2014/main" id="{C7FDF801-AFDE-4192-B8CC-607929A843C7}"/>
              </a:ext>
            </a:extLst>
          </p:cNvPr>
          <p:cNvSpPr/>
          <p:nvPr/>
        </p:nvSpPr>
        <p:spPr>
          <a:xfrm>
            <a:off x="4650260" y="5400317"/>
            <a:ext cx="3252046" cy="810478"/>
          </a:xfrm>
          <a:prstGeom prst="rect">
            <a:avLst/>
          </a:prstGeom>
          <a:solidFill>
            <a:schemeClr val="bg1"/>
          </a:solidFill>
          <a:ln w="12700">
            <a:solidFill>
              <a:srgbClr val="0000CC"/>
            </a:solidFill>
          </a:ln>
        </p:spPr>
        <p:txBody>
          <a:bodyPr wrap="square">
            <a:spAutoFit/>
          </a:bodyPr>
          <a:lstStyle/>
          <a:p>
            <a:pPr algn="ctr" defTabSz="685800">
              <a:lnSpc>
                <a:spcPts val="1350"/>
              </a:lnSpc>
            </a:pPr>
            <a:r>
              <a:rPr lang="es-ES" sz="1400" dirty="0">
                <a:solidFill>
                  <a:srgbClr val="0000CC"/>
                </a:solidFill>
                <a:effectLst>
                  <a:outerShdw blurRad="38100" dist="38100" dir="2700000" algn="tl">
                    <a:srgbClr val="000000">
                      <a:alpha val="43137"/>
                    </a:srgbClr>
                  </a:outerShdw>
                </a:effectLst>
              </a:rPr>
              <a:t>Y si ello</a:t>
            </a:r>
            <a:r>
              <a:rPr lang="es-ES" sz="1400" b="1" strike="sngStrike" dirty="0">
                <a:solidFill>
                  <a:srgbClr val="C00000"/>
                </a:solidFill>
                <a:effectLst>
                  <a:outerShdw blurRad="38100" dist="38100" dir="2700000" algn="tl">
                    <a:srgbClr val="000000">
                      <a:alpha val="43137"/>
                    </a:srgbClr>
                  </a:outerShdw>
                </a:effectLst>
              </a:rPr>
              <a:t>s</a:t>
            </a:r>
            <a:r>
              <a:rPr lang="es-ES" sz="1400" dirty="0">
                <a:solidFill>
                  <a:srgbClr val="0000CC"/>
                </a:solidFill>
                <a:effectLst>
                  <a:outerShdw blurRad="38100" dist="38100" dir="2700000" algn="tl">
                    <a:srgbClr val="000000">
                      <a:alpha val="43137"/>
                    </a:srgbClr>
                  </a:outerShdw>
                </a:effectLst>
              </a:rPr>
              <a:t> vinieron aquí fue po</a:t>
            </a:r>
            <a:r>
              <a:rPr lang="es-ES" sz="1400" b="1" strike="sngStrike" dirty="0">
                <a:solidFill>
                  <a:srgbClr val="C00000"/>
                </a:solidFill>
                <a:effectLst>
                  <a:outerShdw blurRad="38100" dist="38100" dir="2700000" algn="tl">
                    <a:srgbClr val="000000">
                      <a:alpha val="43137"/>
                    </a:srgbClr>
                  </a:outerShdw>
                </a:effectLst>
              </a:rPr>
              <a:t>r</a:t>
            </a:r>
            <a:r>
              <a:rPr lang="es-ES" sz="1400" dirty="0">
                <a:solidFill>
                  <a:srgbClr val="0000CC"/>
                </a:solidFill>
                <a:effectLst>
                  <a:outerShdw blurRad="38100" dist="38100" dir="2700000" algn="tl">
                    <a:srgbClr val="000000">
                      <a:alpha val="43137"/>
                    </a:srgbClr>
                  </a:outerShdw>
                </a:effectLst>
              </a:rPr>
              <a:t>que alguien lo</a:t>
            </a:r>
            <a:r>
              <a:rPr lang="es-ES" sz="1400" b="1" strike="sngStrike" dirty="0">
                <a:solidFill>
                  <a:srgbClr val="C00000"/>
                </a:solidFill>
                <a:effectLst>
                  <a:outerShdw blurRad="38100" dist="38100" dir="2700000" algn="tl">
                    <a:srgbClr val="000000">
                      <a:alpha val="43137"/>
                    </a:srgbClr>
                  </a:outerShdw>
                </a:effectLst>
              </a:rPr>
              <a:t>s</a:t>
            </a:r>
            <a:r>
              <a:rPr lang="es-ES" sz="1400" dirty="0">
                <a:solidFill>
                  <a:srgbClr val="0000CC"/>
                </a:solidFill>
                <a:effectLst>
                  <a:outerShdw blurRad="38100" dist="38100" dir="2700000" algn="tl">
                    <a:srgbClr val="000000">
                      <a:alpha val="43137"/>
                    </a:srgbClr>
                  </a:outerShdw>
                </a:effectLst>
              </a:rPr>
              <a:t> mandó arregla</a:t>
            </a:r>
            <a:r>
              <a:rPr lang="es-ES" sz="1400" b="1" strike="sngStrike" dirty="0">
                <a:solidFill>
                  <a:srgbClr val="C00000"/>
                </a:solidFill>
                <a:effectLst>
                  <a:outerShdw blurRad="38100" dist="38100" dir="2700000" algn="tl">
                    <a:srgbClr val="000000">
                      <a:alpha val="43137"/>
                    </a:srgbClr>
                  </a:outerShdw>
                </a:effectLst>
              </a:rPr>
              <a:t>r</a:t>
            </a:r>
            <a:r>
              <a:rPr lang="es-ES" sz="1400" dirty="0">
                <a:solidFill>
                  <a:srgbClr val="000000"/>
                </a:solidFill>
                <a:effectLst>
                  <a:outerShdw blurRad="38100" dist="38100" dir="2700000" algn="tl">
                    <a:srgbClr val="000000">
                      <a:alpha val="43137"/>
                    </a:srgbClr>
                  </a:outerShdw>
                </a:effectLst>
              </a:rPr>
              <a:t> </a:t>
            </a:r>
            <a:r>
              <a:rPr lang="es-ES" sz="1400" dirty="0">
                <a:solidFill>
                  <a:srgbClr val="0000CC"/>
                </a:solidFill>
                <a:effectLst>
                  <a:outerShdw blurRad="38100" dist="38100" dir="2700000" algn="tl">
                    <a:srgbClr val="000000">
                      <a:alpha val="43137"/>
                    </a:srgbClr>
                  </a:outerShdw>
                </a:effectLst>
              </a:rPr>
              <a:t>un </a:t>
            </a:r>
            <a:r>
              <a:rPr lang="es-ES" sz="1400" dirty="0" err="1">
                <a:solidFill>
                  <a:srgbClr val="0000CC"/>
                </a:solidFill>
                <a:effectLst>
                  <a:outerShdw blurRad="38100" dist="38100" dir="2700000" algn="tl">
                    <a:srgbClr val="000000">
                      <a:alpha val="43137"/>
                    </a:srgbClr>
                  </a:outerShdw>
                </a:effectLst>
              </a:rPr>
              <a:t>moto</a:t>
            </a:r>
            <a:r>
              <a:rPr lang="es-ES" sz="1400" b="1" dirty="0" err="1">
                <a:solidFill>
                  <a:srgbClr val="C00000"/>
                </a:solidFill>
                <a:effectLst>
                  <a:outerShdw blurRad="38100" dist="38100" dir="2700000" algn="tl">
                    <a:srgbClr val="000000">
                      <a:alpha val="43137"/>
                    </a:srgbClr>
                  </a:outerShdw>
                </a:effectLst>
              </a:rPr>
              <a:t>l</a:t>
            </a:r>
            <a:r>
              <a:rPr lang="es-ES" sz="1400" dirty="0">
                <a:solidFill>
                  <a:srgbClr val="000000"/>
                </a:solidFill>
                <a:effectLst>
                  <a:outerShdw blurRad="38100" dist="38100" dir="2700000" algn="tl">
                    <a:srgbClr val="000000">
                      <a:alpha val="43137"/>
                    </a:srgbClr>
                  </a:outerShdw>
                </a:effectLst>
              </a:rPr>
              <a:t> </a:t>
            </a:r>
            <a:r>
              <a:rPr lang="es-ES" sz="1400" dirty="0">
                <a:solidFill>
                  <a:srgbClr val="0000CC"/>
                </a:solidFill>
                <a:effectLst>
                  <a:outerShdw blurRad="38100" dist="38100" dir="2700000" algn="tl">
                    <a:srgbClr val="000000">
                      <a:alpha val="43137"/>
                    </a:srgbClr>
                  </a:outerShdw>
                </a:effectLst>
              </a:rPr>
              <a:t>donde él y ese e</a:t>
            </a:r>
            <a:r>
              <a:rPr lang="es-ES" sz="1400" b="1" strike="sngStrike" dirty="0">
                <a:solidFill>
                  <a:srgbClr val="C00000"/>
                </a:solidFill>
                <a:effectLst>
                  <a:outerShdw blurRad="38100" dist="38100" dir="2700000" algn="tl">
                    <a:srgbClr val="000000">
                      <a:alpha val="43137"/>
                    </a:srgbClr>
                  </a:outerShdw>
                </a:effectLst>
              </a:rPr>
              <a:t>s</a:t>
            </a:r>
            <a:r>
              <a:rPr lang="es-ES" sz="1400" dirty="0">
                <a:solidFill>
                  <a:srgbClr val="0000CC"/>
                </a:solidFill>
                <a:effectLst>
                  <a:outerShdw blurRad="38100" dist="38100" dir="2700000" algn="tl">
                    <a:srgbClr val="000000">
                      <a:alpha val="43137"/>
                    </a:srgbClr>
                  </a:outerShdw>
                </a:effectLst>
              </a:rPr>
              <a:t> su trabajo. Tenía que arregla</a:t>
            </a:r>
            <a:r>
              <a:rPr lang="es-ES" sz="1400" b="1" strike="sngStrike" dirty="0">
                <a:solidFill>
                  <a:srgbClr val="C00000"/>
                </a:solidFill>
                <a:effectLst>
                  <a:outerShdw blurRad="38100" dist="38100" dir="2700000" algn="tl">
                    <a:srgbClr val="000000">
                      <a:alpha val="43137"/>
                    </a:srgbClr>
                  </a:outerShdw>
                </a:effectLst>
              </a:rPr>
              <a:t>r</a:t>
            </a:r>
            <a:r>
              <a:rPr lang="es-ES" sz="1400" dirty="0">
                <a:solidFill>
                  <a:srgbClr val="000000"/>
                </a:solidFill>
                <a:effectLst>
                  <a:outerShdw blurRad="38100" dist="38100" dir="2700000" algn="tl">
                    <a:srgbClr val="000000">
                      <a:alpha val="43137"/>
                    </a:srgbClr>
                  </a:outerShdw>
                </a:effectLst>
              </a:rPr>
              <a:t> </a:t>
            </a:r>
            <a:r>
              <a:rPr lang="es-ES" sz="1400" dirty="0">
                <a:solidFill>
                  <a:srgbClr val="0000CC"/>
                </a:solidFill>
                <a:effectLst>
                  <a:outerShdw blurRad="38100" dist="38100" dir="2700000" algn="tl">
                    <a:srgbClr val="000000">
                      <a:alpha val="43137"/>
                    </a:srgbClr>
                  </a:outerShdw>
                </a:effectLst>
              </a:rPr>
              <a:t>el </a:t>
            </a:r>
            <a:r>
              <a:rPr lang="es-ES" sz="1400" dirty="0" err="1">
                <a:solidFill>
                  <a:srgbClr val="0000CC"/>
                </a:solidFill>
                <a:effectLst>
                  <a:outerShdw blurRad="38100" dist="38100" dir="2700000" algn="tl">
                    <a:srgbClr val="000000">
                      <a:alpha val="43137"/>
                    </a:srgbClr>
                  </a:outerShdw>
                </a:effectLst>
              </a:rPr>
              <a:t>moto</a:t>
            </a:r>
            <a:r>
              <a:rPr lang="es-ES" sz="1400" b="1" dirty="0" err="1">
                <a:solidFill>
                  <a:srgbClr val="C00000"/>
                </a:solidFill>
                <a:effectLst>
                  <a:outerShdw blurRad="38100" dist="38100" dir="2700000" algn="tl">
                    <a:srgbClr val="000000">
                      <a:alpha val="43137"/>
                    </a:srgbClr>
                  </a:outerShdw>
                </a:effectLst>
              </a:rPr>
              <a:t>l</a:t>
            </a:r>
            <a:r>
              <a:rPr lang="es-ES" sz="1400" dirty="0">
                <a:solidFill>
                  <a:srgbClr val="3604EE"/>
                </a:solidFill>
                <a:effectLst>
                  <a:outerShdw blurRad="38100" dist="38100" dir="2700000" algn="tl">
                    <a:srgbClr val="000000">
                      <a:alpha val="43137"/>
                    </a:srgbClr>
                  </a:outerShdw>
                </a:effectLst>
              </a:rPr>
              <a:t>, </a:t>
            </a:r>
            <a:r>
              <a:rPr lang="es-ES" sz="1400" dirty="0">
                <a:solidFill>
                  <a:srgbClr val="0000CC"/>
                </a:solidFill>
                <a:effectLst>
                  <a:outerShdw blurRad="38100" dist="38100" dir="2700000" algn="tl">
                    <a:srgbClr val="000000">
                      <a:alpha val="43137"/>
                    </a:srgbClr>
                  </a:outerShdw>
                </a:effectLst>
              </a:rPr>
              <a:t>po</a:t>
            </a:r>
            <a:r>
              <a:rPr lang="es-ES" sz="1400" b="1" strike="sngStrike" dirty="0">
                <a:solidFill>
                  <a:srgbClr val="C00000"/>
                </a:solidFill>
                <a:effectLst>
                  <a:outerShdw blurRad="38100" dist="38100" dir="2700000" algn="tl">
                    <a:srgbClr val="000000">
                      <a:alpha val="43137"/>
                    </a:srgbClr>
                  </a:outerShdw>
                </a:effectLst>
              </a:rPr>
              <a:t>r</a:t>
            </a:r>
            <a:r>
              <a:rPr lang="es-ES" sz="1400" dirty="0">
                <a:solidFill>
                  <a:srgbClr val="0000CC"/>
                </a:solidFill>
                <a:effectLst>
                  <a:outerShdw blurRad="38100" dist="38100" dir="2700000" algn="tl">
                    <a:srgbClr val="000000">
                      <a:alpha val="43137"/>
                    </a:srgbClr>
                  </a:outerShdw>
                </a:effectLst>
              </a:rPr>
              <a:t>que de eso vive, arregla</a:t>
            </a:r>
            <a:r>
              <a:rPr lang="es-ES" sz="1400" b="1" strike="sngStrike" dirty="0">
                <a:solidFill>
                  <a:srgbClr val="C00000"/>
                </a:solidFill>
                <a:effectLst>
                  <a:outerShdw blurRad="38100" dist="38100" dir="2700000" algn="tl">
                    <a:srgbClr val="000000">
                      <a:alpha val="43137"/>
                    </a:srgbClr>
                  </a:outerShdw>
                </a:effectLst>
              </a:rPr>
              <a:t>r</a:t>
            </a:r>
            <a:r>
              <a:rPr lang="es-ES" sz="1400" dirty="0">
                <a:solidFill>
                  <a:srgbClr val="000000"/>
                </a:solidFill>
                <a:effectLst>
                  <a:outerShdw blurRad="38100" dist="38100" dir="2700000" algn="tl">
                    <a:srgbClr val="000000">
                      <a:alpha val="43137"/>
                    </a:srgbClr>
                  </a:outerShdw>
                </a:effectLst>
              </a:rPr>
              <a:t> </a:t>
            </a:r>
            <a:r>
              <a:rPr lang="es-ES" sz="1400" dirty="0" err="1">
                <a:solidFill>
                  <a:srgbClr val="0000CC"/>
                </a:solidFill>
                <a:effectLst>
                  <a:outerShdw blurRad="38100" dist="38100" dir="2700000" algn="tl">
                    <a:srgbClr val="000000">
                      <a:alpha val="43137"/>
                    </a:srgbClr>
                  </a:outerShdw>
                </a:effectLst>
              </a:rPr>
              <a:t>moto</a:t>
            </a:r>
            <a:r>
              <a:rPr lang="es-ES" sz="1400" b="1" dirty="0" err="1">
                <a:solidFill>
                  <a:srgbClr val="C00000"/>
                </a:solidFill>
                <a:effectLst>
                  <a:outerShdw blurRad="38100" dist="38100" dir="2700000" algn="tl">
                    <a:srgbClr val="000000">
                      <a:alpha val="43137"/>
                    </a:srgbClr>
                  </a:outerShdw>
                </a:effectLst>
              </a:rPr>
              <a:t>l</a:t>
            </a:r>
            <a:r>
              <a:rPr lang="es-ES" sz="1400" dirty="0">
                <a:solidFill>
                  <a:srgbClr val="000000"/>
                </a:solidFill>
                <a:effectLst>
                  <a:outerShdw blurRad="38100" dist="38100" dir="2700000" algn="tl">
                    <a:srgbClr val="000000">
                      <a:alpha val="43137"/>
                    </a:srgbClr>
                  </a:outerShdw>
                </a:effectLst>
              </a:rPr>
              <a:t>.</a:t>
            </a:r>
            <a:endParaRPr lang="en-US" sz="1400" b="1" dirty="0">
              <a:solidFill>
                <a:srgbClr val="1053C0"/>
              </a:solidFill>
              <a:effectLst>
                <a:outerShdw blurRad="38100" dist="38100" dir="2700000" algn="tl">
                  <a:srgbClr val="000000">
                    <a:alpha val="43137"/>
                  </a:srgbClr>
                </a:outerShdw>
              </a:effectLst>
            </a:endParaRPr>
          </a:p>
        </p:txBody>
      </p:sp>
      <p:pic>
        <p:nvPicPr>
          <p:cNvPr id="8" name="MotoL">
            <a:hlinkClick r:id="" action="ppaction://media"/>
            <a:extLst>
              <a:ext uri="{FF2B5EF4-FFF2-40B4-BE49-F238E27FC236}">
                <a16:creationId xmlns:a16="http://schemas.microsoft.com/office/drawing/2014/main" id="{372A7FE7-2364-4E3B-8D61-D0CA6951A4BA}"/>
              </a:ext>
            </a:extLst>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8544929" y="2131522"/>
            <a:ext cx="157319" cy="157319"/>
          </a:xfrm>
          <a:prstGeom prst="rect">
            <a:avLst/>
          </a:prstGeom>
        </p:spPr>
      </p:pic>
      <p:sp>
        <p:nvSpPr>
          <p:cNvPr id="30" name="Rectangle 29">
            <a:extLst>
              <a:ext uri="{FF2B5EF4-FFF2-40B4-BE49-F238E27FC236}">
                <a16:creationId xmlns:a16="http://schemas.microsoft.com/office/drawing/2014/main" id="{66FD11C6-D165-42B9-A97C-60DC2E36362E}"/>
              </a:ext>
            </a:extLst>
          </p:cNvPr>
          <p:cNvSpPr/>
          <p:nvPr/>
        </p:nvSpPr>
        <p:spPr>
          <a:xfrm>
            <a:off x="5901413" y="3512537"/>
            <a:ext cx="2717591" cy="1384995"/>
          </a:xfrm>
          <a:prstGeom prst="rect">
            <a:avLst/>
          </a:prstGeom>
          <a:solidFill>
            <a:schemeClr val="bg1"/>
          </a:solidFill>
          <a:ln w="12700">
            <a:solidFill>
              <a:srgbClr val="0000CC"/>
            </a:solidFill>
          </a:ln>
        </p:spPr>
        <p:txBody>
          <a:bodyPr wrap="square">
            <a:spAutoFit/>
          </a:bodyPr>
          <a:lstStyle/>
          <a:p>
            <a:pPr algn="ctr" defTabSz="685800"/>
            <a:r>
              <a:rPr lang="es-ES" sz="1400" dirty="0">
                <a:solidFill>
                  <a:srgbClr val="1053C0"/>
                </a:solidFill>
                <a:effectLst>
                  <a:outerShdw blurRad="38100" dist="38100" dir="2700000" algn="tl">
                    <a:srgbClr val="000000">
                      <a:alpha val="43137"/>
                    </a:srgbClr>
                  </a:outerShdw>
                </a:effectLst>
                <a:cs typeface="Times New Roman" pitchFamily="18" charset="0"/>
              </a:rPr>
              <a:t>Me quitó la cena, di</a:t>
            </a:r>
            <a:r>
              <a:rPr lang="es-ES" sz="1400" b="1" strike="sngStrike" dirty="0">
                <a:solidFill>
                  <a:srgbClr val="C00000"/>
                </a:solidFill>
                <a:effectLst>
                  <a:outerShdw blurRad="38100" dist="38100" dir="2700000" algn="tl">
                    <a:srgbClr val="000000">
                      <a:alpha val="43137"/>
                    </a:srgbClr>
                  </a:outerShdw>
                </a:effectLst>
                <a:cs typeface="Times New Roman" pitchFamily="18" charset="0"/>
              </a:rPr>
              <a:t>z</a:t>
            </a:r>
            <a:r>
              <a:rPr lang="es-ES" sz="1400" dirty="0">
                <a:solidFill>
                  <a:srgbClr val="1053C0"/>
                </a:solidFill>
                <a:effectLst>
                  <a:outerShdw blurRad="38100" dist="38100" dir="2700000" algn="tl">
                    <a:srgbClr val="000000">
                      <a:alpha val="43137"/>
                    </a:srgbClr>
                  </a:outerShdw>
                </a:effectLst>
                <a:cs typeface="Times New Roman" pitchFamily="18" charset="0"/>
              </a:rPr>
              <a:t>que que él era él que se la iba, se la iba a comer y agarró y entró </a:t>
            </a:r>
            <a:r>
              <a:rPr lang="es-ES" sz="1400" b="1" dirty="0">
                <a:solidFill>
                  <a:srgbClr val="0000CC"/>
                </a:solidFill>
                <a:effectLst>
                  <a:outerShdw blurRad="38100" dist="38100" dir="2700000" algn="tl">
                    <a:srgbClr val="000000">
                      <a:alpha val="43137"/>
                    </a:srgbClr>
                  </a:outerShdw>
                </a:effectLst>
                <a:cs typeface="Times New Roman" pitchFamily="18" charset="0"/>
              </a:rPr>
              <a:t>el</a:t>
            </a:r>
            <a:r>
              <a:rPr lang="en-US" sz="1400" b="1" dirty="0">
                <a:solidFill>
                  <a:srgbClr val="0000CC"/>
                </a:solidFill>
                <a:effectLst>
                  <a:outerShdw blurRad="38100" dist="38100" dir="2700000" algn="tl">
                    <a:srgbClr val="000000">
                      <a:alpha val="43137"/>
                    </a:srgbClr>
                  </a:outerShdw>
                </a:effectLst>
                <a:cs typeface="Times New Roman" pitchFamily="18" charset="0"/>
              </a:rPr>
              <a:t>[</a:t>
            </a:r>
            <a:r>
              <a:rPr lang="es-ES" sz="1400" b="1" dirty="0">
                <a:solidFill>
                  <a:srgbClr val="C00000"/>
                </a:solidFill>
                <a:effectLst>
                  <a:outerShdw blurRad="38100" dist="38100" dir="2700000" algn="tl">
                    <a:srgbClr val="000000">
                      <a:alpha val="43137"/>
                    </a:srgbClr>
                  </a:outerShdw>
                </a:effectLst>
                <a:cs typeface="Times New Roman" pitchFamily="18" charset="0"/>
              </a:rPr>
              <a:t>p</a:t>
            </a:r>
            <a:r>
              <a:rPr lang="es-ES" sz="1400" b="1" dirty="0">
                <a:solidFill>
                  <a:srgbClr val="0000CC"/>
                </a:solidFill>
                <a:effectLst>
                  <a:outerShdw blurRad="38100" dist="38100" dir="2700000" algn="tl">
                    <a:srgbClr val="000000">
                      <a:alpha val="43137"/>
                    </a:srgbClr>
                  </a:outerShdw>
                </a:effectLst>
                <a:cs typeface="Times New Roman" pitchFamily="18" charset="0"/>
              </a:rPr>
              <a:t>] pan</a:t>
            </a:r>
            <a:r>
              <a:rPr lang="es-ES" sz="1400" dirty="0">
                <a:solidFill>
                  <a:srgbClr val="0000CC"/>
                </a:solidFill>
                <a:effectLst>
                  <a:outerShdw blurRad="38100" dist="38100" dir="2700000" algn="tl">
                    <a:srgbClr val="000000">
                      <a:alpha val="43137"/>
                    </a:srgbClr>
                  </a:outerShdw>
                </a:effectLst>
                <a:cs typeface="Times New Roman" pitchFamily="18" charset="0"/>
              </a:rPr>
              <a:t> </a:t>
            </a:r>
            <a:r>
              <a:rPr lang="es-ES" sz="1400" dirty="0">
                <a:solidFill>
                  <a:srgbClr val="1053C0"/>
                </a:solidFill>
                <a:effectLst>
                  <a:outerShdw blurRad="38100" dist="38100" dir="2700000" algn="tl">
                    <a:srgbClr val="000000">
                      <a:alpha val="43137"/>
                    </a:srgbClr>
                  </a:outerShdw>
                </a:effectLst>
                <a:cs typeface="Times New Roman" pitchFamily="18" charset="0"/>
              </a:rPr>
              <a:t>en </a:t>
            </a:r>
            <a:r>
              <a:rPr lang="es-ES" sz="1400" b="1" dirty="0">
                <a:solidFill>
                  <a:srgbClr val="0000CC"/>
                </a:solidFill>
                <a:effectLst>
                  <a:outerShdw blurRad="38100" dist="38100" dir="2700000" algn="tl">
                    <a:srgbClr val="000000">
                      <a:alpha val="43137"/>
                    </a:srgbClr>
                  </a:outerShdw>
                </a:effectLst>
                <a:cs typeface="Times New Roman" pitchFamily="18" charset="0"/>
              </a:rPr>
              <a:t>el[</a:t>
            </a:r>
            <a:r>
              <a:rPr lang="es-ES" sz="1400" b="1" dirty="0">
                <a:solidFill>
                  <a:srgbClr val="C00000"/>
                </a:solidFill>
                <a:effectLst>
                  <a:outerShdw blurRad="38100" dist="38100" dir="2700000" algn="tl">
                    <a:srgbClr val="000000">
                      <a:alpha val="43137"/>
                    </a:srgbClr>
                  </a:outerShdw>
                </a:effectLst>
                <a:cs typeface="Times New Roman" pitchFamily="18" charset="0"/>
              </a:rPr>
              <a:t>b</a:t>
            </a:r>
            <a:r>
              <a:rPr lang="es-ES" sz="1400" b="1" dirty="0">
                <a:solidFill>
                  <a:srgbClr val="0000CC"/>
                </a:solidFill>
                <a:effectLst>
                  <a:outerShdw blurRad="38100" dist="38100" dir="2700000" algn="tl">
                    <a:srgbClr val="000000">
                      <a:alpha val="43137"/>
                    </a:srgbClr>
                  </a:outerShdw>
                </a:effectLst>
                <a:cs typeface="Times New Roman" pitchFamily="18" charset="0"/>
              </a:rPr>
              <a:t>] vaso</a:t>
            </a:r>
            <a:r>
              <a:rPr lang="es-ES" sz="1400" dirty="0">
                <a:solidFill>
                  <a:srgbClr val="1053C0"/>
                </a:solidFill>
                <a:effectLst>
                  <a:outerShdw blurRad="38100" dist="38100" dir="2700000" algn="tl">
                    <a:srgbClr val="000000">
                      <a:alpha val="43137"/>
                    </a:srgbClr>
                  </a:outerShdw>
                </a:effectLst>
                <a:cs typeface="Times New Roman" pitchFamily="18" charset="0"/>
              </a:rPr>
              <a:t>, como que era un chocolate y hizo un </a:t>
            </a:r>
            <a:r>
              <a:rPr lang="es-ES" sz="1400" b="1" dirty="0" err="1">
                <a:solidFill>
                  <a:srgbClr val="0000CC"/>
                </a:solidFill>
                <a:effectLst>
                  <a:outerShdw blurRad="38100" dist="38100" dir="2700000" algn="tl">
                    <a:srgbClr val="000000">
                      <a:alpha val="43137"/>
                    </a:srgbClr>
                  </a:outerShdw>
                </a:effectLst>
                <a:cs typeface="Times New Roman" pitchFamily="18" charset="0"/>
              </a:rPr>
              <a:t>desor</a:t>
            </a:r>
            <a:r>
              <a:rPr lang="es-ES" sz="1400" b="1" dirty="0">
                <a:solidFill>
                  <a:srgbClr val="0000CC"/>
                </a:solidFill>
                <a:effectLst>
                  <a:outerShdw blurRad="38100" dist="38100" dir="2700000" algn="tl">
                    <a:srgbClr val="000000">
                      <a:alpha val="43137"/>
                    </a:srgbClr>
                  </a:outerShdw>
                </a:effectLst>
                <a:cs typeface="Times New Roman" pitchFamily="18" charset="0"/>
              </a:rPr>
              <a:t>[</a:t>
            </a:r>
            <a:r>
              <a:rPr lang="es-ES" sz="1400" b="1" dirty="0">
                <a:solidFill>
                  <a:srgbClr val="C00000"/>
                </a:solidFill>
                <a:effectLst>
                  <a:outerShdw blurRad="38100" dist="38100" dir="2700000" algn="tl">
                    <a:srgbClr val="000000">
                      <a:alpha val="43137"/>
                    </a:srgbClr>
                  </a:outerShdw>
                </a:effectLst>
                <a:cs typeface="Times New Roman" pitchFamily="18" charset="0"/>
              </a:rPr>
              <a:t>d</a:t>
            </a:r>
            <a:r>
              <a:rPr lang="es-ES" sz="1400" b="1" dirty="0">
                <a:solidFill>
                  <a:srgbClr val="0000CC"/>
                </a:solidFill>
                <a:effectLst>
                  <a:outerShdw blurRad="38100" dist="38100" dir="2700000" algn="tl">
                    <a:srgbClr val="000000">
                      <a:alpha val="43137"/>
                    </a:srgbClr>
                  </a:outerShdw>
                </a:effectLst>
                <a:cs typeface="Times New Roman" pitchFamily="18" charset="0"/>
              </a:rPr>
              <a:t>]den</a:t>
            </a:r>
            <a:r>
              <a:rPr lang="es-ES" sz="1400" dirty="0">
                <a:solidFill>
                  <a:srgbClr val="1053C0"/>
                </a:solidFill>
                <a:effectLst>
                  <a:outerShdw blurRad="38100" dist="38100" dir="2700000" algn="tl">
                    <a:srgbClr val="000000">
                      <a:alpha val="43137"/>
                    </a:srgbClr>
                  </a:outerShdw>
                </a:effectLst>
                <a:cs typeface="Times New Roman" pitchFamily="18" charset="0"/>
              </a:rPr>
              <a:t>, y se lo comió así mi</a:t>
            </a:r>
            <a:r>
              <a:rPr lang="es-ES" sz="1400" b="1" strike="sngStrike" dirty="0">
                <a:solidFill>
                  <a:srgbClr val="C00000"/>
                </a:solidFill>
                <a:effectLst>
                  <a:outerShdw blurRad="38100" dist="38100" dir="2700000" algn="tl">
                    <a:srgbClr val="000000">
                      <a:alpha val="43137"/>
                    </a:srgbClr>
                  </a:outerShdw>
                </a:effectLst>
                <a:cs typeface="Times New Roman" pitchFamily="18" charset="0"/>
              </a:rPr>
              <a:t>s</a:t>
            </a:r>
            <a:r>
              <a:rPr lang="es-ES" sz="1400" dirty="0">
                <a:solidFill>
                  <a:srgbClr val="1053C0"/>
                </a:solidFill>
                <a:effectLst>
                  <a:outerShdw blurRad="38100" dist="38100" dir="2700000" algn="tl">
                    <a:srgbClr val="000000">
                      <a:alpha val="43137"/>
                    </a:srgbClr>
                  </a:outerShdw>
                </a:effectLst>
                <a:cs typeface="Times New Roman" pitchFamily="18" charset="0"/>
              </a:rPr>
              <a:t>mo que, ya tú sabe</a:t>
            </a:r>
            <a:r>
              <a:rPr lang="es-ES" sz="1400" b="1" strike="sngStrike" dirty="0">
                <a:solidFill>
                  <a:srgbClr val="C00000"/>
                </a:solidFill>
                <a:effectLst>
                  <a:outerShdw blurRad="38100" dist="38100" dir="2700000" algn="tl">
                    <a:srgbClr val="000000">
                      <a:alpha val="43137"/>
                    </a:srgbClr>
                  </a:outerShdw>
                </a:effectLst>
                <a:cs typeface="Times New Roman" pitchFamily="18" charset="0"/>
              </a:rPr>
              <a:t>s</a:t>
            </a:r>
            <a:r>
              <a:rPr lang="es-ES" sz="1400" dirty="0">
                <a:solidFill>
                  <a:srgbClr val="1053C0"/>
                </a:solidFill>
                <a:effectLst>
                  <a:outerShdw blurRad="38100" dist="38100" dir="2700000" algn="tl">
                    <a:srgbClr val="000000">
                      <a:alpha val="43137"/>
                    </a:srgbClr>
                  </a:outerShdw>
                </a:effectLst>
                <a:cs typeface="Times New Roman" pitchFamily="18" charset="0"/>
              </a:rPr>
              <a:t>…</a:t>
            </a:r>
            <a:endParaRPr lang="en-US" sz="1400" b="1" dirty="0">
              <a:solidFill>
                <a:srgbClr val="1053C0"/>
              </a:solidFill>
              <a:effectLst>
                <a:outerShdw blurRad="38100" dist="38100" dir="2700000" algn="tl">
                  <a:srgbClr val="000000">
                    <a:alpha val="43137"/>
                  </a:srgbClr>
                </a:outerShdw>
              </a:effectLst>
            </a:endParaRPr>
          </a:p>
        </p:txBody>
      </p:sp>
      <p:cxnSp>
        <p:nvCxnSpPr>
          <p:cNvPr id="32" name="Straight Arrow Connector 31">
            <a:extLst>
              <a:ext uri="{FF2B5EF4-FFF2-40B4-BE49-F238E27FC236}">
                <a16:creationId xmlns:a16="http://schemas.microsoft.com/office/drawing/2014/main" id="{D762083C-8B1C-48FC-854D-33697A5DA366}"/>
              </a:ext>
            </a:extLst>
          </p:cNvPr>
          <p:cNvCxnSpPr>
            <a:cxnSpLocks/>
          </p:cNvCxnSpPr>
          <p:nvPr/>
        </p:nvCxnSpPr>
        <p:spPr>
          <a:xfrm>
            <a:off x="4853733" y="3411899"/>
            <a:ext cx="102884" cy="647715"/>
          </a:xfrm>
          <a:prstGeom prst="straightConnector1">
            <a:avLst/>
          </a:prstGeom>
          <a:ln w="19050">
            <a:solidFill>
              <a:srgbClr val="00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97AEBFF-7404-4344-8C39-849A8153F786}"/>
              </a:ext>
            </a:extLst>
          </p:cNvPr>
          <p:cNvSpPr/>
          <p:nvPr/>
        </p:nvSpPr>
        <p:spPr>
          <a:xfrm>
            <a:off x="4606233" y="3931631"/>
            <a:ext cx="1397032" cy="369332"/>
          </a:xfrm>
          <a:prstGeom prst="rect">
            <a:avLst/>
          </a:prstGeom>
          <a:noFill/>
        </p:spPr>
        <p:txBody>
          <a:bodyPr wrap="square">
            <a:spAutoFit/>
          </a:bodyPr>
          <a:lstStyle/>
          <a:p>
            <a:pPr defTabSz="685800"/>
            <a:r>
              <a:rPr lang="es-DO" b="1" dirty="0" err="1">
                <a:solidFill>
                  <a:srgbClr val="0000FF"/>
                </a:solidFill>
                <a:latin typeface="Times New Roman" pitchFamily="18" charset="0"/>
              </a:rPr>
              <a:t>geminaci</a:t>
            </a:r>
            <a:r>
              <a:rPr lang="es-ES" b="1" dirty="0">
                <a:solidFill>
                  <a:srgbClr val="0000FF"/>
                </a:solidFill>
                <a:latin typeface="Times New Roman" pitchFamily="18" charset="0"/>
              </a:rPr>
              <a:t>ón</a:t>
            </a:r>
            <a:endParaRPr lang="en-US" dirty="0">
              <a:solidFill>
                <a:prstClr val="black"/>
              </a:solidFill>
              <a:latin typeface="Times New Roman" pitchFamily="18" charset="0"/>
            </a:endParaRPr>
          </a:p>
        </p:txBody>
      </p:sp>
      <p:pic>
        <p:nvPicPr>
          <p:cNvPr id="39" name="GEM.ebbaso.desodden">
            <a:hlinkClick r:id="" action="ppaction://media"/>
            <a:extLst>
              <a:ext uri="{FF2B5EF4-FFF2-40B4-BE49-F238E27FC236}">
                <a16:creationId xmlns:a16="http://schemas.microsoft.com/office/drawing/2014/main" id="{9CE0AC8C-FE64-40AD-8653-660D3EB17F74}"/>
              </a:ext>
            </a:extLst>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8549008" y="2567122"/>
            <a:ext cx="155122" cy="155122"/>
          </a:xfrm>
          <a:prstGeom prst="rect">
            <a:avLst/>
          </a:prstGeom>
        </p:spPr>
      </p:pic>
      <p:sp>
        <p:nvSpPr>
          <p:cNvPr id="6" name="Rectangle 5">
            <a:extLst>
              <a:ext uri="{FF2B5EF4-FFF2-40B4-BE49-F238E27FC236}">
                <a16:creationId xmlns:a16="http://schemas.microsoft.com/office/drawing/2014/main" id="{467BA182-9824-4148-BF55-86FD61B67ACA}"/>
              </a:ext>
            </a:extLst>
          </p:cNvPr>
          <p:cNvSpPr/>
          <p:nvPr/>
        </p:nvSpPr>
        <p:spPr>
          <a:xfrm>
            <a:off x="1636898" y="670521"/>
            <a:ext cx="4156033" cy="1169551"/>
          </a:xfrm>
          <a:prstGeom prst="rect">
            <a:avLst/>
          </a:prstGeom>
          <a:solidFill>
            <a:schemeClr val="bg1"/>
          </a:solidFill>
          <a:ln w="12700">
            <a:solidFill>
              <a:srgbClr val="000066"/>
            </a:solidFill>
          </a:ln>
        </p:spPr>
        <p:txBody>
          <a:bodyPr wrap="square">
            <a:spAutoFit/>
          </a:bodyPr>
          <a:lstStyle/>
          <a:p>
            <a:pPr marL="171450" indent="-171450" algn="ctr" defTabSz="685800">
              <a:buClr>
                <a:srgbClr val="B71E42"/>
              </a:buClr>
              <a:buSzPct val="100000"/>
            </a:pP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Lo</a:t>
            </a:r>
            <a:r>
              <a:rPr lang="es-ES" sz="14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 médico</a:t>
            </a:r>
            <a:r>
              <a:rPr lang="es-ES" sz="14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 u</a:t>
            </a:r>
            <a:r>
              <a:rPr lang="es-ES" sz="14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ted sabe, hacen la </a:t>
            </a:r>
            <a:r>
              <a:rPr lang="es-ES" sz="1400" dirty="0" err="1">
                <a:solidFill>
                  <a:srgbClr val="000099"/>
                </a:solidFill>
                <a:effectLst>
                  <a:outerShdw blurRad="38100" dist="38100" dir="2700000" algn="tl">
                    <a:srgbClr val="000000">
                      <a:alpha val="43137"/>
                    </a:srgbClr>
                  </a:outerShdw>
                </a:effectLst>
                <a:cs typeface="Times New Roman" panose="02020603050405020304" pitchFamily="18" charset="0"/>
              </a:rPr>
              <a:t>hue</a:t>
            </a:r>
            <a:r>
              <a:rPr lang="es-ES" sz="1400" b="1" u="sng" dirty="0" err="1">
                <a:solidFill>
                  <a:srgbClr val="C00000"/>
                </a:solidFill>
                <a:effectLst>
                  <a:outerShdw blurRad="38100" dist="38100" dir="2700000" algn="tl">
                    <a:srgbClr val="000000">
                      <a:alpha val="43137"/>
                    </a:srgbClr>
                  </a:outerShdw>
                </a:effectLst>
                <a:cs typeface="Times New Roman" panose="02020603050405020304" pitchFamily="18" charset="0"/>
              </a:rPr>
              <a:t>i</a:t>
            </a:r>
            <a:r>
              <a:rPr lang="es-ES" sz="1400" dirty="0" err="1">
                <a:solidFill>
                  <a:srgbClr val="000099"/>
                </a:solidFill>
                <a:effectLst>
                  <a:outerShdw blurRad="38100" dist="38100" dir="2700000" algn="tl">
                    <a:srgbClr val="000000">
                      <a:alpha val="43137"/>
                    </a:srgbClr>
                  </a:outerShdw>
                </a:effectLst>
                <a:cs typeface="Times New Roman" panose="02020603050405020304" pitchFamily="18" charset="0"/>
              </a:rPr>
              <a:t>ga</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 entonce</a:t>
            </a:r>
            <a:r>
              <a:rPr lang="es-ES" sz="14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 nosotro</a:t>
            </a:r>
            <a:r>
              <a:rPr lang="es-ES" sz="14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 lo</a:t>
            </a:r>
            <a:r>
              <a:rPr lang="es-ES" sz="14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 paciente</a:t>
            </a:r>
            <a:r>
              <a:rPr lang="es-ES" sz="14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 e</a:t>
            </a:r>
            <a:r>
              <a:rPr lang="es-ES" sz="14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 que pasamo</a:t>
            </a:r>
            <a:r>
              <a:rPr lang="es-ES" sz="14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 trabajo. Sí, po</a:t>
            </a:r>
            <a:r>
              <a:rPr lang="es-ES" sz="1400" b="1" u="sng" strike="sngStrike" dirty="0">
                <a:solidFill>
                  <a:srgbClr val="C00000"/>
                </a:solidFill>
                <a:effectLst>
                  <a:outerShdw blurRad="38100" dist="38100" dir="2700000" algn="tl">
                    <a:srgbClr val="000000">
                      <a:alpha val="43137"/>
                    </a:srgbClr>
                  </a:outerShdw>
                </a:effectLst>
                <a:cs typeface="Times New Roman" panose="02020603050405020304" pitchFamily="18" charset="0"/>
              </a:rPr>
              <a:t>r</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que nosotro</a:t>
            </a:r>
            <a:r>
              <a:rPr lang="es-ES" sz="14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 e</a:t>
            </a:r>
            <a:r>
              <a:rPr lang="es-ES" sz="14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tamo</a:t>
            </a:r>
            <a:r>
              <a:rPr lang="es-ES" sz="14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 aquí de</a:t>
            </a:r>
            <a:r>
              <a:rPr lang="es-ES" sz="14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de las sei</a:t>
            </a:r>
            <a:r>
              <a:rPr lang="es-ES" sz="14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 y media de la mañana y todavía no no</a:t>
            </a:r>
            <a:r>
              <a:rPr lang="es-ES" sz="14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 han podido </a:t>
            </a:r>
            <a:r>
              <a:rPr lang="es-ES" sz="1400" dirty="0" err="1">
                <a:solidFill>
                  <a:srgbClr val="000099"/>
                </a:solidFill>
                <a:effectLst>
                  <a:outerShdw blurRad="38100" dist="38100" dir="2700000" algn="tl">
                    <a:srgbClr val="000000">
                      <a:alpha val="43137"/>
                    </a:srgbClr>
                  </a:outerShdw>
                </a:effectLst>
                <a:cs typeface="Times New Roman" panose="02020603050405020304" pitchFamily="18" charset="0"/>
              </a:rPr>
              <a:t>ve</a:t>
            </a:r>
            <a:r>
              <a:rPr lang="es-ES" sz="1400" b="1" u="sng" dirty="0" err="1">
                <a:solidFill>
                  <a:srgbClr val="C00000"/>
                </a:solidFill>
                <a:effectLst>
                  <a:outerShdw blurRad="38100" dist="38100" dir="2700000" algn="tl">
                    <a:srgbClr val="000000">
                      <a:alpha val="43137"/>
                    </a:srgbClr>
                  </a:outerShdw>
                </a:effectLst>
                <a:cs typeface="Times New Roman" panose="02020603050405020304" pitchFamily="18" charset="0"/>
              </a:rPr>
              <a:t>i</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 po</a:t>
            </a:r>
            <a:r>
              <a:rPr lang="es-ES" sz="1400" b="1" u="sng" dirty="0">
                <a:solidFill>
                  <a:srgbClr val="C00000"/>
                </a:solidFill>
                <a:effectLst>
                  <a:outerShdw blurRad="38100" dist="38100" dir="2700000" algn="tl">
                    <a:srgbClr val="000000">
                      <a:alpha val="43137"/>
                    </a:srgbClr>
                  </a:outerShdw>
                </a:effectLst>
                <a:cs typeface="Times New Roman" panose="02020603050405020304" pitchFamily="18" charset="0"/>
              </a:rPr>
              <a:t>r</a:t>
            </a:r>
            <a:r>
              <a:rPr lang="es-ES" sz="1400" b="1" u="sng" dirty="0">
                <a:solidFill>
                  <a:srgbClr val="000099"/>
                </a:solidFill>
                <a:effectLst>
                  <a:outerShdw blurRad="38100" dist="38100" dir="2700000" algn="tl">
                    <a:srgbClr val="000000">
                      <a:alpha val="43137"/>
                    </a:srgbClr>
                  </a:outerShdw>
                </a:effectLst>
                <a:cs typeface="Times New Roman" panose="02020603050405020304" pitchFamily="18" charset="0"/>
              </a:rPr>
              <a:t> e</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so, </a:t>
            </a:r>
            <a:r>
              <a:rPr lang="es-ES" sz="1400" dirty="0" err="1">
                <a:solidFill>
                  <a:srgbClr val="000099"/>
                </a:solidFill>
                <a:effectLst>
                  <a:outerShdw blurRad="38100" dist="38100" dir="2700000" algn="tl">
                    <a:srgbClr val="000000">
                      <a:alpha val="43137"/>
                    </a:srgbClr>
                  </a:outerShdw>
                </a:effectLst>
                <a:cs typeface="Times New Roman" panose="02020603050405020304" pitchFamily="18" charset="0"/>
              </a:rPr>
              <a:t>po</a:t>
            </a:r>
            <a:r>
              <a:rPr lang="es-ES" sz="1400" b="1" u="sng" dirty="0" err="1">
                <a:solidFill>
                  <a:srgbClr val="C00000"/>
                </a:solidFill>
                <a:effectLst>
                  <a:outerShdw blurRad="38100" dist="38100" dir="2700000" algn="tl">
                    <a:srgbClr val="000000">
                      <a:alpha val="43137"/>
                    </a:srgbClr>
                  </a:outerShdw>
                </a:effectLst>
                <a:cs typeface="Times New Roman" panose="02020603050405020304" pitchFamily="18" charset="0"/>
              </a:rPr>
              <a:t>i</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 la </a:t>
            </a:r>
            <a:r>
              <a:rPr lang="es-ES" sz="1400" dirty="0" err="1">
                <a:solidFill>
                  <a:srgbClr val="000099"/>
                </a:solidFill>
                <a:effectLst>
                  <a:outerShdw blurRad="38100" dist="38100" dir="2700000" algn="tl">
                    <a:srgbClr val="000000">
                      <a:alpha val="43137"/>
                    </a:srgbClr>
                  </a:outerShdw>
                </a:effectLst>
                <a:cs typeface="Times New Roman" panose="02020603050405020304" pitchFamily="18" charset="0"/>
              </a:rPr>
              <a:t>hue</a:t>
            </a:r>
            <a:r>
              <a:rPr lang="es-ES" sz="1400" b="1" u="sng" dirty="0" err="1">
                <a:solidFill>
                  <a:srgbClr val="C00000"/>
                </a:solidFill>
                <a:effectLst>
                  <a:outerShdw blurRad="38100" dist="38100" dir="2700000" algn="tl">
                    <a:srgbClr val="000000">
                      <a:alpha val="43137"/>
                    </a:srgbClr>
                  </a:outerShdw>
                </a:effectLst>
                <a:cs typeface="Times New Roman" panose="02020603050405020304" pitchFamily="18" charset="0"/>
              </a:rPr>
              <a:t>i</a:t>
            </a:r>
            <a:r>
              <a:rPr lang="es-ES" sz="1400" dirty="0" err="1">
                <a:solidFill>
                  <a:srgbClr val="000099"/>
                </a:solidFill>
                <a:effectLst>
                  <a:outerShdw blurRad="38100" dist="38100" dir="2700000" algn="tl">
                    <a:srgbClr val="000000">
                      <a:alpha val="43137"/>
                    </a:srgbClr>
                  </a:outerShdw>
                </a:effectLst>
                <a:cs typeface="Times New Roman" panose="02020603050405020304" pitchFamily="18" charset="0"/>
              </a:rPr>
              <a:t>ga</a:t>
            </a:r>
            <a:r>
              <a:rPr lang="es-ES" sz="1400" dirty="0">
                <a:solidFill>
                  <a:srgbClr val="000099"/>
                </a:solidFill>
                <a:effectLst>
                  <a:outerShdw blurRad="38100" dist="38100" dir="2700000" algn="tl">
                    <a:srgbClr val="000000">
                      <a:alpha val="43137"/>
                    </a:srgbClr>
                  </a:outerShdw>
                </a:effectLst>
                <a:cs typeface="Times New Roman" panose="02020603050405020304" pitchFamily="18" charset="0"/>
              </a:rPr>
              <a:t>.</a:t>
            </a:r>
          </a:p>
        </p:txBody>
      </p:sp>
      <p:pic>
        <p:nvPicPr>
          <p:cNvPr id="10" name="Vocaliz.Fem">
            <a:hlinkClick r:id="" action="ppaction://media"/>
            <a:extLst>
              <a:ext uri="{FF2B5EF4-FFF2-40B4-BE49-F238E27FC236}">
                <a16:creationId xmlns:a16="http://schemas.microsoft.com/office/drawing/2014/main" id="{233A05EA-2685-4DE9-8636-3DE182AA791F}"/>
              </a:ext>
            </a:extLst>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7914640" y="454132"/>
            <a:ext cx="149532" cy="149532"/>
          </a:xfrm>
          <a:prstGeom prst="rect">
            <a:avLst/>
          </a:prstGeom>
        </p:spPr>
      </p:pic>
      <p:pic>
        <p:nvPicPr>
          <p:cNvPr id="11" name="Picture 10" descr="rd_mapa1">
            <a:extLst>
              <a:ext uri="{FF2B5EF4-FFF2-40B4-BE49-F238E27FC236}">
                <a16:creationId xmlns:a16="http://schemas.microsoft.com/office/drawing/2014/main" id="{322A4DE6-037A-415B-90A5-480D74116D3D}"/>
              </a:ext>
            </a:extLst>
          </p:cNvPr>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240626" y="2220349"/>
            <a:ext cx="3578231" cy="2357155"/>
          </a:xfrm>
          <a:prstGeom prst="rect">
            <a:avLst/>
          </a:prstGeom>
          <a:noFill/>
        </p:spPr>
      </p:pic>
      <p:pic>
        <p:nvPicPr>
          <p:cNvPr id="17" name="Vocalización2">
            <a:hlinkClick r:id="" action="ppaction://media"/>
            <a:extLst>
              <a:ext uri="{FF2B5EF4-FFF2-40B4-BE49-F238E27FC236}">
                <a16:creationId xmlns:a16="http://schemas.microsoft.com/office/drawing/2014/main" id="{9353F5AD-8506-D196-00A9-4FE5E7B6D939}"/>
              </a:ext>
            </a:extLst>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7297776" y="454132"/>
            <a:ext cx="155122" cy="155122"/>
          </a:xfrm>
          <a:prstGeom prst="rect">
            <a:avLst/>
          </a:prstGeom>
        </p:spPr>
      </p:pic>
      <p:pic>
        <p:nvPicPr>
          <p:cNvPr id="23" name="TranpoLte.COLTO">
            <a:hlinkClick r:id="" action="ppaction://media"/>
            <a:extLst>
              <a:ext uri="{FF2B5EF4-FFF2-40B4-BE49-F238E27FC236}">
                <a16:creationId xmlns:a16="http://schemas.microsoft.com/office/drawing/2014/main" id="{3444E723-09F3-6A3A-2B0C-BA157FD4EECB}"/>
              </a:ext>
            </a:extLst>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8549417" y="1593272"/>
            <a:ext cx="152831" cy="152831"/>
          </a:xfrm>
          <a:prstGeom prst="rect">
            <a:avLst/>
          </a:prstGeom>
        </p:spPr>
      </p:pic>
      <p:pic>
        <p:nvPicPr>
          <p:cNvPr id="25" name="Elisión.ERE.final">
            <a:hlinkClick r:id="" action="ppaction://media"/>
            <a:extLst>
              <a:ext uri="{FF2B5EF4-FFF2-40B4-BE49-F238E27FC236}">
                <a16:creationId xmlns:a16="http://schemas.microsoft.com/office/drawing/2014/main" id="{F7CC1E11-712E-B9E8-D62D-3A0E1D644ACA}"/>
              </a:ext>
            </a:extLst>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8549008" y="3046941"/>
            <a:ext cx="155122" cy="155122"/>
          </a:xfrm>
          <a:prstGeom prst="rect">
            <a:avLst/>
          </a:prstGeom>
        </p:spPr>
      </p:pic>
    </p:spTree>
    <p:extLst>
      <p:ext uri="{BB962C8B-B14F-4D97-AF65-F5344CB8AC3E}">
        <p14:creationId xmlns:p14="http://schemas.microsoft.com/office/powerpoint/2010/main" val="2144507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34498"/>
                                        </p:tgtEl>
                                        <p:attrNameLst>
                                          <p:attrName>style.visibility</p:attrName>
                                        </p:attrNameLst>
                                      </p:cBhvr>
                                      <p:to>
                                        <p:strVal val="visible"/>
                                      </p:to>
                                    </p:set>
                                    <p:anim calcmode="lin" valueType="num">
                                      <p:cBhvr additive="base">
                                        <p:cTn id="7" dur="1000" fill="hold"/>
                                        <p:tgtEl>
                                          <p:spTgt spid="234498"/>
                                        </p:tgtEl>
                                        <p:attrNameLst>
                                          <p:attrName>ppt_x</p:attrName>
                                        </p:attrNameLst>
                                      </p:cBhvr>
                                      <p:tavLst>
                                        <p:tav tm="0">
                                          <p:val>
                                            <p:strVal val="#ppt_x"/>
                                          </p:val>
                                        </p:tav>
                                        <p:tav tm="100000">
                                          <p:val>
                                            <p:strVal val="#ppt_x"/>
                                          </p:val>
                                        </p:tav>
                                      </p:tavLst>
                                    </p:anim>
                                    <p:anim calcmode="lin" valueType="num">
                                      <p:cBhvr additive="base">
                                        <p:cTn id="8" dur="1000" fill="hold"/>
                                        <p:tgtEl>
                                          <p:spTgt spid="23449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par>
                          <p:cTn id="13" fill="hold">
                            <p:stCondLst>
                              <p:cond delay="1500"/>
                            </p:stCondLst>
                            <p:childTnLst>
                              <p:par>
                                <p:cTn id="14" presetID="3" presetClass="entr" presetSubtype="1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childTnLst>
                          </p:cTn>
                        </p:par>
                        <p:par>
                          <p:cTn id="17" fill="hold">
                            <p:stCondLst>
                              <p:cond delay="2000"/>
                            </p:stCondLst>
                            <p:childTnLst>
                              <p:par>
                                <p:cTn id="18" presetID="29"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ppt_x</p:attrName>
                                        </p:attrNameLst>
                                      </p:cBhvr>
                                      <p:tavLst>
                                        <p:tav tm="0">
                                          <p:val>
                                            <p:strVal val="#ppt_x-.2"/>
                                          </p:val>
                                        </p:tav>
                                        <p:tav tm="100000">
                                          <p:val>
                                            <p:strVal val="#ppt_x"/>
                                          </p:val>
                                        </p:tav>
                                      </p:tavLst>
                                    </p:anim>
                                    <p:anim calcmode="lin" valueType="num">
                                      <p:cBhvr>
                                        <p:cTn id="21"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0327" fill="hold"/>
                                        <p:tgtEl>
                                          <p:spTgt spid="17"/>
                                        </p:tgtEl>
                                      </p:cBhvr>
                                    </p:cmd>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9743" fill="hold"/>
                                        <p:tgtEl>
                                          <p:spTgt spid="10"/>
                                        </p:tgtEl>
                                      </p:cBhvr>
                                    </p:cmd>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ppt_x</p:attrName>
                                        </p:attrNameLst>
                                      </p:cBhvr>
                                      <p:tavLst>
                                        <p:tav tm="0">
                                          <p:val>
                                            <p:strVal val="#ppt_x-.2"/>
                                          </p:val>
                                        </p:tav>
                                        <p:tav tm="100000">
                                          <p:val>
                                            <p:strVal val="#ppt_x"/>
                                          </p:val>
                                        </p:tav>
                                      </p:tavLst>
                                    </p:anim>
                                    <p:anim calcmode="lin" valueType="num">
                                      <p:cBhvr>
                                        <p:cTn id="41" dur="5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2" dur="500"/>
                                        <p:tgtEl>
                                          <p:spTgt spid="1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par>
                          <p:cTn id="46" fill="hold">
                            <p:stCondLst>
                              <p:cond delay="500"/>
                            </p:stCondLst>
                            <p:childTnLst>
                              <p:par>
                                <p:cTn id="47" presetID="3" presetClass="entr" presetSubtype="10"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linds(horizontal)">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7471" fill="hold"/>
                                        <p:tgtEl>
                                          <p:spTgt spid="9"/>
                                        </p:tgtEl>
                                      </p:cBhvr>
                                    </p:cmd>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barn(inVertical)">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150" fill="hold"/>
                                        <p:tgtEl>
                                          <p:spTgt spid="7"/>
                                        </p:tgtEl>
                                      </p:cBhvr>
                                    </p:cmd>
                                  </p:childTnLst>
                                </p:cTn>
                              </p:par>
                            </p:childTnLst>
                          </p:cTn>
                        </p:par>
                      </p:childTnLst>
                    </p:cTn>
                  </p:par>
                  <p:par>
                    <p:cTn id="63" fill="hold">
                      <p:stCondLst>
                        <p:cond delay="indefinite"/>
                      </p:stCondLst>
                      <p:childTnLst>
                        <p:par>
                          <p:cTn id="64" fill="hold">
                            <p:stCondLst>
                              <p:cond delay="0"/>
                            </p:stCondLst>
                            <p:childTnLst>
                              <p:par>
                                <p:cTn id="65" presetID="29"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1000" fill="hold"/>
                                        <p:tgtEl>
                                          <p:spTgt spid="14"/>
                                        </p:tgtEl>
                                        <p:attrNameLst>
                                          <p:attrName>ppt_x</p:attrName>
                                        </p:attrNameLst>
                                      </p:cBhvr>
                                      <p:tavLst>
                                        <p:tav tm="0">
                                          <p:val>
                                            <p:strVal val="#ppt_x-.2"/>
                                          </p:val>
                                        </p:tav>
                                        <p:tav tm="100000">
                                          <p:val>
                                            <p:strVal val="#ppt_x"/>
                                          </p:val>
                                        </p:tav>
                                      </p:tavLst>
                                    </p:anim>
                                    <p:anim calcmode="lin" valueType="num">
                                      <p:cBhvr>
                                        <p:cTn id="6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69" dur="1000"/>
                                        <p:tgtEl>
                                          <p:spTgt spid="14"/>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arn(inVertical)">
                                      <p:cBhvr>
                                        <p:cTn id="72" dur="500"/>
                                        <p:tgtEl>
                                          <p:spTgt spid="20"/>
                                        </p:tgtEl>
                                      </p:cBhvr>
                                    </p:animEffect>
                                  </p:childTnLst>
                                </p:cTn>
                              </p:par>
                            </p:childTnLst>
                          </p:cTn>
                        </p:par>
                        <p:par>
                          <p:cTn id="73" fill="hold">
                            <p:stCondLst>
                              <p:cond delay="1000"/>
                            </p:stCondLst>
                            <p:childTnLst>
                              <p:par>
                                <p:cTn id="74" presetID="3" presetClass="entr" presetSubtype="10" fill="hold"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linds(horizontal)">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10511" fill="hold"/>
                                        <p:tgtEl>
                                          <p:spTgt spid="23"/>
                                        </p:tgtEl>
                                      </p:cBhvr>
                                    </p:cmd>
                                  </p:childTnLst>
                                </p:cTn>
                              </p:par>
                            </p:childTnLst>
                          </p:cTn>
                        </p:par>
                      </p:childTnLst>
                    </p:cTn>
                  </p:par>
                  <p:par>
                    <p:cTn id="81" fill="hold">
                      <p:stCondLst>
                        <p:cond delay="indefinite"/>
                      </p:stCondLst>
                      <p:childTnLst>
                        <p:par>
                          <p:cTn id="82" fill="hold">
                            <p:stCondLst>
                              <p:cond delay="0"/>
                            </p:stCondLst>
                            <p:childTnLst>
                              <p:par>
                                <p:cTn id="83" presetID="29" presetClass="entr" presetSubtype="0"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p:cTn id="85" dur="500" fill="hold"/>
                                        <p:tgtEl>
                                          <p:spTgt spid="29"/>
                                        </p:tgtEl>
                                        <p:attrNameLst>
                                          <p:attrName>ppt_x</p:attrName>
                                        </p:attrNameLst>
                                      </p:cBhvr>
                                      <p:tavLst>
                                        <p:tav tm="0">
                                          <p:val>
                                            <p:strVal val="#ppt_x-.2"/>
                                          </p:val>
                                        </p:tav>
                                        <p:tav tm="100000">
                                          <p:val>
                                            <p:strVal val="#ppt_x"/>
                                          </p:val>
                                        </p:tav>
                                      </p:tavLst>
                                    </p:anim>
                                    <p:anim calcmode="lin" valueType="num">
                                      <p:cBhvr>
                                        <p:cTn id="86" dur="5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87" dur="5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7000" fill="hold"/>
                                        <p:tgtEl>
                                          <p:spTgt spid="8"/>
                                        </p:tgtEl>
                                      </p:cBhvr>
                                    </p:cmd>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barn(inVertical)">
                                      <p:cBhvr>
                                        <p:cTn id="96" dur="500"/>
                                        <p:tgtEl>
                                          <p:spTgt spid="34"/>
                                        </p:tgtEl>
                                      </p:cBhvr>
                                    </p:animEffect>
                                  </p:childTnLst>
                                </p:cTn>
                              </p:par>
                              <p:par>
                                <p:cTn id="97" presetID="16" presetClass="entr" presetSubtype="21" fill="hold" nodeType="with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barn(inVertical)">
                                      <p:cBhvr>
                                        <p:cTn id="99" dur="500"/>
                                        <p:tgtEl>
                                          <p:spTgt spid="32"/>
                                        </p:tgtEl>
                                      </p:cBhvr>
                                    </p:animEffect>
                                  </p:childTnLst>
                                </p:cTn>
                              </p:par>
                              <p:par>
                                <p:cTn id="100" presetID="29" presetClass="entr" presetSubtype="0" fill="hold" grpId="0" nodeType="withEffect">
                                  <p:stCondLst>
                                    <p:cond delay="0"/>
                                  </p:stCondLst>
                                  <p:childTnLst>
                                    <p:set>
                                      <p:cBhvr>
                                        <p:cTn id="101" dur="1" fill="hold">
                                          <p:stCondLst>
                                            <p:cond delay="0"/>
                                          </p:stCondLst>
                                        </p:cTn>
                                        <p:tgtEl>
                                          <p:spTgt spid="30"/>
                                        </p:tgtEl>
                                        <p:attrNameLst>
                                          <p:attrName>style.visibility</p:attrName>
                                        </p:attrNameLst>
                                      </p:cBhvr>
                                      <p:to>
                                        <p:strVal val="visible"/>
                                      </p:to>
                                    </p:set>
                                    <p:anim calcmode="lin" valueType="num">
                                      <p:cBhvr>
                                        <p:cTn id="102" dur="1000" fill="hold"/>
                                        <p:tgtEl>
                                          <p:spTgt spid="30"/>
                                        </p:tgtEl>
                                        <p:attrNameLst>
                                          <p:attrName>ppt_x</p:attrName>
                                        </p:attrNameLst>
                                      </p:cBhvr>
                                      <p:tavLst>
                                        <p:tav tm="0">
                                          <p:val>
                                            <p:strVal val="#ppt_x-.2"/>
                                          </p:val>
                                        </p:tav>
                                        <p:tav tm="100000">
                                          <p:val>
                                            <p:strVal val="#ppt_x"/>
                                          </p:val>
                                        </p:tav>
                                      </p:tavLst>
                                    </p:anim>
                                    <p:anim calcmode="lin" valueType="num">
                                      <p:cBhvr>
                                        <p:cTn id="103"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104" dur="1000"/>
                                        <p:tgtEl>
                                          <p:spTgt spid="30"/>
                                        </p:tgtEl>
                                      </p:cBhvr>
                                    </p:animEffect>
                                  </p:childTnLst>
                                </p:cTn>
                              </p:par>
                            </p:childTnLst>
                          </p:cTn>
                        </p:par>
                      </p:childTnLst>
                    </p:cTn>
                  </p:par>
                  <p:par>
                    <p:cTn id="105" fill="hold">
                      <p:stCondLst>
                        <p:cond delay="indefinite"/>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12460" fill="hold"/>
                                        <p:tgtEl>
                                          <p:spTgt spid="39"/>
                                        </p:tgtEl>
                                      </p:cBhvr>
                                    </p:cmd>
                                  </p:childTnLst>
                                </p:cTn>
                              </p:par>
                            </p:childTnLst>
                          </p:cTn>
                        </p:par>
                      </p:childTnLst>
                    </p:cTn>
                  </p:par>
                  <p:par>
                    <p:cTn id="109" fill="hold">
                      <p:stCondLst>
                        <p:cond delay="indefinite"/>
                      </p:stCondLst>
                      <p:childTnLst>
                        <p:par>
                          <p:cTn id="110" fill="hold">
                            <p:stCondLst>
                              <p:cond delay="0"/>
                            </p:stCondLst>
                            <p:childTnLst>
                              <p:par>
                                <p:cTn id="111" presetID="5" presetClass="entr" presetSubtype="10" fill="hold" grpId="0" nodeType="click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checkerboard(across)">
                                      <p:cBhvr>
                                        <p:cTn id="113" dur="500"/>
                                        <p:tgtEl>
                                          <p:spTgt spid="15"/>
                                        </p:tgtEl>
                                      </p:cBhvr>
                                    </p:animEffect>
                                  </p:childTnLst>
                                </p:cTn>
                              </p:par>
                              <p:par>
                                <p:cTn id="114" presetID="16" presetClass="entr" presetSubtype="21" fill="hold" grpId="0" nodeType="with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barn(inVertical)">
                                      <p:cBhvr>
                                        <p:cTn id="116" dur="500"/>
                                        <p:tgtEl>
                                          <p:spTgt spid="19"/>
                                        </p:tgtEl>
                                      </p:cBhvr>
                                    </p:animEffect>
                                  </p:childTnLst>
                                </p:cTn>
                              </p:par>
                            </p:childTnLst>
                          </p:cTn>
                        </p:par>
                        <p:par>
                          <p:cTn id="117" fill="hold">
                            <p:stCondLst>
                              <p:cond delay="500"/>
                            </p:stCondLst>
                            <p:childTnLst>
                              <p:par>
                                <p:cTn id="118" presetID="5" presetClass="entr" presetSubtype="10" fill="hold" nodeType="afterEffect">
                                  <p:stCondLst>
                                    <p:cond delay="0"/>
                                  </p:stCondLst>
                                  <p:childTnLst>
                                    <p:set>
                                      <p:cBhvr>
                                        <p:cTn id="119" dur="1" fill="hold">
                                          <p:stCondLst>
                                            <p:cond delay="0"/>
                                          </p:stCondLst>
                                        </p:cTn>
                                        <p:tgtEl>
                                          <p:spTgt spid="21"/>
                                        </p:tgtEl>
                                        <p:attrNameLst>
                                          <p:attrName>style.visibility</p:attrName>
                                        </p:attrNameLst>
                                      </p:cBhvr>
                                      <p:to>
                                        <p:strVal val="visible"/>
                                      </p:to>
                                    </p:set>
                                    <p:animEffect transition="in" filter="checkerboard(across)">
                                      <p:cBhvr>
                                        <p:cTn id="120" dur="500"/>
                                        <p:tgtEl>
                                          <p:spTgt spid="21"/>
                                        </p:tgtEl>
                                      </p:cBhvr>
                                    </p:animEffect>
                                  </p:childTnLst>
                                </p:cTn>
                              </p:par>
                            </p:childTnLst>
                          </p:cTn>
                        </p:par>
                      </p:childTnLst>
                    </p:cTn>
                  </p:par>
                  <p:par>
                    <p:cTn id="121" fill="hold">
                      <p:stCondLst>
                        <p:cond delay="indefinite"/>
                      </p:stCondLst>
                      <p:childTnLst>
                        <p:par>
                          <p:cTn id="122" fill="hold">
                            <p:stCondLst>
                              <p:cond delay="0"/>
                            </p:stCondLst>
                            <p:childTnLst>
                              <p:par>
                                <p:cTn id="123" presetID="1" presetClass="mediacall" presetSubtype="0" fill="hold" nodeType="clickEffect">
                                  <p:stCondLst>
                                    <p:cond delay="0"/>
                                  </p:stCondLst>
                                  <p:childTnLst>
                                    <p:cmd type="call" cmd="playFrom(0.0)">
                                      <p:cBhvr>
                                        <p:cTn id="124" dur="10274" fill="hold"/>
                                        <p:tgtEl>
                                          <p:spTgt spid="25"/>
                                        </p:tgtEl>
                                      </p:cBhvr>
                                    </p:cmd>
                                  </p:childTnLst>
                                </p:cTn>
                              </p:par>
                            </p:childTnLst>
                          </p:cTn>
                        </p:par>
                      </p:childTnLst>
                    </p:cTn>
                  </p:par>
                  <p:par>
                    <p:cTn id="125" fill="hold">
                      <p:stCondLst>
                        <p:cond delay="indefinite"/>
                      </p:stCondLst>
                      <p:childTnLst>
                        <p:par>
                          <p:cTn id="126" fill="hold">
                            <p:stCondLst>
                              <p:cond delay="0"/>
                            </p:stCondLst>
                            <p:childTnLst>
                              <p:par>
                                <p:cTn id="127" presetID="2" presetClass="entr" presetSubtype="9" fill="hold" nodeType="clickEffect">
                                  <p:stCondLst>
                                    <p:cond delay="0"/>
                                  </p:stCondLst>
                                  <p:childTnLst>
                                    <p:set>
                                      <p:cBhvr>
                                        <p:cTn id="128" dur="1" fill="hold">
                                          <p:stCondLst>
                                            <p:cond delay="0"/>
                                          </p:stCondLst>
                                        </p:cTn>
                                        <p:tgtEl>
                                          <p:spTgt spid="11"/>
                                        </p:tgtEl>
                                        <p:attrNameLst>
                                          <p:attrName>style.visibility</p:attrName>
                                        </p:attrNameLst>
                                      </p:cBhvr>
                                      <p:to>
                                        <p:strVal val="visible"/>
                                      </p:to>
                                    </p:set>
                                    <p:anim calcmode="lin" valueType="num">
                                      <p:cBhvr additive="base">
                                        <p:cTn id="129" dur="1000" fill="hold"/>
                                        <p:tgtEl>
                                          <p:spTgt spid="11"/>
                                        </p:tgtEl>
                                        <p:attrNameLst>
                                          <p:attrName>ppt_x</p:attrName>
                                        </p:attrNameLst>
                                      </p:cBhvr>
                                      <p:tavLst>
                                        <p:tav tm="0">
                                          <p:val>
                                            <p:strVal val="0-#ppt_w/2"/>
                                          </p:val>
                                        </p:tav>
                                        <p:tav tm="100000">
                                          <p:val>
                                            <p:strVal val="#ppt_x"/>
                                          </p:val>
                                        </p:tav>
                                      </p:tavLst>
                                    </p:anim>
                                    <p:anim calcmode="lin" valueType="num">
                                      <p:cBhvr additive="base">
                                        <p:cTn id="13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1" fill="hold" display="0">
                  <p:stCondLst>
                    <p:cond delay="indefinite"/>
                  </p:stCondLst>
                  <p:endCondLst>
                    <p:cond evt="onStopAudio" delay="0">
                      <p:tgtEl>
                        <p:sldTgt/>
                      </p:tgtEl>
                    </p:cond>
                    <p:cond evt="onNext" delay="0">
                      <p:tgtEl>
                        <p:sldTgt/>
                      </p:tgtEl>
                    </p:cond>
                  </p:endCondLst>
                </p:cTn>
                <p:tgtEl>
                  <p:spTgt spid="7"/>
                </p:tgtEl>
              </p:cMediaNode>
            </p:audio>
            <p:audio>
              <p:cMediaNode vol="80000">
                <p:cTn id="132"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133" fill="hold" display="0">
                  <p:stCondLst>
                    <p:cond delay="indefinite"/>
                  </p:stCondLst>
                  <p:endCondLst>
                    <p:cond evt="onStopAudio" delay="0">
                      <p:tgtEl>
                        <p:sldTgt/>
                      </p:tgtEl>
                    </p:cond>
                    <p:cond evt="onNext" delay="0">
                      <p:tgtEl>
                        <p:sldTgt/>
                      </p:tgtEl>
                    </p:cond>
                  </p:endCondLst>
                </p:cTn>
                <p:tgtEl>
                  <p:spTgt spid="8"/>
                </p:tgtEl>
              </p:cMediaNode>
            </p:audio>
            <p:audio>
              <p:cMediaNode vol="80000">
                <p:cTn id="134" fill="hold" display="0">
                  <p:stCondLst>
                    <p:cond delay="indefinite"/>
                  </p:stCondLst>
                  <p:endCondLst>
                    <p:cond evt="onStopAudio" delay="0">
                      <p:tgtEl>
                        <p:sldTgt/>
                      </p:tgtEl>
                    </p:cond>
                    <p:cond evt="onNext" delay="0">
                      <p:tgtEl>
                        <p:sldTgt/>
                      </p:tgtEl>
                    </p:cond>
                  </p:endCondLst>
                </p:cTn>
                <p:tgtEl>
                  <p:spTgt spid="39"/>
                </p:tgtEl>
              </p:cMediaNode>
            </p:audio>
            <p:audio>
              <p:cMediaNode vol="80000">
                <p:cTn id="135" fill="hold" display="0">
                  <p:stCondLst>
                    <p:cond delay="indefinite"/>
                  </p:stCondLst>
                  <p:endCondLst>
                    <p:cond evt="onStopAudio" delay="0">
                      <p:tgtEl>
                        <p:sldTgt/>
                      </p:tgtEl>
                    </p:cond>
                    <p:cond evt="onNext" delay="0">
                      <p:tgtEl>
                        <p:sldTgt/>
                      </p:tgtEl>
                    </p:cond>
                  </p:endCondLst>
                </p:cTn>
                <p:tgtEl>
                  <p:spTgt spid="10"/>
                </p:tgtEl>
              </p:cMediaNode>
            </p:audio>
            <p:audio>
              <p:cMediaNode vol="80000">
                <p:cTn id="136" fill="hold" display="0">
                  <p:stCondLst>
                    <p:cond delay="indefinite"/>
                  </p:stCondLst>
                  <p:endCondLst>
                    <p:cond evt="onStopAudio" delay="0">
                      <p:tgtEl>
                        <p:sldTgt/>
                      </p:tgtEl>
                    </p:cond>
                    <p:cond evt="onNext" delay="0">
                      <p:tgtEl>
                        <p:sldTgt/>
                      </p:tgtEl>
                    </p:cond>
                  </p:endCondLst>
                </p:cTn>
                <p:tgtEl>
                  <p:spTgt spid="17"/>
                </p:tgtEl>
              </p:cMediaNode>
            </p:audio>
            <p:audio>
              <p:cMediaNode vol="80000">
                <p:cTn id="137" fill="hold" display="0">
                  <p:stCondLst>
                    <p:cond delay="indefinite"/>
                  </p:stCondLst>
                  <p:endCondLst>
                    <p:cond evt="onStopAudio" delay="0">
                      <p:tgtEl>
                        <p:sldTgt/>
                      </p:tgtEl>
                    </p:cond>
                    <p:cond evt="onNext" delay="0">
                      <p:tgtEl>
                        <p:sldTgt/>
                      </p:tgtEl>
                    </p:cond>
                  </p:endCondLst>
                </p:cTn>
                <p:tgtEl>
                  <p:spTgt spid="23"/>
                </p:tgtEl>
              </p:cMediaNode>
            </p:audio>
            <p:audio>
              <p:cMediaNode vol="80000">
                <p:cTn id="138" fill="hold" display="0">
                  <p:stCondLst>
                    <p:cond delay="indefinite"/>
                  </p:stCondLst>
                  <p:endCondLst>
                    <p:cond evt="onStopAudio" delay="0">
                      <p:tgtEl>
                        <p:sldTgt/>
                      </p:tgtEl>
                    </p:cond>
                    <p:cond evt="onNext" delay="0">
                      <p:tgtEl>
                        <p:sldTgt/>
                      </p:tgtEl>
                    </p:cond>
                  </p:endCondLst>
                </p:cTn>
                <p:tgtEl>
                  <p:spTgt spid="25"/>
                </p:tgtEl>
              </p:cMediaNode>
            </p:audio>
          </p:childTnLst>
        </p:cTn>
      </p:par>
    </p:tnLst>
    <p:bldLst>
      <p:bldP spid="12" grpId="0" animBg="1"/>
      <p:bldP spid="13" grpId="0" animBg="1"/>
      <p:bldP spid="14" grpId="0" animBg="1"/>
      <p:bldP spid="15" grpId="0" animBg="1"/>
      <p:bldP spid="3" grpId="0"/>
      <p:bldP spid="19" grpId="0"/>
      <p:bldP spid="20" grpId="0"/>
      <p:bldP spid="22" grpId="0"/>
      <p:bldP spid="26" grpId="0" animBg="1"/>
      <p:bldP spid="29" grpId="0" animBg="1"/>
      <p:bldP spid="30" grpId="0" animBg="1"/>
      <p:bldP spid="34" grpId="0"/>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97A116-0B8D-7738-678F-4EC6B09A454E}"/>
              </a:ext>
            </a:extLst>
          </p:cNvPr>
          <p:cNvSpPr>
            <a:spLocks noGrp="1"/>
          </p:cNvSpPr>
          <p:nvPr>
            <p:ph idx="1"/>
          </p:nvPr>
        </p:nvSpPr>
        <p:spPr>
          <a:xfrm>
            <a:off x="419100" y="1753236"/>
            <a:ext cx="8305800" cy="4654708"/>
          </a:xfrm>
          <a:solidFill>
            <a:schemeClr val="bg1">
              <a:lumMod val="95000"/>
            </a:schemeClr>
          </a:solidFill>
          <a:ln w="19050">
            <a:solidFill>
              <a:srgbClr val="0000FF"/>
            </a:solidFill>
          </a:ln>
        </p:spPr>
        <p:txBody>
          <a:bodyPr>
            <a:normAutofit/>
          </a:bodyPr>
          <a:lstStyle/>
          <a:p>
            <a:pPr algn="ctr">
              <a:lnSpc>
                <a:spcPts val="3000"/>
              </a:lnSpc>
              <a:spcAft>
                <a:spcPts val="600"/>
              </a:spcAft>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acuerdo con la información aportada por Samper Padilla (1990), en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Las Palmas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las líquidas /r,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experimentan procesos de cambio que se podrían considerar menores en comparación con los de la /s/.</a:t>
            </a:r>
          </a:p>
          <a:p>
            <a:pPr marL="109728" indent="0" algn="ctr">
              <a:lnSpc>
                <a:spcPts val="3000"/>
              </a:lnSpc>
              <a:spcAft>
                <a:spcPts val="600"/>
              </a:spcAft>
              <a:buNone/>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Como se podrá observar en el cuadro de la siguiente diapositiva, el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habla culta</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mantiene en más de un 90% las variantes estándares o canónicas. Son prácticamente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inexistentes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los casos de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lateralización</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de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rotacismo</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 elisión es muy escasa.</a:t>
            </a:r>
          </a:p>
          <a:p>
            <a:pPr marL="109728" indent="0" algn="ctr">
              <a:lnSpc>
                <a:spcPts val="3000"/>
              </a:lnSpc>
              <a:buNone/>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 el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habla popular</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sin embargo, se destaca el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60%</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elisión</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la /r/ final de palabra (</a:t>
            </a:r>
            <a:r>
              <a:rPr lang="es-ES" sz="24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comprar</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&gt; [</a:t>
            </a:r>
            <a:r>
              <a:rPr lang="en-US" sz="24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kompr</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a:t>
            </a:r>
            <a:r>
              <a:rPr lang="en-U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el </a:t>
            </a:r>
            <a:r>
              <a:rPr lang="en-U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33%</a:t>
            </a:r>
            <a:r>
              <a:rPr lang="en-U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a:t>
            </a:r>
            <a:r>
              <a:rPr lang="en-US" sz="24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rotacismo</a:t>
            </a:r>
            <a:r>
              <a:rPr lang="en-U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a:t>
            </a:r>
            <a:r>
              <a:rPr lang="en-U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r>
              <a:rPr lang="en-U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interior de palabra ([</a:t>
            </a:r>
            <a:r>
              <a:rPr lang="en-US" sz="24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árto</a:t>
            </a:r>
            <a:r>
              <a:rPr lang="en-U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por</a:t>
            </a:r>
            <a:r>
              <a:rPr lang="en-U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alto</a:t>
            </a:r>
            <a:r>
              <a:rPr lang="en-U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FFC07DBF-EC0E-FF4E-7915-A5A4856B3A22}"/>
              </a:ext>
            </a:extLst>
          </p:cNvPr>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lunes, 01 de mayo de 2023</a:t>
            </a:fld>
            <a:endParaRPr lang="en-US">
              <a:solidFill>
                <a:prstClr val="black"/>
              </a:solidFill>
            </a:endParaRPr>
          </a:p>
        </p:txBody>
      </p:sp>
      <p:sp>
        <p:nvSpPr>
          <p:cNvPr id="4" name="Slide Number Placeholder 3">
            <a:extLst>
              <a:ext uri="{FF2B5EF4-FFF2-40B4-BE49-F238E27FC236}">
                <a16:creationId xmlns:a16="http://schemas.microsoft.com/office/drawing/2014/main" id="{313508E8-750F-31C6-1C88-77A7C32E3FC8}"/>
              </a:ext>
            </a:extLst>
          </p:cNvPr>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44</a:t>
            </a:fld>
            <a:endParaRPr lang="en-US">
              <a:solidFill>
                <a:prstClr val="black"/>
              </a:solidFill>
            </a:endParaRPr>
          </a:p>
        </p:txBody>
      </p:sp>
      <p:sp>
        <p:nvSpPr>
          <p:cNvPr id="5" name="Title 4">
            <a:extLst>
              <a:ext uri="{FF2B5EF4-FFF2-40B4-BE49-F238E27FC236}">
                <a16:creationId xmlns:a16="http://schemas.microsoft.com/office/drawing/2014/main" id="{69C89AE7-BD7A-E88E-D63D-993078C926A4}"/>
              </a:ext>
            </a:extLst>
          </p:cNvPr>
          <p:cNvSpPr>
            <a:spLocks noGrp="1"/>
          </p:cNvSpPr>
          <p:nvPr>
            <p:ph type="title"/>
          </p:nvPr>
        </p:nvSpPr>
        <p:spPr>
          <a:xfrm>
            <a:off x="1600200" y="685800"/>
            <a:ext cx="5943600" cy="795528"/>
          </a:xfrm>
          <a:ln w="28575">
            <a:solidFill>
              <a:srgbClr val="0000FF"/>
            </a:solidFill>
            <a:prstDash val="lgDash"/>
          </a:ln>
        </p:spPr>
        <p:txBody>
          <a:bodyPr>
            <a:normAutofit/>
          </a:bodyPr>
          <a:lstStyle/>
          <a:p>
            <a:pPr algn="ctr"/>
            <a:r>
              <a:rPr lang="es-ES" sz="3600" dirty="0">
                <a:solidFill>
                  <a:srgbClr val="0000FF"/>
                </a:solidFill>
                <a:latin typeface="Times New Roman" panose="02020603050405020304" pitchFamily="18" charset="0"/>
                <a:cs typeface="Times New Roman" panose="02020603050405020304" pitchFamily="18" charset="0"/>
              </a:rPr>
              <a:t>Las líquidas en Las Palmas</a:t>
            </a:r>
          </a:p>
        </p:txBody>
      </p:sp>
    </p:spTree>
    <p:extLst>
      <p:ext uri="{BB962C8B-B14F-4D97-AF65-F5344CB8AC3E}">
        <p14:creationId xmlns:p14="http://schemas.microsoft.com/office/powerpoint/2010/main" val="145619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childTnLst>
                          </p:cTn>
                        </p:par>
                        <p:par>
                          <p:cTn id="8" fill="hold">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4)">
                                      <p:cBhvr>
                                        <p:cTn id="11" dur="500"/>
                                        <p:tgtEl>
                                          <p:spTgt spid="2">
                                            <p:bg/>
                                          </p:spTgt>
                                        </p:tgtEl>
                                      </p:cBhvr>
                                    </p:animEffect>
                                  </p:childTnLst>
                                </p:cTn>
                              </p:par>
                            </p:childTnLst>
                          </p:cTn>
                        </p:par>
                        <p:par>
                          <p:cTn id="12" fill="hold">
                            <p:stCondLst>
                              <p:cond delay="1000"/>
                            </p:stCondLst>
                            <p:childTnLst>
                              <p:par>
                                <p:cTn id="13" presetID="21" presetClass="entr" presetSubtype="4"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heel(4)">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heel(4)">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heel(4)">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7119A2-A368-BECC-6B80-D56E723A2B0F}"/>
              </a:ext>
            </a:extLst>
          </p:cNvPr>
          <p:cNvSpPr>
            <a:spLocks noGrp="1"/>
          </p:cNvSpPr>
          <p:nvPr>
            <p:ph idx="1"/>
          </p:nvPr>
        </p:nvSpPr>
        <p:spPr>
          <a:xfrm>
            <a:off x="457200" y="990600"/>
            <a:ext cx="8229600" cy="5016691"/>
          </a:xfrm>
        </p:spPr>
        <p:txBody>
          <a:bodyPr>
            <a:normAutofit/>
          </a:bodyPr>
          <a:lstStyle/>
          <a:p>
            <a:endParaRPr lang="es-ES" sz="2400" dirty="0">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A5F808C0-F5A3-56EE-7C30-BD14313B41B1}"/>
              </a:ext>
            </a:extLst>
          </p:cNvPr>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lunes, 01 de mayo de 2023</a:t>
            </a:fld>
            <a:endParaRPr lang="en-US">
              <a:solidFill>
                <a:prstClr val="black"/>
              </a:solidFill>
            </a:endParaRPr>
          </a:p>
        </p:txBody>
      </p:sp>
      <p:sp>
        <p:nvSpPr>
          <p:cNvPr id="4" name="Slide Number Placeholder 3">
            <a:extLst>
              <a:ext uri="{FF2B5EF4-FFF2-40B4-BE49-F238E27FC236}">
                <a16:creationId xmlns:a16="http://schemas.microsoft.com/office/drawing/2014/main" id="{7F2D45E3-658F-99EB-0A67-A25A55B6F33E}"/>
              </a:ext>
            </a:extLst>
          </p:cNvPr>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45</a:t>
            </a:fld>
            <a:endParaRPr lang="en-US">
              <a:solidFill>
                <a:prstClr val="black"/>
              </a:solidFill>
            </a:endParaRPr>
          </a:p>
        </p:txBody>
      </p:sp>
      <p:sp>
        <p:nvSpPr>
          <p:cNvPr id="5" name="Title 4">
            <a:extLst>
              <a:ext uri="{FF2B5EF4-FFF2-40B4-BE49-F238E27FC236}">
                <a16:creationId xmlns:a16="http://schemas.microsoft.com/office/drawing/2014/main" id="{FB66323C-A490-70B0-992E-6D9EC1CE110C}"/>
              </a:ext>
            </a:extLst>
          </p:cNvPr>
          <p:cNvSpPr>
            <a:spLocks noGrp="1"/>
          </p:cNvSpPr>
          <p:nvPr>
            <p:ph type="title"/>
          </p:nvPr>
        </p:nvSpPr>
        <p:spPr>
          <a:xfrm>
            <a:off x="460100" y="151548"/>
            <a:ext cx="8211470" cy="504608"/>
          </a:xfrm>
          <a:solidFill>
            <a:schemeClr val="bg1">
              <a:lumMod val="95000"/>
            </a:schemeClr>
          </a:solidFill>
          <a:ln w="28575">
            <a:solidFill>
              <a:srgbClr val="0000FF"/>
            </a:solidFill>
            <a:prstDash val="sysDash"/>
          </a:ln>
        </p:spPr>
        <p:txBody>
          <a:bodyPr>
            <a:noAutofit/>
          </a:bodyPr>
          <a:lstStyle/>
          <a:p>
            <a:pPr algn="ctr"/>
            <a:r>
              <a:rPr lang="es-ES" sz="2400" dirty="0">
                <a:solidFill>
                  <a:srgbClr val="0000FF"/>
                </a:solidFill>
                <a:latin typeface="Times New Roman" panose="02020603050405020304" pitchFamily="18" charset="0"/>
                <a:cs typeface="Times New Roman" panose="02020603050405020304" pitchFamily="18" charset="0"/>
              </a:rPr>
              <a:t>Variantes de /r, </a:t>
            </a:r>
            <a:r>
              <a:rPr lang="es-ES" sz="2400" dirty="0" err="1">
                <a:solidFill>
                  <a:srgbClr val="0000FF"/>
                </a:solidFill>
                <a:latin typeface="Times New Roman" panose="02020603050405020304" pitchFamily="18" charset="0"/>
                <a:cs typeface="Times New Roman" panose="02020603050405020304" pitchFamily="18" charset="0"/>
              </a:rPr>
              <a:t>l/</a:t>
            </a:r>
            <a:r>
              <a:rPr lang="es-ES" sz="2400" dirty="0">
                <a:solidFill>
                  <a:srgbClr val="0000FF"/>
                </a:solidFill>
                <a:latin typeface="Times New Roman" panose="02020603050405020304" pitchFamily="18" charset="0"/>
                <a:cs typeface="Times New Roman" panose="02020603050405020304" pitchFamily="18" charset="0"/>
              </a:rPr>
              <a:t> en Las Palmas </a:t>
            </a:r>
            <a:r>
              <a:rPr lang="es-ES" sz="2000" dirty="0">
                <a:solidFill>
                  <a:srgbClr val="0000FF"/>
                </a:solidFill>
                <a:latin typeface="Times New Roman" panose="02020603050405020304" pitchFamily="18" charset="0"/>
                <a:cs typeface="Times New Roman" panose="02020603050405020304" pitchFamily="18" charset="0"/>
              </a:rPr>
              <a:t>(Samper Padilla 1990: 169 y 202)</a:t>
            </a:r>
          </a:p>
        </p:txBody>
      </p:sp>
      <p:graphicFrame>
        <p:nvGraphicFramePr>
          <p:cNvPr id="8" name="Table 8">
            <a:extLst>
              <a:ext uri="{FF2B5EF4-FFF2-40B4-BE49-F238E27FC236}">
                <a16:creationId xmlns:a16="http://schemas.microsoft.com/office/drawing/2014/main" id="{CA6528D6-991E-5CA2-6B18-9CC2F9AF3558}"/>
              </a:ext>
            </a:extLst>
          </p:cNvPr>
          <p:cNvGraphicFramePr>
            <a:graphicFrameLocks noGrp="1"/>
          </p:cNvGraphicFramePr>
          <p:nvPr>
            <p:extLst>
              <p:ext uri="{D42A27DB-BD31-4B8C-83A1-F6EECF244321}">
                <p14:modId xmlns:p14="http://schemas.microsoft.com/office/powerpoint/2010/main" val="2200593458"/>
              </p:ext>
            </p:extLst>
          </p:nvPr>
        </p:nvGraphicFramePr>
        <p:xfrm>
          <a:off x="301519" y="611773"/>
          <a:ext cx="8528633" cy="5982266"/>
        </p:xfrm>
        <a:graphic>
          <a:graphicData uri="http://schemas.openxmlformats.org/drawingml/2006/table">
            <a:tbl>
              <a:tblPr firstRow="1" bandRow="1">
                <a:tableStyleId>{5C22544A-7EE6-4342-B048-85BDC9FD1C3A}</a:tableStyleId>
              </a:tblPr>
              <a:tblGrid>
                <a:gridCol w="1523433">
                  <a:extLst>
                    <a:ext uri="{9D8B030D-6E8A-4147-A177-3AD203B41FA5}">
                      <a16:colId xmlns:a16="http://schemas.microsoft.com/office/drawing/2014/main" val="1416468955"/>
                    </a:ext>
                  </a:extLst>
                </a:gridCol>
                <a:gridCol w="1410457">
                  <a:extLst>
                    <a:ext uri="{9D8B030D-6E8A-4147-A177-3AD203B41FA5}">
                      <a16:colId xmlns:a16="http://schemas.microsoft.com/office/drawing/2014/main" val="2812784579"/>
                    </a:ext>
                  </a:extLst>
                </a:gridCol>
                <a:gridCol w="1325725">
                  <a:extLst>
                    <a:ext uri="{9D8B030D-6E8A-4147-A177-3AD203B41FA5}">
                      <a16:colId xmlns:a16="http://schemas.microsoft.com/office/drawing/2014/main" val="1799384537"/>
                    </a:ext>
                  </a:extLst>
                </a:gridCol>
                <a:gridCol w="1542173">
                  <a:extLst>
                    <a:ext uri="{9D8B030D-6E8A-4147-A177-3AD203B41FA5}">
                      <a16:colId xmlns:a16="http://schemas.microsoft.com/office/drawing/2014/main" val="1667828386"/>
                    </a:ext>
                  </a:extLst>
                </a:gridCol>
                <a:gridCol w="1429331">
                  <a:extLst>
                    <a:ext uri="{9D8B030D-6E8A-4147-A177-3AD203B41FA5}">
                      <a16:colId xmlns:a16="http://schemas.microsoft.com/office/drawing/2014/main" val="1199001956"/>
                    </a:ext>
                  </a:extLst>
                </a:gridCol>
                <a:gridCol w="1297514">
                  <a:extLst>
                    <a:ext uri="{9D8B030D-6E8A-4147-A177-3AD203B41FA5}">
                      <a16:colId xmlns:a16="http://schemas.microsoft.com/office/drawing/2014/main" val="1292763955"/>
                    </a:ext>
                  </a:extLst>
                </a:gridCol>
              </a:tblGrid>
              <a:tr h="457201">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GRUPO SOCIAL </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ALTO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
                    </a:p>
                  </a:txBody>
                  <a:tcPr/>
                </a:tc>
                <a:tc hMerge="1">
                  <a:txBody>
                    <a:bodyPr/>
                    <a:lstStyle/>
                    <a:p>
                      <a:pPr algn="ctr"/>
                      <a:endParaRPr lang="es-ES" b="1" cap="none" spc="0" dirty="0">
                        <a:ln w="0"/>
                        <a:solidFill>
                          <a:schemeClr val="bg1"/>
                        </a:solidFill>
                        <a:effectLst/>
                      </a:endParaRPr>
                    </a:p>
                  </a:txBody>
                  <a:tcPr anchor="ctr">
                    <a:lnR w="57150" cap="flat" cmpd="sng" algn="ctr">
                      <a:solidFill>
                        <a:srgbClr val="C00000"/>
                      </a:solidFill>
                      <a:prstDash val="solid"/>
                      <a:round/>
                      <a:headEnd type="none" w="med" len="med"/>
                      <a:tailEnd type="none" w="med" len="med"/>
                    </a:lnR>
                  </a:tcPr>
                </a:tc>
                <a:tc hMerge="1">
                  <a:txBody>
                    <a:bodyPr/>
                    <a:lstStyle/>
                    <a:p>
                      <a:pPr algn="ctr"/>
                      <a:endParaRPr lang="es-ES" b="1" dirty="0">
                        <a:effectLst>
                          <a:outerShdw blurRad="38100" dist="38100" dir="2700000" algn="tl">
                            <a:srgbClr val="000000">
                              <a:alpha val="43137"/>
                            </a:srgbClr>
                          </a:outerShdw>
                        </a:effectLst>
                      </a:endParaRPr>
                    </a:p>
                  </a:txBody>
                  <a:tcPr anchor="ctr">
                    <a:lnR w="28575" cap="flat" cmpd="sng" algn="ctr">
                      <a:solidFill>
                        <a:schemeClr val="bg2">
                          <a:lumMod val="50000"/>
                        </a:schemeClr>
                      </a:solidFill>
                      <a:prstDash val="solid"/>
                      <a:round/>
                      <a:headEnd type="none" w="med" len="med"/>
                      <a:tailEnd type="none" w="med" len="med"/>
                    </a:lnR>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mn-cs"/>
                      </a:endParaRPr>
                    </a:p>
                  </a:txBody>
                  <a:tcPr anchor="ctr">
                    <a:lnL w="28575" cap="flat" cmpd="sng" algn="ctr">
                      <a:solidFill>
                        <a:schemeClr val="bg2">
                          <a:lumMod val="50000"/>
                        </a:schemeClr>
                      </a:solidFill>
                      <a:prstDash val="solid"/>
                      <a:round/>
                      <a:headEnd type="none" w="med" len="med"/>
                      <a:tailEnd type="none" w="med" len="med"/>
                    </a:lnL>
                    <a:lnR w="28575" cap="flat" cmpd="sng" algn="ctr">
                      <a:solidFill>
                        <a:schemeClr val="bg2">
                          <a:lumMod val="50000"/>
                        </a:schemeClr>
                      </a:solidFill>
                      <a:prstDash val="solid"/>
                      <a:round/>
                      <a:headEnd type="none" w="med" len="med"/>
                      <a:tailEnd type="none" w="med" len="med"/>
                    </a:lnR>
                  </a:tcPr>
                </a:tc>
                <a:tc hMerge="1">
                  <a:txBody>
                    <a:bodyPr/>
                    <a:lstStyle/>
                    <a:p>
                      <a:pPr algn="ctr"/>
                      <a:endParaRPr lang="es-ES" b="1" dirty="0">
                        <a:effectLst>
                          <a:outerShdw blurRad="38100" dist="38100" dir="2700000" algn="tl">
                            <a:srgbClr val="000000">
                              <a:alpha val="43137"/>
                            </a:srgbClr>
                          </a:outerShdw>
                        </a:effectLst>
                      </a:endParaRPr>
                    </a:p>
                  </a:txBody>
                  <a:tcPr anchor="ctr">
                    <a:lnL w="28575" cap="flat" cmpd="sng" algn="ctr">
                      <a:solidFill>
                        <a:schemeClr val="bg2">
                          <a:lumMod val="50000"/>
                        </a:schemeClr>
                      </a:solidFill>
                      <a:prstDash val="solid"/>
                      <a:round/>
                      <a:headEnd type="none" w="med" len="med"/>
                      <a:tailEnd type="none" w="med" len="med"/>
                    </a:lnL>
                  </a:tcPr>
                </a:tc>
                <a:extLst>
                  <a:ext uri="{0D108BD9-81ED-4DB2-BD59-A6C34878D82A}">
                    <a16:rowId xmlns:a16="http://schemas.microsoft.com/office/drawing/2014/main" val="1476698223"/>
                  </a:ext>
                </a:extLst>
              </a:tr>
              <a:tr h="758325">
                <a:tc>
                  <a:txBody>
                    <a:bodyPr/>
                    <a:lstStyle/>
                    <a:p>
                      <a:pPr algn="ctr"/>
                      <a:r>
                        <a:rPr lang="es-ES" sz="1600" b="1" dirty="0">
                          <a:solidFill>
                            <a:srgbClr val="0000FF"/>
                          </a:solidFill>
                          <a:effectLst/>
                          <a:latin typeface="Times New Roman" panose="02020603050405020304" pitchFamily="18" charset="0"/>
                          <a:cs typeface="Times New Roman" panose="02020603050405020304" pitchFamily="18" charset="0"/>
                        </a:rPr>
                        <a:t>Variantes </a:t>
                      </a:r>
                      <a:r>
                        <a:rPr lang="es-ES" sz="1400" b="1" dirty="0">
                          <a:solidFill>
                            <a:srgbClr val="0000FF"/>
                          </a:solidFill>
                          <a:effectLst/>
                          <a:latin typeface="Times New Roman" panose="02020603050405020304" pitchFamily="18" charset="0"/>
                          <a:cs typeface="Times New Roman" panose="02020603050405020304" pitchFamily="18" charset="0"/>
                        </a:rPr>
                        <a:t>de</a:t>
                      </a:r>
                      <a:r>
                        <a:rPr lang="es-ES" sz="1600" b="1" dirty="0">
                          <a:solidFill>
                            <a:srgbClr val="0000FF"/>
                          </a:solidFill>
                          <a:effectLst/>
                          <a:latin typeface="Times New Roman" panose="02020603050405020304" pitchFamily="18" charset="0"/>
                          <a:cs typeface="Times New Roman" panose="02020603050405020304" pitchFamily="18" charset="0"/>
                        </a:rPr>
                        <a:t> /r/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s-E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/r/</a:t>
                      </a:r>
                      <a:r>
                        <a:rPr kumimoji="0" lang="es-E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interior</a:t>
                      </a:r>
                      <a:endParaRPr lang="es-ES" sz="1800" b="1" dirty="0">
                        <a:solidFill>
                          <a:srgbClr val="0000FF"/>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2000" b="1" cap="none" spc="0" dirty="0">
                          <a:ln w="0"/>
                          <a:solidFill>
                            <a:srgbClr val="0000FF"/>
                          </a:solidFill>
                          <a:effectLst/>
                          <a:latin typeface="Times New Roman" panose="02020603050405020304" pitchFamily="18" charset="0"/>
                          <a:cs typeface="Times New Roman" panose="02020603050405020304" pitchFamily="18" charset="0"/>
                        </a:rPr>
                        <a:t>/r/</a:t>
                      </a:r>
                      <a:r>
                        <a:rPr lang="es-ES" sz="1800" b="1" cap="none" spc="0" dirty="0">
                          <a:ln w="0"/>
                          <a:solidFill>
                            <a:srgbClr val="0000FF"/>
                          </a:solidFill>
                          <a:effectLst/>
                          <a:latin typeface="Times New Roman" panose="02020603050405020304" pitchFamily="18" charset="0"/>
                          <a:cs typeface="Times New Roman" panose="02020603050405020304" pitchFamily="18" charset="0"/>
                        </a:rPr>
                        <a:t> final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Variantes </a:t>
                      </a:r>
                      <a:r>
                        <a:rPr lang="es-ES" sz="1400" b="1"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a:t>
                      </a:r>
                      <a:r>
                        <a:rPr lang="es-ES" sz="1600" b="1"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1600" b="1" dirty="0" err="1">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endParaRPr lang="es-ES" sz="1600" b="1"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s-ES" sz="2000" b="1" i="0" u="none" strike="noStrike" kern="1200" cap="none" spc="0" normalizeH="0" baseline="0" noProof="0" dirty="0" err="1">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a:t>
                      </a:r>
                      <a:r>
                        <a:rPr kumimoji="0" lang="es-ES" sz="1800" b="1"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interior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2000" b="1"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 sz="2000" b="1" dirty="0" err="1">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r>
                        <a:rPr lang="es-ES" sz="1800" b="1"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final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2131312"/>
                  </a:ext>
                </a:extLst>
              </a:tr>
              <a:tr h="433340">
                <a:tc>
                  <a:txBody>
                    <a:bodyPr/>
                    <a:lstStyle/>
                    <a:p>
                      <a:r>
                        <a:rPr lang="es-ES" dirty="0">
                          <a:latin typeface="Times New Roman" panose="02020603050405020304" pitchFamily="18" charset="0"/>
                          <a:cs typeface="Times New Roman" panose="02020603050405020304" pitchFamily="18" charset="0"/>
                        </a:rPr>
                        <a:t>lateral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00FF"/>
                          </a:solidFill>
                          <a:latin typeface="Times New Roman" panose="02020603050405020304" pitchFamily="18" charset="0"/>
                          <a:cs typeface="Times New Roman" panose="02020603050405020304" pitchFamily="18" charset="0"/>
                        </a:rPr>
                        <a:t>0.99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00FF"/>
                          </a:solidFill>
                          <a:latin typeface="Times New Roman" panose="02020603050405020304" pitchFamily="18" charset="0"/>
                          <a:cs typeface="Times New Roman" panose="02020603050405020304" pitchFamily="18" charset="0"/>
                        </a:rPr>
                        <a:t>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800" dirty="0">
                          <a:latin typeface="Times New Roman" panose="02020603050405020304" pitchFamily="18" charset="0"/>
                          <a:cs typeface="Times New Roman" panose="02020603050405020304" pitchFamily="18" charset="0"/>
                        </a:rPr>
                        <a:t>vibrante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6600"/>
                          </a:solidFill>
                          <a:latin typeface="Times New Roman" panose="02020603050405020304" pitchFamily="18" charset="0"/>
                          <a:cs typeface="Times New Roman" panose="02020603050405020304" pitchFamily="18" charset="0"/>
                        </a:rPr>
                        <a:t>1.24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6600"/>
                          </a:solidFill>
                          <a:latin typeface="Times New Roman" panose="02020603050405020304" pitchFamily="18" charset="0"/>
                          <a:cs typeface="Times New Roman" panose="02020603050405020304" pitchFamily="18" charset="0"/>
                        </a:rPr>
                        <a:t>1.34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8543398"/>
                  </a:ext>
                </a:extLst>
              </a:tr>
              <a:tr h="433340">
                <a:tc>
                  <a:txBody>
                    <a:bodyPr/>
                    <a:lstStyle/>
                    <a:p>
                      <a:r>
                        <a:rPr lang="es-ES" dirty="0">
                          <a:latin typeface="Times New Roman" panose="02020603050405020304" pitchFamily="18" charset="0"/>
                          <a:cs typeface="Times New Roman" panose="02020603050405020304" pitchFamily="18" charset="0"/>
                        </a:rPr>
                        <a:t>vibrante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00FF"/>
                          </a:solidFill>
                          <a:latin typeface="Times New Roman" panose="02020603050405020304" pitchFamily="18" charset="0"/>
                          <a:cs typeface="Times New Roman" panose="02020603050405020304" pitchFamily="18" charset="0"/>
                        </a:rPr>
                        <a:t>23.16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00FF"/>
                          </a:solidFill>
                          <a:latin typeface="Times New Roman" panose="02020603050405020304" pitchFamily="18" charset="0"/>
                          <a:cs typeface="Times New Roman" panose="02020603050405020304" pitchFamily="18" charset="0"/>
                        </a:rPr>
                        <a:t>31.06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800" dirty="0">
                          <a:latin typeface="Times New Roman" panose="02020603050405020304" pitchFamily="18" charset="0"/>
                          <a:cs typeface="Times New Roman" panose="02020603050405020304" pitchFamily="18" charset="0"/>
                        </a:rPr>
                        <a:t>lateral </a:t>
                      </a:r>
                      <a:r>
                        <a:rPr lang="es-ES" sz="1600" dirty="0">
                          <a:latin typeface="Times New Roman" panose="02020603050405020304" pitchFamily="18" charset="0"/>
                          <a:cs typeface="Times New Roman" panose="02020603050405020304" pitchFamily="18" charset="0"/>
                        </a:rPr>
                        <a:t>plena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6600"/>
                          </a:solidFill>
                          <a:latin typeface="Times New Roman" panose="02020603050405020304" pitchFamily="18" charset="0"/>
                          <a:cs typeface="Times New Roman" panose="02020603050405020304" pitchFamily="18" charset="0"/>
                        </a:rPr>
                        <a:t>40.37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6600"/>
                          </a:solidFill>
                          <a:latin typeface="Times New Roman" panose="02020603050405020304" pitchFamily="18" charset="0"/>
                          <a:cs typeface="Times New Roman" panose="02020603050405020304" pitchFamily="18" charset="0"/>
                        </a:rPr>
                        <a:t>51.82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6468753"/>
                  </a:ext>
                </a:extLst>
              </a:tr>
              <a:tr h="433340">
                <a:tc>
                  <a:txBody>
                    <a:bodyPr/>
                    <a:lstStyle/>
                    <a:p>
                      <a:r>
                        <a:rPr lang="es-ES" dirty="0">
                          <a:latin typeface="Times New Roman" panose="02020603050405020304" pitchFamily="18" charset="0"/>
                          <a:cs typeface="Times New Roman" panose="02020603050405020304" pitchFamily="18" charset="0"/>
                        </a:rPr>
                        <a:t>fricativa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00FF"/>
                          </a:solidFill>
                          <a:latin typeface="Times New Roman" panose="02020603050405020304" pitchFamily="18" charset="0"/>
                          <a:cs typeface="Times New Roman" panose="02020603050405020304" pitchFamily="18" charset="0"/>
                        </a:rPr>
                        <a:t>68.91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00FF"/>
                          </a:solidFill>
                          <a:latin typeface="Times New Roman" panose="02020603050405020304" pitchFamily="18" charset="0"/>
                          <a:cs typeface="Times New Roman" panose="02020603050405020304" pitchFamily="18" charset="0"/>
                        </a:rPr>
                        <a:t>59.61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lateral </a:t>
                      </a:r>
                      <a:r>
                        <a:rPr kumimoji="0" lang="es-E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relajada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6600"/>
                          </a:solidFill>
                          <a:latin typeface="Times New Roman" panose="02020603050405020304" pitchFamily="18" charset="0"/>
                          <a:cs typeface="Times New Roman" panose="02020603050405020304" pitchFamily="18" charset="0"/>
                        </a:rPr>
                        <a:t>52.79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6600"/>
                          </a:solidFill>
                          <a:latin typeface="Times New Roman" panose="02020603050405020304" pitchFamily="18" charset="0"/>
                          <a:cs typeface="Times New Roman" panose="02020603050405020304" pitchFamily="18" charset="0"/>
                        </a:rPr>
                        <a:t>45.48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0175499"/>
                  </a:ext>
                </a:extLst>
              </a:tr>
              <a:tr h="433340">
                <a:tc>
                  <a:txBody>
                    <a:bodyPr/>
                    <a:lstStyle/>
                    <a:p>
                      <a:r>
                        <a:rPr lang="es-ES" dirty="0">
                          <a:latin typeface="Times New Roman" panose="02020603050405020304" pitchFamily="18" charset="0"/>
                          <a:cs typeface="Times New Roman" panose="02020603050405020304" pitchFamily="18" charset="0"/>
                        </a:rPr>
                        <a:t>aspirada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00FF"/>
                          </a:solidFill>
                          <a:latin typeface="Times New Roman" panose="02020603050405020304" pitchFamily="18" charset="0"/>
                          <a:cs typeface="Times New Roman" panose="02020603050405020304" pitchFamily="18" charset="0"/>
                        </a:rPr>
                        <a:t>0.79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00FF"/>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1600" b="1" dirty="0">
                        <a:solidFill>
                          <a:srgbClr val="0066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1600" b="1" dirty="0">
                        <a:solidFill>
                          <a:srgbClr val="0066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8884434"/>
                  </a:ext>
                </a:extLst>
              </a:tr>
              <a:tr h="433340">
                <a:tc>
                  <a:txBody>
                    <a:bodyPr/>
                    <a:lstStyle/>
                    <a:p>
                      <a:r>
                        <a:rPr lang="es-ES" dirty="0">
                          <a:latin typeface="Times New Roman" panose="02020603050405020304" pitchFamily="18" charset="0"/>
                          <a:cs typeface="Times New Roman" panose="02020603050405020304" pitchFamily="18" charset="0"/>
                        </a:rPr>
                        <a:t>elidida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00FF"/>
                          </a:solidFill>
                          <a:latin typeface="Times New Roman" panose="02020603050405020304" pitchFamily="18" charset="0"/>
                          <a:cs typeface="Times New Roman" panose="02020603050405020304" pitchFamily="18" charset="0"/>
                        </a:rPr>
                        <a:t>6.13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00FF"/>
                          </a:solidFill>
                          <a:latin typeface="Times New Roman" panose="02020603050405020304" pitchFamily="18" charset="0"/>
                          <a:cs typeface="Times New Roman" panose="02020603050405020304" pitchFamily="18" charset="0"/>
                        </a:rPr>
                        <a:t>9.12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800" dirty="0">
                          <a:latin typeface="Times New Roman" panose="02020603050405020304" pitchFamily="18" charset="0"/>
                          <a:cs typeface="Times New Roman" panose="02020603050405020304" pitchFamily="18" charset="0"/>
                        </a:rPr>
                        <a:t>elidida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6600"/>
                          </a:solidFill>
                          <a:latin typeface="Times New Roman" panose="02020603050405020304" pitchFamily="18" charset="0"/>
                          <a:cs typeface="Times New Roman" panose="02020603050405020304" pitchFamily="18" charset="0"/>
                        </a:rPr>
                        <a:t>5.59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6600"/>
                          </a:solidFill>
                          <a:latin typeface="Times New Roman" panose="02020603050405020304" pitchFamily="18" charset="0"/>
                          <a:cs typeface="Times New Roman" panose="02020603050405020304" pitchFamily="18" charset="0"/>
                        </a:rPr>
                        <a:t>1.37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9290602"/>
                  </a:ext>
                </a:extLst>
              </a:tr>
              <a:tr h="433340">
                <a:tc gridSpan="6">
                  <a:txBody>
                    <a:bodyPr/>
                    <a:lstStyle/>
                    <a:p>
                      <a:pPr algn="ctr"/>
                      <a:r>
                        <a:rPr lang="es-E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GRUPO SOCIAL </a:t>
                      </a:r>
                      <a:r>
                        <a:rPr lang="es-ES" sz="2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BAJO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a:txBody>
                    <a:bodyPr/>
                    <a:lstStyle/>
                    <a:p>
                      <a:endParaRPr lang="es-ES"/>
                    </a:p>
                  </a:txBody>
                  <a:tcPr/>
                </a:tc>
                <a:tc hMerge="1">
                  <a:txBody>
                    <a:bodyPr/>
                    <a:lstStyle/>
                    <a:p>
                      <a:endParaRPr lang="es-ES" dirty="0"/>
                    </a:p>
                  </a:txBody>
                  <a:tcPr>
                    <a:solidFill>
                      <a:schemeClr val="bg2">
                        <a:lumMod val="50000"/>
                      </a:schemeClr>
                    </a:solidFill>
                  </a:tcPr>
                </a:tc>
                <a:tc hMerge="1">
                  <a:txBody>
                    <a:bodyPr/>
                    <a:lstStyle/>
                    <a:p>
                      <a:endParaRPr lang="es-ES" dirty="0"/>
                    </a:p>
                  </a:txBody>
                  <a:tcPr>
                    <a:solidFill>
                      <a:schemeClr val="bg2">
                        <a:lumMod val="50000"/>
                      </a:schemeClr>
                    </a:solidFill>
                  </a:tcPr>
                </a:tc>
                <a:tc hMerge="1">
                  <a:txBody>
                    <a:bodyPr/>
                    <a:lstStyle/>
                    <a:p>
                      <a:endParaRPr lang="es-ES" dirty="0"/>
                    </a:p>
                  </a:txBody>
                  <a:tcPr>
                    <a:lnR w="28575" cap="flat" cmpd="sng" algn="ctr">
                      <a:solidFill>
                        <a:schemeClr val="bg2">
                          <a:lumMod val="50000"/>
                        </a:schemeClr>
                      </a:solidFill>
                      <a:prstDash val="solid"/>
                      <a:round/>
                      <a:headEnd type="none" w="med" len="med"/>
                      <a:tailEnd type="none" w="med" len="med"/>
                    </a:lnR>
                    <a:solidFill>
                      <a:schemeClr val="bg2">
                        <a:lumMod val="50000"/>
                      </a:schemeClr>
                    </a:solidFill>
                  </a:tcPr>
                </a:tc>
                <a:tc hMerge="1">
                  <a:txBody>
                    <a:bodyPr/>
                    <a:lstStyle/>
                    <a:p>
                      <a:endParaRPr lang="es-ES" dirty="0"/>
                    </a:p>
                  </a:txBody>
                  <a:tcPr>
                    <a:lnL w="28575" cap="flat" cmpd="sng" algn="ctr">
                      <a:solidFill>
                        <a:schemeClr val="bg2">
                          <a:lumMod val="50000"/>
                        </a:schemeClr>
                      </a:solidFill>
                      <a:prstDash val="solid"/>
                      <a:round/>
                      <a:headEnd type="none" w="med" len="med"/>
                      <a:tailEnd type="none" w="med" len="med"/>
                    </a:lnL>
                    <a:solidFill>
                      <a:schemeClr val="bg2">
                        <a:lumMod val="50000"/>
                      </a:schemeClr>
                    </a:solidFill>
                  </a:tcPr>
                </a:tc>
                <a:extLst>
                  <a:ext uri="{0D108BD9-81ED-4DB2-BD59-A6C34878D82A}">
                    <a16:rowId xmlns:a16="http://schemas.microsoft.com/office/drawing/2014/main" val="296309689"/>
                  </a:ext>
                </a:extLst>
              </a:tr>
              <a:tr h="433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lateral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00FF"/>
                          </a:solidFill>
                          <a:latin typeface="Times New Roman" panose="02020603050405020304" pitchFamily="18" charset="0"/>
                          <a:cs typeface="Times New Roman" panose="02020603050405020304" pitchFamily="18" charset="0"/>
                        </a:rPr>
                        <a:t>5.11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00FF"/>
                          </a:solidFill>
                          <a:latin typeface="Times New Roman" panose="02020603050405020304" pitchFamily="18" charset="0"/>
                          <a:cs typeface="Times New Roman" panose="02020603050405020304" pitchFamily="18" charset="0"/>
                        </a:rPr>
                        <a:t>1.66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vibrante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800" b="1" dirty="0">
                          <a:solidFill>
                            <a:srgbClr val="006600"/>
                          </a:solidFill>
                          <a:latin typeface="Times New Roman" panose="02020603050405020304" pitchFamily="18" charset="0"/>
                          <a:cs typeface="Times New Roman" panose="02020603050405020304" pitchFamily="18" charset="0"/>
                        </a:rPr>
                        <a:t>32.83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6600"/>
                          </a:solidFill>
                          <a:latin typeface="Times New Roman" panose="02020603050405020304" pitchFamily="18" charset="0"/>
                          <a:cs typeface="Times New Roman" panose="02020603050405020304" pitchFamily="18" charset="0"/>
                        </a:rPr>
                        <a:t>9.96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7976076"/>
                  </a:ext>
                </a:extLst>
              </a:tr>
              <a:tr h="433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vibrante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00FF"/>
                          </a:solidFill>
                          <a:latin typeface="Times New Roman" panose="02020603050405020304" pitchFamily="18" charset="0"/>
                          <a:cs typeface="Times New Roman" panose="02020603050405020304" pitchFamily="18" charset="0"/>
                        </a:rPr>
                        <a:t>12.72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00FF"/>
                          </a:solidFill>
                          <a:latin typeface="Times New Roman" panose="02020603050405020304" pitchFamily="18" charset="0"/>
                          <a:cs typeface="Times New Roman" panose="02020603050405020304" pitchFamily="18" charset="0"/>
                        </a:rPr>
                        <a:t>11.13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lateral plena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6600"/>
                          </a:solidFill>
                          <a:latin typeface="Times New Roman" panose="02020603050405020304" pitchFamily="18" charset="0"/>
                          <a:cs typeface="Times New Roman" panose="02020603050405020304" pitchFamily="18" charset="0"/>
                        </a:rPr>
                        <a:t>14.83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6600"/>
                          </a:solidFill>
                          <a:latin typeface="Times New Roman" panose="02020603050405020304" pitchFamily="18" charset="0"/>
                          <a:cs typeface="Times New Roman" panose="02020603050405020304" pitchFamily="18" charset="0"/>
                        </a:rPr>
                        <a:t>28.84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9826899"/>
                  </a:ext>
                </a:extLst>
              </a:tr>
              <a:tr h="433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fricativa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00FF"/>
                          </a:solidFill>
                          <a:latin typeface="Times New Roman" panose="02020603050405020304" pitchFamily="18" charset="0"/>
                          <a:cs typeface="Times New Roman" panose="02020603050405020304" pitchFamily="18" charset="0"/>
                        </a:rPr>
                        <a:t>58.76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00FF"/>
                          </a:solidFill>
                          <a:latin typeface="Times New Roman" panose="02020603050405020304" pitchFamily="18" charset="0"/>
                          <a:cs typeface="Times New Roman" panose="02020603050405020304" pitchFamily="18" charset="0"/>
                        </a:rPr>
                        <a:t>26.64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lateral </a:t>
                      </a:r>
                      <a:r>
                        <a:rPr kumimoji="0" lang="es-E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relaj</a:t>
                      </a:r>
                      <a:r>
                        <a:rPr kumimoji="0" lang="es-E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6600"/>
                          </a:solidFill>
                          <a:latin typeface="Times New Roman" panose="02020603050405020304" pitchFamily="18" charset="0"/>
                          <a:cs typeface="Times New Roman" panose="02020603050405020304" pitchFamily="18" charset="0"/>
                        </a:rPr>
                        <a:t>47.5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6600"/>
                          </a:solidFill>
                          <a:latin typeface="Times New Roman" panose="02020603050405020304" pitchFamily="18" charset="0"/>
                          <a:cs typeface="Times New Roman" panose="02020603050405020304" pitchFamily="18" charset="0"/>
                        </a:rPr>
                        <a:t>42.52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5252539"/>
                  </a:ext>
                </a:extLst>
              </a:tr>
              <a:tr h="433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aspirada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00FF"/>
                          </a:solidFill>
                          <a:latin typeface="Times New Roman" panose="02020603050405020304" pitchFamily="18" charset="0"/>
                          <a:cs typeface="Times New Roman" panose="02020603050405020304" pitchFamily="18" charset="0"/>
                        </a:rPr>
                        <a:t>8.39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1600" b="1" dirty="0">
                        <a:solidFill>
                          <a:srgbClr val="0000FF"/>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1600" b="1" dirty="0">
                        <a:solidFill>
                          <a:srgbClr val="0066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s-ES" sz="1600" b="1" dirty="0">
                        <a:solidFill>
                          <a:srgbClr val="0066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9563845"/>
                  </a:ext>
                </a:extLst>
              </a:tr>
              <a:tr h="433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elidida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00FF"/>
                          </a:solidFill>
                          <a:latin typeface="Times New Roman" panose="02020603050405020304" pitchFamily="18" charset="0"/>
                          <a:cs typeface="Times New Roman" panose="02020603050405020304" pitchFamily="18" charset="0"/>
                        </a:rPr>
                        <a:t>14.99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800" b="1" dirty="0">
                          <a:solidFill>
                            <a:srgbClr val="0000FF"/>
                          </a:solidFill>
                          <a:latin typeface="Times New Roman" panose="02020603050405020304" pitchFamily="18" charset="0"/>
                          <a:cs typeface="Times New Roman" panose="02020603050405020304" pitchFamily="18" charset="0"/>
                        </a:rPr>
                        <a:t>60.55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elidida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6600"/>
                          </a:solidFill>
                          <a:latin typeface="Times New Roman" panose="02020603050405020304" pitchFamily="18" charset="0"/>
                          <a:cs typeface="Times New Roman" panose="02020603050405020304" pitchFamily="18" charset="0"/>
                        </a:rPr>
                        <a:t>4.83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b="1" dirty="0">
                          <a:solidFill>
                            <a:srgbClr val="006600"/>
                          </a:solidFill>
                          <a:latin typeface="Times New Roman" panose="02020603050405020304" pitchFamily="18" charset="0"/>
                          <a:cs typeface="Times New Roman" panose="02020603050405020304" pitchFamily="18" charset="0"/>
                        </a:rPr>
                        <a:t>18.61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6849220"/>
                  </a:ext>
                </a:extLst>
              </a:tr>
            </a:tbl>
          </a:graphicData>
        </a:graphic>
      </p:graphicFrame>
      <p:sp>
        <p:nvSpPr>
          <p:cNvPr id="9" name="Rectangle: Rounded Corners 8">
            <a:extLst>
              <a:ext uri="{FF2B5EF4-FFF2-40B4-BE49-F238E27FC236}">
                <a16:creationId xmlns:a16="http://schemas.microsoft.com/office/drawing/2014/main" id="{2D96062A-4B8A-F06E-160D-9D875B5CA41C}"/>
              </a:ext>
            </a:extLst>
          </p:cNvPr>
          <p:cNvSpPr/>
          <p:nvPr/>
        </p:nvSpPr>
        <p:spPr>
          <a:xfrm>
            <a:off x="3429000" y="6205410"/>
            <a:ext cx="914400" cy="365761"/>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angle: Rounded Corners 9">
            <a:extLst>
              <a:ext uri="{FF2B5EF4-FFF2-40B4-BE49-F238E27FC236}">
                <a16:creationId xmlns:a16="http://schemas.microsoft.com/office/drawing/2014/main" id="{03C4E13D-6FF4-CBC6-A747-35F15197DAEB}"/>
              </a:ext>
            </a:extLst>
          </p:cNvPr>
          <p:cNvSpPr/>
          <p:nvPr/>
        </p:nvSpPr>
        <p:spPr>
          <a:xfrm>
            <a:off x="6400800" y="4419600"/>
            <a:ext cx="873760" cy="406400"/>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1" name="Straight Arrow Connector 10">
            <a:extLst>
              <a:ext uri="{FF2B5EF4-FFF2-40B4-BE49-F238E27FC236}">
                <a16:creationId xmlns:a16="http://schemas.microsoft.com/office/drawing/2014/main" id="{03983AFF-6610-8CA8-E819-AEE54C224698}"/>
              </a:ext>
            </a:extLst>
          </p:cNvPr>
          <p:cNvCxnSpPr>
            <a:cxnSpLocks/>
          </p:cNvCxnSpPr>
          <p:nvPr/>
        </p:nvCxnSpPr>
        <p:spPr>
          <a:xfrm>
            <a:off x="1143000" y="1597660"/>
            <a:ext cx="0" cy="22860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5FB8A57-DEC6-3928-ECB4-5035B846509C}"/>
              </a:ext>
            </a:extLst>
          </p:cNvPr>
          <p:cNvCxnSpPr>
            <a:cxnSpLocks/>
          </p:cNvCxnSpPr>
          <p:nvPr/>
        </p:nvCxnSpPr>
        <p:spPr>
          <a:xfrm>
            <a:off x="5410200" y="1602740"/>
            <a:ext cx="0" cy="228600"/>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1D5CF7DC-2628-0E2D-264C-8059B0139BA1}"/>
              </a:ext>
            </a:extLst>
          </p:cNvPr>
          <p:cNvSpPr/>
          <p:nvPr/>
        </p:nvSpPr>
        <p:spPr>
          <a:xfrm>
            <a:off x="1981200" y="2252559"/>
            <a:ext cx="2362200" cy="8382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Rounded Corners 6">
            <a:extLst>
              <a:ext uri="{FF2B5EF4-FFF2-40B4-BE49-F238E27FC236}">
                <a16:creationId xmlns:a16="http://schemas.microsoft.com/office/drawing/2014/main" id="{8FCEE3C9-9715-DBD7-0864-8DC3A06605AB}"/>
              </a:ext>
            </a:extLst>
          </p:cNvPr>
          <p:cNvSpPr/>
          <p:nvPr/>
        </p:nvSpPr>
        <p:spPr>
          <a:xfrm>
            <a:off x="6324600" y="2252559"/>
            <a:ext cx="2362200" cy="8382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0680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par>
                          <p:cTn id="14" fill="hold">
                            <p:stCondLst>
                              <p:cond delay="500"/>
                            </p:stCondLst>
                            <p:childTnLst>
                              <p:par>
                                <p:cTn id="15" presetID="21"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8)">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F492F8-C708-D3DE-427A-2031F8CAAFC7}"/>
              </a:ext>
            </a:extLst>
          </p:cNvPr>
          <p:cNvSpPr>
            <a:spLocks noGrp="1"/>
          </p:cNvSpPr>
          <p:nvPr>
            <p:ph idx="1"/>
          </p:nvPr>
        </p:nvSpPr>
        <p:spPr>
          <a:xfrm>
            <a:off x="344297" y="1830421"/>
            <a:ext cx="8455406" cy="4502309"/>
          </a:xfrm>
          <a:solidFill>
            <a:schemeClr val="bg1">
              <a:lumMod val="95000"/>
            </a:schemeClr>
          </a:solidFill>
          <a:ln w="28575">
            <a:solidFill>
              <a:srgbClr val="0000FF"/>
            </a:solidFill>
          </a:ln>
        </p:spPr>
        <p:txBody>
          <a:bodyPr>
            <a:normAutofit/>
          </a:bodyPr>
          <a:lstStyle/>
          <a:p>
            <a:pPr marL="109728" indent="0" algn="ctr">
              <a:lnSpc>
                <a:spcPts val="500"/>
              </a:lnSpc>
              <a:buNone/>
            </a:pPr>
            <a:endParaRPr lang="es-ES" sz="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109728" indent="0" algn="ctr">
              <a:lnSpc>
                <a:spcPts val="3000"/>
              </a:lnSpc>
              <a:spcBef>
                <a:spcPts val="0"/>
              </a:spcBef>
              <a:spcAft>
                <a:spcPts val="600"/>
              </a:spcAft>
              <a:buNone/>
            </a:pP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Ahora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mi</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mo</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400" b="1" strike="sngStrike"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toy</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so</a:t>
            </a:r>
            <a:r>
              <a:rPr lang="es-ES" sz="2800" b="1" u="sng"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tero, pero, de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toda</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manera</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he tenido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varia</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novia</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y una de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ella</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la primera, la conocí en e</a:t>
            </a:r>
            <a:r>
              <a:rPr lang="es-ES" sz="2800" b="1" u="sng"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Colegio Santa Catalina. Y tengo un episodio impo</a:t>
            </a:r>
            <a:r>
              <a:rPr lang="es-ES" sz="2800" b="1" u="sng"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tante, po</a:t>
            </a:r>
            <a:r>
              <a:rPr lang="es-ES" sz="2800" b="1" u="sng"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que a esa muje</a:t>
            </a:r>
            <a:r>
              <a:rPr lang="es-ES" sz="2800" b="1" u="sng"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me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gu</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taría</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ve</a:t>
            </a:r>
            <a:r>
              <a:rPr lang="es-ES" sz="2800" b="1" u="sng"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 otra ve</a:t>
            </a:r>
            <a:r>
              <a:rPr lang="es-ES" sz="2400" b="1" u="sng"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z, </a:t>
            </a:r>
            <a:r>
              <a:rPr lang="es-ES" sz="2400" b="1" u="sng"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abe</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Me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gu</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taría</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ve</a:t>
            </a:r>
            <a:r>
              <a:rPr lang="es-ES" sz="2800" b="1" u="sng"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 otra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ve</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po</a:t>
            </a:r>
            <a:r>
              <a:rPr lang="es-ES" sz="2800" b="1" u="sng"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lo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meno</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para ve</a:t>
            </a:r>
            <a:r>
              <a:rPr lang="es-ES" sz="2800" b="1" u="sng"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cómo e</a:t>
            </a:r>
            <a:r>
              <a:rPr lang="es-ES" sz="2400" b="1" u="sng"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tá, po</a:t>
            </a:r>
            <a:r>
              <a:rPr lang="es-ES" sz="2800" b="1" u="sng"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que yo la he llegado a ve</a:t>
            </a:r>
            <a:r>
              <a:rPr lang="es-ES" sz="2800" b="1" u="sng"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en… en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do</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ocasione</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pero con esa novia, e</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una novia sana. No,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salíamo</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todo</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lado</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junto</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o sea,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íbamo</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 pedi</a:t>
            </a:r>
            <a:r>
              <a:rPr lang="es-ES" sz="2800" b="1" u="sng"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con la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Cru</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Roja,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donativo</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 la gente, pero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íbamo</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siempre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junto</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Y le tenía un cariño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pecia</a:t>
            </a:r>
            <a:r>
              <a:rPr lang="es-ES" sz="2800" b="1" u="sng" kern="10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 esa niña,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sabe</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Te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toy</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hablando cuando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tendríamo</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cato</a:t>
            </a:r>
            <a:r>
              <a:rPr lang="es-ES" sz="2800" b="1" u="sng"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ce quince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año</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O sea, te </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a:t>
            </a:r>
            <a:r>
              <a:rPr lang="es-ES" sz="2400" b="1"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 sz="2400" kern="1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toy</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hablando de… de mi prime</a:t>
            </a:r>
            <a:r>
              <a:rPr lang="es-ES" sz="2800" b="1" u="sng"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amo</a:t>
            </a:r>
            <a:r>
              <a:rPr lang="es-ES" sz="2800" b="1" u="sng"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Date Placeholder 2">
            <a:extLst>
              <a:ext uri="{FF2B5EF4-FFF2-40B4-BE49-F238E27FC236}">
                <a16:creationId xmlns:a16="http://schemas.microsoft.com/office/drawing/2014/main" id="{D9B2E68C-2FF6-299A-F6AF-6969DDC0203E}"/>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DCC0D04D-20A8-5FDA-2570-E366DEDE4F7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 name="Title 4">
            <a:extLst>
              <a:ext uri="{FF2B5EF4-FFF2-40B4-BE49-F238E27FC236}">
                <a16:creationId xmlns:a16="http://schemas.microsoft.com/office/drawing/2014/main" id="{95572A36-02CA-92B2-2429-ACBFC88D495E}"/>
              </a:ext>
            </a:extLst>
          </p:cNvPr>
          <p:cNvSpPr>
            <a:spLocks noGrp="1"/>
          </p:cNvSpPr>
          <p:nvPr>
            <p:ph type="title"/>
          </p:nvPr>
        </p:nvSpPr>
        <p:spPr>
          <a:xfrm>
            <a:off x="762000" y="589859"/>
            <a:ext cx="7620000" cy="876548"/>
          </a:xfrm>
          <a:ln w="28575">
            <a:solidFill>
              <a:srgbClr val="0000FF"/>
            </a:solidFill>
            <a:prstDash val="sysDash"/>
          </a:ln>
        </p:spPr>
        <p:txBody>
          <a:bodyPr>
            <a:noAutofit/>
          </a:bodyPr>
          <a:lstStyle/>
          <a:p>
            <a:pPr algn="ctr"/>
            <a:r>
              <a:rPr lang="es-ES" sz="2400" dirty="0">
                <a:solidFill>
                  <a:srgbClr val="0000FF"/>
                </a:solidFill>
                <a:latin typeface="Times New Roman" panose="02020603050405020304" pitchFamily="18" charset="0"/>
                <a:cs typeface="Times New Roman" panose="02020603050405020304" pitchFamily="18" charset="0"/>
              </a:rPr>
              <a:t>Ilustración del habla popular de Las Palmas</a:t>
            </a:r>
            <a:br>
              <a:rPr lang="es-ES" sz="2400" dirty="0">
                <a:solidFill>
                  <a:srgbClr val="0000FF"/>
                </a:solidFill>
                <a:latin typeface="Times New Roman" panose="02020603050405020304" pitchFamily="18" charset="0"/>
                <a:cs typeface="Times New Roman" panose="02020603050405020304" pitchFamily="18" charset="0"/>
              </a:rPr>
            </a:br>
            <a:r>
              <a:rPr lang="es-ES" sz="2400" dirty="0">
                <a:solidFill>
                  <a:srgbClr val="0000FF"/>
                </a:solidFill>
                <a:latin typeface="Times New Roman" panose="02020603050405020304" pitchFamily="18" charset="0"/>
                <a:cs typeface="Times New Roman" panose="02020603050405020304" pitchFamily="18" charset="0"/>
              </a:rPr>
              <a:t>(atención a la variación de las líquidas)</a:t>
            </a:r>
          </a:p>
        </p:txBody>
      </p:sp>
      <p:pic>
        <p:nvPicPr>
          <p:cNvPr id="7" name="02. LasPalmasBreve">
            <a:hlinkClick r:id="" action="ppaction://media"/>
            <a:extLst>
              <a:ext uri="{FF2B5EF4-FFF2-40B4-BE49-F238E27FC236}">
                <a16:creationId xmlns:a16="http://schemas.microsoft.com/office/drawing/2014/main" id="{D01C14C6-ABD0-872A-1F7A-A98AC085E1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4232" y="984566"/>
            <a:ext cx="193040" cy="193040"/>
          </a:xfrm>
          <a:prstGeom prst="rect">
            <a:avLst/>
          </a:prstGeom>
        </p:spPr>
      </p:pic>
    </p:spTree>
    <p:extLst>
      <p:ext uri="{BB962C8B-B14F-4D97-AF65-F5344CB8AC3E}">
        <p14:creationId xmlns:p14="http://schemas.microsoft.com/office/powerpoint/2010/main" val="377237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childTnLst>
                          </p:cTn>
                        </p:par>
                        <p:par>
                          <p:cTn id="8" fill="hold">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4)">
                                      <p:cBhvr>
                                        <p:cTn id="11" dur="500"/>
                                        <p:tgtEl>
                                          <p:spTgt spid="2">
                                            <p:bg/>
                                          </p:spTgt>
                                        </p:tgtEl>
                                      </p:cBhvr>
                                    </p:animEffect>
                                  </p:childTnLst>
                                </p:cTn>
                              </p:par>
                              <p:par>
                                <p:cTn id="12" presetID="21" presetClass="entr" presetSubtype="4" fill="hold" grpId="0"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heel(4)">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52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2" grpId="0" uiExpand="1" build="p"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F492F8-C708-D3DE-427A-2031F8CAAFC7}"/>
              </a:ext>
            </a:extLst>
          </p:cNvPr>
          <p:cNvSpPr>
            <a:spLocks noGrp="1"/>
          </p:cNvSpPr>
          <p:nvPr>
            <p:ph idx="1"/>
          </p:nvPr>
        </p:nvSpPr>
        <p:spPr>
          <a:xfrm>
            <a:off x="361950" y="2133600"/>
            <a:ext cx="8420100" cy="3804587"/>
          </a:xfrm>
          <a:solidFill>
            <a:schemeClr val="bg1">
              <a:lumMod val="95000"/>
            </a:schemeClr>
          </a:solidFill>
          <a:ln w="28575">
            <a:solidFill>
              <a:srgbClr val="0000FF"/>
            </a:solidFill>
          </a:ln>
        </p:spPr>
        <p:txBody>
          <a:bodyPr>
            <a:normAutofit/>
          </a:bodyPr>
          <a:lstStyle/>
          <a:p>
            <a:pPr>
              <a:spcBef>
                <a:spcPts val="0"/>
              </a:spcBef>
            </a:pPr>
            <a:endParaRPr lang="en-US" sz="800" dirty="0">
              <a:latin typeface="Times New Roman" panose="02020603050405020304" pitchFamily="18" charset="0"/>
              <a:cs typeface="Times New Roman" panose="02020603050405020304" pitchFamily="18" charset="0"/>
            </a:endParaRPr>
          </a:p>
          <a:p>
            <a:pPr marL="109728" lvl="0" indent="0">
              <a:lnSpc>
                <a:spcPts val="4000"/>
              </a:lnSpc>
              <a:spcAft>
                <a:spcPts val="1200"/>
              </a:spcAft>
              <a:buClr>
                <a:srgbClr val="2DA2BF"/>
              </a:buClr>
              <a:buNone/>
            </a:pPr>
            <a:r>
              <a:rPr lang="es-ES" sz="24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HABER</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plural </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(presente en Hispanoamérica y partes de España)</a:t>
            </a:r>
          </a:p>
          <a:p>
            <a:pPr marL="109728" indent="0">
              <a:lnSpc>
                <a:spcPts val="4000"/>
              </a:lnSpc>
              <a:spcBef>
                <a:spcPts val="0"/>
              </a:spcBef>
              <a:spcAft>
                <a:spcPts val="1200"/>
              </a:spcAft>
              <a:buNone/>
            </a:pPr>
            <a:r>
              <a:rPr lang="en-US" sz="24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Formas</a:t>
            </a:r>
            <a:r>
              <a:rPr lang="en-U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del </a:t>
            </a:r>
            <a:r>
              <a:rPr lang="en-U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DIMINUTIVO </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(como en otros países de Hispanoamérica)</a:t>
            </a:r>
            <a:endParaRPr lang="en-U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nSpc>
                <a:spcPts val="4000"/>
              </a:lnSpc>
              <a:spcAft>
                <a:spcPts val="1200"/>
              </a:spcAft>
              <a:buNone/>
            </a:pPr>
            <a:r>
              <a:rPr lang="en-US" sz="24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en-U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Orden de la </a:t>
            </a:r>
            <a:r>
              <a:rPr lang="en-U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INTERROGACI</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ÓN </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(presente en toda la zona del Caribe)</a:t>
            </a:r>
            <a:endPar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nSpc>
                <a:spcPts val="4000"/>
              </a:lnSpc>
              <a:spcAft>
                <a:spcPts val="1200"/>
              </a:spcAft>
              <a:buNone/>
            </a:pPr>
            <a:r>
              <a:rPr lang="es-ES" sz="24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DOBLE NEGACIÓN </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(exclusivo de la República Dominicana)</a:t>
            </a:r>
            <a:endPar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nSpc>
                <a:spcPts val="4000"/>
              </a:lnSpc>
              <a:spcAft>
                <a:spcPts val="1200"/>
              </a:spcAft>
              <a:buNone/>
            </a:pPr>
            <a:r>
              <a:rPr lang="es-ES" sz="24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ELLO</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ante verbos impersonales </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(frecuente en el habla popular de RD)</a:t>
            </a:r>
            <a:endPar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D9B2E68C-2FF6-299A-F6AF-6969DDC0203E}"/>
              </a:ext>
            </a:extLst>
          </p:cNvPr>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lunes, 01 de mayo de 2023</a:t>
            </a:fld>
            <a:endParaRPr lang="en-US">
              <a:solidFill>
                <a:prstClr val="black"/>
              </a:solidFill>
            </a:endParaRPr>
          </a:p>
        </p:txBody>
      </p:sp>
      <p:sp>
        <p:nvSpPr>
          <p:cNvPr id="4" name="Slide Number Placeholder 3">
            <a:extLst>
              <a:ext uri="{FF2B5EF4-FFF2-40B4-BE49-F238E27FC236}">
                <a16:creationId xmlns:a16="http://schemas.microsoft.com/office/drawing/2014/main" id="{DCC0D04D-20A8-5FDA-2570-E366DEDE4F72}"/>
              </a:ext>
            </a:extLst>
          </p:cNvPr>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47</a:t>
            </a:fld>
            <a:endParaRPr lang="en-US">
              <a:solidFill>
                <a:prstClr val="black"/>
              </a:solidFill>
            </a:endParaRPr>
          </a:p>
        </p:txBody>
      </p:sp>
      <p:sp>
        <p:nvSpPr>
          <p:cNvPr id="5" name="Title 4">
            <a:extLst>
              <a:ext uri="{FF2B5EF4-FFF2-40B4-BE49-F238E27FC236}">
                <a16:creationId xmlns:a16="http://schemas.microsoft.com/office/drawing/2014/main" id="{95572A36-02CA-92B2-2429-ACBFC88D495E}"/>
              </a:ext>
            </a:extLst>
          </p:cNvPr>
          <p:cNvSpPr>
            <a:spLocks noGrp="1"/>
          </p:cNvSpPr>
          <p:nvPr>
            <p:ph type="title"/>
          </p:nvPr>
        </p:nvSpPr>
        <p:spPr>
          <a:xfrm>
            <a:off x="1390650" y="776192"/>
            <a:ext cx="6362700" cy="806037"/>
          </a:xfrm>
          <a:ln w="19050">
            <a:solidFill>
              <a:srgbClr val="0000FF"/>
            </a:solidFill>
          </a:ln>
        </p:spPr>
        <p:txBody>
          <a:bodyPr>
            <a:noAutofit/>
          </a:bodyPr>
          <a:lstStyle/>
          <a:p>
            <a:pPr algn="ctr"/>
            <a:r>
              <a:rPr lang="es-ES" sz="3200" dirty="0">
                <a:solidFill>
                  <a:srgbClr val="0000FF"/>
                </a:solidFill>
                <a:latin typeface="Times New Roman" panose="02020603050405020304" pitchFamily="18" charset="0"/>
                <a:cs typeface="Times New Roman" panose="02020603050405020304" pitchFamily="18" charset="0"/>
              </a:rPr>
              <a:t>Algunos hechos morfosintácticos</a:t>
            </a:r>
          </a:p>
        </p:txBody>
      </p:sp>
    </p:spTree>
    <p:extLst>
      <p:ext uri="{BB962C8B-B14F-4D97-AF65-F5344CB8AC3E}">
        <p14:creationId xmlns:p14="http://schemas.microsoft.com/office/powerpoint/2010/main" val="2471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wheel(3)">
                                      <p:cBhvr>
                                        <p:cTn id="7" dur="500"/>
                                        <p:tgtEl>
                                          <p:spTgt spid="5"/>
                                        </p:tgtEl>
                                      </p:cBhvr>
                                    </p:animEffect>
                                  </p:childTnLst>
                                </p:cTn>
                              </p:par>
                            </p:childTnLst>
                          </p:cTn>
                        </p:par>
                        <p:par>
                          <p:cTn id="8" fill="hold">
                            <p:stCondLst>
                              <p:cond delay="600"/>
                            </p:stCondLst>
                            <p:childTnLst>
                              <p:par>
                                <p:cTn id="9" presetID="21" presetClass="entr" presetSubtype="3"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3)">
                                      <p:cBhvr>
                                        <p:cTn id="11" dur="500"/>
                                        <p:tgtEl>
                                          <p:spTgt spid="2">
                                            <p:bg/>
                                          </p:spTgt>
                                        </p:tgtEl>
                                      </p:cBhvr>
                                    </p:animEffect>
                                  </p:childTnLst>
                                </p:cTn>
                              </p:par>
                            </p:childTnLst>
                          </p:cTn>
                        </p:par>
                        <p:par>
                          <p:cTn id="12" fill="hold">
                            <p:stCondLst>
                              <p:cond delay="1100"/>
                            </p:stCondLst>
                            <p:childTnLst>
                              <p:par>
                                <p:cTn id="13" presetID="21" presetClass="entr" presetSubtype="3" fill="hold" grpId="0" nodeType="afterEffect">
                                  <p:stCondLst>
                                    <p:cond delay="0"/>
                                  </p:stCondLst>
                                  <p:iterate type="wd">
                                    <p:tmPct val="10000"/>
                                  </p:iterate>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heel(3)">
                                      <p:cBhvr>
                                        <p:cTn id="15" dur="500"/>
                                        <p:tgtEl>
                                          <p:spTgt spid="2">
                                            <p:txEl>
                                              <p:pRg st="1" end="1"/>
                                            </p:txEl>
                                          </p:spTgt>
                                        </p:tgtEl>
                                      </p:cBhvr>
                                    </p:animEffect>
                                  </p:childTnLst>
                                </p:cTn>
                              </p:par>
                            </p:childTnLst>
                          </p:cTn>
                        </p:par>
                        <p:par>
                          <p:cTn id="16" fill="hold">
                            <p:stCondLst>
                              <p:cond delay="2250"/>
                            </p:stCondLst>
                            <p:childTnLst>
                              <p:par>
                                <p:cTn id="17" presetID="21" presetClass="entr" presetSubtype="3" fill="hold" grpId="0" nodeType="afterEffect">
                                  <p:stCondLst>
                                    <p:cond delay="0"/>
                                  </p:stCondLst>
                                  <p:iterate type="wd">
                                    <p:tmPct val="10000"/>
                                  </p:iterate>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heel(3)">
                                      <p:cBhvr>
                                        <p:cTn id="19" dur="500"/>
                                        <p:tgtEl>
                                          <p:spTgt spid="2">
                                            <p:txEl>
                                              <p:pRg st="2" end="2"/>
                                            </p:txEl>
                                          </p:spTgt>
                                        </p:tgtEl>
                                      </p:cBhvr>
                                    </p:animEffect>
                                  </p:childTnLst>
                                </p:cTn>
                              </p:par>
                            </p:childTnLst>
                          </p:cTn>
                        </p:par>
                        <p:par>
                          <p:cTn id="20" fill="hold">
                            <p:stCondLst>
                              <p:cond delay="3350"/>
                            </p:stCondLst>
                            <p:childTnLst>
                              <p:par>
                                <p:cTn id="21" presetID="21" presetClass="entr" presetSubtype="3" fill="hold" grpId="0" nodeType="afterEffect">
                                  <p:stCondLst>
                                    <p:cond delay="0"/>
                                  </p:stCondLst>
                                  <p:iterate type="wd">
                                    <p:tmPct val="10000"/>
                                  </p:iterate>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heel(3)">
                                      <p:cBhvr>
                                        <p:cTn id="23" dur="500"/>
                                        <p:tgtEl>
                                          <p:spTgt spid="2">
                                            <p:txEl>
                                              <p:pRg st="3" end="3"/>
                                            </p:txEl>
                                          </p:spTgt>
                                        </p:tgtEl>
                                      </p:cBhvr>
                                    </p:animEffect>
                                  </p:childTnLst>
                                </p:cTn>
                              </p:par>
                            </p:childTnLst>
                          </p:cTn>
                        </p:par>
                        <p:par>
                          <p:cTn id="24" fill="hold">
                            <p:stCondLst>
                              <p:cond delay="4600"/>
                            </p:stCondLst>
                            <p:childTnLst>
                              <p:par>
                                <p:cTn id="25" presetID="21" presetClass="entr" presetSubtype="3" fill="hold" grpId="0" nodeType="afterEffect">
                                  <p:stCondLst>
                                    <p:cond delay="0"/>
                                  </p:stCondLst>
                                  <p:iterate type="wd">
                                    <p:tmPct val="10000"/>
                                  </p:iterate>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heel(3)">
                                      <p:cBhvr>
                                        <p:cTn id="27" dur="500"/>
                                        <p:tgtEl>
                                          <p:spTgt spid="2">
                                            <p:txEl>
                                              <p:pRg st="4" end="4"/>
                                            </p:txEl>
                                          </p:spTgt>
                                        </p:tgtEl>
                                      </p:cBhvr>
                                    </p:animEffect>
                                  </p:childTnLst>
                                </p:cTn>
                              </p:par>
                            </p:childTnLst>
                          </p:cTn>
                        </p:par>
                        <p:par>
                          <p:cTn id="28" fill="hold">
                            <p:stCondLst>
                              <p:cond delay="5600"/>
                            </p:stCondLst>
                            <p:childTnLst>
                              <p:par>
                                <p:cTn id="29" presetID="21" presetClass="entr" presetSubtype="3" fill="hold" grpId="0" nodeType="afterEffect">
                                  <p:stCondLst>
                                    <p:cond delay="0"/>
                                  </p:stCondLst>
                                  <p:iterate type="wd">
                                    <p:tmPct val="10000"/>
                                  </p:iterate>
                                  <p:childTnLst>
                                    <p:set>
                                      <p:cBhvr>
                                        <p:cTn id="30" dur="1" fill="hold">
                                          <p:stCondLst>
                                            <p:cond delay="0"/>
                                          </p:stCondLst>
                                        </p:cTn>
                                        <p:tgtEl>
                                          <p:spTgt spid="2">
                                            <p:txEl>
                                              <p:pRg st="5" end="5"/>
                                            </p:txEl>
                                          </p:spTgt>
                                        </p:tgtEl>
                                        <p:attrNameLst>
                                          <p:attrName>style.visibility</p:attrName>
                                        </p:attrNameLst>
                                      </p:cBhvr>
                                      <p:to>
                                        <p:strVal val="visible"/>
                                      </p:to>
                                    </p:set>
                                    <p:animEffect transition="in" filter="wheel(3)">
                                      <p:cBhvr>
                                        <p:cTn id="3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B435A0-B146-4ABE-A7EF-6C0AFEACE07A}"/>
              </a:ext>
            </a:extLst>
          </p:cNvPr>
          <p:cNvSpPr>
            <a:spLocks noGrp="1"/>
          </p:cNvSpPr>
          <p:nvPr>
            <p:ph idx="1"/>
          </p:nvPr>
        </p:nvSpPr>
        <p:spPr>
          <a:xfrm>
            <a:off x="261333" y="1295400"/>
            <a:ext cx="8621334" cy="5139465"/>
          </a:xfrm>
          <a:solidFill>
            <a:schemeClr val="bg1">
              <a:lumMod val="95000"/>
            </a:schemeClr>
          </a:solidFill>
          <a:ln w="28575">
            <a:solidFill>
              <a:srgbClr val="0000CC"/>
            </a:solidFill>
            <a:prstDash val="dashDot"/>
          </a:ln>
        </p:spPr>
        <p:txBody>
          <a:bodyPr>
            <a:normAutofit fontScale="92500"/>
          </a:bodyPr>
          <a:lstStyle/>
          <a:p>
            <a:pPr marL="0" marR="0" indent="457200" algn="ctr">
              <a:lnSpc>
                <a:spcPts val="700"/>
              </a:lnSpc>
              <a:spcBef>
                <a:spcPts val="0"/>
              </a:spcBef>
            </a:pPr>
            <a:endParaRPr lang="es-DO" sz="8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lnSpc>
                <a:spcPts val="2600"/>
              </a:lnSpc>
              <a:spcBef>
                <a:spcPts val="0"/>
              </a:spcBef>
              <a:spcAft>
                <a:spcPts val="600"/>
              </a:spcAft>
              <a:buNone/>
            </a:pPr>
            <a:r>
              <a:rPr lang="es-DO" sz="2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Como en otras zonas del mundo hispánico, es usual en la República Dominicana el verbo impersonal </a:t>
            </a:r>
            <a:r>
              <a:rPr lang="es-DO" sz="2200" b="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HABER</a:t>
            </a:r>
            <a:r>
              <a:rPr lang="es-DO" sz="2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en plural en concordancia con el objeto directo, que es percibido como sujeto. Esta práctica parece común en todos los sociolectos del país. Lamentablemente, no existen análisis cuantitativos que midan la frecuencia real del fenómeno.</a:t>
            </a:r>
          </a:p>
          <a:p>
            <a:pPr marL="0" marR="0" indent="0" algn="ctr">
              <a:spcBef>
                <a:spcPts val="0"/>
              </a:spcBef>
              <a:spcAft>
                <a:spcPts val="1200"/>
              </a:spcAft>
              <a:buNone/>
            </a:pPr>
            <a:r>
              <a:rPr lang="es-DO" sz="2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s-DO" sz="2200"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En el cumpleaños, </a:t>
            </a:r>
            <a:r>
              <a:rPr lang="es-DO" sz="2200" b="1"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hubieron</a:t>
            </a:r>
            <a:r>
              <a:rPr lang="es-DO" sz="2200"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regalos para todos</a:t>
            </a:r>
            <a:r>
              <a:rPr lang="es-DO" sz="2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DO" sz="2200" b="1"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Habían</a:t>
            </a:r>
            <a:r>
              <a:rPr lang="es-DO" sz="2200"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muchos problemas</a:t>
            </a:r>
            <a:r>
              <a:rPr lang="es-DO" sz="2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spcBef>
                <a:spcPts val="0"/>
              </a:spcBef>
              <a:spcAft>
                <a:spcPts val="1200"/>
              </a:spcAft>
              <a:buNone/>
            </a:pPr>
            <a:r>
              <a:rPr lang="es-DO" sz="2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Dichas formas se escuchan aun en círculos intelectuales dominicanos. Surgen en programas televisivos y aparecen en la prensa escrita oraciones como</a:t>
            </a:r>
          </a:p>
          <a:p>
            <a:pPr marL="0" marR="0" indent="0" algn="ctr">
              <a:spcBef>
                <a:spcPts val="0"/>
              </a:spcBef>
              <a:spcAft>
                <a:spcPts val="1200"/>
              </a:spcAft>
              <a:buNone/>
            </a:pPr>
            <a:r>
              <a:rPr lang="es-DO" sz="2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s-DO" sz="2200"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En el estadio, </a:t>
            </a:r>
            <a:r>
              <a:rPr lang="es-DO" sz="2200" b="1"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habían</a:t>
            </a:r>
            <a:r>
              <a:rPr lang="es-DO" sz="2200"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más de diez mil fanáticos</a:t>
            </a:r>
            <a:r>
              <a:rPr lang="es-DO" sz="2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lnSpc>
                <a:spcPts val="2700"/>
              </a:lnSpc>
              <a:spcBef>
                <a:spcPts val="0"/>
              </a:spcBef>
              <a:spcAft>
                <a:spcPts val="600"/>
              </a:spcAft>
              <a:buNone/>
            </a:pPr>
            <a:r>
              <a:rPr lang="es-DO" sz="2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Su empleo no solo es habitual en el campo de la </a:t>
            </a:r>
            <a:r>
              <a:rPr lang="es-DO" sz="2200" b="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actuación</a:t>
            </a:r>
            <a:r>
              <a:rPr lang="es-DO" sz="2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También </a:t>
            </a:r>
            <a:r>
              <a:rPr lang="es-DO" sz="2200" b="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es percibido </a:t>
            </a:r>
            <a:r>
              <a:rPr lang="es-DO" sz="2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como normal y correcto. Para una muestra de 200 estudiantes universitarios, la oración con </a:t>
            </a:r>
            <a:r>
              <a:rPr lang="es-DO" sz="2200"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HABER</a:t>
            </a:r>
            <a:r>
              <a:rPr lang="es-DO" sz="2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en plural resultó preferida en una proporción de dos a uno:</a:t>
            </a:r>
          </a:p>
          <a:p>
            <a:pPr marL="0" marR="0" indent="0" algn="ctr">
              <a:spcBef>
                <a:spcPts val="0"/>
              </a:spcBef>
              <a:spcAft>
                <a:spcPts val="1800"/>
              </a:spcAft>
              <a:buNone/>
            </a:pPr>
            <a:r>
              <a:rPr lang="es-ES_tradnl" sz="2200" b="1"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Habían</a:t>
            </a:r>
            <a:r>
              <a:rPr lang="es-ES_tradnl" sz="2200"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demasiadas personas.</a:t>
            </a:r>
            <a:r>
              <a:rPr lang="es-ES_tradnl" sz="2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(66%) - </a:t>
            </a:r>
            <a:r>
              <a:rPr lang="es-ES_tradnl" sz="2200" b="1"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Había</a:t>
            </a:r>
            <a:r>
              <a:rPr lang="es-ES_tradnl" sz="2200"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demasiadas personas.</a:t>
            </a:r>
            <a:r>
              <a:rPr lang="es-ES_tradnl" sz="2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(34%)</a:t>
            </a:r>
            <a:endParaRPr lang="en-US" sz="22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Date Placeholder 2">
            <a:extLst>
              <a:ext uri="{FF2B5EF4-FFF2-40B4-BE49-F238E27FC236}">
                <a16:creationId xmlns:a16="http://schemas.microsoft.com/office/drawing/2014/main" id="{17933ADD-DA91-4EE2-A892-824BB9733B4E}"/>
              </a:ext>
            </a:extLst>
          </p:cNvPr>
          <p:cNvSpPr>
            <a:spLocks noGrp="1"/>
          </p:cNvSpPr>
          <p:nvPr>
            <p:ph type="dt" sz="half" idx="10"/>
          </p:nvPr>
        </p:nvSpPr>
        <p:spPr/>
        <p:txBody>
          <a:bodyPr/>
          <a:lstStyle/>
          <a:p>
            <a:pPr>
              <a:defRPr/>
            </a:pPr>
            <a:fld id="{47258102-43AA-4BD4-8FD1-B699002C454B}" type="datetime2">
              <a:rPr lang="es-ES_tradnl" smtClean="0"/>
              <a:t>lunes, 01 de mayo de 2023</a:t>
            </a:fld>
            <a:endParaRPr lang="en-US"/>
          </a:p>
        </p:txBody>
      </p:sp>
      <p:sp>
        <p:nvSpPr>
          <p:cNvPr id="4" name="Slide Number Placeholder 3">
            <a:extLst>
              <a:ext uri="{FF2B5EF4-FFF2-40B4-BE49-F238E27FC236}">
                <a16:creationId xmlns:a16="http://schemas.microsoft.com/office/drawing/2014/main" id="{02DC2BD1-CB28-4C4F-9B93-3F1F8B6B0A2F}"/>
              </a:ext>
            </a:extLst>
          </p:cNvPr>
          <p:cNvSpPr>
            <a:spLocks noGrp="1"/>
          </p:cNvSpPr>
          <p:nvPr>
            <p:ph type="sldNum" sz="quarter" idx="12"/>
          </p:nvPr>
        </p:nvSpPr>
        <p:spPr/>
        <p:txBody>
          <a:bodyPr/>
          <a:lstStyle/>
          <a:p>
            <a:pPr>
              <a:defRPr/>
            </a:pPr>
            <a:fld id="{25BDB74C-C077-446D-8009-06BEE6833E96}" type="slidenum">
              <a:rPr lang="en-US" smtClean="0"/>
              <a:pPr>
                <a:defRPr/>
              </a:pPr>
              <a:t>48</a:t>
            </a:fld>
            <a:endParaRPr lang="en-US"/>
          </a:p>
        </p:txBody>
      </p:sp>
      <p:sp>
        <p:nvSpPr>
          <p:cNvPr id="5" name="Title 4">
            <a:extLst>
              <a:ext uri="{FF2B5EF4-FFF2-40B4-BE49-F238E27FC236}">
                <a16:creationId xmlns:a16="http://schemas.microsoft.com/office/drawing/2014/main" id="{6DEDA729-2821-4E65-969E-60AB94CF55BC}"/>
              </a:ext>
            </a:extLst>
          </p:cNvPr>
          <p:cNvSpPr>
            <a:spLocks noGrp="1"/>
          </p:cNvSpPr>
          <p:nvPr>
            <p:ph type="title"/>
          </p:nvPr>
        </p:nvSpPr>
        <p:spPr>
          <a:xfrm>
            <a:off x="1566342" y="450030"/>
            <a:ext cx="6011315" cy="537554"/>
          </a:xfrm>
          <a:ln w="28575">
            <a:solidFill>
              <a:srgbClr val="0000CC"/>
            </a:solidFill>
            <a:prstDash val="sysDash"/>
          </a:ln>
        </p:spPr>
        <p:txBody>
          <a:bodyPr>
            <a:noAutofit/>
          </a:bodyPr>
          <a:lstStyle/>
          <a:p>
            <a:pPr algn="ctr"/>
            <a:r>
              <a:rPr lang="es-DO" sz="32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HABER impersonal en plural</a:t>
            </a:r>
            <a:endParaRPr lang="es-ES" sz="3200" dirty="0">
              <a:solidFill>
                <a:srgbClr val="0000CC"/>
              </a:solidFill>
            </a:endParaRPr>
          </a:p>
        </p:txBody>
      </p:sp>
    </p:spTree>
    <p:extLst>
      <p:ext uri="{BB962C8B-B14F-4D97-AF65-F5344CB8AC3E}">
        <p14:creationId xmlns:p14="http://schemas.microsoft.com/office/powerpoint/2010/main" val="1214859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barn(inVertical)">
                                      <p:cBhvr>
                                        <p:cTn id="11" dur="500"/>
                                        <p:tgtEl>
                                          <p:spTgt spid="2">
                                            <p:bg/>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barn(inVertical)">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barn(inVertical)">
                                      <p:cBhvr>
                                        <p:cTn id="25" dur="500"/>
                                        <p:tgtEl>
                                          <p:spTgt spid="2">
                                            <p:txEl>
                                              <p:pRg st="3" end="3"/>
                                            </p:txEl>
                                          </p:spTgt>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barn(inVertical)">
                                      <p:cBhvr>
                                        <p:cTn id="29" dur="500"/>
                                        <p:tgtEl>
                                          <p:spTgt spid="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barn(inVertical)">
                                      <p:cBhvr>
                                        <p:cTn id="34" dur="500"/>
                                        <p:tgtEl>
                                          <p:spTgt spid="2">
                                            <p:txEl>
                                              <p:pRg st="5" end="5"/>
                                            </p:txEl>
                                          </p:spTgt>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barn(inVertical)">
                                      <p:cBhvr>
                                        <p:cTn id="3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idx="1"/>
          </p:nvPr>
        </p:nvSpPr>
        <p:spPr>
          <a:xfrm>
            <a:off x="365026" y="1752600"/>
            <a:ext cx="8413948" cy="1904999"/>
          </a:xfrm>
          <a:ln w="28575">
            <a:solidFill>
              <a:srgbClr val="000099"/>
            </a:solidFill>
            <a:prstDash val="dash"/>
          </a:ln>
        </p:spPr>
        <p:txBody>
          <a:bodyPr>
            <a:normAutofit/>
          </a:bodyPr>
          <a:lstStyle/>
          <a:p>
            <a:pPr>
              <a:lnSpc>
                <a:spcPct val="80000"/>
              </a:lnSpc>
              <a:buFontTx/>
              <a:buNone/>
            </a:pPr>
            <a:endParaRPr lang="es-DO" sz="1000" b="1" dirty="0">
              <a:latin typeface="Times New Roman" pitchFamily="18" charset="0"/>
            </a:endParaRPr>
          </a:p>
          <a:p>
            <a:pPr marL="0" indent="0" algn="ctr">
              <a:lnSpc>
                <a:spcPts val="700"/>
              </a:lnSpc>
              <a:spcBef>
                <a:spcPts val="0"/>
              </a:spcBef>
              <a:buNone/>
            </a:pPr>
            <a:endParaRPr lang="es-DO" sz="1400" dirty="0">
              <a:latin typeface="Times New Roman" pitchFamily="18" charset="0"/>
            </a:endParaRPr>
          </a:p>
          <a:p>
            <a:pPr algn="ctr">
              <a:lnSpc>
                <a:spcPct val="150000"/>
              </a:lnSpc>
              <a:spcBef>
                <a:spcPts val="0"/>
              </a:spcBef>
              <a:buFontTx/>
              <a:buNone/>
            </a:pPr>
            <a:r>
              <a:rPr lang="es-DO" sz="2400" i="1" dirty="0">
                <a:solidFill>
                  <a:srgbClr val="0000CC"/>
                </a:solidFill>
                <a:latin typeface="Times New Roman" pitchFamily="18" charset="0"/>
              </a:rPr>
              <a:t>También se comenta que </a:t>
            </a:r>
            <a:r>
              <a:rPr lang="es-DO" sz="2400" b="1" i="1" u="sng" dirty="0">
                <a:solidFill>
                  <a:srgbClr val="0000CC"/>
                </a:solidFill>
                <a:latin typeface="Times New Roman" pitchFamily="18" charset="0"/>
              </a:rPr>
              <a:t>habrán cambios</a:t>
            </a:r>
            <a:r>
              <a:rPr lang="es-DO" sz="2400" b="1" i="1" dirty="0">
                <a:solidFill>
                  <a:srgbClr val="0000CC"/>
                </a:solidFill>
                <a:latin typeface="Times New Roman" pitchFamily="18" charset="0"/>
              </a:rPr>
              <a:t> </a:t>
            </a:r>
            <a:r>
              <a:rPr lang="es-DO" sz="2400" i="1" dirty="0">
                <a:solidFill>
                  <a:srgbClr val="0000CC"/>
                </a:solidFill>
                <a:latin typeface="Times New Roman" pitchFamily="18" charset="0"/>
              </a:rPr>
              <a:t>a nivel diplomático</a:t>
            </a:r>
            <a:r>
              <a:rPr lang="es-DO" sz="2400" dirty="0">
                <a:solidFill>
                  <a:srgbClr val="0000CC"/>
                </a:solidFill>
                <a:latin typeface="Times New Roman" pitchFamily="18" charset="0"/>
              </a:rPr>
              <a:t>.</a:t>
            </a:r>
          </a:p>
          <a:p>
            <a:pPr algn="ctr">
              <a:lnSpc>
                <a:spcPct val="200000"/>
              </a:lnSpc>
              <a:buFontTx/>
              <a:buNone/>
            </a:pPr>
            <a:r>
              <a:rPr lang="es-DO" sz="2400" i="1" dirty="0">
                <a:solidFill>
                  <a:srgbClr val="0000CC"/>
                </a:solidFill>
                <a:latin typeface="Times New Roman" pitchFamily="18" charset="0"/>
              </a:rPr>
              <a:t>Es verdad que </a:t>
            </a:r>
            <a:r>
              <a:rPr lang="es-DO" sz="2400" b="1" i="1" u="sng" dirty="0">
                <a:solidFill>
                  <a:srgbClr val="0000CC"/>
                </a:solidFill>
                <a:latin typeface="Times New Roman" pitchFamily="18" charset="0"/>
              </a:rPr>
              <a:t>han habido</a:t>
            </a:r>
            <a:r>
              <a:rPr lang="es-DO" sz="2400" b="1" i="1" dirty="0">
                <a:solidFill>
                  <a:srgbClr val="0000CC"/>
                </a:solidFill>
                <a:latin typeface="Times New Roman" pitchFamily="18" charset="0"/>
              </a:rPr>
              <a:t> </a:t>
            </a:r>
            <a:r>
              <a:rPr lang="es-DO" sz="2400" i="1" dirty="0">
                <a:solidFill>
                  <a:srgbClr val="0000CC"/>
                </a:solidFill>
                <a:latin typeface="Times New Roman" pitchFamily="18" charset="0"/>
              </a:rPr>
              <a:t>cosas malas</a:t>
            </a:r>
            <a:r>
              <a:rPr lang="es-DO" sz="2400" dirty="0">
                <a:solidFill>
                  <a:srgbClr val="0000CC"/>
                </a:solidFill>
                <a:latin typeface="Times New Roman" pitchFamily="18" charset="0"/>
              </a:rPr>
              <a:t>,  pero…</a:t>
            </a:r>
          </a:p>
        </p:txBody>
      </p:sp>
      <p:pic>
        <p:nvPicPr>
          <p:cNvPr id="2" name="RD.Habráncambios">
            <a:hlinkClick r:id="" action="ppaction://media"/>
            <a:extLst>
              <a:ext uri="{FF2B5EF4-FFF2-40B4-BE49-F238E27FC236}">
                <a16:creationId xmlns:a16="http://schemas.microsoft.com/office/drawing/2014/main" id="{7FFC9AAA-2904-0E81-11AA-E97BF56781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4104639"/>
            <a:ext cx="152400" cy="152400"/>
          </a:xfrm>
          <a:prstGeom prst="rect">
            <a:avLst/>
          </a:prstGeom>
        </p:spPr>
      </p:pic>
      <p:pic>
        <p:nvPicPr>
          <p:cNvPr id="5" name="RD.HANHabido">
            <a:hlinkClick r:id="" action="ppaction://media"/>
            <a:extLst>
              <a:ext uri="{FF2B5EF4-FFF2-40B4-BE49-F238E27FC236}">
                <a16:creationId xmlns:a16="http://schemas.microsoft.com/office/drawing/2014/main" id="{DBC2E539-4B9F-0DA8-1AC8-05D890CE208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05800" y="4673600"/>
            <a:ext cx="152400" cy="1524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3251">
                                            <p:bg/>
                                          </p:spTgt>
                                        </p:tgtEl>
                                        <p:attrNameLst>
                                          <p:attrName>style.visibility</p:attrName>
                                        </p:attrNameLst>
                                      </p:cBhvr>
                                      <p:to>
                                        <p:strVal val="visible"/>
                                      </p:to>
                                    </p:set>
                                    <p:anim calcmode="lin" valueType="num">
                                      <p:cBhvr>
                                        <p:cTn id="7" dur="500" fill="hold"/>
                                        <p:tgtEl>
                                          <p:spTgt spid="53251">
                                            <p:bg/>
                                          </p:spTgt>
                                        </p:tgtEl>
                                        <p:attrNameLst>
                                          <p:attrName>ppt_x</p:attrName>
                                        </p:attrNameLst>
                                      </p:cBhvr>
                                      <p:tavLst>
                                        <p:tav tm="0">
                                          <p:val>
                                            <p:strVal val="#ppt_x-.2"/>
                                          </p:val>
                                        </p:tav>
                                        <p:tav tm="100000">
                                          <p:val>
                                            <p:strVal val="#ppt_x"/>
                                          </p:val>
                                        </p:tav>
                                      </p:tavLst>
                                    </p:anim>
                                    <p:anim calcmode="lin" valueType="num">
                                      <p:cBhvr>
                                        <p:cTn id="8" dur="500" fill="hold"/>
                                        <p:tgtEl>
                                          <p:spTgt spid="53251">
                                            <p:bg/>
                                          </p:spTgt>
                                        </p:tgtEl>
                                        <p:attrNameLst>
                                          <p:attrName>ppt_y</p:attrName>
                                        </p:attrNameLst>
                                      </p:cBhvr>
                                      <p:tavLst>
                                        <p:tav tm="0">
                                          <p:val>
                                            <p:strVal val="#ppt_y"/>
                                          </p:val>
                                        </p:tav>
                                        <p:tav tm="100000">
                                          <p:val>
                                            <p:strVal val="#ppt_y"/>
                                          </p:val>
                                        </p:tav>
                                      </p:tavLst>
                                    </p:anim>
                                    <p:animEffect transition="in" filter="wipe(right)" prLst="gradientSize: 0.1">
                                      <p:cBhvr>
                                        <p:cTn id="9" dur="500"/>
                                        <p:tgtEl>
                                          <p:spTgt spid="53251">
                                            <p:bg/>
                                          </p:spTgt>
                                        </p:tgtEl>
                                      </p:cBhvr>
                                    </p:animEffect>
                                  </p:childTnLst>
                                </p:cTn>
                              </p:par>
                            </p:childTnLst>
                          </p:cTn>
                        </p:par>
                        <p:par>
                          <p:cTn id="10" fill="hold">
                            <p:stCondLst>
                              <p:cond delay="500"/>
                            </p:stCondLst>
                            <p:childTnLst>
                              <p:par>
                                <p:cTn id="11" presetID="29" presetClass="entr" presetSubtype="0" fill="hold" grpId="0" nodeType="afterEffect">
                                  <p:stCondLst>
                                    <p:cond delay="0"/>
                                  </p:stCondLst>
                                  <p:childTnLst>
                                    <p:set>
                                      <p:cBhvr>
                                        <p:cTn id="12" dur="1" fill="hold">
                                          <p:stCondLst>
                                            <p:cond delay="0"/>
                                          </p:stCondLst>
                                        </p:cTn>
                                        <p:tgtEl>
                                          <p:spTgt spid="53251">
                                            <p:txEl>
                                              <p:pRg st="2" end="2"/>
                                            </p:txEl>
                                          </p:spTgt>
                                        </p:tgtEl>
                                        <p:attrNameLst>
                                          <p:attrName>style.visibility</p:attrName>
                                        </p:attrNameLst>
                                      </p:cBhvr>
                                      <p:to>
                                        <p:strVal val="visible"/>
                                      </p:to>
                                    </p:set>
                                    <p:anim calcmode="lin" valueType="num">
                                      <p:cBhvr>
                                        <p:cTn id="13" dur="1000" fill="hold"/>
                                        <p:tgtEl>
                                          <p:spTgt spid="53251">
                                            <p:txEl>
                                              <p:pRg st="2" end="2"/>
                                            </p:txEl>
                                          </p:spTgt>
                                        </p:tgtEl>
                                        <p:attrNameLst>
                                          <p:attrName>ppt_x</p:attrName>
                                        </p:attrNameLst>
                                      </p:cBhvr>
                                      <p:tavLst>
                                        <p:tav tm="0">
                                          <p:val>
                                            <p:strVal val="#ppt_x-.2"/>
                                          </p:val>
                                        </p:tav>
                                        <p:tav tm="100000">
                                          <p:val>
                                            <p:strVal val="#ppt_x"/>
                                          </p:val>
                                        </p:tav>
                                      </p:tavLst>
                                    </p:anim>
                                    <p:anim calcmode="lin" valueType="num">
                                      <p:cBhvr>
                                        <p:cTn id="14" dur="1000" fill="hold"/>
                                        <p:tgtEl>
                                          <p:spTgt spid="5325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5325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435" fill="hold"/>
                                        <p:tgtEl>
                                          <p:spTgt spid="2"/>
                                        </p:tgtEl>
                                      </p:cBhvr>
                                    </p:cmd>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53251">
                                            <p:txEl>
                                              <p:pRg st="3" end="3"/>
                                            </p:txEl>
                                          </p:spTgt>
                                        </p:tgtEl>
                                        <p:attrNameLst>
                                          <p:attrName>style.visibility</p:attrName>
                                        </p:attrNameLst>
                                      </p:cBhvr>
                                      <p:to>
                                        <p:strVal val="visible"/>
                                      </p:to>
                                    </p:set>
                                    <p:anim calcmode="lin" valueType="num">
                                      <p:cBhvr>
                                        <p:cTn id="24" dur="1000" fill="hold"/>
                                        <p:tgtEl>
                                          <p:spTgt spid="53251">
                                            <p:txEl>
                                              <p:pRg st="3" end="3"/>
                                            </p:txEl>
                                          </p:spTgt>
                                        </p:tgtEl>
                                        <p:attrNameLst>
                                          <p:attrName>ppt_x</p:attrName>
                                        </p:attrNameLst>
                                      </p:cBhvr>
                                      <p:tavLst>
                                        <p:tav tm="0">
                                          <p:val>
                                            <p:strVal val="#ppt_x-.2"/>
                                          </p:val>
                                        </p:tav>
                                        <p:tav tm="100000">
                                          <p:val>
                                            <p:strVal val="#ppt_x"/>
                                          </p:val>
                                        </p:tav>
                                      </p:tavLst>
                                    </p:anim>
                                    <p:anim calcmode="lin" valueType="num">
                                      <p:cBhvr>
                                        <p:cTn id="25" dur="1000" fill="hold"/>
                                        <p:tgtEl>
                                          <p:spTgt spid="53251">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325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32"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53251"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28489B-AF8A-14BB-0713-01A87FC9BAB1}"/>
              </a:ext>
            </a:extLst>
          </p:cNvPr>
          <p:cNvSpPr>
            <a:spLocks noGrp="1"/>
          </p:cNvSpPr>
          <p:nvPr>
            <p:ph idx="1"/>
          </p:nvPr>
        </p:nvSpPr>
        <p:spPr>
          <a:xfrm>
            <a:off x="419100" y="1752599"/>
            <a:ext cx="8305800" cy="4639470"/>
          </a:xfrm>
          <a:solidFill>
            <a:schemeClr val="bg1">
              <a:lumMod val="95000"/>
            </a:schemeClr>
          </a:solidFill>
          <a:ln w="19050">
            <a:solidFill>
              <a:srgbClr val="0000FF"/>
            </a:solidFill>
          </a:ln>
        </p:spPr>
        <p:txBody>
          <a:bodyPr>
            <a:normAutofit/>
          </a:bodyPr>
          <a:lstStyle/>
          <a:p>
            <a:pPr marL="0" algn="ctr">
              <a:lnSpc>
                <a:spcPct val="107000"/>
              </a:lnSpc>
              <a:spcBef>
                <a:spcPts val="0"/>
              </a:spcBef>
            </a:pPr>
            <a:endParaRPr lang="es-ES" sz="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algn="ctr">
              <a:lnSpc>
                <a:spcPts val="3300"/>
              </a:lnSpc>
              <a:spcBef>
                <a:spcPts val="0"/>
              </a:spcBef>
              <a:spcAft>
                <a:spcPts val="1800"/>
              </a:spcAft>
            </a:pP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Según muchos investigadores, tanto el español hablado en las Islas Canarias como el de la República Dominicana representan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modalidades innovadoras</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desde el punto vista fonético. </a:t>
            </a:r>
          </a:p>
          <a:p>
            <a:pPr marL="0" algn="ctr">
              <a:lnSpc>
                <a:spcPts val="3300"/>
              </a:lnSpc>
              <a:spcBef>
                <a:spcPts val="0"/>
              </a:spcBef>
              <a:spcAft>
                <a:spcPts val="1800"/>
              </a:spcAft>
            </a:pP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Esta conclusión se basa fundamentalmente en los conocidos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procesos de cambio</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que experimentan las consonantes alveolares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 r, l, n</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situadas en posición implosiva, en el español insular a ambos lados del Atlántico.</a:t>
            </a:r>
          </a:p>
          <a:p>
            <a:pPr marL="0" algn="ctr">
              <a:lnSpc>
                <a:spcPts val="3300"/>
              </a:lnSpc>
              <a:spcBef>
                <a:spcPts val="0"/>
              </a:spcBef>
              <a:spcAft>
                <a:spcPts val="800"/>
              </a:spcAft>
            </a:pP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Dentro de esos procesos se destacan de manera especial las transformaciones relativas a la /s/. </a:t>
            </a:r>
          </a:p>
        </p:txBody>
      </p:sp>
      <p:sp>
        <p:nvSpPr>
          <p:cNvPr id="3" name="Date Placeholder 2">
            <a:extLst>
              <a:ext uri="{FF2B5EF4-FFF2-40B4-BE49-F238E27FC236}">
                <a16:creationId xmlns:a16="http://schemas.microsoft.com/office/drawing/2014/main" id="{8D392276-5538-CFE0-508E-41673206D3C1}"/>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82C2E4B2-8D0D-85E9-3E02-992F6136951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 name="Title 4">
            <a:extLst>
              <a:ext uri="{FF2B5EF4-FFF2-40B4-BE49-F238E27FC236}">
                <a16:creationId xmlns:a16="http://schemas.microsoft.com/office/drawing/2014/main" id="{EB229C33-8733-4433-870C-F0B9DBACB5E7}"/>
              </a:ext>
            </a:extLst>
          </p:cNvPr>
          <p:cNvSpPr>
            <a:spLocks noGrp="1"/>
          </p:cNvSpPr>
          <p:nvPr>
            <p:ph type="title"/>
          </p:nvPr>
        </p:nvSpPr>
        <p:spPr>
          <a:xfrm>
            <a:off x="1714500" y="533400"/>
            <a:ext cx="5715000" cy="806037"/>
          </a:xfrm>
          <a:ln w="28575">
            <a:solidFill>
              <a:srgbClr val="0000FF"/>
            </a:solidFill>
            <a:prstDash val="sysDash"/>
          </a:ln>
        </p:spPr>
        <p:txBody>
          <a:bodyPr>
            <a:normAutofit/>
          </a:bodyPr>
          <a:lstStyle/>
          <a:p>
            <a:pPr algn="ctr"/>
            <a:r>
              <a:rPr lang="es-ES" sz="3600" dirty="0">
                <a:solidFill>
                  <a:srgbClr val="0000FF"/>
                </a:solidFill>
                <a:latin typeface="Times New Roman" panose="02020603050405020304" pitchFamily="18" charset="0"/>
                <a:cs typeface="Times New Roman" panose="02020603050405020304" pitchFamily="18" charset="0"/>
              </a:rPr>
              <a:t>Fenómenos fonéticos</a:t>
            </a:r>
          </a:p>
        </p:txBody>
      </p:sp>
    </p:spTree>
    <p:extLst>
      <p:ext uri="{BB962C8B-B14F-4D97-AF65-F5344CB8AC3E}">
        <p14:creationId xmlns:p14="http://schemas.microsoft.com/office/powerpoint/2010/main" val="13518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500"/>
                                        <p:tgtEl>
                                          <p:spTgt spid="5"/>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3)">
                                      <p:cBhvr>
                                        <p:cTn id="11" dur="500"/>
                                        <p:tgtEl>
                                          <p:spTgt spid="2">
                                            <p:bg/>
                                          </p:spTgt>
                                        </p:tgtEl>
                                      </p:cBhvr>
                                    </p:animEffect>
                                  </p:childTnLst>
                                </p:cTn>
                              </p:par>
                              <p:par>
                                <p:cTn id="12" presetID="21" presetClass="entr" presetSubtype="8" fill="hold" grpId="0"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heel(8)">
                                      <p:cBhvr>
                                        <p:cTn id="14" dur="10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heel(8)">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3"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heel(3)">
                                      <p:cBhvr>
                                        <p:cTn id="24"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B435A0-B146-4ABE-A7EF-6C0AFEACE07A}"/>
              </a:ext>
            </a:extLst>
          </p:cNvPr>
          <p:cNvSpPr>
            <a:spLocks noGrp="1"/>
          </p:cNvSpPr>
          <p:nvPr>
            <p:ph idx="1"/>
          </p:nvPr>
        </p:nvSpPr>
        <p:spPr>
          <a:xfrm>
            <a:off x="261332" y="1219200"/>
            <a:ext cx="8621334" cy="5188109"/>
          </a:xfrm>
          <a:solidFill>
            <a:schemeClr val="bg1">
              <a:lumMod val="95000"/>
            </a:schemeClr>
          </a:solidFill>
          <a:ln w="28575">
            <a:solidFill>
              <a:srgbClr val="0000CC"/>
            </a:solidFill>
            <a:prstDash val="dashDot"/>
          </a:ln>
        </p:spPr>
        <p:txBody>
          <a:bodyPr>
            <a:normAutofit/>
          </a:bodyPr>
          <a:lstStyle/>
          <a:p>
            <a:pPr marL="0" marR="0" indent="457200" algn="ctr">
              <a:lnSpc>
                <a:spcPts val="500"/>
              </a:lnSpc>
              <a:spcBef>
                <a:spcPts val="0"/>
              </a:spcBef>
            </a:pPr>
            <a:endParaRPr lang="es-DO" sz="8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lnSpc>
                <a:spcPts val="2700"/>
              </a:lnSpc>
              <a:spcBef>
                <a:spcPts val="0"/>
              </a:spcBef>
              <a:spcAft>
                <a:spcPts val="600"/>
              </a:spcAft>
              <a:buNone/>
            </a:pPr>
            <a:r>
              <a:rPr lang="es-ES" sz="24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Para Las Palmas, existen estudios cuantitativos muy minuciosos que muestran la verdadera dimensión de este uso en la capital grancanaria. En un pormenorizado análisis de los materiales de PRESEEA-Las Palmas, Hernández Cabrera (2016:159) concluye:</a:t>
            </a:r>
          </a:p>
          <a:p>
            <a:pPr marL="0" marR="0" indent="0" algn="ctr">
              <a:lnSpc>
                <a:spcPts val="2700"/>
              </a:lnSpc>
              <a:spcBef>
                <a:spcPts val="0"/>
              </a:spcBef>
              <a:spcAft>
                <a:spcPts val="1200"/>
              </a:spcAft>
              <a:buNone/>
            </a:pPr>
            <a:r>
              <a:rPr lang="es-ES" sz="24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s-ES" sz="2400"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tras el análisis de la actuación de 72 informantes de los tres niveles educativos considerados, </a:t>
            </a:r>
            <a:r>
              <a:rPr lang="es-ES" sz="2400" b="1"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el porcentaje de pluralización del verbo haber se sitúa en un 36,2%.</a:t>
            </a:r>
            <a:r>
              <a:rPr lang="es-ES" sz="2400"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Este promedio no confirma las opiniones impresionistas que hablaban de una generalización absoluta de la personalización del verbo existencial</a:t>
            </a:r>
            <a:r>
              <a:rPr lang="es-ES" sz="24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lgn="ctr">
              <a:lnSpc>
                <a:spcPts val="2500"/>
              </a:lnSpc>
              <a:spcBef>
                <a:spcPts val="0"/>
              </a:spcBef>
              <a:spcAft>
                <a:spcPts val="600"/>
              </a:spcAft>
              <a:buNone/>
            </a:pPr>
            <a:r>
              <a:rPr lang="es-ES" sz="20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Sin embargo, en otras regiones hispánicas, las cifras del uso son notablemente superiores, de acuerdo con la misma investigadora. Así sucede, por ejemplo, en Venezuela (</a:t>
            </a:r>
            <a:r>
              <a:rPr lang="it-IT" sz="20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Bentivoglio y Sedano. 1989);</a:t>
            </a:r>
            <a:r>
              <a:rPr lang="es-ES" sz="20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en Yucatán (Castillo Trelles. 2007); San Salvador (</a:t>
            </a:r>
            <a:r>
              <a:rPr lang="pt-BR" sz="20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Quintanilla Aguilar. 2009)</a:t>
            </a:r>
            <a:r>
              <a:rPr lang="es-ES" sz="20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las Antillas (</a:t>
            </a:r>
            <a:r>
              <a:rPr lang="es-ES" sz="2000" kern="1600" dirty="0" err="1">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Claes</a:t>
            </a:r>
            <a:r>
              <a:rPr lang="es-ES" sz="20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2014); en la ciudad española de Valencia (</a:t>
            </a:r>
            <a:r>
              <a:rPr lang="fi-FI" sz="20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Gómez Molina. 2013).</a:t>
            </a:r>
            <a:r>
              <a:rPr lang="es-ES" sz="24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s-DO" sz="24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Date Placeholder 2">
            <a:extLst>
              <a:ext uri="{FF2B5EF4-FFF2-40B4-BE49-F238E27FC236}">
                <a16:creationId xmlns:a16="http://schemas.microsoft.com/office/drawing/2014/main" id="{17933ADD-DA91-4EE2-A892-824BB9733B4E}"/>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02DC2BD1-CB28-4C4F-9B93-3F1F8B6B0A2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 name="Title 4">
            <a:extLst>
              <a:ext uri="{FF2B5EF4-FFF2-40B4-BE49-F238E27FC236}">
                <a16:creationId xmlns:a16="http://schemas.microsoft.com/office/drawing/2014/main" id="{6DEDA729-2821-4E65-969E-60AB94CF55BC}"/>
              </a:ext>
            </a:extLst>
          </p:cNvPr>
          <p:cNvSpPr>
            <a:spLocks noGrp="1"/>
          </p:cNvSpPr>
          <p:nvPr>
            <p:ph type="title"/>
          </p:nvPr>
        </p:nvSpPr>
        <p:spPr>
          <a:xfrm>
            <a:off x="1756842" y="399232"/>
            <a:ext cx="5630315" cy="647794"/>
          </a:xfrm>
          <a:ln w="28575">
            <a:solidFill>
              <a:srgbClr val="0000CC"/>
            </a:solidFill>
            <a:prstDash val="sysDash"/>
          </a:ln>
        </p:spPr>
        <p:txBody>
          <a:bodyPr>
            <a:normAutofit/>
          </a:bodyPr>
          <a:lstStyle/>
          <a:p>
            <a:pPr algn="ctr"/>
            <a:r>
              <a:rPr lang="es-DO" sz="32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HABER en LAS PALMAS</a:t>
            </a:r>
            <a:endParaRPr lang="es-ES" sz="3200" dirty="0">
              <a:solidFill>
                <a:srgbClr val="0000CC"/>
              </a:solidFill>
            </a:endParaRPr>
          </a:p>
        </p:txBody>
      </p:sp>
    </p:spTree>
    <p:extLst>
      <p:ext uri="{BB962C8B-B14F-4D97-AF65-F5344CB8AC3E}">
        <p14:creationId xmlns:p14="http://schemas.microsoft.com/office/powerpoint/2010/main" val="2664846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8)">
                                      <p:cBhvr>
                                        <p:cTn id="11" dur="500"/>
                                        <p:tgtEl>
                                          <p:spTgt spid="2">
                                            <p:bg/>
                                          </p:spTgt>
                                        </p:tgtEl>
                                      </p:cBhvr>
                                    </p:animEffect>
                                  </p:childTnLst>
                                </p:cTn>
                              </p:par>
                              <p:par>
                                <p:cTn id="12" presetID="21" presetClass="entr" presetSubtype="8" fill="hold" grpId="0"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heel(8)">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heel(8)">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8"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heel(8)">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B435A0-B146-4ABE-A7EF-6C0AFEACE07A}"/>
              </a:ext>
            </a:extLst>
          </p:cNvPr>
          <p:cNvSpPr>
            <a:spLocks noGrp="1"/>
          </p:cNvSpPr>
          <p:nvPr>
            <p:ph idx="1"/>
          </p:nvPr>
        </p:nvSpPr>
        <p:spPr>
          <a:xfrm>
            <a:off x="342900" y="2003425"/>
            <a:ext cx="8458200" cy="3959860"/>
          </a:xfrm>
          <a:solidFill>
            <a:schemeClr val="bg1">
              <a:lumMod val="95000"/>
            </a:schemeClr>
          </a:solidFill>
          <a:ln w="28575">
            <a:solidFill>
              <a:srgbClr val="0000CC"/>
            </a:solidFill>
            <a:prstDash val="dashDot"/>
          </a:ln>
        </p:spPr>
        <p:txBody>
          <a:bodyPr>
            <a:normAutofit/>
          </a:bodyPr>
          <a:lstStyle/>
          <a:p>
            <a:pPr marL="0" marR="0" indent="457200" algn="ctr">
              <a:lnSpc>
                <a:spcPts val="500"/>
              </a:lnSpc>
              <a:spcBef>
                <a:spcPts val="0"/>
              </a:spcBef>
            </a:pPr>
            <a:endParaRPr lang="es-DO" sz="8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lnSpc>
                <a:spcPts val="3000"/>
              </a:lnSpc>
              <a:spcBef>
                <a:spcPts val="600"/>
              </a:spcBef>
              <a:spcAft>
                <a:spcPts val="1200"/>
              </a:spcAft>
              <a:buNone/>
            </a:pPr>
            <a:r>
              <a:rPr lang="es-ES" sz="2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Otra contribución importante es la de Hernández Cabrera y Samper Padilla (2018) sobre la pluralización de haber en la </a:t>
            </a:r>
            <a:r>
              <a:rPr lang="es-ES" sz="2600" b="1"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prensa canaria</a:t>
            </a:r>
            <a:r>
              <a:rPr lang="es-ES" sz="2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El análisis de 20 ejemplares de 2 periódicos grancanarios arroja un 7.3% de </a:t>
            </a:r>
            <a:r>
              <a:rPr lang="es-ES" sz="2600" b="1"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haber en plural</a:t>
            </a:r>
            <a:r>
              <a:rPr lang="es-ES" sz="2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lgn="ctr">
              <a:lnSpc>
                <a:spcPts val="3000"/>
              </a:lnSpc>
              <a:spcBef>
                <a:spcPts val="0"/>
              </a:spcBef>
              <a:spcAft>
                <a:spcPts val="1800"/>
              </a:spcAft>
              <a:buNone/>
            </a:pPr>
            <a:r>
              <a:rPr lang="es-ES" sz="24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Los autores puntualizan que </a:t>
            </a:r>
            <a:r>
              <a:rPr lang="en-US" sz="24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Esta proporci</a:t>
            </a:r>
            <a:r>
              <a:rPr lang="es-ES" sz="2400" i="1"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ón, que en principio podría parecer escasa, ha de interpretarse adecuadamente teniendo en cuenta que se documenta en el registro escrito y en publicaciones que cuentan con un equipo de correctores de estilo</a:t>
            </a:r>
            <a:r>
              <a:rPr lang="es-ES" sz="24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(2018:93)</a:t>
            </a:r>
            <a:endParaRPr lang="es-ES" sz="24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Date Placeholder 2">
            <a:extLst>
              <a:ext uri="{FF2B5EF4-FFF2-40B4-BE49-F238E27FC236}">
                <a16:creationId xmlns:a16="http://schemas.microsoft.com/office/drawing/2014/main" id="{17933ADD-DA91-4EE2-A892-824BB9733B4E}"/>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02DC2BD1-CB28-4C4F-9B93-3F1F8B6B0A2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 name="Title 4">
            <a:extLst>
              <a:ext uri="{FF2B5EF4-FFF2-40B4-BE49-F238E27FC236}">
                <a16:creationId xmlns:a16="http://schemas.microsoft.com/office/drawing/2014/main" id="{6DEDA729-2821-4E65-969E-60AB94CF55BC}"/>
              </a:ext>
            </a:extLst>
          </p:cNvPr>
          <p:cNvSpPr>
            <a:spLocks noGrp="1"/>
          </p:cNvSpPr>
          <p:nvPr>
            <p:ph type="title"/>
          </p:nvPr>
        </p:nvSpPr>
        <p:spPr>
          <a:xfrm>
            <a:off x="1756842" y="809405"/>
            <a:ext cx="5630315" cy="647794"/>
          </a:xfrm>
          <a:ln w="28575">
            <a:solidFill>
              <a:srgbClr val="0000CC"/>
            </a:solidFill>
            <a:prstDash val="sysDash"/>
          </a:ln>
        </p:spPr>
        <p:txBody>
          <a:bodyPr>
            <a:normAutofit/>
          </a:bodyPr>
          <a:lstStyle/>
          <a:p>
            <a:pPr algn="ctr"/>
            <a:r>
              <a:rPr lang="es-DO" sz="32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HABER en LAS PALMAS</a:t>
            </a:r>
            <a:endParaRPr lang="es-ES" sz="3200" dirty="0">
              <a:solidFill>
                <a:srgbClr val="0000CC"/>
              </a:solidFill>
            </a:endParaRPr>
          </a:p>
        </p:txBody>
      </p:sp>
    </p:spTree>
    <p:extLst>
      <p:ext uri="{BB962C8B-B14F-4D97-AF65-F5344CB8AC3E}">
        <p14:creationId xmlns:p14="http://schemas.microsoft.com/office/powerpoint/2010/main" val="1051029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8)">
                                      <p:cBhvr>
                                        <p:cTn id="11" dur="500"/>
                                        <p:tgtEl>
                                          <p:spTgt spid="2">
                                            <p:bg/>
                                          </p:spTgt>
                                        </p:tgtEl>
                                      </p:cBhvr>
                                    </p:animEffect>
                                  </p:childTnLst>
                                </p:cTn>
                              </p:par>
                            </p:childTnLst>
                          </p:cTn>
                        </p:par>
                        <p:par>
                          <p:cTn id="12" fill="hold">
                            <p:stCondLst>
                              <p:cond delay="1000"/>
                            </p:stCondLst>
                            <p:childTnLst>
                              <p:par>
                                <p:cTn id="13" presetID="21" presetClass="entr" presetSubtype="8"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heel(8)">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8"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heel(8)">
                                      <p:cBhvr>
                                        <p:cTn id="2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294561"/>
            <a:ext cx="8640960" cy="5443912"/>
          </a:xfrm>
          <a:solidFill>
            <a:schemeClr val="bg1">
              <a:lumMod val="95000"/>
            </a:schemeClr>
          </a:solidFill>
          <a:ln w="28575">
            <a:solidFill>
              <a:srgbClr val="0000FF"/>
            </a:solidFill>
          </a:ln>
        </p:spPr>
        <p:txBody>
          <a:bodyPr>
            <a:normAutofit fontScale="77500" lnSpcReduction="20000"/>
          </a:bodyPr>
          <a:lstStyle/>
          <a:p>
            <a:pPr marL="0" indent="0" algn="ctr">
              <a:spcAft>
                <a:spcPts val="600"/>
              </a:spcAft>
              <a:buNone/>
            </a:pPr>
            <a:r>
              <a:rPr lang="es-ES_tradnl" sz="26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Forma del diminutivo que suena más </a:t>
            </a:r>
            <a:r>
              <a:rPr lang="es-ES_tradnl" sz="2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natural</a:t>
            </a:r>
            <a:r>
              <a:rPr lang="es-ES_tradnl" sz="26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a:t>
            </a:r>
            <a:r>
              <a:rPr lang="es-ES_tradnl" sz="2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espontánea</a:t>
            </a:r>
            <a:r>
              <a:rPr lang="es-ES_tradnl" sz="26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un </a:t>
            </a:r>
            <a:r>
              <a:rPr lang="es-ES_tradnl" sz="26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dominicano</a:t>
            </a:r>
            <a:r>
              <a:rPr lang="es-ES_tradnl" sz="26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2743200" lvl="6" indent="0">
              <a:spcBef>
                <a:spcPts val="0"/>
              </a:spcBef>
              <a:buNone/>
            </a:pPr>
            <a:r>
              <a:rPr lang="es-ES_tradnl"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_tradnl" sz="2300" b="1"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-ITO</a:t>
            </a:r>
            <a:r>
              <a:rPr lang="es-ES_tradnl" sz="23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-ICO</a:t>
            </a:r>
          </a:p>
          <a:p>
            <a:pPr>
              <a:lnSpc>
                <a:spcPts val="2500"/>
              </a:lnSpc>
              <a:spcBef>
                <a:spcPts val="600"/>
              </a:spcBef>
            </a:pPr>
            <a:r>
              <a:rPr lang="es-ES_tradnl" sz="18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s-ES_tradnl" sz="1800" b="1" dirty="0">
                <a:solidFill>
                  <a:srgbClr val="1B06BA"/>
                </a:solidFill>
                <a:latin typeface="Times New Roman" panose="02020603050405020304" pitchFamily="18" charset="0"/>
                <a:cs typeface="Times New Roman" panose="02020603050405020304" pitchFamily="18" charset="0"/>
              </a:rPr>
              <a:t>	</a:t>
            </a:r>
            <a:r>
              <a:rPr lang="es-ES_tradnl" sz="2100" b="1" dirty="0">
                <a:solidFill>
                  <a:srgbClr val="1B06BA"/>
                </a:solidFill>
                <a:latin typeface="Times New Roman" panose="02020603050405020304" pitchFamily="18" charset="0"/>
                <a:cs typeface="Times New Roman" panose="02020603050405020304" pitchFamily="18" charset="0"/>
              </a:rPr>
              <a:t>Momento:</a:t>
            </a:r>
            <a:r>
              <a:rPr lang="es-ES_tradnl" sz="1800" dirty="0">
                <a:latin typeface="Times New Roman" panose="02020603050405020304" pitchFamily="18" charset="0"/>
                <a:cs typeface="Times New Roman" panose="02020603050405020304" pitchFamily="18" charset="0"/>
              </a:rPr>
              <a:t>		 </a:t>
            </a:r>
            <a:r>
              <a:rPr lang="es-ES_tradnl" sz="1800" dirty="0">
                <a:latin typeface="Times New Roman" panose="02020603050405020304" pitchFamily="18" charset="0"/>
                <a:cs typeface="Times New Roman" panose="02020603050405020304" pitchFamily="18" charset="0"/>
                <a:sym typeface="Symbol" panose="05050102010706020507" pitchFamily="18" charset="2"/>
              </a:rPr>
              <a:t></a:t>
            </a:r>
            <a:r>
              <a:rPr lang="es-ES_tradnl" sz="1800" dirty="0">
                <a:latin typeface="Times New Roman" panose="02020603050405020304" pitchFamily="18" charset="0"/>
                <a:cs typeface="Times New Roman" panose="02020603050405020304" pitchFamily="18" charset="0"/>
              </a:rPr>
              <a:t>	</a:t>
            </a:r>
            <a:r>
              <a:rPr lang="es-ES_tradnl" sz="2100"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moment</a:t>
            </a:r>
            <a:r>
              <a:rPr lang="es-ES_tradnl" sz="2100" b="1" u="sng"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ito</a:t>
            </a:r>
            <a:r>
              <a:rPr lang="es-ES_tradnl" sz="1800" dirty="0">
                <a:latin typeface="Times New Roman" panose="02020603050405020304" pitchFamily="18" charset="0"/>
                <a:cs typeface="Times New Roman" panose="02020603050405020304" pitchFamily="18" charset="0"/>
              </a:rPr>
              <a:t>			</a:t>
            </a:r>
            <a:r>
              <a:rPr lang="es-ES_tradnl" sz="2100"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moment</a:t>
            </a:r>
            <a:r>
              <a:rPr lang="es-ES_tradnl" sz="21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ico</a:t>
            </a:r>
          </a:p>
          <a:p>
            <a:pPr>
              <a:lnSpc>
                <a:spcPts val="2500"/>
              </a:lnSpc>
            </a:pPr>
            <a:r>
              <a:rPr lang="es-ES_tradnl" sz="18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s-ES_tradnl" sz="1800" b="1" dirty="0">
                <a:solidFill>
                  <a:srgbClr val="1B06BA"/>
                </a:solidFill>
                <a:latin typeface="Times New Roman" panose="02020603050405020304" pitchFamily="18" charset="0"/>
                <a:cs typeface="Times New Roman" panose="02020603050405020304" pitchFamily="18" charset="0"/>
              </a:rPr>
              <a:t>	</a:t>
            </a:r>
            <a:r>
              <a:rPr lang="es-ES_tradnl" sz="2100" b="1" dirty="0">
                <a:solidFill>
                  <a:srgbClr val="1B06BA"/>
                </a:solidFill>
                <a:latin typeface="Times New Roman" panose="02020603050405020304" pitchFamily="18" charset="0"/>
                <a:cs typeface="Times New Roman" panose="02020603050405020304" pitchFamily="18" charset="0"/>
              </a:rPr>
              <a:t>Libro:</a:t>
            </a:r>
            <a:r>
              <a:rPr lang="es-ES_tradnl" sz="1800" dirty="0">
                <a:latin typeface="Times New Roman" panose="02020603050405020304" pitchFamily="18" charset="0"/>
                <a:cs typeface="Times New Roman" panose="02020603050405020304" pitchFamily="18" charset="0"/>
              </a:rPr>
              <a:t>		</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sym typeface="Symbol" panose="05050102010706020507" pitchFamily="18" charset="2"/>
              </a:rPr>
              <a:t></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rPr>
              <a:t>	</a:t>
            </a:r>
            <a:r>
              <a:rPr lang="es-ES_tradnl" sz="2100"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libr</a:t>
            </a:r>
            <a:r>
              <a:rPr lang="es-ES_tradnl" sz="2100" b="1" u="sng"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ito</a:t>
            </a:r>
            <a:r>
              <a:rPr lang="es-ES_tradnl" sz="1800" dirty="0">
                <a:latin typeface="Times New Roman" panose="02020603050405020304" pitchFamily="18" charset="0"/>
                <a:cs typeface="Times New Roman" panose="02020603050405020304" pitchFamily="18" charset="0"/>
              </a:rPr>
              <a:t>			</a:t>
            </a:r>
            <a:r>
              <a:rPr lang="es-ES_tradnl" sz="2100" dirty="0" err="1">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libr</a:t>
            </a:r>
            <a:r>
              <a:rPr lang="es-ES_tradnl" sz="2100" b="1" u="sng" dirty="0" err="1">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ico</a:t>
            </a:r>
            <a:endParaRPr lang="es-ES_tradnl" sz="21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ts val="2500"/>
              </a:lnSpc>
            </a:pPr>
            <a:r>
              <a:rPr lang="es-ES_tradnl" sz="18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es-ES_tradnl" sz="1800" b="1" dirty="0">
                <a:solidFill>
                  <a:srgbClr val="1B06BA"/>
                </a:solidFill>
                <a:latin typeface="Times New Roman" panose="02020603050405020304" pitchFamily="18" charset="0"/>
                <a:cs typeface="Times New Roman" panose="02020603050405020304" pitchFamily="18" charset="0"/>
              </a:rPr>
              <a:t>	</a:t>
            </a:r>
            <a:r>
              <a:rPr lang="es-ES_tradnl" sz="2100" b="1" dirty="0">
                <a:solidFill>
                  <a:srgbClr val="1B06BA"/>
                </a:solidFill>
                <a:latin typeface="Times New Roman" panose="02020603050405020304" pitchFamily="18" charset="0"/>
                <a:cs typeface="Times New Roman" panose="02020603050405020304" pitchFamily="18" charset="0"/>
              </a:rPr>
              <a:t>Árbol:</a:t>
            </a:r>
            <a:r>
              <a:rPr lang="es-ES_tradnl" sz="1800" dirty="0">
                <a:latin typeface="Times New Roman" panose="02020603050405020304" pitchFamily="18" charset="0"/>
                <a:cs typeface="Times New Roman" panose="02020603050405020304" pitchFamily="18" charset="0"/>
              </a:rPr>
              <a:t>		</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sym typeface="Symbol" panose="05050102010706020507" pitchFamily="18" charset="2"/>
              </a:rPr>
              <a:t></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rPr>
              <a:t>	</a:t>
            </a:r>
            <a:r>
              <a:rPr lang="es-ES_tradnl" sz="2100"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arbol</a:t>
            </a:r>
            <a:r>
              <a:rPr lang="es-ES_tradnl" sz="2100" b="1" u="sng"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ito</a:t>
            </a:r>
            <a:r>
              <a:rPr lang="es-ES_tradnl" sz="1800" dirty="0">
                <a:latin typeface="Times New Roman" panose="02020603050405020304" pitchFamily="18" charset="0"/>
                <a:cs typeface="Times New Roman" panose="02020603050405020304" pitchFamily="18" charset="0"/>
              </a:rPr>
              <a:t>			</a:t>
            </a:r>
            <a:r>
              <a:rPr lang="es-ES_tradnl" sz="2100" dirty="0" err="1">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arbol</a:t>
            </a:r>
            <a:r>
              <a:rPr lang="es-ES_tradnl" sz="2100" b="1" u="sng" dirty="0" err="1">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ico</a:t>
            </a:r>
            <a:endParaRPr lang="es-ES_tradnl" sz="21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ts val="2500"/>
              </a:lnSpc>
            </a:pPr>
            <a:r>
              <a:rPr lang="es-ES_tradnl" sz="18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s-ES_tradnl" sz="1800" b="1" dirty="0">
                <a:solidFill>
                  <a:srgbClr val="1B06BA"/>
                </a:solidFill>
                <a:latin typeface="Times New Roman" panose="02020603050405020304" pitchFamily="18" charset="0"/>
                <a:cs typeface="Times New Roman" panose="02020603050405020304" pitchFamily="18" charset="0"/>
              </a:rPr>
              <a:t>	</a:t>
            </a:r>
            <a:r>
              <a:rPr lang="es-ES_tradnl" sz="2100" b="1" dirty="0">
                <a:solidFill>
                  <a:srgbClr val="1B06BA"/>
                </a:solidFill>
                <a:latin typeface="Times New Roman" panose="02020603050405020304" pitchFamily="18" charset="0"/>
                <a:cs typeface="Times New Roman" panose="02020603050405020304" pitchFamily="18" charset="0"/>
              </a:rPr>
              <a:t>Minuto:</a:t>
            </a:r>
            <a:r>
              <a:rPr lang="es-ES_tradnl" sz="1800" b="1" dirty="0">
                <a:solidFill>
                  <a:srgbClr val="1B06BA"/>
                </a:solidFill>
                <a:latin typeface="Times New Roman" panose="02020603050405020304" pitchFamily="18" charset="0"/>
                <a:cs typeface="Times New Roman" panose="02020603050405020304" pitchFamily="18" charset="0"/>
              </a:rPr>
              <a:t>	</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sym typeface="Symbol" panose="05050102010706020507" pitchFamily="18" charset="2"/>
              </a:rPr>
              <a:t></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rPr>
              <a:t>	</a:t>
            </a:r>
            <a:r>
              <a:rPr lang="es-ES_tradnl" sz="2100"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minut</a:t>
            </a:r>
            <a:r>
              <a:rPr lang="es-ES_tradnl" sz="2100" b="1" u="sng"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ito</a:t>
            </a:r>
            <a:r>
              <a:rPr lang="es-ES_tradnl" sz="1800" dirty="0">
                <a:latin typeface="Times New Roman" panose="02020603050405020304" pitchFamily="18" charset="0"/>
                <a:cs typeface="Times New Roman" panose="02020603050405020304" pitchFamily="18" charset="0"/>
              </a:rPr>
              <a:t>			</a:t>
            </a:r>
            <a:r>
              <a:rPr lang="es-ES_tradnl" sz="2100"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minut</a:t>
            </a:r>
            <a:r>
              <a:rPr lang="es-ES_tradnl" sz="21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ico</a:t>
            </a:r>
          </a:p>
          <a:p>
            <a:pPr>
              <a:lnSpc>
                <a:spcPts val="2500"/>
              </a:lnSpc>
            </a:pPr>
            <a:r>
              <a:rPr lang="es-ES_tradnl" sz="18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es-ES_tradnl" sz="1800" b="1" dirty="0">
                <a:solidFill>
                  <a:srgbClr val="1B06BA"/>
                </a:solidFill>
                <a:latin typeface="Times New Roman" panose="02020603050405020304" pitchFamily="18" charset="0"/>
                <a:cs typeface="Times New Roman" panose="02020603050405020304" pitchFamily="18" charset="0"/>
              </a:rPr>
              <a:t>	</a:t>
            </a:r>
            <a:r>
              <a:rPr lang="es-ES_tradnl" sz="2100" b="1" dirty="0">
                <a:solidFill>
                  <a:srgbClr val="1B06BA"/>
                </a:solidFill>
                <a:latin typeface="Times New Roman" panose="02020603050405020304" pitchFamily="18" charset="0"/>
                <a:cs typeface="Times New Roman" panose="02020603050405020304" pitchFamily="18" charset="0"/>
              </a:rPr>
              <a:t>Dolor:</a:t>
            </a:r>
            <a:r>
              <a:rPr lang="es-ES_tradnl" sz="1800" dirty="0">
                <a:latin typeface="Times New Roman" panose="02020603050405020304" pitchFamily="18" charset="0"/>
                <a:cs typeface="Times New Roman" panose="02020603050405020304" pitchFamily="18" charset="0"/>
              </a:rPr>
              <a:t>		</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sym typeface="Symbol" panose="05050102010706020507" pitchFamily="18" charset="2"/>
              </a:rPr>
              <a:t></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rPr>
              <a:t>	</a:t>
            </a:r>
            <a:r>
              <a:rPr lang="es-ES_tradnl" sz="2100"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dolor</a:t>
            </a:r>
            <a:r>
              <a:rPr lang="es-ES_tradnl" sz="2100" b="1" u="sng"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cito</a:t>
            </a:r>
            <a:r>
              <a:rPr lang="es-ES_tradnl" sz="1800" dirty="0">
                <a:latin typeface="Times New Roman" panose="02020603050405020304" pitchFamily="18" charset="0"/>
                <a:cs typeface="Times New Roman" panose="02020603050405020304" pitchFamily="18" charset="0"/>
              </a:rPr>
              <a:t>			</a:t>
            </a:r>
            <a:r>
              <a:rPr lang="es-ES_tradnl" sz="2100" dirty="0" err="1">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dolor</a:t>
            </a:r>
            <a:r>
              <a:rPr lang="es-ES_tradnl" sz="2100" b="1" u="sng" dirty="0" err="1">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cico</a:t>
            </a:r>
            <a:endParaRPr lang="es-ES_tradnl" sz="21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ts val="2500"/>
              </a:lnSpc>
            </a:pPr>
            <a:r>
              <a:rPr lang="es-ES_tradnl" sz="18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a:t>
            </a:r>
            <a:r>
              <a:rPr lang="es-ES_tradnl" sz="1800" b="1" dirty="0">
                <a:solidFill>
                  <a:srgbClr val="1B06BA"/>
                </a:solidFill>
                <a:latin typeface="Times New Roman" panose="02020603050405020304" pitchFamily="18" charset="0"/>
                <a:cs typeface="Times New Roman" panose="02020603050405020304" pitchFamily="18" charset="0"/>
              </a:rPr>
              <a:t>	</a:t>
            </a:r>
            <a:r>
              <a:rPr lang="es-ES_tradnl" sz="2100" b="1" dirty="0">
                <a:solidFill>
                  <a:srgbClr val="1B06BA"/>
                </a:solidFill>
                <a:latin typeface="Times New Roman" panose="02020603050405020304" pitchFamily="18" charset="0"/>
                <a:cs typeface="Times New Roman" panose="02020603050405020304" pitchFamily="18" charset="0"/>
              </a:rPr>
              <a:t>Helado:</a:t>
            </a:r>
            <a:r>
              <a:rPr lang="es-ES_tradnl" sz="1800" dirty="0">
                <a:latin typeface="Times New Roman" panose="02020603050405020304" pitchFamily="18" charset="0"/>
                <a:cs typeface="Times New Roman" panose="02020603050405020304" pitchFamily="18" charset="0"/>
              </a:rPr>
              <a:t>		</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sym typeface="Symbol" panose="05050102010706020507" pitchFamily="18" charset="2"/>
              </a:rPr>
              <a:t></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rPr>
              <a:t>	</a:t>
            </a:r>
            <a:r>
              <a:rPr lang="es-ES_tradnl" sz="2100"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helad</a:t>
            </a:r>
            <a:r>
              <a:rPr lang="es-ES_tradnl" sz="2100" b="1" u="sng"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ito</a:t>
            </a:r>
            <a:r>
              <a:rPr lang="es-ES_tradnl" sz="1800" dirty="0">
                <a:latin typeface="Times New Roman" panose="02020603050405020304" pitchFamily="18" charset="0"/>
                <a:cs typeface="Times New Roman" panose="02020603050405020304" pitchFamily="18" charset="0"/>
              </a:rPr>
              <a:t>			</a:t>
            </a:r>
            <a:r>
              <a:rPr lang="es-ES_tradnl" sz="2100" dirty="0" err="1">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helad</a:t>
            </a:r>
            <a:r>
              <a:rPr lang="es-ES_tradnl" sz="2100" b="1" u="sng" dirty="0" err="1">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ico</a:t>
            </a:r>
            <a:endParaRPr lang="es-ES_tradnl" sz="21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ts val="2500"/>
              </a:lnSpc>
            </a:pPr>
            <a:r>
              <a:rPr lang="es-ES_tradnl" sz="18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s-ES_tradnl" sz="1800" b="1" dirty="0">
                <a:solidFill>
                  <a:srgbClr val="1B06BA"/>
                </a:solidFill>
                <a:latin typeface="Times New Roman" panose="02020603050405020304" pitchFamily="18" charset="0"/>
                <a:cs typeface="Times New Roman" panose="02020603050405020304" pitchFamily="18" charset="0"/>
              </a:rPr>
              <a:t>	</a:t>
            </a:r>
            <a:r>
              <a:rPr lang="es-ES_tradnl" sz="2100" b="1" dirty="0">
                <a:solidFill>
                  <a:srgbClr val="1B06BA"/>
                </a:solidFill>
                <a:latin typeface="Times New Roman" panose="02020603050405020304" pitchFamily="18" charset="0"/>
                <a:cs typeface="Times New Roman" panose="02020603050405020304" pitchFamily="18" charset="0"/>
              </a:rPr>
              <a:t>Dinero:</a:t>
            </a:r>
            <a:r>
              <a:rPr lang="es-ES_tradnl" sz="1800" dirty="0">
                <a:latin typeface="Times New Roman" panose="02020603050405020304" pitchFamily="18" charset="0"/>
                <a:cs typeface="Times New Roman" panose="02020603050405020304" pitchFamily="18" charset="0"/>
              </a:rPr>
              <a:t>		</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sym typeface="Symbol" panose="05050102010706020507" pitchFamily="18" charset="2"/>
              </a:rPr>
              <a:t></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rPr>
              <a:t>	</a:t>
            </a:r>
            <a:r>
              <a:rPr lang="es-ES_tradnl" sz="2100"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diner</a:t>
            </a:r>
            <a:r>
              <a:rPr lang="es-ES_tradnl" sz="2100" b="1" u="sng"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ito</a:t>
            </a:r>
            <a:r>
              <a:rPr lang="es-ES_tradnl" sz="1800" dirty="0">
                <a:latin typeface="Times New Roman" panose="02020603050405020304" pitchFamily="18" charset="0"/>
                <a:cs typeface="Times New Roman" panose="02020603050405020304" pitchFamily="18" charset="0"/>
              </a:rPr>
              <a:t>			</a:t>
            </a:r>
            <a:r>
              <a:rPr lang="es-ES_tradnl" sz="2100" dirty="0" err="1">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diner</a:t>
            </a:r>
            <a:r>
              <a:rPr lang="es-ES_tradnl" sz="2100" b="1" u="sng" dirty="0" err="1">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ico</a:t>
            </a:r>
            <a:endParaRPr lang="es-ES_tradnl" sz="21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ts val="2500"/>
              </a:lnSpc>
            </a:pPr>
            <a:r>
              <a:rPr lang="es-ES_tradnl" sz="18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a:t>
            </a:r>
            <a:r>
              <a:rPr lang="es-ES_tradnl" sz="1800" b="1" dirty="0">
                <a:solidFill>
                  <a:srgbClr val="1B06BA"/>
                </a:solidFill>
                <a:latin typeface="Times New Roman" panose="02020603050405020304" pitchFamily="18" charset="0"/>
                <a:cs typeface="Times New Roman" panose="02020603050405020304" pitchFamily="18" charset="0"/>
              </a:rPr>
              <a:t>	</a:t>
            </a:r>
            <a:r>
              <a:rPr lang="es-ES_tradnl" sz="2100" b="1" dirty="0">
                <a:solidFill>
                  <a:srgbClr val="1B06BA"/>
                </a:solidFill>
                <a:latin typeface="Times New Roman" panose="02020603050405020304" pitchFamily="18" charset="0"/>
                <a:cs typeface="Times New Roman" panose="02020603050405020304" pitchFamily="18" charset="0"/>
              </a:rPr>
              <a:t>Zapato:</a:t>
            </a:r>
            <a:r>
              <a:rPr lang="es-ES_tradnl" sz="1800" dirty="0">
                <a:latin typeface="Times New Roman" panose="02020603050405020304" pitchFamily="18" charset="0"/>
                <a:cs typeface="Times New Roman" panose="02020603050405020304" pitchFamily="18" charset="0"/>
              </a:rPr>
              <a:t>		</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sym typeface="Symbol" panose="05050102010706020507" pitchFamily="18" charset="2"/>
              </a:rPr>
              <a:t></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rPr>
              <a:t>	</a:t>
            </a:r>
            <a:r>
              <a:rPr lang="es-ES_tradnl" sz="2100"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zapat</a:t>
            </a:r>
            <a:r>
              <a:rPr lang="es-ES_tradnl" sz="2100" b="1" u="sng"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ito</a:t>
            </a:r>
            <a:r>
              <a:rPr lang="es-ES_tradnl" sz="1800" dirty="0">
                <a:latin typeface="Times New Roman" panose="02020603050405020304" pitchFamily="18" charset="0"/>
                <a:cs typeface="Times New Roman" panose="02020603050405020304" pitchFamily="18" charset="0"/>
              </a:rPr>
              <a:t>			</a:t>
            </a:r>
            <a:r>
              <a:rPr lang="es-ES_tradnl" sz="2100"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zapat</a:t>
            </a:r>
            <a:r>
              <a:rPr lang="es-ES_tradnl" sz="21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ico</a:t>
            </a:r>
          </a:p>
          <a:p>
            <a:pPr>
              <a:lnSpc>
                <a:spcPts val="2500"/>
              </a:lnSpc>
            </a:pPr>
            <a:r>
              <a:rPr lang="es-ES_tradnl" sz="18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s-ES_tradnl" sz="1800" b="1" dirty="0">
                <a:solidFill>
                  <a:srgbClr val="1B06BA"/>
                </a:solidFill>
                <a:latin typeface="Times New Roman" panose="02020603050405020304" pitchFamily="18" charset="0"/>
                <a:cs typeface="Times New Roman" panose="02020603050405020304" pitchFamily="18" charset="0"/>
              </a:rPr>
              <a:t>	</a:t>
            </a:r>
            <a:r>
              <a:rPr lang="es-ES_tradnl" sz="2100" b="1" dirty="0">
                <a:solidFill>
                  <a:srgbClr val="1B06BA"/>
                </a:solidFill>
                <a:latin typeface="Times New Roman" panose="02020603050405020304" pitchFamily="18" charset="0"/>
                <a:cs typeface="Times New Roman" panose="02020603050405020304" pitchFamily="18" charset="0"/>
              </a:rPr>
              <a:t>Ratón:</a:t>
            </a:r>
            <a:r>
              <a:rPr lang="es-ES_tradnl" sz="1800" dirty="0">
                <a:latin typeface="Times New Roman" panose="02020603050405020304" pitchFamily="18" charset="0"/>
                <a:cs typeface="Times New Roman" panose="02020603050405020304" pitchFamily="18" charset="0"/>
              </a:rPr>
              <a:t>		</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sym typeface="Symbol" panose="05050102010706020507" pitchFamily="18" charset="2"/>
              </a:rPr>
              <a:t></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rPr>
              <a:t>	</a:t>
            </a:r>
            <a:r>
              <a:rPr lang="es-ES_tradnl" sz="2100"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raton</a:t>
            </a:r>
            <a:r>
              <a:rPr lang="es-ES_tradnl" sz="2100" b="1" u="sng"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cito</a:t>
            </a:r>
            <a:r>
              <a:rPr lang="es-ES_tradnl" sz="1800" dirty="0">
                <a:latin typeface="Times New Roman" panose="02020603050405020304" pitchFamily="18" charset="0"/>
                <a:cs typeface="Times New Roman" panose="02020603050405020304" pitchFamily="18" charset="0"/>
              </a:rPr>
              <a:t>			</a:t>
            </a:r>
            <a:r>
              <a:rPr lang="es-ES_tradnl" sz="2100" dirty="0" err="1">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raton</a:t>
            </a:r>
            <a:r>
              <a:rPr lang="es-ES_tradnl" sz="2100" b="1" u="sng" dirty="0" err="1">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cico</a:t>
            </a:r>
            <a:endParaRPr lang="es-ES_tradnl" sz="21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ts val="2500"/>
              </a:lnSpc>
            </a:pPr>
            <a:r>
              <a:rPr lang="es-ES_tradnl" sz="18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s-ES_tradnl" sz="1800" b="1" dirty="0">
                <a:solidFill>
                  <a:srgbClr val="1B06BA"/>
                </a:solidFill>
                <a:latin typeface="Times New Roman" panose="02020603050405020304" pitchFamily="18" charset="0"/>
                <a:cs typeface="Times New Roman" panose="02020603050405020304" pitchFamily="18" charset="0"/>
              </a:rPr>
              <a:t>	</a:t>
            </a:r>
            <a:r>
              <a:rPr lang="es-ES_tradnl" sz="2100" b="1" dirty="0">
                <a:solidFill>
                  <a:srgbClr val="1B06BA"/>
                </a:solidFill>
                <a:latin typeface="Times New Roman" panose="02020603050405020304" pitchFamily="18" charset="0"/>
                <a:cs typeface="Times New Roman" panose="02020603050405020304" pitchFamily="18" charset="0"/>
              </a:rPr>
              <a:t>Gato:</a:t>
            </a:r>
            <a:r>
              <a:rPr lang="es-ES_tradnl" sz="1800" dirty="0">
                <a:latin typeface="Times New Roman" panose="02020603050405020304" pitchFamily="18" charset="0"/>
                <a:cs typeface="Times New Roman" panose="02020603050405020304" pitchFamily="18" charset="0"/>
              </a:rPr>
              <a:t>		</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sym typeface="Symbol" panose="05050102010706020507" pitchFamily="18" charset="2"/>
              </a:rPr>
              <a:t></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rPr>
              <a:t>	</a:t>
            </a:r>
            <a:r>
              <a:rPr lang="es-ES_tradnl" sz="2100"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a:t>
            </a:r>
            <a:r>
              <a:rPr lang="es-ES_tradnl" sz="2100" b="1" u="sng"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ito</a:t>
            </a:r>
            <a:r>
              <a:rPr lang="es-ES_tradnl" sz="1800" dirty="0">
                <a:latin typeface="Times New Roman" panose="02020603050405020304" pitchFamily="18" charset="0"/>
                <a:cs typeface="Times New Roman" panose="02020603050405020304" pitchFamily="18" charset="0"/>
              </a:rPr>
              <a:t>			</a:t>
            </a:r>
            <a:r>
              <a:rPr lang="es-ES_tradnl" sz="2100"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a:t>
            </a:r>
            <a:r>
              <a:rPr lang="es-ES_tradnl" sz="21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ico</a:t>
            </a:r>
          </a:p>
          <a:p>
            <a:pPr>
              <a:lnSpc>
                <a:spcPts val="2500"/>
              </a:lnSpc>
            </a:pPr>
            <a:r>
              <a:rPr lang="es-ES_tradnl" sz="18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es-ES_tradnl" sz="1800"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_tradnl" sz="2100" b="1" dirty="0">
                <a:solidFill>
                  <a:srgbClr val="1B06BA"/>
                </a:solidFill>
                <a:latin typeface="Times New Roman" panose="02020603050405020304" pitchFamily="18" charset="0"/>
                <a:cs typeface="Times New Roman" panose="02020603050405020304" pitchFamily="18" charset="0"/>
              </a:rPr>
              <a:t>Lado:</a:t>
            </a:r>
            <a:r>
              <a:rPr lang="es-ES_tradnl" sz="1800" dirty="0">
                <a:solidFill>
                  <a:srgbClr val="1B06BA"/>
                </a:solidFill>
                <a:latin typeface="Times New Roman" panose="02020603050405020304" pitchFamily="18" charset="0"/>
                <a:cs typeface="Times New Roman" panose="02020603050405020304" pitchFamily="18" charset="0"/>
              </a:rPr>
              <a:t>		</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sym typeface="Symbol" panose="05050102010706020507" pitchFamily="18" charset="2"/>
              </a:rPr>
              <a:t> </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2100"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P IconicSymbolsA" panose="05010101010101010101" pitchFamily="2" charset="2"/>
              </a:rPr>
              <a:t>lad</a:t>
            </a:r>
            <a:r>
              <a:rPr lang="es-ES_tradnl" sz="2100" b="1" u="sng"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P IconicSymbolsA" panose="05010101010101010101" pitchFamily="2" charset="2"/>
              </a:rPr>
              <a:t>ito</a:t>
            </a:r>
            <a:r>
              <a:rPr lang="es-ES_tradnl" sz="1800" dirty="0">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2100" dirty="0" err="1">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P IconicSymbolsA" panose="05010101010101010101" pitchFamily="2" charset="2"/>
              </a:rPr>
              <a:t>lad</a:t>
            </a:r>
            <a:r>
              <a:rPr lang="es-ES_tradnl" sz="2100" b="1" u="sng" dirty="0" err="1">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P IconicSymbolsA" panose="05010101010101010101" pitchFamily="2" charset="2"/>
              </a:rPr>
              <a:t>ico</a:t>
            </a:r>
            <a:endParaRPr lang="es-ES_tradnl" sz="21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P IconicSymbolsA" panose="05010101010101010101" pitchFamily="2" charset="2"/>
            </a:endParaRPr>
          </a:p>
          <a:p>
            <a:pPr>
              <a:lnSpc>
                <a:spcPts val="2500"/>
              </a:lnSpc>
            </a:pPr>
            <a:r>
              <a:rPr lang="es-ES_tradnl" sz="1800" b="1" u="sng" dirty="0">
                <a:solidFill>
                  <a:srgbClr val="1B06BA"/>
                </a:solidFill>
                <a:latin typeface="Times New Roman" panose="02020603050405020304" pitchFamily="18" charset="0"/>
                <a:cs typeface="Times New Roman" panose="02020603050405020304" pitchFamily="18" charset="0"/>
                <a:sym typeface="WP IconicSymbolsA" panose="05010101010101010101" pitchFamily="2" charset="2"/>
              </a:rPr>
              <a:t>12.</a:t>
            </a:r>
            <a:r>
              <a:rPr lang="es-ES_tradnl" sz="1800" b="1" dirty="0">
                <a:solidFill>
                  <a:srgbClr val="1B06BA"/>
                </a:solidFill>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2100" b="1" dirty="0">
                <a:solidFill>
                  <a:srgbClr val="1B06BA"/>
                </a:solidFill>
                <a:latin typeface="Times New Roman" panose="02020603050405020304" pitchFamily="18" charset="0"/>
                <a:cs typeface="Times New Roman" panose="02020603050405020304" pitchFamily="18" charset="0"/>
                <a:sym typeface="WP IconicSymbolsA" panose="05010101010101010101" pitchFamily="2" charset="2"/>
              </a:rPr>
              <a:t>Poco:</a:t>
            </a:r>
            <a:r>
              <a:rPr lang="es-ES_tradnl" sz="1800" b="1" dirty="0">
                <a:solidFill>
                  <a:srgbClr val="1B06BA"/>
                </a:solidFill>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sym typeface="Symbol" panose="05050102010706020507" pitchFamily="18" charset="2"/>
              </a:rPr>
              <a:t> 	</a:t>
            </a:r>
            <a:r>
              <a:rPr lang="es-ES_tradnl" sz="2100"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anose="05050102010706020507" pitchFamily="18" charset="2"/>
              </a:rPr>
              <a:t>poqu</a:t>
            </a:r>
            <a:r>
              <a:rPr lang="es-ES_tradnl" sz="2100" b="1" u="sng"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anose="05050102010706020507" pitchFamily="18" charset="2"/>
              </a:rPr>
              <a:t>ito</a:t>
            </a:r>
            <a:r>
              <a:rPr lang="es-ES_tradnl" sz="1800" dirty="0">
                <a:latin typeface="Times New Roman" panose="02020603050405020304" pitchFamily="18" charset="0"/>
                <a:cs typeface="Times New Roman" panose="02020603050405020304" pitchFamily="18" charset="0"/>
                <a:sym typeface="Symbol" panose="05050102010706020507" pitchFamily="18" charset="2"/>
              </a:rPr>
              <a:t>			</a:t>
            </a:r>
            <a:r>
              <a:rPr lang="es-ES_tradnl" sz="2100" dirty="0" err="1">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anose="05050102010706020507" pitchFamily="18" charset="2"/>
              </a:rPr>
              <a:t>poqu</a:t>
            </a:r>
            <a:r>
              <a:rPr lang="es-ES_tradnl" sz="2100" b="1" u="sng" dirty="0" err="1">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anose="05050102010706020507" pitchFamily="18" charset="2"/>
              </a:rPr>
              <a:t>ico</a:t>
            </a:r>
            <a:endParaRPr lang="es-ES_tradnl" sz="21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P IconicSymbolsA" panose="05010101010101010101" pitchFamily="2" charset="2"/>
            </a:endParaRPr>
          </a:p>
          <a:p>
            <a:pPr>
              <a:lnSpc>
                <a:spcPts val="2500"/>
              </a:lnSpc>
            </a:pPr>
            <a:r>
              <a:rPr lang="es-ES_tradnl" sz="1800" b="1" u="sng" dirty="0">
                <a:solidFill>
                  <a:srgbClr val="1B06BA"/>
                </a:solidFill>
                <a:latin typeface="Times New Roman" panose="02020603050405020304" pitchFamily="18" charset="0"/>
                <a:cs typeface="Times New Roman" panose="02020603050405020304" pitchFamily="18" charset="0"/>
                <a:sym typeface="WP IconicSymbolsA" panose="05010101010101010101" pitchFamily="2" charset="2"/>
              </a:rPr>
              <a:t>13.</a:t>
            </a:r>
            <a:r>
              <a:rPr lang="es-ES_tradnl" sz="1800" b="1" dirty="0">
                <a:solidFill>
                  <a:srgbClr val="1B06BA"/>
                </a:solidFill>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2100" b="1" dirty="0">
                <a:solidFill>
                  <a:srgbClr val="1B06BA"/>
                </a:solidFill>
                <a:latin typeface="Times New Roman" panose="02020603050405020304" pitchFamily="18" charset="0"/>
                <a:cs typeface="Times New Roman" panose="02020603050405020304" pitchFamily="18" charset="0"/>
                <a:sym typeface="WP IconicSymbolsA" panose="05010101010101010101" pitchFamily="2" charset="2"/>
              </a:rPr>
              <a:t>Poquito:</a:t>
            </a:r>
            <a:r>
              <a:rPr lang="es-ES_tradnl" sz="1800" b="1" dirty="0">
                <a:solidFill>
                  <a:srgbClr val="1B06BA"/>
                </a:solidFill>
                <a:latin typeface="Times New Roman" panose="02020603050405020304" pitchFamily="18" charset="0"/>
                <a:cs typeface="Times New Roman" panose="02020603050405020304" pitchFamily="18" charset="0"/>
                <a:sym typeface="WP IconicSymbolsA" panose="05010101010101010101" pitchFamily="2" charset="2"/>
              </a:rPr>
              <a:t>		</a:t>
            </a:r>
            <a:r>
              <a:rPr lang="es-ES_tradnl" sz="1800" dirty="0">
                <a:latin typeface="Times New Roman" panose="02020603050405020304" pitchFamily="18" charset="0"/>
                <a:cs typeface="Times New Roman" panose="02020603050405020304" pitchFamily="18" charset="0"/>
                <a:sym typeface="Symbol" panose="05050102010706020507" pitchFamily="18" charset="2"/>
              </a:rPr>
              <a:t> 	</a:t>
            </a:r>
            <a:r>
              <a:rPr lang="es-ES_tradnl" sz="2100"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anose="05050102010706020507" pitchFamily="18" charset="2"/>
              </a:rPr>
              <a:t>poquit</a:t>
            </a:r>
            <a:r>
              <a:rPr lang="es-ES_tradnl" sz="2100" b="1" u="sng"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anose="05050102010706020507" pitchFamily="18" charset="2"/>
              </a:rPr>
              <a:t>ito</a:t>
            </a:r>
            <a:r>
              <a:rPr lang="es-ES_tradnl" sz="1800" dirty="0">
                <a:latin typeface="Times New Roman" panose="02020603050405020304" pitchFamily="18" charset="0"/>
                <a:cs typeface="Times New Roman" panose="02020603050405020304" pitchFamily="18" charset="0"/>
                <a:sym typeface="Symbol" panose="05050102010706020507" pitchFamily="18" charset="2"/>
              </a:rPr>
              <a:t>			</a:t>
            </a:r>
            <a:r>
              <a:rPr lang="es-ES_tradnl" sz="2100"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anose="05050102010706020507" pitchFamily="18" charset="2"/>
              </a:rPr>
              <a:t>poquit</a:t>
            </a:r>
            <a:r>
              <a:rPr lang="es-ES_tradnl" sz="21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anose="05050102010706020507" pitchFamily="18" charset="2"/>
              </a:rPr>
              <a:t>ico</a:t>
            </a:r>
            <a:endParaRPr lang="es-ES_tradnl" sz="2100" b="1" u="sng" dirty="0">
              <a:solidFill>
                <a:srgbClr val="1B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7" name="Straight Connector 6"/>
          <p:cNvCxnSpPr>
            <a:cxnSpLocks/>
          </p:cNvCxnSpPr>
          <p:nvPr/>
        </p:nvCxnSpPr>
        <p:spPr>
          <a:xfrm>
            <a:off x="5867400" y="1628800"/>
            <a:ext cx="0" cy="5112568"/>
          </a:xfrm>
          <a:prstGeom prst="line">
            <a:avLst/>
          </a:prstGeom>
          <a:ln w="28575">
            <a:solidFill>
              <a:srgbClr val="B1070B"/>
            </a:solidFill>
          </a:ln>
        </p:spPr>
        <p:style>
          <a:lnRef idx="1">
            <a:schemeClr val="accent1"/>
          </a:lnRef>
          <a:fillRef idx="0">
            <a:schemeClr val="accent1"/>
          </a:fillRef>
          <a:effectRef idx="0">
            <a:schemeClr val="accent1"/>
          </a:effectRef>
          <a:fontRef idx="minor">
            <a:schemeClr val="tx1"/>
          </a:fontRef>
        </p:style>
      </p:cxnSp>
      <p:sp>
        <p:nvSpPr>
          <p:cNvPr id="8" name="Rectangle 2"/>
          <p:cNvSpPr txBox="1">
            <a:spLocks noChangeArrowheads="1"/>
          </p:cNvSpPr>
          <p:nvPr/>
        </p:nvSpPr>
        <p:spPr>
          <a:xfrm>
            <a:off x="895101" y="274816"/>
            <a:ext cx="6942209" cy="935792"/>
          </a:xfrm>
          <a:prstGeom prst="rect">
            <a:avLst/>
          </a:prstGeom>
          <a:ln w="28575">
            <a:solidFill>
              <a:srgbClr val="0033CC"/>
            </a:solidFill>
            <a:prstDash val="dash"/>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ts val="2500"/>
              </a:lnSpc>
              <a:spcAft>
                <a:spcPts val="600"/>
              </a:spcAft>
            </a:pPr>
            <a:r>
              <a:rPr lang="es-DO" sz="3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El diminutivo</a:t>
            </a:r>
            <a:endParaRPr lang="es-DO" sz="3200" b="1" spc="300" dirty="0">
              <a:solidFill>
                <a:srgbClr val="C00000"/>
              </a:solidFill>
              <a:effectLst>
                <a:outerShdw blurRad="38100" dist="38100" dir="2700000" algn="tl">
                  <a:srgbClr val="000000">
                    <a:alpha val="43137"/>
                  </a:srgbClr>
                </a:outerShdw>
              </a:effectLst>
              <a:latin typeface="Times New Roman" pitchFamily="18" charset="0"/>
            </a:endParaRPr>
          </a:p>
          <a:p>
            <a:pPr fontAlgn="auto">
              <a:lnSpc>
                <a:spcPts val="2500"/>
              </a:lnSpc>
              <a:spcAft>
                <a:spcPts val="0"/>
              </a:spcAft>
            </a:pPr>
            <a:r>
              <a:rPr lang="es-DO" sz="2400" b="1" dirty="0">
                <a:solidFill>
                  <a:srgbClr val="0000FF"/>
                </a:solidFill>
                <a:effectLst>
                  <a:outerShdw blurRad="38100" dist="38100" dir="2700000" algn="tl">
                    <a:srgbClr val="000000">
                      <a:alpha val="43137"/>
                    </a:srgbClr>
                  </a:outerShdw>
                </a:effectLst>
                <a:latin typeface="Times New Roman" pitchFamily="18" charset="0"/>
              </a:rPr>
              <a:t>¿</a:t>
            </a:r>
            <a:r>
              <a:rPr lang="es-DO" sz="2400" b="1" dirty="0" err="1">
                <a:solidFill>
                  <a:srgbClr val="0000CC"/>
                </a:solidFill>
                <a:effectLst>
                  <a:outerShdw blurRad="38100" dist="38100" dir="2700000" algn="tl">
                    <a:srgbClr val="000000">
                      <a:alpha val="43137"/>
                    </a:srgbClr>
                  </a:outerShdw>
                </a:effectLst>
                <a:latin typeface="Times New Roman" pitchFamily="18" charset="0"/>
              </a:rPr>
              <a:t>pelot-</a:t>
            </a:r>
            <a:r>
              <a:rPr lang="es-DO" sz="2400" b="1" u="sng" dirty="0" err="1">
                <a:solidFill>
                  <a:srgbClr val="C00000"/>
                </a:solidFill>
                <a:effectLst>
                  <a:outerShdw blurRad="38100" dist="38100" dir="2700000" algn="tl">
                    <a:srgbClr val="000000">
                      <a:alpha val="43137"/>
                    </a:srgbClr>
                  </a:outerShdw>
                </a:effectLst>
                <a:latin typeface="Times New Roman" pitchFamily="18" charset="0"/>
              </a:rPr>
              <a:t>ita</a:t>
            </a:r>
            <a:r>
              <a:rPr lang="es-DO" sz="2400" b="1" dirty="0">
                <a:solidFill>
                  <a:srgbClr val="C00000"/>
                </a:solidFill>
                <a:effectLst>
                  <a:outerShdw blurRad="38100" dist="38100" dir="2700000" algn="tl">
                    <a:srgbClr val="000000">
                      <a:alpha val="43137"/>
                    </a:srgbClr>
                  </a:outerShdw>
                </a:effectLst>
                <a:latin typeface="Times New Roman" pitchFamily="18" charset="0"/>
              </a:rPr>
              <a:t> </a:t>
            </a:r>
            <a:r>
              <a:rPr lang="es-DO" sz="2400" b="1" dirty="0" err="1">
                <a:solidFill>
                  <a:srgbClr val="0000CC"/>
                </a:solidFill>
                <a:effectLst>
                  <a:outerShdw blurRad="38100" dist="38100" dir="2700000" algn="tl">
                    <a:srgbClr val="000000">
                      <a:alpha val="43137"/>
                    </a:srgbClr>
                  </a:outerShdw>
                </a:effectLst>
                <a:latin typeface="Times New Roman" pitchFamily="18" charset="0"/>
              </a:rPr>
              <a:t>chiquit-</a:t>
            </a:r>
            <a:r>
              <a:rPr lang="es-DO" sz="2400" b="1" u="sng" dirty="0" err="1">
                <a:solidFill>
                  <a:srgbClr val="C00000"/>
                </a:solidFill>
                <a:effectLst>
                  <a:outerShdw blurRad="38100" dist="38100" dir="2700000" algn="tl">
                    <a:srgbClr val="000000">
                      <a:alpha val="43137"/>
                    </a:srgbClr>
                  </a:outerShdw>
                </a:effectLst>
                <a:latin typeface="Times New Roman" pitchFamily="18" charset="0"/>
              </a:rPr>
              <a:t>ita</a:t>
            </a:r>
            <a:r>
              <a:rPr lang="es-DO" sz="2400" b="1" dirty="0">
                <a:solidFill>
                  <a:srgbClr val="C00000"/>
                </a:solidFill>
                <a:effectLst>
                  <a:outerShdw blurRad="38100" dist="38100" dir="2700000" algn="tl">
                    <a:srgbClr val="000000">
                      <a:alpha val="43137"/>
                    </a:srgbClr>
                  </a:outerShdw>
                </a:effectLst>
                <a:latin typeface="Times New Roman" pitchFamily="18" charset="0"/>
              </a:rPr>
              <a:t>  </a:t>
            </a:r>
            <a:r>
              <a:rPr lang="es-DO" sz="2400" b="1" dirty="0">
                <a:solidFill>
                  <a:srgbClr val="0000CC"/>
                </a:solidFill>
                <a:effectLst>
                  <a:outerShdw blurRad="38100" dist="38100" dir="2700000" algn="tl">
                    <a:srgbClr val="000000">
                      <a:alpha val="43137"/>
                    </a:srgbClr>
                  </a:outerShdw>
                </a:effectLst>
                <a:latin typeface="Times New Roman" pitchFamily="18" charset="0"/>
              </a:rPr>
              <a:t>o</a:t>
            </a:r>
            <a:r>
              <a:rPr lang="es-DO" sz="2400" b="1" dirty="0">
                <a:solidFill>
                  <a:srgbClr val="C00000"/>
                </a:solidFill>
                <a:effectLst>
                  <a:outerShdw blurRad="38100" dist="38100" dir="2700000" algn="tl">
                    <a:srgbClr val="000000">
                      <a:alpha val="43137"/>
                    </a:srgbClr>
                  </a:outerShdw>
                </a:effectLst>
                <a:latin typeface="Times New Roman" pitchFamily="18" charset="0"/>
              </a:rPr>
              <a:t>  </a:t>
            </a:r>
            <a:r>
              <a:rPr lang="es-DO" sz="2400" b="1" dirty="0" err="1">
                <a:solidFill>
                  <a:srgbClr val="0000CC"/>
                </a:solidFill>
                <a:effectLst>
                  <a:outerShdw blurRad="38100" dist="38100" dir="2700000" algn="tl">
                    <a:srgbClr val="000000">
                      <a:alpha val="43137"/>
                    </a:srgbClr>
                  </a:outerShdw>
                </a:effectLst>
                <a:latin typeface="Times New Roman" pitchFamily="18" charset="0"/>
              </a:rPr>
              <a:t>pelot-</a:t>
            </a:r>
            <a:r>
              <a:rPr lang="es-DO" sz="2400" b="1" u="sng" dirty="0" err="1">
                <a:solidFill>
                  <a:srgbClr val="C00000"/>
                </a:solidFill>
                <a:effectLst>
                  <a:outerShdw blurRad="38100" dist="38100" dir="2700000" algn="tl">
                    <a:srgbClr val="000000">
                      <a:alpha val="43137"/>
                    </a:srgbClr>
                  </a:outerShdw>
                </a:effectLst>
                <a:latin typeface="Times New Roman" pitchFamily="18" charset="0"/>
              </a:rPr>
              <a:t>ica</a:t>
            </a:r>
            <a:r>
              <a:rPr lang="es-DO" sz="2400" b="1" dirty="0">
                <a:solidFill>
                  <a:srgbClr val="C00000"/>
                </a:solidFill>
                <a:effectLst>
                  <a:outerShdw blurRad="38100" dist="38100" dir="2700000" algn="tl">
                    <a:srgbClr val="000000">
                      <a:alpha val="43137"/>
                    </a:srgbClr>
                  </a:outerShdw>
                </a:effectLst>
                <a:latin typeface="Times New Roman" pitchFamily="18" charset="0"/>
              </a:rPr>
              <a:t> </a:t>
            </a:r>
            <a:r>
              <a:rPr lang="es-DO" sz="2400" b="1" dirty="0" err="1">
                <a:solidFill>
                  <a:srgbClr val="0000CC"/>
                </a:solidFill>
                <a:effectLst>
                  <a:outerShdw blurRad="38100" dist="38100" dir="2700000" algn="tl">
                    <a:srgbClr val="000000">
                      <a:alpha val="43137"/>
                    </a:srgbClr>
                  </a:outerShdw>
                </a:effectLst>
                <a:latin typeface="Times New Roman" pitchFamily="18" charset="0"/>
              </a:rPr>
              <a:t>chiquit-</a:t>
            </a:r>
            <a:r>
              <a:rPr lang="es-DO" sz="2400" b="1" u="sng" dirty="0" err="1">
                <a:solidFill>
                  <a:srgbClr val="C00000"/>
                </a:solidFill>
                <a:effectLst>
                  <a:outerShdw blurRad="38100" dist="38100" dir="2700000" algn="tl">
                    <a:srgbClr val="000000">
                      <a:alpha val="43137"/>
                    </a:srgbClr>
                  </a:outerShdw>
                </a:effectLst>
                <a:latin typeface="Times New Roman" pitchFamily="18" charset="0"/>
              </a:rPr>
              <a:t>ica</a:t>
            </a:r>
            <a:r>
              <a:rPr lang="es-DO" sz="2400" b="1" dirty="0">
                <a:solidFill>
                  <a:srgbClr val="0000FF"/>
                </a:solidFill>
                <a:effectLst>
                  <a:outerShdw blurRad="38100" dist="38100" dir="2700000" algn="tl">
                    <a:srgbClr val="000000">
                      <a:alpha val="43137"/>
                    </a:srgbClr>
                  </a:outerShdw>
                </a:effectLst>
                <a:latin typeface="Times New Roman" pitchFamily="18" charset="0"/>
              </a:rPr>
              <a:t>?</a:t>
            </a:r>
          </a:p>
        </p:txBody>
      </p:sp>
      <p:sp>
        <p:nvSpPr>
          <p:cNvPr id="2" name="Rounded Rectangle 1"/>
          <p:cNvSpPr/>
          <p:nvPr/>
        </p:nvSpPr>
        <p:spPr>
          <a:xfrm>
            <a:off x="6534607" y="1956707"/>
            <a:ext cx="1219200" cy="3048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9" name="Rounded Rectangle 8"/>
          <p:cNvSpPr/>
          <p:nvPr/>
        </p:nvSpPr>
        <p:spPr>
          <a:xfrm>
            <a:off x="3757485" y="2335825"/>
            <a:ext cx="1219200" cy="3048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756606" y="2712348"/>
            <a:ext cx="1219200" cy="3048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553200" y="3072435"/>
            <a:ext cx="1219200" cy="3048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744909" y="3429000"/>
            <a:ext cx="1219200" cy="3048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744909" y="3807851"/>
            <a:ext cx="1219200" cy="3048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744909" y="4179865"/>
            <a:ext cx="1219200" cy="3048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534607" y="4540487"/>
            <a:ext cx="1219200" cy="318418"/>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756606" y="4921292"/>
            <a:ext cx="1219200" cy="3048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553200" y="5301764"/>
            <a:ext cx="1219200" cy="3048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756606" y="5658221"/>
            <a:ext cx="1219200" cy="3048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744909" y="6020530"/>
            <a:ext cx="1219200" cy="3048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6553200" y="6370459"/>
            <a:ext cx="1219200" cy="3048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4">
            <a:extLst>
              <a:ext uri="{FF2B5EF4-FFF2-40B4-BE49-F238E27FC236}">
                <a16:creationId xmlns:a16="http://schemas.microsoft.com/office/drawing/2014/main" id="{BA70FFF7-3A2B-4131-86AA-E97F826A35AF}"/>
              </a:ext>
            </a:extLst>
          </p:cNvPr>
          <p:cNvSpPr txBox="1">
            <a:spLocks/>
          </p:cNvSpPr>
          <p:nvPr/>
        </p:nvSpPr>
        <p:spPr>
          <a:xfrm>
            <a:off x="179512" y="404708"/>
            <a:ext cx="1219200" cy="472929"/>
          </a:xfrm>
          <a:prstGeom prst="rect">
            <a:avLst/>
          </a:prstGeom>
        </p:spPr>
        <p:txBody>
          <a:bodyPr vert="horz" rtlCol="0" anchor="ctr">
            <a:normAutofit fontScale="60000" lnSpcReduction="2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s-DO" sz="4400" b="0" kern="160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endParaRPr lang="es-ES" b="0" dirty="0">
              <a:solidFill>
                <a:srgbClr val="0000CC"/>
              </a:solidFill>
              <a:effectLst>
                <a:outerShdw blurRad="38100" dist="38100" dir="2700000" algn="tl">
                  <a:srgbClr val="000000">
                    <a:alpha val="43137"/>
                  </a:srgbClr>
                </a:outerShdw>
              </a:effectLst>
            </a:endParaRPr>
          </a:p>
        </p:txBody>
      </p:sp>
      <p:sp>
        <p:nvSpPr>
          <p:cNvPr id="23" name="Title 4">
            <a:extLst>
              <a:ext uri="{FF2B5EF4-FFF2-40B4-BE49-F238E27FC236}">
                <a16:creationId xmlns:a16="http://schemas.microsoft.com/office/drawing/2014/main" id="{76818026-874D-4087-8D13-C44161A8EE3E}"/>
              </a:ext>
            </a:extLst>
          </p:cNvPr>
          <p:cNvSpPr txBox="1">
            <a:spLocks/>
          </p:cNvSpPr>
          <p:nvPr/>
        </p:nvSpPr>
        <p:spPr>
          <a:xfrm>
            <a:off x="3897310" y="1493168"/>
            <a:ext cx="1219200" cy="472929"/>
          </a:xfrm>
          <a:prstGeom prst="rect">
            <a:avLst/>
          </a:prstGeom>
        </p:spPr>
        <p:txBody>
          <a:bodyPr vert="horz" rtlCol="0" anchor="ctr">
            <a:normAutofit fontScale="60000" lnSpcReduction="2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s-DO" sz="4400" b="0" kern="160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endParaRPr lang="es-ES" b="0" dirty="0">
              <a:solidFill>
                <a:srgbClr val="0000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822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barn(inVertical)">
                                      <p:cBhvr>
                                        <p:cTn id="11" dur="500"/>
                                        <p:tgtEl>
                                          <p:spTgt spid="8">
                                            <p:txEl>
                                              <p:pRg st="0" end="0"/>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barn(inVertical)">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bg/>
                                          </p:spTgt>
                                        </p:tgtEl>
                                        <p:attrNameLst>
                                          <p:attrName>style.visibility</p:attrName>
                                        </p:attrNameLst>
                                      </p:cBhvr>
                                      <p:to>
                                        <p:strVal val="visible"/>
                                      </p:to>
                                    </p:set>
                                    <p:animEffect transition="in" filter="barn(inVertical)">
                                      <p:cBhvr>
                                        <p:cTn id="20" dur="500"/>
                                        <p:tgtEl>
                                          <p:spTgt spid="3">
                                            <p:bg/>
                                          </p:spTgt>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barn(inVertical)">
                                      <p:cBhvr>
                                        <p:cTn id="24" dur="500"/>
                                        <p:tgtEl>
                                          <p:spTgt spid="3">
                                            <p:txEl>
                                              <p:pRg st="0" end="0"/>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arn(inVertical)">
                                      <p:cBhvr>
                                        <p:cTn id="27" dur="500"/>
                                        <p:tgtEl>
                                          <p:spTgt spid="3">
                                            <p:txEl>
                                              <p:pRg st="1" end="1"/>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par>
                          <p:cTn id="31" fill="hold">
                            <p:stCondLst>
                              <p:cond delay="1000"/>
                            </p:stCondLst>
                            <p:childTnLst>
                              <p:par>
                                <p:cTn id="32" presetID="21" presetClass="entr" presetSubtype="4" fill="hold" grpId="0"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heel(4)">
                                      <p:cBhvr>
                                        <p:cTn id="34" dur="500"/>
                                        <p:tgtEl>
                                          <p:spTgt spid="3">
                                            <p:txEl>
                                              <p:pRg st="2" end="2"/>
                                            </p:txEl>
                                          </p:spTgt>
                                        </p:tgtEl>
                                      </p:cBhvr>
                                    </p:animEffect>
                                  </p:childTnLst>
                                </p:cTn>
                              </p:par>
                              <p:par>
                                <p:cTn id="35" presetID="21" presetClass="entr" presetSubtype="4" fill="hold" grpId="0"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heel(4)">
                                      <p:cBhvr>
                                        <p:cTn id="37" dur="500"/>
                                        <p:tgtEl>
                                          <p:spTgt spid="3">
                                            <p:txEl>
                                              <p:pRg st="3" end="3"/>
                                            </p:txEl>
                                          </p:spTgt>
                                        </p:tgtEl>
                                      </p:cBhvr>
                                    </p:animEffect>
                                  </p:childTnLst>
                                </p:cTn>
                              </p:par>
                              <p:par>
                                <p:cTn id="38" presetID="21" presetClass="entr" presetSubtype="4" fill="hold" grpId="0"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wheel(4)">
                                      <p:cBhvr>
                                        <p:cTn id="40" dur="500"/>
                                        <p:tgtEl>
                                          <p:spTgt spid="3">
                                            <p:txEl>
                                              <p:pRg st="4" end="4"/>
                                            </p:txEl>
                                          </p:spTgt>
                                        </p:tgtEl>
                                      </p:cBhvr>
                                    </p:animEffect>
                                  </p:childTnLst>
                                </p:cTn>
                              </p:par>
                              <p:par>
                                <p:cTn id="41" presetID="21" presetClass="entr" presetSubtype="4" fill="hold" grpId="0"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heel(4)">
                                      <p:cBhvr>
                                        <p:cTn id="43" dur="500"/>
                                        <p:tgtEl>
                                          <p:spTgt spid="3">
                                            <p:txEl>
                                              <p:pRg st="5" end="5"/>
                                            </p:txEl>
                                          </p:spTgt>
                                        </p:tgtEl>
                                      </p:cBhvr>
                                    </p:animEffect>
                                  </p:childTnLst>
                                </p:cTn>
                              </p:par>
                              <p:par>
                                <p:cTn id="44" presetID="21" presetClass="entr" presetSubtype="4" fill="hold" grpId="0" nodeType="with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wheel(4)">
                                      <p:cBhvr>
                                        <p:cTn id="46" dur="500"/>
                                        <p:tgtEl>
                                          <p:spTgt spid="3">
                                            <p:txEl>
                                              <p:pRg st="6" end="6"/>
                                            </p:txEl>
                                          </p:spTgt>
                                        </p:tgtEl>
                                      </p:cBhvr>
                                    </p:animEffect>
                                  </p:childTnLst>
                                </p:cTn>
                              </p:par>
                              <p:par>
                                <p:cTn id="47" presetID="21" presetClass="entr" presetSubtype="4" fill="hold" grpId="0"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wheel(4)">
                                      <p:cBhvr>
                                        <p:cTn id="49" dur="500"/>
                                        <p:tgtEl>
                                          <p:spTgt spid="3">
                                            <p:txEl>
                                              <p:pRg st="7" end="7"/>
                                            </p:txEl>
                                          </p:spTgt>
                                        </p:tgtEl>
                                      </p:cBhvr>
                                    </p:animEffect>
                                  </p:childTnLst>
                                </p:cTn>
                              </p:par>
                              <p:par>
                                <p:cTn id="50" presetID="21" presetClass="entr" presetSubtype="4" fill="hold" grpId="0"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wheel(4)">
                                      <p:cBhvr>
                                        <p:cTn id="52" dur="500"/>
                                        <p:tgtEl>
                                          <p:spTgt spid="3">
                                            <p:txEl>
                                              <p:pRg st="8" end="8"/>
                                            </p:txEl>
                                          </p:spTgt>
                                        </p:tgtEl>
                                      </p:cBhvr>
                                    </p:animEffect>
                                  </p:childTnLst>
                                </p:cTn>
                              </p:par>
                              <p:par>
                                <p:cTn id="53" presetID="21" presetClass="entr" presetSubtype="4" fill="hold" grpId="0" nodeType="with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wheel(4)">
                                      <p:cBhvr>
                                        <p:cTn id="55" dur="500"/>
                                        <p:tgtEl>
                                          <p:spTgt spid="3">
                                            <p:txEl>
                                              <p:pRg st="9" end="9"/>
                                            </p:txEl>
                                          </p:spTgt>
                                        </p:tgtEl>
                                      </p:cBhvr>
                                    </p:animEffect>
                                  </p:childTnLst>
                                </p:cTn>
                              </p:par>
                              <p:par>
                                <p:cTn id="56" presetID="21" presetClass="entr" presetSubtype="4" fill="hold" grpId="0" nodeType="with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wheel(4)">
                                      <p:cBhvr>
                                        <p:cTn id="58" dur="500"/>
                                        <p:tgtEl>
                                          <p:spTgt spid="3">
                                            <p:txEl>
                                              <p:pRg st="10" end="10"/>
                                            </p:txEl>
                                          </p:spTgt>
                                        </p:tgtEl>
                                      </p:cBhvr>
                                    </p:animEffect>
                                  </p:childTnLst>
                                </p:cTn>
                              </p:par>
                              <p:par>
                                <p:cTn id="59" presetID="21" presetClass="entr" presetSubtype="4" fill="hold" grpId="0" nodeType="with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Effect transition="in" filter="wheel(4)">
                                      <p:cBhvr>
                                        <p:cTn id="61" dur="500"/>
                                        <p:tgtEl>
                                          <p:spTgt spid="3">
                                            <p:txEl>
                                              <p:pRg st="11" end="11"/>
                                            </p:txEl>
                                          </p:spTgt>
                                        </p:tgtEl>
                                      </p:cBhvr>
                                    </p:animEffect>
                                  </p:childTnLst>
                                </p:cTn>
                              </p:par>
                              <p:par>
                                <p:cTn id="62" presetID="21" presetClass="entr" presetSubtype="4" fill="hold" grpId="0" nodeType="withEffect">
                                  <p:stCondLst>
                                    <p:cond delay="0"/>
                                  </p:stCondLst>
                                  <p:childTnLst>
                                    <p:set>
                                      <p:cBhvr>
                                        <p:cTn id="63" dur="1" fill="hold">
                                          <p:stCondLst>
                                            <p:cond delay="0"/>
                                          </p:stCondLst>
                                        </p:cTn>
                                        <p:tgtEl>
                                          <p:spTgt spid="3">
                                            <p:txEl>
                                              <p:pRg st="12" end="12"/>
                                            </p:txEl>
                                          </p:spTgt>
                                        </p:tgtEl>
                                        <p:attrNameLst>
                                          <p:attrName>style.visibility</p:attrName>
                                        </p:attrNameLst>
                                      </p:cBhvr>
                                      <p:to>
                                        <p:strVal val="visible"/>
                                      </p:to>
                                    </p:set>
                                    <p:animEffect transition="in" filter="wheel(4)">
                                      <p:cBhvr>
                                        <p:cTn id="64" dur="500"/>
                                        <p:tgtEl>
                                          <p:spTgt spid="3">
                                            <p:txEl>
                                              <p:pRg st="12" end="12"/>
                                            </p:txEl>
                                          </p:spTgt>
                                        </p:tgtEl>
                                      </p:cBhvr>
                                    </p:animEffect>
                                  </p:childTnLst>
                                </p:cTn>
                              </p:par>
                              <p:par>
                                <p:cTn id="65" presetID="21" presetClass="entr" presetSubtype="4" fill="hold" grpId="0" nodeType="with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Effect transition="in" filter="wheel(4)">
                                      <p:cBhvr>
                                        <p:cTn id="67" dur="500"/>
                                        <p:tgtEl>
                                          <p:spTgt spid="3">
                                            <p:txEl>
                                              <p:pRg st="13" end="13"/>
                                            </p:txEl>
                                          </p:spTgt>
                                        </p:tgtEl>
                                      </p:cBhvr>
                                    </p:animEffect>
                                  </p:childTnLst>
                                </p:cTn>
                              </p:par>
                              <p:par>
                                <p:cTn id="68" presetID="21" presetClass="entr" presetSubtype="4" fill="hold" grpId="0" nodeType="withEffect">
                                  <p:stCondLst>
                                    <p:cond delay="0"/>
                                  </p:stCondLst>
                                  <p:childTnLst>
                                    <p:set>
                                      <p:cBhvr>
                                        <p:cTn id="69" dur="1" fill="hold">
                                          <p:stCondLst>
                                            <p:cond delay="0"/>
                                          </p:stCondLst>
                                        </p:cTn>
                                        <p:tgtEl>
                                          <p:spTgt spid="3">
                                            <p:txEl>
                                              <p:pRg st="14" end="14"/>
                                            </p:txEl>
                                          </p:spTgt>
                                        </p:tgtEl>
                                        <p:attrNameLst>
                                          <p:attrName>style.visibility</p:attrName>
                                        </p:attrNameLst>
                                      </p:cBhvr>
                                      <p:to>
                                        <p:strVal val="visible"/>
                                      </p:to>
                                    </p:set>
                                    <p:animEffect transition="in" filter="wheel(4)">
                                      <p:cBhvr>
                                        <p:cTn id="70" dur="500"/>
                                        <p:tgtEl>
                                          <p:spTgt spid="3">
                                            <p:txEl>
                                              <p:pRg st="14" end="1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3"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wheel(3)">
                                      <p:cBhvr>
                                        <p:cTn id="75" dur="500"/>
                                        <p:tgtEl>
                                          <p:spTgt spid="2"/>
                                        </p:tgtEl>
                                      </p:cBhvr>
                                    </p:animEffect>
                                  </p:childTnLst>
                                </p:cTn>
                              </p:par>
                            </p:childTnLst>
                          </p:cTn>
                        </p:par>
                        <p:par>
                          <p:cTn id="76" fill="hold">
                            <p:stCondLst>
                              <p:cond delay="500"/>
                            </p:stCondLst>
                            <p:childTnLst>
                              <p:par>
                                <p:cTn id="77" presetID="21" presetClass="entr" presetSubtype="3" fill="hold" grpId="0"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heel(3)">
                                      <p:cBhvr>
                                        <p:cTn id="79" dur="500"/>
                                        <p:tgtEl>
                                          <p:spTgt spid="9"/>
                                        </p:tgtEl>
                                      </p:cBhvr>
                                    </p:animEffect>
                                  </p:childTnLst>
                                </p:cTn>
                              </p:par>
                            </p:childTnLst>
                          </p:cTn>
                        </p:par>
                        <p:par>
                          <p:cTn id="80" fill="hold">
                            <p:stCondLst>
                              <p:cond delay="1000"/>
                            </p:stCondLst>
                            <p:childTnLst>
                              <p:par>
                                <p:cTn id="81" presetID="21" presetClass="entr" presetSubtype="3"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wheel(3)">
                                      <p:cBhvr>
                                        <p:cTn id="83" dur="500"/>
                                        <p:tgtEl>
                                          <p:spTgt spid="10"/>
                                        </p:tgtEl>
                                      </p:cBhvr>
                                    </p:animEffect>
                                  </p:childTnLst>
                                </p:cTn>
                              </p:par>
                            </p:childTnLst>
                          </p:cTn>
                        </p:par>
                        <p:par>
                          <p:cTn id="84" fill="hold">
                            <p:stCondLst>
                              <p:cond delay="1500"/>
                            </p:stCondLst>
                            <p:childTnLst>
                              <p:par>
                                <p:cTn id="85" presetID="21" presetClass="entr" presetSubtype="3" fill="hold" grpId="0"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wheel(3)">
                                      <p:cBhvr>
                                        <p:cTn id="87" dur="500"/>
                                        <p:tgtEl>
                                          <p:spTgt spid="11"/>
                                        </p:tgtEl>
                                      </p:cBhvr>
                                    </p:animEffect>
                                  </p:childTnLst>
                                </p:cTn>
                              </p:par>
                            </p:childTnLst>
                          </p:cTn>
                        </p:par>
                        <p:par>
                          <p:cTn id="88" fill="hold">
                            <p:stCondLst>
                              <p:cond delay="2000"/>
                            </p:stCondLst>
                            <p:childTnLst>
                              <p:par>
                                <p:cTn id="89" presetID="21" presetClass="entr" presetSubtype="3" fill="hold" grpId="0" nodeType="after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wheel(3)">
                                      <p:cBhvr>
                                        <p:cTn id="91" dur="500"/>
                                        <p:tgtEl>
                                          <p:spTgt spid="12"/>
                                        </p:tgtEl>
                                      </p:cBhvr>
                                    </p:animEffect>
                                  </p:childTnLst>
                                </p:cTn>
                              </p:par>
                            </p:childTnLst>
                          </p:cTn>
                        </p:par>
                        <p:par>
                          <p:cTn id="92" fill="hold">
                            <p:stCondLst>
                              <p:cond delay="2500"/>
                            </p:stCondLst>
                            <p:childTnLst>
                              <p:par>
                                <p:cTn id="93" presetID="21" presetClass="entr" presetSubtype="3" fill="hold" grpId="0" nodeType="after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wheel(3)">
                                      <p:cBhvr>
                                        <p:cTn id="95" dur="500"/>
                                        <p:tgtEl>
                                          <p:spTgt spid="13"/>
                                        </p:tgtEl>
                                      </p:cBhvr>
                                    </p:animEffect>
                                  </p:childTnLst>
                                </p:cTn>
                              </p:par>
                            </p:childTnLst>
                          </p:cTn>
                        </p:par>
                        <p:par>
                          <p:cTn id="96" fill="hold">
                            <p:stCondLst>
                              <p:cond delay="3000"/>
                            </p:stCondLst>
                            <p:childTnLst>
                              <p:par>
                                <p:cTn id="97" presetID="21" presetClass="entr" presetSubtype="3" fill="hold" grpId="0" nodeType="after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wheel(3)">
                                      <p:cBhvr>
                                        <p:cTn id="99" dur="500"/>
                                        <p:tgtEl>
                                          <p:spTgt spid="14"/>
                                        </p:tgtEl>
                                      </p:cBhvr>
                                    </p:animEffect>
                                  </p:childTnLst>
                                </p:cTn>
                              </p:par>
                            </p:childTnLst>
                          </p:cTn>
                        </p:par>
                        <p:par>
                          <p:cTn id="100" fill="hold">
                            <p:stCondLst>
                              <p:cond delay="3500"/>
                            </p:stCondLst>
                            <p:childTnLst>
                              <p:par>
                                <p:cTn id="101" presetID="21" presetClass="entr" presetSubtype="3" fill="hold" grpId="0" nodeType="afterEffect">
                                  <p:stCondLst>
                                    <p:cond delay="0"/>
                                  </p:stCondLst>
                                  <p:childTnLst>
                                    <p:set>
                                      <p:cBhvr>
                                        <p:cTn id="102" dur="1" fill="hold">
                                          <p:stCondLst>
                                            <p:cond delay="0"/>
                                          </p:stCondLst>
                                        </p:cTn>
                                        <p:tgtEl>
                                          <p:spTgt spid="15"/>
                                        </p:tgtEl>
                                        <p:attrNameLst>
                                          <p:attrName>style.visibility</p:attrName>
                                        </p:attrNameLst>
                                      </p:cBhvr>
                                      <p:to>
                                        <p:strVal val="visible"/>
                                      </p:to>
                                    </p:set>
                                    <p:animEffect transition="in" filter="wheel(3)">
                                      <p:cBhvr>
                                        <p:cTn id="103" dur="500"/>
                                        <p:tgtEl>
                                          <p:spTgt spid="15"/>
                                        </p:tgtEl>
                                      </p:cBhvr>
                                    </p:animEffect>
                                  </p:childTnLst>
                                </p:cTn>
                              </p:par>
                            </p:childTnLst>
                          </p:cTn>
                        </p:par>
                        <p:par>
                          <p:cTn id="104" fill="hold">
                            <p:stCondLst>
                              <p:cond delay="4000"/>
                            </p:stCondLst>
                            <p:childTnLst>
                              <p:par>
                                <p:cTn id="105" presetID="21" presetClass="entr" presetSubtype="3" fill="hold" grpId="0" nodeType="after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wheel(3)">
                                      <p:cBhvr>
                                        <p:cTn id="107" dur="500"/>
                                        <p:tgtEl>
                                          <p:spTgt spid="16"/>
                                        </p:tgtEl>
                                      </p:cBhvr>
                                    </p:animEffect>
                                  </p:childTnLst>
                                </p:cTn>
                              </p:par>
                            </p:childTnLst>
                          </p:cTn>
                        </p:par>
                        <p:par>
                          <p:cTn id="108" fill="hold">
                            <p:stCondLst>
                              <p:cond delay="4500"/>
                            </p:stCondLst>
                            <p:childTnLst>
                              <p:par>
                                <p:cTn id="109" presetID="21" presetClass="entr" presetSubtype="3" fill="hold" grpId="0" nodeType="after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wheel(3)">
                                      <p:cBhvr>
                                        <p:cTn id="111" dur="500"/>
                                        <p:tgtEl>
                                          <p:spTgt spid="17"/>
                                        </p:tgtEl>
                                      </p:cBhvr>
                                    </p:animEffect>
                                  </p:childTnLst>
                                </p:cTn>
                              </p:par>
                            </p:childTnLst>
                          </p:cTn>
                        </p:par>
                        <p:par>
                          <p:cTn id="112" fill="hold">
                            <p:stCondLst>
                              <p:cond delay="5000"/>
                            </p:stCondLst>
                            <p:childTnLst>
                              <p:par>
                                <p:cTn id="113" presetID="21" presetClass="entr" presetSubtype="3" fill="hold" grpId="0" nodeType="after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wheel(3)">
                                      <p:cBhvr>
                                        <p:cTn id="115" dur="500"/>
                                        <p:tgtEl>
                                          <p:spTgt spid="18"/>
                                        </p:tgtEl>
                                      </p:cBhvr>
                                    </p:animEffect>
                                  </p:childTnLst>
                                </p:cTn>
                              </p:par>
                            </p:childTnLst>
                          </p:cTn>
                        </p:par>
                        <p:par>
                          <p:cTn id="116" fill="hold">
                            <p:stCondLst>
                              <p:cond delay="5500"/>
                            </p:stCondLst>
                            <p:childTnLst>
                              <p:par>
                                <p:cTn id="117" presetID="21" presetClass="entr" presetSubtype="3" fill="hold" grpId="0" nodeType="afterEffect">
                                  <p:stCondLst>
                                    <p:cond delay="0"/>
                                  </p:stCondLst>
                                  <p:childTnLst>
                                    <p:set>
                                      <p:cBhvr>
                                        <p:cTn id="118" dur="1" fill="hold">
                                          <p:stCondLst>
                                            <p:cond delay="0"/>
                                          </p:stCondLst>
                                        </p:cTn>
                                        <p:tgtEl>
                                          <p:spTgt spid="19"/>
                                        </p:tgtEl>
                                        <p:attrNameLst>
                                          <p:attrName>style.visibility</p:attrName>
                                        </p:attrNameLst>
                                      </p:cBhvr>
                                      <p:to>
                                        <p:strVal val="visible"/>
                                      </p:to>
                                    </p:set>
                                    <p:animEffect transition="in" filter="wheel(3)">
                                      <p:cBhvr>
                                        <p:cTn id="119" dur="500"/>
                                        <p:tgtEl>
                                          <p:spTgt spid="19"/>
                                        </p:tgtEl>
                                      </p:cBhvr>
                                    </p:animEffect>
                                  </p:childTnLst>
                                </p:cTn>
                              </p:par>
                            </p:childTnLst>
                          </p:cTn>
                        </p:par>
                        <p:par>
                          <p:cTn id="120" fill="hold">
                            <p:stCondLst>
                              <p:cond delay="6000"/>
                            </p:stCondLst>
                            <p:childTnLst>
                              <p:par>
                                <p:cTn id="121" presetID="21" presetClass="entr" presetSubtype="3" fill="hold" grpId="0" nodeType="after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wheel(3)">
                                      <p:cBhvr>
                                        <p:cTn id="1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8" grpId="0" animBg="1"/>
      <p:bldP spid="2"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idx="1"/>
          </p:nvPr>
        </p:nvSpPr>
        <p:spPr>
          <a:xfrm>
            <a:off x="333375" y="4348536"/>
            <a:ext cx="8477250" cy="1946310"/>
          </a:xfrm>
          <a:solidFill>
            <a:schemeClr val="bg1"/>
          </a:solidFill>
          <a:ln w="28575">
            <a:solidFill>
              <a:srgbClr val="0000CC"/>
            </a:solidFill>
            <a:prstDash val="dash"/>
          </a:ln>
        </p:spPr>
        <p:txBody>
          <a:bodyPr>
            <a:normAutofit/>
          </a:bodyPr>
          <a:lstStyle/>
          <a:p>
            <a:pPr algn="ctr">
              <a:lnSpc>
                <a:spcPts val="500"/>
              </a:lnSpc>
              <a:spcBef>
                <a:spcPts val="0"/>
              </a:spcBef>
              <a:buFontTx/>
              <a:buNone/>
            </a:pPr>
            <a:endParaRPr lang="es-DO" sz="800" dirty="0">
              <a:solidFill>
                <a:srgbClr val="0070C0"/>
              </a:solidFill>
              <a:effectLst>
                <a:outerShdw blurRad="38100" dist="38100" dir="2700000" algn="tl">
                  <a:srgbClr val="000000">
                    <a:alpha val="43137"/>
                  </a:srgbClr>
                </a:outerShdw>
              </a:effectLst>
              <a:latin typeface="Times New Roman" pitchFamily="18" charset="0"/>
            </a:endParaRPr>
          </a:p>
          <a:p>
            <a:pPr marL="274320" algn="ctr">
              <a:lnSpc>
                <a:spcPts val="2600"/>
              </a:lnSpc>
              <a:spcBef>
                <a:spcPts val="0"/>
              </a:spcBef>
              <a:buFontTx/>
              <a:buNone/>
            </a:pPr>
            <a:r>
              <a:rPr lang="es-DO" sz="2000" dirty="0">
                <a:solidFill>
                  <a:srgbClr val="0070C0"/>
                </a:solidFill>
                <a:effectLst>
                  <a:outerShdw blurRad="38100" dist="38100" dir="2700000" algn="tl">
                    <a:srgbClr val="000000">
                      <a:alpha val="43137"/>
                    </a:srgbClr>
                  </a:outerShdw>
                </a:effectLst>
                <a:latin typeface="Times New Roman" pitchFamily="18" charset="0"/>
              </a:rPr>
              <a:t>«Entonces tiene que tener su </a:t>
            </a:r>
            <a:r>
              <a:rPr lang="es-DO" sz="2000" dirty="0">
                <a:solidFill>
                  <a:srgbClr val="FF0000"/>
                </a:solidFill>
                <a:effectLst>
                  <a:outerShdw blurRad="38100" dist="38100" dir="2700000" algn="tl">
                    <a:srgbClr val="000000">
                      <a:alpha val="43137"/>
                    </a:srgbClr>
                  </a:outerShdw>
                </a:effectLst>
                <a:latin typeface="Times New Roman" pitchFamily="18" charset="0"/>
              </a:rPr>
              <a:t>bille</a:t>
            </a:r>
            <a:r>
              <a:rPr lang="es-DO" sz="2400" b="1" u="sng" dirty="0">
                <a:solidFill>
                  <a:srgbClr val="FF0000"/>
                </a:solidFill>
                <a:effectLst>
                  <a:outerShdw blurRad="38100" dist="38100" dir="2700000" algn="tl">
                    <a:srgbClr val="000000">
                      <a:alpha val="43137"/>
                    </a:srgbClr>
                  </a:outerShdw>
                </a:effectLst>
                <a:latin typeface="Times New Roman" pitchFamily="18" charset="0"/>
              </a:rPr>
              <a:t>tic</a:t>
            </a:r>
            <a:r>
              <a:rPr lang="es-DO" sz="2000" b="1" dirty="0">
                <a:solidFill>
                  <a:srgbClr val="FF0000"/>
                </a:solidFill>
                <a:effectLst>
                  <a:outerShdw blurRad="38100" dist="38100" dir="2700000" algn="tl">
                    <a:srgbClr val="000000">
                      <a:alpha val="43137"/>
                    </a:srgbClr>
                  </a:outerShdw>
                </a:effectLst>
                <a:latin typeface="Times New Roman" pitchFamily="18" charset="0"/>
              </a:rPr>
              <a:t>o</a:t>
            </a:r>
            <a:r>
              <a:rPr lang="es-DO" sz="2000" dirty="0">
                <a:solidFill>
                  <a:srgbClr val="0070C0"/>
                </a:solidFill>
                <a:effectLst>
                  <a:outerShdw blurRad="38100" dist="38100" dir="2700000" algn="tl">
                    <a:srgbClr val="000000">
                      <a:alpha val="43137"/>
                    </a:srgbClr>
                  </a:outerShdw>
                </a:effectLst>
                <a:latin typeface="Times New Roman" pitchFamily="18" charset="0"/>
              </a:rPr>
              <a:t>, en el bolsillo, para comprarse su fría.»</a:t>
            </a:r>
          </a:p>
          <a:p>
            <a:pPr marL="274320" algn="ctr">
              <a:lnSpc>
                <a:spcPts val="1000"/>
              </a:lnSpc>
              <a:spcBef>
                <a:spcPts val="0"/>
              </a:spcBef>
              <a:buFontTx/>
              <a:buNone/>
            </a:pPr>
            <a:endParaRPr lang="es-DO" sz="2000" dirty="0">
              <a:solidFill>
                <a:srgbClr val="FF0000"/>
              </a:solidFill>
              <a:latin typeface="Times New Roman" pitchFamily="18" charset="0"/>
            </a:endParaRPr>
          </a:p>
          <a:p>
            <a:pPr marL="274320" algn="ctr">
              <a:lnSpc>
                <a:spcPts val="2500"/>
              </a:lnSpc>
              <a:spcBef>
                <a:spcPts val="0"/>
              </a:spcBef>
              <a:spcAft>
                <a:spcPts val="600"/>
              </a:spcAft>
              <a:buFontTx/>
              <a:buNone/>
            </a:pPr>
            <a:r>
              <a:rPr lang="es-DO" sz="2000" dirty="0">
                <a:solidFill>
                  <a:srgbClr val="0070C0"/>
                </a:solidFill>
                <a:effectLst>
                  <a:outerShdw blurRad="38100" dist="38100" dir="2700000" algn="tl">
                    <a:srgbClr val="000000">
                      <a:alpha val="43137"/>
                    </a:srgbClr>
                  </a:outerShdw>
                </a:effectLst>
                <a:latin typeface="Times New Roman" pitchFamily="18" charset="0"/>
              </a:rPr>
              <a:t>«Y les dejábamos yerbas, que mi </a:t>
            </a:r>
            <a:r>
              <a:rPr lang="es-DO" sz="2000" dirty="0">
                <a:solidFill>
                  <a:srgbClr val="FF0000"/>
                </a:solidFill>
                <a:effectLst>
                  <a:outerShdw blurRad="38100" dist="38100" dir="2700000" algn="tl">
                    <a:srgbClr val="000000">
                      <a:alpha val="43137"/>
                    </a:srgbClr>
                  </a:outerShdw>
                </a:effectLst>
                <a:latin typeface="Times New Roman" pitchFamily="18" charset="0"/>
              </a:rPr>
              <a:t>abue</a:t>
            </a:r>
            <a:r>
              <a:rPr lang="es-DO" sz="2400" b="1" u="sng" dirty="0">
                <a:solidFill>
                  <a:srgbClr val="FF0000"/>
                </a:solidFill>
                <a:effectLst>
                  <a:outerShdw blurRad="38100" dist="38100" dir="2700000" algn="tl">
                    <a:srgbClr val="000000">
                      <a:alpha val="43137"/>
                    </a:srgbClr>
                  </a:outerShdw>
                </a:effectLst>
                <a:latin typeface="Times New Roman" pitchFamily="18" charset="0"/>
              </a:rPr>
              <a:t>lit</a:t>
            </a:r>
            <a:r>
              <a:rPr lang="es-DO" sz="2000" dirty="0">
                <a:solidFill>
                  <a:srgbClr val="FF0000"/>
                </a:solidFill>
                <a:effectLst>
                  <a:outerShdw blurRad="38100" dist="38100" dir="2700000" algn="tl">
                    <a:srgbClr val="000000">
                      <a:alpha val="43137"/>
                    </a:srgbClr>
                  </a:outerShdw>
                </a:effectLst>
                <a:latin typeface="Times New Roman" pitchFamily="18" charset="0"/>
              </a:rPr>
              <a:t>a</a:t>
            </a:r>
            <a:r>
              <a:rPr lang="es-DO" sz="2000" dirty="0">
                <a:solidFill>
                  <a:srgbClr val="0070C0"/>
                </a:solidFill>
                <a:effectLst>
                  <a:outerShdw blurRad="38100" dist="38100" dir="2700000" algn="tl">
                    <a:srgbClr val="000000">
                      <a:alpha val="43137"/>
                    </a:srgbClr>
                  </a:outerShdw>
                </a:effectLst>
                <a:latin typeface="Times New Roman" pitchFamily="18" charset="0"/>
              </a:rPr>
              <a:t> salía con nosotros a buscarla por donde fuera. Entonces les dejábamos esa yerba, ese </a:t>
            </a:r>
            <a:r>
              <a:rPr lang="es-DO" sz="2000" dirty="0">
                <a:solidFill>
                  <a:srgbClr val="FF0000"/>
                </a:solidFill>
                <a:effectLst>
                  <a:outerShdw blurRad="38100" dist="38100" dir="2700000" algn="tl">
                    <a:srgbClr val="000000">
                      <a:alpha val="43137"/>
                    </a:srgbClr>
                  </a:outerShdw>
                </a:effectLst>
                <a:latin typeface="Times New Roman" pitchFamily="18" charset="0"/>
              </a:rPr>
              <a:t>po</a:t>
            </a:r>
            <a:r>
              <a:rPr lang="es-DO" sz="2400" b="1" u="sng" dirty="0">
                <a:solidFill>
                  <a:srgbClr val="FF0000"/>
                </a:solidFill>
                <a:effectLst>
                  <a:outerShdw blurRad="38100" dist="38100" dir="2700000" algn="tl">
                    <a:srgbClr val="000000">
                      <a:alpha val="43137"/>
                    </a:srgbClr>
                  </a:outerShdw>
                </a:effectLst>
                <a:latin typeface="Times New Roman" pitchFamily="18" charset="0"/>
              </a:rPr>
              <a:t>quit</a:t>
            </a:r>
            <a:r>
              <a:rPr lang="es-DO" sz="2000" dirty="0">
                <a:solidFill>
                  <a:srgbClr val="FF0000"/>
                </a:solidFill>
                <a:effectLst>
                  <a:outerShdw blurRad="38100" dist="38100" dir="2700000" algn="tl">
                    <a:srgbClr val="000000">
                      <a:alpha val="43137"/>
                    </a:srgbClr>
                  </a:outerShdw>
                </a:effectLst>
                <a:latin typeface="Times New Roman" pitchFamily="18" charset="0"/>
              </a:rPr>
              <a:t>o</a:t>
            </a:r>
            <a:r>
              <a:rPr lang="es-DO" sz="2000" dirty="0">
                <a:solidFill>
                  <a:srgbClr val="0070C0"/>
                </a:solidFill>
                <a:effectLst>
                  <a:outerShdw blurRad="38100" dist="38100" dir="2700000" algn="tl">
                    <a:srgbClr val="000000">
                      <a:alpha val="43137"/>
                    </a:srgbClr>
                  </a:outerShdw>
                </a:effectLst>
                <a:latin typeface="Times New Roman" pitchFamily="18" charset="0"/>
              </a:rPr>
              <a:t> de agua para los camellos. Entonces, sí, hay muchos que les ponían </a:t>
            </a:r>
            <a:r>
              <a:rPr lang="es-DO" sz="2000" dirty="0">
                <a:solidFill>
                  <a:srgbClr val="FF0000"/>
                </a:solidFill>
                <a:effectLst>
                  <a:outerShdw blurRad="38100" dist="38100" dir="2700000" algn="tl">
                    <a:srgbClr val="000000">
                      <a:alpha val="43137"/>
                    </a:srgbClr>
                  </a:outerShdw>
                </a:effectLst>
                <a:latin typeface="Times New Roman" pitchFamily="18" charset="0"/>
              </a:rPr>
              <a:t>galle</a:t>
            </a:r>
            <a:r>
              <a:rPr lang="es-DO" sz="2400" b="1" u="sng" dirty="0">
                <a:solidFill>
                  <a:srgbClr val="FF0000"/>
                </a:solidFill>
                <a:effectLst>
                  <a:outerShdw blurRad="38100" dist="38100" dir="2700000" algn="tl">
                    <a:srgbClr val="000000">
                      <a:alpha val="43137"/>
                    </a:srgbClr>
                  </a:outerShdw>
                </a:effectLst>
                <a:latin typeface="Times New Roman" pitchFamily="18" charset="0"/>
              </a:rPr>
              <a:t>tic</a:t>
            </a:r>
            <a:r>
              <a:rPr lang="es-DO" sz="2000" b="1" dirty="0">
                <a:solidFill>
                  <a:srgbClr val="FF0000"/>
                </a:solidFill>
                <a:effectLst>
                  <a:outerShdw blurRad="38100" dist="38100" dir="2700000" algn="tl">
                    <a:srgbClr val="000000">
                      <a:alpha val="43137"/>
                    </a:srgbClr>
                  </a:outerShdw>
                </a:effectLst>
                <a:latin typeface="Times New Roman" pitchFamily="18" charset="0"/>
              </a:rPr>
              <a:t>as</a:t>
            </a:r>
            <a:r>
              <a:rPr lang="es-DO" sz="2000" dirty="0">
                <a:solidFill>
                  <a:srgbClr val="0070C0"/>
                </a:solidFill>
                <a:effectLst>
                  <a:outerShdw blurRad="38100" dist="38100" dir="2700000" algn="tl">
                    <a:srgbClr val="000000">
                      <a:alpha val="43137"/>
                    </a:srgbClr>
                  </a:outerShdw>
                </a:effectLst>
                <a:latin typeface="Times New Roman" pitchFamily="18" charset="0"/>
              </a:rPr>
              <a:t>, yo no ponía </a:t>
            </a:r>
            <a:r>
              <a:rPr lang="es-DO" sz="2000" dirty="0">
                <a:solidFill>
                  <a:srgbClr val="FF0000"/>
                </a:solidFill>
                <a:effectLst>
                  <a:outerShdw blurRad="38100" dist="38100" dir="2700000" algn="tl">
                    <a:srgbClr val="000000">
                      <a:alpha val="43137"/>
                    </a:srgbClr>
                  </a:outerShdw>
                </a:effectLst>
                <a:latin typeface="Times New Roman" pitchFamily="18" charset="0"/>
              </a:rPr>
              <a:t>galle</a:t>
            </a:r>
            <a:r>
              <a:rPr lang="es-DO" sz="2400" b="1" u="sng" dirty="0">
                <a:solidFill>
                  <a:srgbClr val="FF0000"/>
                </a:solidFill>
                <a:effectLst>
                  <a:outerShdw blurRad="38100" dist="38100" dir="2700000" algn="tl">
                    <a:srgbClr val="000000">
                      <a:alpha val="43137"/>
                    </a:srgbClr>
                  </a:outerShdw>
                </a:effectLst>
                <a:latin typeface="Times New Roman" pitchFamily="18" charset="0"/>
              </a:rPr>
              <a:t>tic</a:t>
            </a:r>
            <a:r>
              <a:rPr lang="es-DO" sz="2000" b="1" dirty="0">
                <a:solidFill>
                  <a:srgbClr val="FF0000"/>
                </a:solidFill>
                <a:effectLst>
                  <a:outerShdw blurRad="38100" dist="38100" dir="2700000" algn="tl">
                    <a:srgbClr val="000000">
                      <a:alpha val="43137"/>
                    </a:srgbClr>
                  </a:outerShdw>
                </a:effectLst>
                <a:latin typeface="Times New Roman" pitchFamily="18" charset="0"/>
              </a:rPr>
              <a:t>as</a:t>
            </a:r>
            <a:r>
              <a:rPr lang="es-DO" sz="2000" dirty="0">
                <a:solidFill>
                  <a:srgbClr val="0070C0"/>
                </a:solidFill>
                <a:effectLst>
                  <a:outerShdw blurRad="38100" dist="38100" dir="2700000" algn="tl">
                    <a:srgbClr val="000000">
                      <a:alpha val="43137"/>
                    </a:srgbClr>
                  </a:outerShdw>
                </a:effectLst>
                <a:latin typeface="Times New Roman" pitchFamily="18" charset="0"/>
              </a:rPr>
              <a:t>, </a:t>
            </a:r>
            <a:r>
              <a:rPr lang="es-DO" sz="2000" dirty="0">
                <a:solidFill>
                  <a:srgbClr val="FF0000"/>
                </a:solidFill>
                <a:effectLst>
                  <a:outerShdw blurRad="38100" dist="38100" dir="2700000" algn="tl">
                    <a:srgbClr val="000000">
                      <a:alpha val="43137"/>
                    </a:srgbClr>
                  </a:outerShdw>
                </a:effectLst>
                <a:latin typeface="Times New Roman" pitchFamily="18" charset="0"/>
              </a:rPr>
              <a:t>galle</a:t>
            </a:r>
            <a:r>
              <a:rPr lang="es-DO" sz="2400" b="1" u="sng" dirty="0">
                <a:solidFill>
                  <a:srgbClr val="FF0000"/>
                </a:solidFill>
                <a:effectLst>
                  <a:outerShdw blurRad="38100" dist="38100" dir="2700000" algn="tl">
                    <a:srgbClr val="000000">
                      <a:alpha val="43137"/>
                    </a:srgbClr>
                  </a:outerShdw>
                </a:effectLst>
                <a:latin typeface="Times New Roman" pitchFamily="18" charset="0"/>
              </a:rPr>
              <a:t>tic</a:t>
            </a:r>
            <a:r>
              <a:rPr lang="es-DO" sz="2000" b="1" dirty="0">
                <a:solidFill>
                  <a:srgbClr val="FF0000"/>
                </a:solidFill>
                <a:effectLst>
                  <a:outerShdw blurRad="38100" dist="38100" dir="2700000" algn="tl">
                    <a:srgbClr val="000000">
                      <a:alpha val="43137"/>
                    </a:srgbClr>
                  </a:outerShdw>
                </a:effectLst>
                <a:latin typeface="Times New Roman" pitchFamily="18" charset="0"/>
              </a:rPr>
              <a:t>as</a:t>
            </a:r>
            <a:r>
              <a:rPr lang="es-DO" sz="2000" dirty="0">
                <a:solidFill>
                  <a:srgbClr val="0070C0"/>
                </a:solidFill>
                <a:effectLst>
                  <a:outerShdw blurRad="38100" dist="38100" dir="2700000" algn="tl">
                    <a:srgbClr val="000000">
                      <a:alpha val="43137"/>
                    </a:srgbClr>
                  </a:outerShdw>
                </a:effectLst>
                <a:latin typeface="Times New Roman" pitchFamily="18" charset="0"/>
              </a:rPr>
              <a:t>.»</a:t>
            </a:r>
          </a:p>
        </p:txBody>
      </p:sp>
      <p:sp>
        <p:nvSpPr>
          <p:cNvPr id="10" name="TextBox 9">
            <a:extLst>
              <a:ext uri="{FF2B5EF4-FFF2-40B4-BE49-F238E27FC236}">
                <a16:creationId xmlns:a16="http://schemas.microsoft.com/office/drawing/2014/main" id="{CA2BEE4E-06CE-AB9E-B132-AFBDA98FBE1D}"/>
              </a:ext>
            </a:extLst>
          </p:cNvPr>
          <p:cNvSpPr txBox="1"/>
          <p:nvPr/>
        </p:nvSpPr>
        <p:spPr>
          <a:xfrm>
            <a:off x="2800350" y="3825316"/>
            <a:ext cx="3543300" cy="523220"/>
          </a:xfrm>
          <a:prstGeom prst="rect">
            <a:avLst/>
          </a:prstGeom>
          <a:noFill/>
        </p:spPr>
        <p:txBody>
          <a:bodyPr wrap="square">
            <a:spAutoFit/>
          </a:bodyPr>
          <a:lstStyle/>
          <a:p>
            <a:r>
              <a:rPr kumimoji="0" lang="es-DO"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rPr>
              <a:t>Algunos ejemplos…</a:t>
            </a:r>
            <a:endParaRPr lang="es-ES" sz="2800" dirty="0">
              <a:solidFill>
                <a:srgbClr val="0000FF"/>
              </a:solidFill>
            </a:endParaRPr>
          </a:p>
        </p:txBody>
      </p:sp>
      <p:pic>
        <p:nvPicPr>
          <p:cNvPr id="2" name="RD.Dimin.2">
            <a:hlinkClick r:id="" action="ppaction://media"/>
            <a:extLst>
              <a:ext uri="{FF2B5EF4-FFF2-40B4-BE49-F238E27FC236}">
                <a16:creationId xmlns:a16="http://schemas.microsoft.com/office/drawing/2014/main" id="{25063ABA-18C3-F9D5-58EC-CAABD75B1F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96200" y="6424351"/>
            <a:ext cx="193095" cy="193095"/>
          </a:xfrm>
          <a:prstGeom prst="rect">
            <a:avLst/>
          </a:prstGeom>
        </p:spPr>
      </p:pic>
      <p:pic>
        <p:nvPicPr>
          <p:cNvPr id="5" name="RD.Dimin.1">
            <a:hlinkClick r:id="" action="ppaction://media"/>
            <a:extLst>
              <a:ext uri="{FF2B5EF4-FFF2-40B4-BE49-F238E27FC236}">
                <a16:creationId xmlns:a16="http://schemas.microsoft.com/office/drawing/2014/main" id="{561F9D41-219F-2AC4-FB4A-B826592AA80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705600" y="6424351"/>
            <a:ext cx="193095" cy="193095"/>
          </a:xfrm>
          <a:prstGeom prst="rect">
            <a:avLst/>
          </a:prstGeom>
        </p:spPr>
      </p:pic>
      <p:sp>
        <p:nvSpPr>
          <p:cNvPr id="3" name="TextBox 2">
            <a:extLst>
              <a:ext uri="{FF2B5EF4-FFF2-40B4-BE49-F238E27FC236}">
                <a16:creationId xmlns:a16="http://schemas.microsoft.com/office/drawing/2014/main" id="{ADCCC13D-A0BD-F9C4-DBAC-89DA560BBB80}"/>
              </a:ext>
            </a:extLst>
          </p:cNvPr>
          <p:cNvSpPr txBox="1"/>
          <p:nvPr/>
        </p:nvSpPr>
        <p:spPr>
          <a:xfrm>
            <a:off x="333375" y="664389"/>
            <a:ext cx="8477250" cy="2995820"/>
          </a:xfrm>
          <a:prstGeom prst="rect">
            <a:avLst/>
          </a:prstGeom>
          <a:solidFill>
            <a:schemeClr val="bg1">
              <a:lumMod val="95000"/>
            </a:schemeClr>
          </a:solidFill>
          <a:ln w="28575">
            <a:solidFill>
              <a:srgbClr val="0000FF"/>
            </a:solidFill>
            <a:prstDash val="sysDash"/>
          </a:ln>
        </p:spPr>
        <p:txBody>
          <a:bodyPr wrap="square">
            <a:spAutoFit/>
          </a:bodyPr>
          <a:lstStyle/>
          <a:p>
            <a:pPr algn="ctr">
              <a:lnSpc>
                <a:spcPts val="2700"/>
              </a:lnSpc>
              <a:spcAft>
                <a:spcPts val="1200"/>
              </a:spcAft>
            </a:pPr>
            <a:r>
              <a:rPr lang="es-ES" sz="2200" dirty="0">
                <a:solidFill>
                  <a:srgbClr val="0000FF"/>
                </a:solidFill>
                <a:effectLst>
                  <a:outerShdw blurRad="38100" dist="38100" dir="2700000" algn="tl">
                    <a:srgbClr val="000000">
                      <a:alpha val="43137"/>
                    </a:srgbClr>
                  </a:outerShdw>
                </a:effectLst>
                <a:ea typeface="Calibri" panose="020F0502020204030204" pitchFamily="34" charset="0"/>
              </a:rPr>
              <a:t>Del cuadro anterior se deduce que, en la R.D., igual que en otros países (</a:t>
            </a:r>
            <a:r>
              <a:rPr lang="es-ES" sz="2200" i="1" dirty="0">
                <a:solidFill>
                  <a:srgbClr val="0000FF"/>
                </a:solidFill>
                <a:effectLst>
                  <a:outerShdw blurRad="38100" dist="38100" dir="2700000" algn="tl">
                    <a:srgbClr val="000000">
                      <a:alpha val="43137"/>
                    </a:srgbClr>
                  </a:outerShdw>
                </a:effectLst>
                <a:ea typeface="Calibri" panose="020F0502020204030204" pitchFamily="34" charset="0"/>
              </a:rPr>
              <a:t>Cuba</a:t>
            </a:r>
            <a:r>
              <a:rPr lang="es-ES" sz="2200" dirty="0">
                <a:solidFill>
                  <a:srgbClr val="0000FF"/>
                </a:solidFill>
                <a:effectLst>
                  <a:outerShdw blurRad="38100" dist="38100" dir="2700000" algn="tl">
                    <a:srgbClr val="000000">
                      <a:alpha val="43137"/>
                    </a:srgbClr>
                  </a:outerShdw>
                </a:effectLst>
                <a:ea typeface="Calibri" panose="020F0502020204030204" pitchFamily="34" charset="0"/>
              </a:rPr>
              <a:t>, </a:t>
            </a:r>
            <a:r>
              <a:rPr lang="es-ES" sz="2200" i="1" dirty="0">
                <a:solidFill>
                  <a:srgbClr val="0000FF"/>
                </a:solidFill>
                <a:effectLst>
                  <a:outerShdw blurRad="38100" dist="38100" dir="2700000" algn="tl">
                    <a:srgbClr val="000000">
                      <a:alpha val="43137"/>
                    </a:srgbClr>
                  </a:outerShdw>
                </a:effectLst>
                <a:ea typeface="Calibri" panose="020F0502020204030204" pitchFamily="34" charset="0"/>
              </a:rPr>
              <a:t>Costa Rica</a:t>
            </a:r>
            <a:r>
              <a:rPr lang="es-ES" sz="2200" dirty="0">
                <a:solidFill>
                  <a:srgbClr val="0000FF"/>
                </a:solidFill>
                <a:effectLst>
                  <a:outerShdw blurRad="38100" dist="38100" dir="2700000" algn="tl">
                    <a:srgbClr val="000000">
                      <a:alpha val="43137"/>
                    </a:srgbClr>
                  </a:outerShdw>
                </a:effectLst>
                <a:ea typeface="Calibri" panose="020F0502020204030204" pitchFamily="34" charset="0"/>
              </a:rPr>
              <a:t>, </a:t>
            </a:r>
            <a:r>
              <a:rPr lang="es-ES" sz="2200" i="1" dirty="0">
                <a:solidFill>
                  <a:srgbClr val="0000FF"/>
                </a:solidFill>
                <a:effectLst>
                  <a:outerShdw blurRad="38100" dist="38100" dir="2700000" algn="tl">
                    <a:srgbClr val="000000">
                      <a:alpha val="43137"/>
                    </a:srgbClr>
                  </a:outerShdw>
                </a:effectLst>
                <a:ea typeface="Calibri" panose="020F0502020204030204" pitchFamily="34" charset="0"/>
              </a:rPr>
              <a:t>Venezuela</a:t>
            </a:r>
            <a:r>
              <a:rPr lang="es-ES" sz="2200" dirty="0">
                <a:solidFill>
                  <a:srgbClr val="0000FF"/>
                </a:solidFill>
                <a:effectLst>
                  <a:outerShdw blurRad="38100" dist="38100" dir="2700000" algn="tl">
                    <a:srgbClr val="000000">
                      <a:alpha val="43137"/>
                    </a:srgbClr>
                  </a:outerShdw>
                </a:effectLst>
                <a:ea typeface="Calibri" panose="020F0502020204030204" pitchFamily="34" charset="0"/>
              </a:rPr>
              <a:t>, </a:t>
            </a:r>
            <a:r>
              <a:rPr lang="es-ES" sz="2200" i="1" dirty="0">
                <a:solidFill>
                  <a:srgbClr val="0000FF"/>
                </a:solidFill>
                <a:effectLst>
                  <a:outerShdw blurRad="38100" dist="38100" dir="2700000" algn="tl">
                    <a:srgbClr val="000000">
                      <a:alpha val="43137"/>
                    </a:srgbClr>
                  </a:outerShdw>
                </a:effectLst>
                <a:ea typeface="Calibri" panose="020F0502020204030204" pitchFamily="34" charset="0"/>
              </a:rPr>
              <a:t>Colombia</a:t>
            </a:r>
            <a:r>
              <a:rPr lang="es-ES" sz="2200" dirty="0">
                <a:solidFill>
                  <a:srgbClr val="0000FF"/>
                </a:solidFill>
                <a:effectLst>
                  <a:outerShdw blurRad="38100" dist="38100" dir="2700000" algn="tl">
                    <a:srgbClr val="000000">
                      <a:alpha val="43137"/>
                    </a:srgbClr>
                  </a:outerShdw>
                </a:effectLst>
                <a:ea typeface="Calibri" panose="020F0502020204030204" pitchFamily="34" charset="0"/>
              </a:rPr>
              <a:t>) el sufijo regular del diminutivo es </a:t>
            </a:r>
            <a:r>
              <a:rPr lang="es-ES" sz="2400" b="1" i="1" dirty="0">
                <a:solidFill>
                  <a:srgbClr val="0000FF"/>
                </a:solidFill>
                <a:effectLst>
                  <a:outerShdw blurRad="38100" dist="38100" dir="2700000" algn="tl">
                    <a:srgbClr val="000000">
                      <a:alpha val="43137"/>
                    </a:srgbClr>
                  </a:outerShdw>
                </a:effectLst>
                <a:ea typeface="Calibri" panose="020F0502020204030204" pitchFamily="34" charset="0"/>
              </a:rPr>
              <a:t>–</a:t>
            </a:r>
            <a:r>
              <a:rPr lang="es-ES" sz="2400" b="1" i="1" dirty="0" err="1">
                <a:solidFill>
                  <a:srgbClr val="0000FF"/>
                </a:solidFill>
                <a:effectLst>
                  <a:outerShdw blurRad="38100" dist="38100" dir="2700000" algn="tl">
                    <a:srgbClr val="000000">
                      <a:alpha val="43137"/>
                    </a:srgbClr>
                  </a:outerShdw>
                </a:effectLst>
                <a:ea typeface="Calibri" panose="020F0502020204030204" pitchFamily="34" charset="0"/>
              </a:rPr>
              <a:t>ito</a:t>
            </a:r>
            <a:r>
              <a:rPr lang="es-ES" sz="2200" dirty="0">
                <a:solidFill>
                  <a:srgbClr val="0000FF"/>
                </a:solidFill>
                <a:effectLst>
                  <a:outerShdw blurRad="38100" dist="38100" dir="2700000" algn="tl">
                    <a:srgbClr val="000000">
                      <a:alpha val="43137"/>
                    </a:srgbClr>
                  </a:outerShdw>
                </a:effectLst>
                <a:ea typeface="Calibri" panose="020F0502020204030204" pitchFamily="34" charset="0"/>
              </a:rPr>
              <a:t>, pero alterna con </a:t>
            </a:r>
            <a:r>
              <a:rPr lang="es-ES" sz="2400" b="1" i="1" dirty="0">
                <a:solidFill>
                  <a:srgbClr val="0000FF"/>
                </a:solidFill>
                <a:effectLst>
                  <a:outerShdw blurRad="38100" dist="38100" dir="2700000" algn="tl">
                    <a:srgbClr val="000000">
                      <a:alpha val="43137"/>
                    </a:srgbClr>
                  </a:outerShdw>
                </a:effectLst>
                <a:ea typeface="Calibri" panose="020F0502020204030204" pitchFamily="34" charset="0"/>
              </a:rPr>
              <a:t>-</a:t>
            </a:r>
            <a:r>
              <a:rPr lang="es-ES" sz="2400" b="1" i="1" dirty="0" err="1">
                <a:solidFill>
                  <a:srgbClr val="0000FF"/>
                </a:solidFill>
                <a:effectLst>
                  <a:outerShdw blurRad="38100" dist="38100" dir="2700000" algn="tl">
                    <a:srgbClr val="000000">
                      <a:alpha val="43137"/>
                    </a:srgbClr>
                  </a:outerShdw>
                </a:effectLst>
                <a:ea typeface="Calibri" panose="020F0502020204030204" pitchFamily="34" charset="0"/>
              </a:rPr>
              <a:t>ico</a:t>
            </a:r>
            <a:r>
              <a:rPr lang="es-ES" sz="2200" b="1" dirty="0">
                <a:solidFill>
                  <a:srgbClr val="0000FF"/>
                </a:solidFill>
                <a:effectLst>
                  <a:outerShdw blurRad="38100" dist="38100" dir="2700000" algn="tl">
                    <a:srgbClr val="000000">
                      <a:alpha val="43137"/>
                    </a:srgbClr>
                  </a:outerShdw>
                </a:effectLst>
                <a:ea typeface="Calibri" panose="020F0502020204030204" pitchFamily="34" charset="0"/>
              </a:rPr>
              <a:t> </a:t>
            </a:r>
            <a:r>
              <a:rPr lang="es-ES" sz="2200" dirty="0">
                <a:solidFill>
                  <a:srgbClr val="0000FF"/>
                </a:solidFill>
                <a:effectLst>
                  <a:outerShdw blurRad="38100" dist="38100" dir="2700000" algn="tl">
                    <a:srgbClr val="000000">
                      <a:alpha val="43137"/>
                    </a:srgbClr>
                  </a:outerShdw>
                </a:effectLst>
                <a:ea typeface="Calibri" panose="020F0502020204030204" pitchFamily="34" charset="0"/>
              </a:rPr>
              <a:t>si la última consonante de la base es </a:t>
            </a:r>
            <a:r>
              <a:rPr lang="es-ES" sz="2400" b="1" dirty="0">
                <a:solidFill>
                  <a:srgbClr val="0000FF"/>
                </a:solidFill>
                <a:effectLst>
                  <a:outerShdw blurRad="38100" dist="38100" dir="2700000" algn="tl">
                    <a:srgbClr val="000000">
                      <a:alpha val="43137"/>
                    </a:srgbClr>
                  </a:outerShdw>
                </a:effectLst>
                <a:ea typeface="Calibri" panose="020F0502020204030204" pitchFamily="34" charset="0"/>
              </a:rPr>
              <a:t>/t/</a:t>
            </a:r>
            <a:r>
              <a:rPr lang="es-ES" sz="2200" dirty="0">
                <a:solidFill>
                  <a:srgbClr val="0000FF"/>
                </a:solidFill>
                <a:effectLst>
                  <a:outerShdw blurRad="38100" dist="38100" dir="2700000" algn="tl">
                    <a:srgbClr val="000000">
                      <a:alpha val="43137"/>
                    </a:srgbClr>
                  </a:outerShdw>
                </a:effectLst>
                <a:ea typeface="Calibri" panose="020F0502020204030204" pitchFamily="34" charset="0"/>
              </a:rPr>
              <a:t>.</a:t>
            </a:r>
          </a:p>
          <a:p>
            <a:pPr algn="ctr">
              <a:lnSpc>
                <a:spcPts val="2700"/>
              </a:lnSpc>
              <a:spcAft>
                <a:spcPts val="600"/>
              </a:spcAft>
            </a:pPr>
            <a:r>
              <a:rPr lang="es-ES" sz="2200" dirty="0">
                <a:solidFill>
                  <a:srgbClr val="0000FF"/>
                </a:solidFill>
                <a:effectLst>
                  <a:outerShdw blurRad="38100" dist="38100" dir="2700000" algn="tl">
                    <a:srgbClr val="000000">
                      <a:alpha val="43137"/>
                    </a:srgbClr>
                  </a:outerShdw>
                </a:effectLst>
                <a:ea typeface="Calibri" panose="020F0502020204030204" pitchFamily="34" charset="0"/>
              </a:rPr>
              <a:t>Se produce en este contexto un proceso de </a:t>
            </a:r>
            <a:r>
              <a:rPr lang="es-ES" sz="2200" b="1" dirty="0">
                <a:solidFill>
                  <a:srgbClr val="0000FF"/>
                </a:solidFill>
                <a:effectLst>
                  <a:outerShdw blurRad="38100" dist="38100" dir="2700000" algn="tl">
                    <a:srgbClr val="000000">
                      <a:alpha val="43137"/>
                    </a:srgbClr>
                  </a:outerShdw>
                </a:effectLst>
                <a:ea typeface="Calibri" panose="020F0502020204030204" pitchFamily="34" charset="0"/>
              </a:rPr>
              <a:t>disimilación</a:t>
            </a:r>
            <a:r>
              <a:rPr lang="es-ES" sz="2200" dirty="0">
                <a:solidFill>
                  <a:srgbClr val="0000FF"/>
                </a:solidFill>
                <a:effectLst>
                  <a:outerShdw blurRad="38100" dist="38100" dir="2700000" algn="tl">
                    <a:srgbClr val="000000">
                      <a:alpha val="43137"/>
                    </a:srgbClr>
                  </a:outerShdw>
                </a:effectLst>
                <a:ea typeface="Calibri" panose="020F0502020204030204" pitchFamily="34" charset="0"/>
              </a:rPr>
              <a:t> que evita la repetición de /t/: </a:t>
            </a:r>
            <a:r>
              <a:rPr lang="es-ES" sz="2200" i="1" dirty="0">
                <a:solidFill>
                  <a:srgbClr val="0000FF"/>
                </a:solidFill>
                <a:effectLst>
                  <a:outerShdw blurRad="38100" dist="38100" dir="2700000" algn="tl">
                    <a:srgbClr val="000000">
                      <a:alpha val="43137"/>
                    </a:srgbClr>
                  </a:outerShdw>
                </a:effectLst>
                <a:ea typeface="Calibri" panose="020F0502020204030204" pitchFamily="34" charset="0"/>
              </a:rPr>
              <a:t>ga</a:t>
            </a:r>
            <a:r>
              <a:rPr lang="es-ES" sz="2200" i="1" u="sng" dirty="0">
                <a:solidFill>
                  <a:srgbClr val="0000FF"/>
                </a:solidFill>
                <a:effectLst>
                  <a:outerShdw blurRad="38100" dist="38100" dir="2700000" algn="tl">
                    <a:srgbClr val="000000">
                      <a:alpha val="43137"/>
                    </a:srgbClr>
                  </a:outerShdw>
                </a:effectLst>
                <a:ea typeface="Calibri" panose="020F0502020204030204" pitchFamily="34" charset="0"/>
              </a:rPr>
              <a:t>t</a:t>
            </a:r>
            <a:r>
              <a:rPr lang="es-ES" sz="2200" i="1" dirty="0">
                <a:solidFill>
                  <a:srgbClr val="0000FF"/>
                </a:solidFill>
                <a:effectLst>
                  <a:outerShdw blurRad="38100" dist="38100" dir="2700000" algn="tl">
                    <a:srgbClr val="000000">
                      <a:alpha val="43137"/>
                    </a:srgbClr>
                  </a:outerShdw>
                </a:effectLst>
                <a:ea typeface="Calibri" panose="020F0502020204030204" pitchFamily="34" charset="0"/>
              </a:rPr>
              <a:t>o</a:t>
            </a:r>
            <a:r>
              <a:rPr lang="es-ES" sz="2200" dirty="0">
                <a:solidFill>
                  <a:srgbClr val="0000FF"/>
                </a:solidFill>
                <a:effectLst>
                  <a:outerShdw blurRad="38100" dist="38100" dir="2700000" algn="tl">
                    <a:srgbClr val="000000">
                      <a:alpha val="43137"/>
                    </a:srgbClr>
                  </a:outerShdw>
                </a:effectLst>
                <a:ea typeface="Calibri" panose="020F0502020204030204" pitchFamily="34" charset="0"/>
              </a:rPr>
              <a:t>: </a:t>
            </a:r>
            <a:r>
              <a:rPr lang="es-ES" sz="2200" i="1" dirty="0">
                <a:solidFill>
                  <a:srgbClr val="0000FF"/>
                </a:solidFill>
                <a:effectLst>
                  <a:outerShdw blurRad="38100" dist="38100" dir="2700000" algn="tl">
                    <a:srgbClr val="000000">
                      <a:alpha val="43137"/>
                    </a:srgbClr>
                  </a:outerShdw>
                </a:effectLst>
                <a:ea typeface="Calibri" panose="020F0502020204030204" pitchFamily="34" charset="0"/>
              </a:rPr>
              <a:t>ga</a:t>
            </a:r>
            <a:r>
              <a:rPr lang="es-ES" sz="2200" i="1" u="sng" dirty="0">
                <a:solidFill>
                  <a:srgbClr val="0000FF"/>
                </a:solidFill>
                <a:effectLst>
                  <a:outerShdw blurRad="38100" dist="38100" dir="2700000" algn="tl">
                    <a:srgbClr val="000000">
                      <a:alpha val="43137"/>
                    </a:srgbClr>
                  </a:outerShdw>
                </a:effectLst>
                <a:ea typeface="Calibri" panose="020F0502020204030204" pitchFamily="34" charset="0"/>
              </a:rPr>
              <a:t>t</a:t>
            </a:r>
            <a:r>
              <a:rPr lang="es-ES" sz="2200" i="1" dirty="0">
                <a:solidFill>
                  <a:srgbClr val="0000FF"/>
                </a:solidFill>
                <a:effectLst>
                  <a:outerShdw blurRad="38100" dist="38100" dir="2700000" algn="tl">
                    <a:srgbClr val="000000">
                      <a:alpha val="43137"/>
                    </a:srgbClr>
                  </a:outerShdw>
                </a:effectLst>
                <a:ea typeface="Calibri" panose="020F0502020204030204" pitchFamily="34" charset="0"/>
              </a:rPr>
              <a:t>i</a:t>
            </a:r>
            <a:r>
              <a:rPr lang="es-ES" sz="2200" i="1" u="sng" dirty="0">
                <a:solidFill>
                  <a:srgbClr val="0000FF"/>
                </a:solidFill>
                <a:effectLst>
                  <a:outerShdw blurRad="38100" dist="38100" dir="2700000" algn="tl">
                    <a:srgbClr val="000000">
                      <a:alpha val="43137"/>
                    </a:srgbClr>
                  </a:outerShdw>
                </a:effectLst>
                <a:ea typeface="Calibri" panose="020F0502020204030204" pitchFamily="34" charset="0"/>
              </a:rPr>
              <a:t>t</a:t>
            </a:r>
            <a:r>
              <a:rPr lang="es-ES" sz="2200" i="1" dirty="0">
                <a:solidFill>
                  <a:srgbClr val="0000FF"/>
                </a:solidFill>
                <a:effectLst>
                  <a:outerShdw blurRad="38100" dist="38100" dir="2700000" algn="tl">
                    <a:srgbClr val="000000">
                      <a:alpha val="43137"/>
                    </a:srgbClr>
                  </a:outerShdw>
                </a:effectLst>
                <a:ea typeface="Calibri" panose="020F0502020204030204" pitchFamily="34" charset="0"/>
              </a:rPr>
              <a:t>o</a:t>
            </a:r>
            <a:r>
              <a:rPr lang="es-ES" sz="2200" dirty="0">
                <a:solidFill>
                  <a:srgbClr val="0000FF"/>
                </a:solidFill>
                <a:effectLst>
                  <a:outerShdw blurRad="38100" dist="38100" dir="2700000" algn="tl">
                    <a:srgbClr val="000000">
                      <a:alpha val="43137"/>
                    </a:srgbClr>
                  </a:outerShdw>
                </a:effectLst>
                <a:ea typeface="Calibri" panose="020F0502020204030204" pitchFamily="34" charset="0"/>
              </a:rPr>
              <a:t>: </a:t>
            </a:r>
            <a:r>
              <a:rPr lang="es-ES" sz="2200" i="1" dirty="0">
                <a:solidFill>
                  <a:srgbClr val="0000FF"/>
                </a:solidFill>
                <a:effectLst>
                  <a:outerShdw blurRad="38100" dist="38100" dir="2700000" algn="tl">
                    <a:srgbClr val="000000">
                      <a:alpha val="43137"/>
                    </a:srgbClr>
                  </a:outerShdw>
                </a:effectLst>
                <a:ea typeface="Calibri" panose="020F0502020204030204" pitchFamily="34" charset="0"/>
              </a:rPr>
              <a:t>ga</a:t>
            </a:r>
            <a:r>
              <a:rPr lang="es-ES" sz="2200" i="1" u="sng" dirty="0">
                <a:solidFill>
                  <a:srgbClr val="0000FF"/>
                </a:solidFill>
                <a:effectLst>
                  <a:outerShdw blurRad="38100" dist="38100" dir="2700000" algn="tl">
                    <a:srgbClr val="000000">
                      <a:alpha val="43137"/>
                    </a:srgbClr>
                  </a:outerShdw>
                </a:effectLst>
                <a:ea typeface="Calibri" panose="020F0502020204030204" pitchFamily="34" charset="0"/>
              </a:rPr>
              <a:t>t</a:t>
            </a:r>
            <a:r>
              <a:rPr lang="es-ES" sz="2200" i="1" dirty="0">
                <a:solidFill>
                  <a:srgbClr val="0000FF"/>
                </a:solidFill>
                <a:effectLst>
                  <a:outerShdw blurRad="38100" dist="38100" dir="2700000" algn="tl">
                    <a:srgbClr val="000000">
                      <a:alpha val="43137"/>
                    </a:srgbClr>
                  </a:outerShdw>
                </a:effectLst>
                <a:ea typeface="Calibri" panose="020F0502020204030204" pitchFamily="34" charset="0"/>
              </a:rPr>
              <a:t>i</a:t>
            </a:r>
            <a:r>
              <a:rPr lang="es-ES" sz="2200" i="1" u="sng" dirty="0">
                <a:solidFill>
                  <a:srgbClr val="0000FF"/>
                </a:solidFill>
                <a:effectLst>
                  <a:outerShdw blurRad="38100" dist="38100" dir="2700000" algn="tl">
                    <a:srgbClr val="000000">
                      <a:alpha val="43137"/>
                    </a:srgbClr>
                  </a:outerShdw>
                </a:effectLst>
                <a:ea typeface="Calibri" panose="020F0502020204030204" pitchFamily="34" charset="0"/>
              </a:rPr>
              <a:t>c</a:t>
            </a:r>
            <a:r>
              <a:rPr lang="es-ES" sz="2200" i="1" dirty="0">
                <a:solidFill>
                  <a:srgbClr val="0000FF"/>
                </a:solidFill>
                <a:effectLst>
                  <a:outerShdw blurRad="38100" dist="38100" dir="2700000" algn="tl">
                    <a:srgbClr val="000000">
                      <a:alpha val="43137"/>
                    </a:srgbClr>
                  </a:outerShdw>
                </a:effectLst>
                <a:ea typeface="Calibri" panose="020F0502020204030204" pitchFamily="34" charset="0"/>
              </a:rPr>
              <a:t>o</a:t>
            </a:r>
            <a:r>
              <a:rPr lang="es-ES" sz="2200" dirty="0">
                <a:solidFill>
                  <a:srgbClr val="0000FF"/>
                </a:solidFill>
                <a:effectLst>
                  <a:outerShdw blurRad="38100" dist="38100" dir="2700000" algn="tl">
                    <a:srgbClr val="000000">
                      <a:alpha val="43137"/>
                    </a:srgbClr>
                  </a:outerShdw>
                </a:effectLst>
                <a:ea typeface="Calibri" panose="020F0502020204030204" pitchFamily="34" charset="0"/>
              </a:rPr>
              <a:t>. El empleo de </a:t>
            </a:r>
            <a:r>
              <a:rPr lang="es-ES" sz="2200" b="1" dirty="0">
                <a:solidFill>
                  <a:srgbClr val="0000FF"/>
                </a:solidFill>
                <a:effectLst>
                  <a:outerShdw blurRad="38100" dist="38100" dir="2700000" algn="tl">
                    <a:srgbClr val="000000">
                      <a:alpha val="43137"/>
                    </a:srgbClr>
                  </a:outerShdw>
                </a:effectLst>
                <a:ea typeface="Calibri" panose="020F0502020204030204" pitchFamily="34" charset="0"/>
              </a:rPr>
              <a:t>-</a:t>
            </a:r>
            <a:r>
              <a:rPr lang="es-ES" sz="2200" b="1" dirty="0" err="1">
                <a:solidFill>
                  <a:srgbClr val="0000FF"/>
                </a:solidFill>
                <a:effectLst>
                  <a:outerShdw blurRad="38100" dist="38100" dir="2700000" algn="tl">
                    <a:srgbClr val="000000">
                      <a:alpha val="43137"/>
                    </a:srgbClr>
                  </a:outerShdw>
                </a:effectLst>
                <a:ea typeface="Calibri" panose="020F0502020204030204" pitchFamily="34" charset="0"/>
              </a:rPr>
              <a:t>ito</a:t>
            </a:r>
            <a:r>
              <a:rPr lang="es-ES" sz="2200" b="1" dirty="0">
                <a:solidFill>
                  <a:srgbClr val="0000FF"/>
                </a:solidFill>
                <a:effectLst>
                  <a:outerShdw blurRad="38100" dist="38100" dir="2700000" algn="tl">
                    <a:srgbClr val="000000">
                      <a:alpha val="43137"/>
                    </a:srgbClr>
                  </a:outerShdw>
                </a:effectLst>
                <a:ea typeface="Calibri" panose="020F0502020204030204" pitchFamily="34" charset="0"/>
              </a:rPr>
              <a:t> </a:t>
            </a:r>
            <a:r>
              <a:rPr lang="es-ES" sz="2200" dirty="0">
                <a:solidFill>
                  <a:srgbClr val="0000FF"/>
                </a:solidFill>
                <a:effectLst>
                  <a:outerShdw blurRad="38100" dist="38100" dir="2700000" algn="tl">
                    <a:srgbClr val="000000">
                      <a:alpha val="43137"/>
                    </a:srgbClr>
                  </a:outerShdw>
                </a:effectLst>
                <a:ea typeface="Calibri" panose="020F0502020204030204" pitchFamily="34" charset="0"/>
              </a:rPr>
              <a:t>después de /t/ (</a:t>
            </a:r>
            <a:r>
              <a:rPr lang="es-ES" sz="2200" i="1" dirty="0">
                <a:solidFill>
                  <a:srgbClr val="0000FF"/>
                </a:solidFill>
                <a:effectLst>
                  <a:outerShdw blurRad="38100" dist="38100" dir="2700000" algn="tl">
                    <a:srgbClr val="000000">
                      <a:alpha val="43137"/>
                    </a:srgbClr>
                  </a:outerShdw>
                </a:effectLst>
                <a:ea typeface="Calibri" panose="020F0502020204030204" pitchFamily="34" charset="0"/>
              </a:rPr>
              <a:t>zapa</a:t>
            </a:r>
            <a:r>
              <a:rPr lang="es-ES" sz="2200" b="1" i="1" u="sng" dirty="0">
                <a:solidFill>
                  <a:srgbClr val="0000FF"/>
                </a:solidFill>
                <a:effectLst>
                  <a:outerShdw blurRad="38100" dist="38100" dir="2700000" algn="tl">
                    <a:srgbClr val="000000">
                      <a:alpha val="43137"/>
                    </a:srgbClr>
                  </a:outerShdw>
                </a:effectLst>
                <a:ea typeface="Calibri" panose="020F0502020204030204" pitchFamily="34" charset="0"/>
              </a:rPr>
              <a:t>tit</a:t>
            </a:r>
            <a:r>
              <a:rPr lang="es-ES" sz="2200" i="1" dirty="0">
                <a:solidFill>
                  <a:srgbClr val="0000FF"/>
                </a:solidFill>
                <a:effectLst>
                  <a:outerShdw blurRad="38100" dist="38100" dir="2700000" algn="tl">
                    <a:srgbClr val="000000">
                      <a:alpha val="43137"/>
                    </a:srgbClr>
                  </a:outerShdw>
                </a:effectLst>
                <a:ea typeface="Calibri" panose="020F0502020204030204" pitchFamily="34" charset="0"/>
              </a:rPr>
              <a:t>o</a:t>
            </a:r>
            <a:r>
              <a:rPr lang="es-ES" sz="2200" dirty="0">
                <a:solidFill>
                  <a:srgbClr val="0000FF"/>
                </a:solidFill>
                <a:effectLst>
                  <a:outerShdw blurRad="38100" dist="38100" dir="2700000" algn="tl">
                    <a:srgbClr val="000000">
                      <a:alpha val="43137"/>
                    </a:srgbClr>
                  </a:outerShdw>
                </a:effectLst>
                <a:ea typeface="Calibri" panose="020F0502020204030204" pitchFamily="34" charset="0"/>
              </a:rPr>
              <a:t>) aparece ocasionalmente solo en estilos cuidadosos. Su uso adquiere un valor de elegancia y de formalidad del que carece </a:t>
            </a:r>
            <a:r>
              <a:rPr lang="es-ES" sz="2200" b="1" dirty="0">
                <a:solidFill>
                  <a:srgbClr val="0000FF"/>
                </a:solidFill>
                <a:effectLst>
                  <a:outerShdw blurRad="38100" dist="38100" dir="2700000" algn="tl">
                    <a:srgbClr val="000000">
                      <a:alpha val="43137"/>
                    </a:srgbClr>
                  </a:outerShdw>
                </a:effectLst>
                <a:ea typeface="Calibri" panose="020F0502020204030204" pitchFamily="34" charset="0"/>
              </a:rPr>
              <a:t>-</a:t>
            </a:r>
            <a:r>
              <a:rPr lang="es-ES" sz="2200" b="1" dirty="0" err="1">
                <a:solidFill>
                  <a:srgbClr val="0000FF"/>
                </a:solidFill>
                <a:effectLst>
                  <a:outerShdw blurRad="38100" dist="38100" dir="2700000" algn="tl">
                    <a:srgbClr val="000000">
                      <a:alpha val="43137"/>
                    </a:srgbClr>
                  </a:outerShdw>
                </a:effectLst>
                <a:ea typeface="Calibri" panose="020F0502020204030204" pitchFamily="34" charset="0"/>
              </a:rPr>
              <a:t>ico</a:t>
            </a:r>
            <a:r>
              <a:rPr lang="es-ES" sz="2200" dirty="0">
                <a:solidFill>
                  <a:srgbClr val="0000FF"/>
                </a:solidFill>
                <a:effectLst>
                  <a:outerShdw blurRad="38100" dist="38100" dir="2700000" algn="tl">
                    <a:srgbClr val="000000">
                      <a:alpha val="43137"/>
                    </a:srgbClr>
                  </a:outerShdw>
                </a:effectLst>
                <a:ea typeface="Calibri" panose="020F0502020204030204" pitchFamily="34" charset="0"/>
              </a:rPr>
              <a:t>, la variante ordinaria en ese contexto.</a:t>
            </a:r>
            <a:endParaRPr lang="es-ES" sz="2200" dirty="0">
              <a:solidFill>
                <a:srgbClr val="0000FF"/>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wheel(4)">
                                      <p:cBhvr>
                                        <p:cTn id="7" dur="500"/>
                                        <p:tgtEl>
                                          <p:spTgt spid="3"/>
                                        </p:tgtEl>
                                      </p:cBhvr>
                                    </p:animEffect>
                                  </p:childTnLst>
                                </p:cTn>
                              </p:par>
                              <p:par>
                                <p:cTn id="8" presetID="21" presetClass="entr" presetSubtype="4" fill="hold" nodeType="withEffect">
                                  <p:stCondLst>
                                    <p:cond delay="0"/>
                                  </p:stCondLst>
                                  <p:iterate type="wd">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4)">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iterate type="wd">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4)">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1000"/>
                                        <p:tgtEl>
                                          <p:spTgt spid="10"/>
                                        </p:tgtEl>
                                      </p:cBhvr>
                                    </p:animEffect>
                                  </p:childTnLst>
                                </p:cTn>
                              </p:par>
                            </p:childTnLst>
                          </p:cTn>
                        </p:par>
                        <p:par>
                          <p:cTn id="21" fill="hold">
                            <p:stCondLst>
                              <p:cond delay="1000"/>
                            </p:stCondLst>
                            <p:childTnLst>
                              <p:par>
                                <p:cTn id="22" presetID="21" presetClass="entr" presetSubtype="4" fill="hold" grpId="0" nodeType="afterEffect">
                                  <p:stCondLst>
                                    <p:cond delay="0"/>
                                  </p:stCondLst>
                                  <p:childTnLst>
                                    <p:set>
                                      <p:cBhvr>
                                        <p:cTn id="23" dur="1" fill="hold">
                                          <p:stCondLst>
                                            <p:cond delay="0"/>
                                          </p:stCondLst>
                                        </p:cTn>
                                        <p:tgtEl>
                                          <p:spTgt spid="49155">
                                            <p:bg/>
                                          </p:spTgt>
                                        </p:tgtEl>
                                        <p:attrNameLst>
                                          <p:attrName>style.visibility</p:attrName>
                                        </p:attrNameLst>
                                      </p:cBhvr>
                                      <p:to>
                                        <p:strVal val="visible"/>
                                      </p:to>
                                    </p:set>
                                    <p:animEffect transition="in" filter="wheel(4)">
                                      <p:cBhvr>
                                        <p:cTn id="24" dur="500"/>
                                        <p:tgtEl>
                                          <p:spTgt spid="49155">
                                            <p:bg/>
                                          </p:spTgt>
                                        </p:tgtEl>
                                      </p:cBhvr>
                                    </p:animEffect>
                                  </p:childTnLst>
                                </p:cTn>
                              </p:par>
                              <p:par>
                                <p:cTn id="25" presetID="21" presetClass="entr" presetSubtype="4" fill="hold" grpId="0" nodeType="withEffect">
                                  <p:stCondLst>
                                    <p:cond delay="0"/>
                                  </p:stCondLst>
                                  <p:childTnLst>
                                    <p:set>
                                      <p:cBhvr>
                                        <p:cTn id="26" dur="1" fill="hold">
                                          <p:stCondLst>
                                            <p:cond delay="0"/>
                                          </p:stCondLst>
                                        </p:cTn>
                                        <p:tgtEl>
                                          <p:spTgt spid="49155">
                                            <p:txEl>
                                              <p:pRg st="1" end="1"/>
                                            </p:txEl>
                                          </p:spTgt>
                                        </p:tgtEl>
                                        <p:attrNameLst>
                                          <p:attrName>style.visibility</p:attrName>
                                        </p:attrNameLst>
                                      </p:cBhvr>
                                      <p:to>
                                        <p:strVal val="visible"/>
                                      </p:to>
                                    </p:set>
                                    <p:animEffect transition="in" filter="wheel(4)">
                                      <p:cBhvr>
                                        <p:cTn id="27" dur="500"/>
                                        <p:tgtEl>
                                          <p:spTgt spid="4915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041" fill="hold"/>
                                        <p:tgtEl>
                                          <p:spTgt spid="2"/>
                                        </p:tgtEl>
                                      </p:cBhvr>
                                    </p:cmd>
                                  </p:childTnLst>
                                </p:cTn>
                              </p:par>
                            </p:childTnLst>
                          </p:cTn>
                        </p:par>
                      </p:childTnLst>
                    </p:cTn>
                  </p:par>
                  <p:par>
                    <p:cTn id="32" fill="hold">
                      <p:stCondLst>
                        <p:cond delay="indefinite"/>
                      </p:stCondLst>
                      <p:childTnLst>
                        <p:par>
                          <p:cTn id="33" fill="hold">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49155">
                                            <p:txEl>
                                              <p:pRg st="3" end="3"/>
                                            </p:txEl>
                                          </p:spTgt>
                                        </p:tgtEl>
                                        <p:attrNameLst>
                                          <p:attrName>style.visibility</p:attrName>
                                        </p:attrNameLst>
                                      </p:cBhvr>
                                      <p:to>
                                        <p:strVal val="visible"/>
                                      </p:to>
                                    </p:set>
                                    <p:animEffect transition="in" filter="wheel(4)">
                                      <p:cBhvr>
                                        <p:cTn id="36" dur="500"/>
                                        <p:tgtEl>
                                          <p:spTgt spid="4915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11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42"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49155" grpId="0" uiExpand="1" build="p" animBg="1"/>
      <p:bldP spid="10" grpId="0"/>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ATITAS">
            <a:hlinkClick r:id="" action="ppaction://media"/>
            <a:extLst>
              <a:ext uri="{FF2B5EF4-FFF2-40B4-BE49-F238E27FC236}">
                <a16:creationId xmlns:a16="http://schemas.microsoft.com/office/drawing/2014/main" id="{D3389FF7-5E7C-6140-2939-9DDE21D230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4800" y="5410200"/>
            <a:ext cx="193096" cy="193096"/>
          </a:xfrm>
          <a:prstGeom prst="rect">
            <a:avLst/>
          </a:prstGeom>
        </p:spPr>
      </p:pic>
      <p:sp>
        <p:nvSpPr>
          <p:cNvPr id="11" name="Content Placeholder 10">
            <a:extLst>
              <a:ext uri="{FF2B5EF4-FFF2-40B4-BE49-F238E27FC236}">
                <a16:creationId xmlns:a16="http://schemas.microsoft.com/office/drawing/2014/main" id="{15A3A947-7A3E-F123-09DA-97B31310221A}"/>
              </a:ext>
            </a:extLst>
          </p:cNvPr>
          <p:cNvSpPr>
            <a:spLocks noGrp="1"/>
          </p:cNvSpPr>
          <p:nvPr>
            <p:ph idx="1"/>
          </p:nvPr>
        </p:nvSpPr>
        <p:spPr>
          <a:xfrm>
            <a:off x="457200" y="457200"/>
            <a:ext cx="8229600" cy="6048375"/>
          </a:xfrm>
          <a:solidFill>
            <a:schemeClr val="bg1">
              <a:lumMod val="95000"/>
            </a:schemeClr>
          </a:solidFill>
          <a:ln w="19050">
            <a:solidFill>
              <a:srgbClr val="0000FF"/>
            </a:solidFill>
            <a:prstDash val="sysDash"/>
          </a:ln>
        </p:spPr>
        <p:txBody>
          <a:bodyPr>
            <a:normAutofit fontScale="92500" lnSpcReduction="20000"/>
          </a:bodyPr>
          <a:lstStyle/>
          <a:p>
            <a:pPr algn="ctr"/>
            <a:endParaRPr lang="es-ES" sz="1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20000"/>
              </a:lnSpc>
              <a:spcBef>
                <a:spcPts val="0"/>
              </a:spcBef>
              <a:spcAft>
                <a:spcPts val="600"/>
              </a:spcAft>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 un excelente estudio, Samper Hernández (2019: 437) concluye que en Las Palmas de Gran Canaria:</a:t>
            </a:r>
          </a:p>
          <a:p>
            <a:pPr marL="109728" indent="0" algn="ctr">
              <a:lnSpc>
                <a:spcPts val="3000"/>
              </a:lnSpc>
              <a:spcAft>
                <a:spcPts val="1200"/>
              </a:spcAft>
              <a:buNone/>
            </a:pPr>
            <a:r>
              <a:rPr lang="en-U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 sz="24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 sufijo diminutivo abrumadoramente mayoritario en el corpus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PRESEEA-LP </a:t>
            </a:r>
            <a:r>
              <a:rPr lang="es-ES" sz="24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 sz="2800" u="sng"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ito</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lnSpc>
                <a:spcPts val="3000"/>
              </a:lnSpc>
              <a:spcAft>
                <a:spcPts val="1200"/>
              </a:spcAft>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 investigadora encuentra algunos casos de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illo</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pero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nunca aparece la forma</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 sz="26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ico</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después de la consonante /t/. </a:t>
            </a:r>
          </a:p>
          <a:p>
            <a:pPr algn="ctr">
              <a:lnSpc>
                <a:spcPts val="3000"/>
              </a:lnSpc>
              <a:spcAft>
                <a:spcPts val="1800"/>
              </a:spcAft>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 el estudio se comprueba que el uso del diminutivo es más frecuente en el habla de las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mujeres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los hablantes de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mayor edad</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de los de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nivel social más bajo</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109728" indent="0" algn="ctr">
              <a:spcAft>
                <a:spcPts val="600"/>
              </a:spcAft>
              <a:buNone/>
            </a:pP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Ejemplos:</a:t>
            </a:r>
          </a:p>
          <a:p>
            <a:pPr algn="ctr">
              <a:spcAft>
                <a:spcPts val="1200"/>
              </a:spcAft>
            </a:pP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Cogíamos </a:t>
            </a: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tit</a:t>
            </a: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sardina…</a:t>
            </a:r>
          </a:p>
          <a:p>
            <a:pPr algn="ct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Otros traen algo también que hayan hecho y tal, con las </a:t>
            </a: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tar</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tit</a:t>
            </a: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demás, y nos reunimos todos…</a:t>
            </a:r>
          </a:p>
        </p:txBody>
      </p:sp>
      <p:pic>
        <p:nvPicPr>
          <p:cNvPr id="2" name="LATITAS">
            <a:hlinkClick r:id="" action="ppaction://media"/>
            <a:extLst>
              <a:ext uri="{FF2B5EF4-FFF2-40B4-BE49-F238E27FC236}">
                <a16:creationId xmlns:a16="http://schemas.microsoft.com/office/drawing/2014/main" id="{EEAD0E1C-A6FB-278C-64FB-BCA5466620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4800" y="4876800"/>
            <a:ext cx="193096" cy="193096"/>
          </a:xfrm>
          <a:prstGeom prst="rect">
            <a:avLst/>
          </a:prstGeom>
        </p:spPr>
      </p:pic>
      <p:pic>
        <p:nvPicPr>
          <p:cNvPr id="4" name="LahTarTITa">
            <a:hlinkClick r:id="" action="ppaction://media"/>
            <a:extLst>
              <a:ext uri="{FF2B5EF4-FFF2-40B4-BE49-F238E27FC236}">
                <a16:creationId xmlns:a16="http://schemas.microsoft.com/office/drawing/2014/main" id="{BF9D7BBB-73A8-435D-BDE3-BE550165645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05800" y="4876800"/>
            <a:ext cx="193096" cy="193096"/>
          </a:xfrm>
          <a:prstGeom prst="rect">
            <a:avLst/>
          </a:prstGeom>
        </p:spPr>
      </p:pic>
    </p:spTree>
    <p:extLst>
      <p:ext uri="{BB962C8B-B14F-4D97-AF65-F5344CB8AC3E}">
        <p14:creationId xmlns:p14="http://schemas.microsoft.com/office/powerpoint/2010/main" val="2461149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heel(4)">
                                      <p:cBhvr>
                                        <p:cTn id="7" dur="500"/>
                                        <p:tgtEl>
                                          <p:spTgt spid="11">
                                            <p:bg/>
                                          </p:spTgt>
                                        </p:tgtEl>
                                      </p:cBhvr>
                                    </p:animEffect>
                                  </p:childTnLst>
                                </p:cTn>
                              </p:par>
                            </p:childTnLst>
                          </p:cTn>
                        </p:par>
                        <p:par>
                          <p:cTn id="8" fill="hold">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wheel(4)">
                                      <p:cBhvr>
                                        <p:cTn id="11" dur="500"/>
                                        <p:tgtEl>
                                          <p:spTgt spid="11">
                                            <p:txEl>
                                              <p:pRg st="1" end="1"/>
                                            </p:txEl>
                                          </p:spTgt>
                                        </p:tgtEl>
                                      </p:cBhvr>
                                    </p:animEffect>
                                  </p:childTnLst>
                                </p:cTn>
                              </p:par>
                            </p:childTnLst>
                          </p:cTn>
                        </p:par>
                        <p:par>
                          <p:cTn id="12" fill="hold">
                            <p:stCondLst>
                              <p:cond delay="1000"/>
                            </p:stCondLst>
                            <p:childTnLst>
                              <p:par>
                                <p:cTn id="13" presetID="21" presetClass="entr" presetSubtype="4" fill="hold" grpId="0" nodeType="afterEffect">
                                  <p:stCondLst>
                                    <p:cond delay="0"/>
                                  </p:stCondLst>
                                  <p:iterate type="wd">
                                    <p:tmPct val="10000"/>
                                  </p:iterate>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wheel(4)">
                                      <p:cBhvr>
                                        <p:cTn id="15" dur="1000"/>
                                        <p:tgtEl>
                                          <p:spTgt spid="1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iterate type="wd">
                                    <p:tmPct val="10000"/>
                                  </p:iterate>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wheel(4)">
                                      <p:cBhvr>
                                        <p:cTn id="20" dur="500"/>
                                        <p:tgtEl>
                                          <p:spTgt spid="1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grpId="0" nodeType="clickEffect">
                                  <p:stCondLst>
                                    <p:cond delay="0"/>
                                  </p:stCondLst>
                                  <p:iterate type="wd">
                                    <p:tmPct val="10000"/>
                                  </p:iterate>
                                  <p:childTnLst>
                                    <p:set>
                                      <p:cBhvr>
                                        <p:cTn id="24" dur="1" fill="hold">
                                          <p:stCondLst>
                                            <p:cond delay="0"/>
                                          </p:stCondLst>
                                        </p:cTn>
                                        <p:tgtEl>
                                          <p:spTgt spid="11">
                                            <p:txEl>
                                              <p:pRg st="4" end="4"/>
                                            </p:txEl>
                                          </p:spTgt>
                                        </p:tgtEl>
                                        <p:attrNameLst>
                                          <p:attrName>style.visibility</p:attrName>
                                        </p:attrNameLst>
                                      </p:cBhvr>
                                      <p:to>
                                        <p:strVal val="visible"/>
                                      </p:to>
                                    </p:set>
                                    <p:animEffect transition="in" filter="wheel(4)">
                                      <p:cBhvr>
                                        <p:cTn id="25" dur="500"/>
                                        <p:tgtEl>
                                          <p:spTgt spid="1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4" fill="hold" grpId="0" nodeType="clickEffect">
                                  <p:stCondLst>
                                    <p:cond delay="0"/>
                                  </p:stCondLst>
                                  <p:iterate type="wd">
                                    <p:tmPct val="10000"/>
                                  </p:iterate>
                                  <p:childTnLst>
                                    <p:set>
                                      <p:cBhvr>
                                        <p:cTn id="29" dur="1" fill="hold">
                                          <p:stCondLst>
                                            <p:cond delay="0"/>
                                          </p:stCondLst>
                                        </p:cTn>
                                        <p:tgtEl>
                                          <p:spTgt spid="11">
                                            <p:txEl>
                                              <p:pRg st="5" end="5"/>
                                            </p:txEl>
                                          </p:spTgt>
                                        </p:tgtEl>
                                        <p:attrNameLst>
                                          <p:attrName>style.visibility</p:attrName>
                                        </p:attrNameLst>
                                      </p:cBhvr>
                                      <p:to>
                                        <p:strVal val="visible"/>
                                      </p:to>
                                    </p:set>
                                    <p:animEffect transition="in" filter="wheel(4)">
                                      <p:cBhvr>
                                        <p:cTn id="30" dur="500"/>
                                        <p:tgtEl>
                                          <p:spTgt spid="11">
                                            <p:txEl>
                                              <p:pRg st="5" end="5"/>
                                            </p:txEl>
                                          </p:spTgt>
                                        </p:tgtEl>
                                      </p:cBhvr>
                                    </p:animEffect>
                                  </p:childTnLst>
                                </p:cTn>
                              </p:par>
                            </p:childTnLst>
                          </p:cTn>
                        </p:par>
                        <p:par>
                          <p:cTn id="31" fill="hold">
                            <p:stCondLst>
                              <p:cond delay="550"/>
                            </p:stCondLst>
                            <p:childTnLst>
                              <p:par>
                                <p:cTn id="32" presetID="21" presetClass="entr" presetSubtype="4" fill="hold" grpId="0" nodeType="afterEffect">
                                  <p:stCondLst>
                                    <p:cond delay="0"/>
                                  </p:stCondLst>
                                  <p:iterate type="wd">
                                    <p:tmPct val="10000"/>
                                  </p:iterate>
                                  <p:childTnLst>
                                    <p:set>
                                      <p:cBhvr>
                                        <p:cTn id="33" dur="1" fill="hold">
                                          <p:stCondLst>
                                            <p:cond delay="0"/>
                                          </p:stCondLst>
                                        </p:cTn>
                                        <p:tgtEl>
                                          <p:spTgt spid="11">
                                            <p:txEl>
                                              <p:pRg st="6" end="6"/>
                                            </p:txEl>
                                          </p:spTgt>
                                        </p:tgtEl>
                                        <p:attrNameLst>
                                          <p:attrName>style.visibility</p:attrName>
                                        </p:attrNameLst>
                                      </p:cBhvr>
                                      <p:to>
                                        <p:strVal val="visible"/>
                                      </p:to>
                                    </p:set>
                                    <p:animEffect transition="in" filter="wheel(4)">
                                      <p:cBhvr>
                                        <p:cTn id="34" dur="500"/>
                                        <p:tgtEl>
                                          <p:spTgt spid="11">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590" fill="hold"/>
                                        <p:tgtEl>
                                          <p:spTgt spid="2"/>
                                        </p:tgtEl>
                                      </p:cBhvr>
                                    </p:cmd>
                                  </p:childTnLst>
                                </p:cTn>
                              </p:par>
                            </p:childTnLst>
                          </p:cTn>
                        </p:par>
                      </p:childTnLst>
                    </p:cTn>
                  </p:par>
                  <p:par>
                    <p:cTn id="39" fill="hold">
                      <p:stCondLst>
                        <p:cond delay="indefinite"/>
                      </p:stCondLst>
                      <p:childTnLst>
                        <p:par>
                          <p:cTn id="40" fill="hold">
                            <p:stCondLst>
                              <p:cond delay="0"/>
                            </p:stCondLst>
                            <p:childTnLst>
                              <p:par>
                                <p:cTn id="41" presetID="21" presetClass="entr" presetSubtype="4" fill="hold" grpId="0" nodeType="clickEffect">
                                  <p:stCondLst>
                                    <p:cond delay="0"/>
                                  </p:stCondLst>
                                  <p:iterate type="wd">
                                    <p:tmPct val="10000"/>
                                  </p:iterate>
                                  <p:childTnLst>
                                    <p:set>
                                      <p:cBhvr>
                                        <p:cTn id="42" dur="1" fill="hold">
                                          <p:stCondLst>
                                            <p:cond delay="0"/>
                                          </p:stCondLst>
                                        </p:cTn>
                                        <p:tgtEl>
                                          <p:spTgt spid="11">
                                            <p:txEl>
                                              <p:pRg st="7" end="7"/>
                                            </p:txEl>
                                          </p:spTgt>
                                        </p:tgtEl>
                                        <p:attrNameLst>
                                          <p:attrName>style.visibility</p:attrName>
                                        </p:attrNameLst>
                                      </p:cBhvr>
                                      <p:to>
                                        <p:strVal val="visible"/>
                                      </p:to>
                                    </p:set>
                                    <p:animEffect transition="in" filter="wheel(4)">
                                      <p:cBhvr>
                                        <p:cTn id="43" dur="500"/>
                                        <p:tgtEl>
                                          <p:spTgt spid="11">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49"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50"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11" grpId="0" uiExpand="1"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sz="half" idx="1"/>
          </p:nvPr>
        </p:nvSpPr>
        <p:spPr>
          <a:xfrm>
            <a:off x="447514" y="2286000"/>
            <a:ext cx="8248972" cy="4135511"/>
          </a:xfrm>
          <a:solidFill>
            <a:schemeClr val="bg1">
              <a:lumMod val="95000"/>
            </a:schemeClr>
          </a:solidFill>
          <a:ln w="28575">
            <a:solidFill>
              <a:srgbClr val="0000CC"/>
            </a:solidFill>
            <a:prstDash val="dashDot"/>
          </a:ln>
        </p:spPr>
        <p:txBody>
          <a:bodyPr>
            <a:normAutofit/>
          </a:bodyPr>
          <a:lstStyle/>
          <a:p>
            <a:pPr algn="just">
              <a:buFontTx/>
              <a:buNone/>
            </a:pPr>
            <a:endParaRPr lang="es-DO" sz="800" dirty="0">
              <a:solidFill>
                <a:srgbClr val="008000"/>
              </a:solidFill>
              <a:latin typeface="Times New Roman" pitchFamily="18" charset="0"/>
            </a:endParaRPr>
          </a:p>
          <a:p>
            <a:pPr marL="0" indent="0" algn="ctr">
              <a:spcBef>
                <a:spcPts val="0"/>
              </a:spcBef>
              <a:buNone/>
            </a:pPr>
            <a:endParaRPr lang="es-DO" sz="800" b="1" i="1" dirty="0">
              <a:latin typeface="Times New Roman" pitchFamily="18" charset="0"/>
            </a:endParaRPr>
          </a:p>
          <a:p>
            <a:pPr>
              <a:lnSpc>
                <a:spcPts val="2500"/>
              </a:lnSpc>
              <a:spcBef>
                <a:spcPts val="0"/>
              </a:spcBef>
              <a:buNone/>
            </a:pPr>
            <a:r>
              <a:rPr lang="es-DO" sz="1800" b="1" dirty="0">
                <a:solidFill>
                  <a:srgbClr val="000099"/>
                </a:solidFill>
                <a:effectLst>
                  <a:outerShdw blurRad="38100" dist="38100" dir="2700000" algn="tl">
                    <a:srgbClr val="000000">
                      <a:alpha val="43137"/>
                    </a:srgbClr>
                  </a:outerShdw>
                </a:effectLst>
                <a:latin typeface="Times New Roman" pitchFamily="18" charset="0"/>
              </a:rPr>
              <a:t>	</a:t>
            </a:r>
            <a:r>
              <a:rPr lang="es-DO" sz="2400" b="1" dirty="0">
                <a:solidFill>
                  <a:srgbClr val="000099"/>
                </a:solidFill>
                <a:effectLst>
                  <a:outerShdw blurRad="38100" dist="38100" dir="2700000" algn="tl">
                    <a:srgbClr val="000000">
                      <a:alpha val="43137"/>
                    </a:srgbClr>
                  </a:outerShdw>
                </a:effectLst>
                <a:latin typeface="Times New Roman" pitchFamily="18" charset="0"/>
              </a:rPr>
              <a:t>1.A	 </a:t>
            </a:r>
            <a:r>
              <a:rPr lang="es-DO" sz="2400" b="1" dirty="0">
                <a:solidFill>
                  <a:srgbClr val="000099"/>
                </a:solidFill>
                <a:effectLst>
                  <a:outerShdw blurRad="38100" dist="38100" dir="2700000" algn="tl">
                    <a:srgbClr val="000000">
                      <a:alpha val="43137"/>
                    </a:srgbClr>
                  </a:outerShdw>
                </a:effectLst>
                <a:latin typeface="Times New Roman" pitchFamily="18" charset="0"/>
                <a:sym typeface="Symbol" panose="05050102010706020507" pitchFamily="18" charset="2"/>
              </a:rPr>
              <a:t></a:t>
            </a:r>
            <a:r>
              <a:rPr lang="es-DO" sz="2400" b="1" dirty="0">
                <a:solidFill>
                  <a:srgbClr val="000099"/>
                </a:solidFill>
                <a:effectLst>
                  <a:outerShdw blurRad="38100" dist="38100" dir="2700000" algn="tl">
                    <a:srgbClr val="000000">
                      <a:alpha val="43137"/>
                    </a:srgbClr>
                  </a:outerShdw>
                </a:effectLst>
                <a:latin typeface="Times New Roman" pitchFamily="18" charset="0"/>
              </a:rPr>
              <a:t>	¿</a:t>
            </a:r>
            <a:r>
              <a:rPr lang="es-DO" sz="2400" dirty="0">
                <a:solidFill>
                  <a:srgbClr val="000099"/>
                </a:solidFill>
                <a:effectLst>
                  <a:outerShdw blurRad="38100" dist="38100" dir="2700000" algn="tl">
                    <a:srgbClr val="000000">
                      <a:alpha val="43137"/>
                    </a:srgbClr>
                  </a:outerShdw>
                </a:effectLst>
                <a:latin typeface="Times New Roman" pitchFamily="18" charset="0"/>
              </a:rPr>
              <a:t>Qu</a:t>
            </a:r>
            <a:r>
              <a:rPr lang="es-ES" sz="2400" dirty="0">
                <a:solidFill>
                  <a:srgbClr val="000099"/>
                </a:solidFill>
                <a:effectLst>
                  <a:outerShdw blurRad="38100" dist="38100" dir="2700000" algn="tl">
                    <a:srgbClr val="000000">
                      <a:alpha val="43137"/>
                    </a:srgbClr>
                  </a:outerShdw>
                </a:effectLst>
                <a:latin typeface="Times New Roman" pitchFamily="18" charset="0"/>
              </a:rPr>
              <a:t>é sugerencia </a:t>
            </a:r>
            <a:r>
              <a:rPr lang="es-ES" sz="2400" b="1" dirty="0">
                <a:solidFill>
                  <a:srgbClr val="000099"/>
                </a:solidFill>
                <a:effectLst>
                  <a:outerShdw blurRad="38100" dist="38100" dir="2700000" algn="tl">
                    <a:srgbClr val="000000">
                      <a:alpha val="43137"/>
                    </a:srgbClr>
                  </a:outerShdw>
                </a:effectLst>
                <a:latin typeface="Times New Roman" pitchFamily="18" charset="0"/>
              </a:rPr>
              <a:t>usted</a:t>
            </a:r>
            <a:r>
              <a:rPr lang="es-ES" sz="2400" dirty="0">
                <a:solidFill>
                  <a:srgbClr val="000099"/>
                </a:solidFill>
                <a:effectLst>
                  <a:outerShdw blurRad="38100" dist="38100" dir="2700000" algn="tl">
                    <a:srgbClr val="000000">
                      <a:alpha val="43137"/>
                    </a:srgbClr>
                  </a:outerShdw>
                </a:effectLst>
                <a:latin typeface="Times New Roman" pitchFamily="18" charset="0"/>
              </a:rPr>
              <a:t> hace</a:t>
            </a:r>
            <a:r>
              <a:rPr lang="en-US" sz="24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p>
          <a:p>
            <a:pPr>
              <a:lnSpc>
                <a:spcPts val="2500"/>
              </a:lnSpc>
              <a:spcAft>
                <a:spcPts val="1800"/>
              </a:spcAft>
              <a:buFontTx/>
              <a:buNone/>
            </a:pPr>
            <a:r>
              <a:rPr lang="es-DO" sz="2400" b="1" dirty="0">
                <a:solidFill>
                  <a:srgbClr val="003300"/>
                </a:solidFill>
                <a:effectLst>
                  <a:outerShdw blurRad="38100" dist="38100" dir="2700000" algn="tl">
                    <a:srgbClr val="000000">
                      <a:alpha val="43137"/>
                    </a:srgbClr>
                  </a:outerShdw>
                </a:effectLst>
                <a:latin typeface="Times New Roman" pitchFamily="18" charset="0"/>
              </a:rPr>
              <a:t>	1.B		¿</a:t>
            </a:r>
            <a:r>
              <a:rPr lang="es-DO" sz="2400" dirty="0">
                <a:solidFill>
                  <a:srgbClr val="003300"/>
                </a:solidFill>
                <a:effectLst>
                  <a:outerShdw blurRad="38100" dist="38100" dir="2700000" algn="tl">
                    <a:srgbClr val="000000">
                      <a:alpha val="43137"/>
                    </a:srgbClr>
                  </a:outerShdw>
                </a:effectLst>
                <a:latin typeface="Times New Roman" pitchFamily="18" charset="0"/>
              </a:rPr>
              <a:t>Qu</a:t>
            </a:r>
            <a:r>
              <a:rPr lang="es-ES" sz="2400" dirty="0">
                <a:solidFill>
                  <a:srgbClr val="003300"/>
                </a:solidFill>
                <a:effectLst>
                  <a:outerShdw blurRad="38100" dist="38100" dir="2700000" algn="tl">
                    <a:srgbClr val="000000">
                      <a:alpha val="43137"/>
                    </a:srgbClr>
                  </a:outerShdw>
                </a:effectLst>
                <a:latin typeface="Times New Roman" pitchFamily="18" charset="0"/>
              </a:rPr>
              <a:t>é sugerencia hace </a:t>
            </a:r>
            <a:r>
              <a:rPr lang="es-ES" sz="2400" b="1" dirty="0">
                <a:solidFill>
                  <a:srgbClr val="003300"/>
                </a:solidFill>
                <a:effectLst>
                  <a:outerShdw blurRad="38100" dist="38100" dir="2700000" algn="tl">
                    <a:srgbClr val="000000">
                      <a:alpha val="43137"/>
                    </a:srgbClr>
                  </a:outerShdw>
                </a:effectLst>
                <a:latin typeface="Times New Roman" pitchFamily="18" charset="0"/>
              </a:rPr>
              <a:t>usted</a:t>
            </a:r>
            <a:r>
              <a:rPr lang="en-US" sz="2400"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a:t>
            </a:r>
          </a:p>
          <a:p>
            <a:pPr>
              <a:lnSpc>
                <a:spcPts val="2500"/>
              </a:lnSpc>
              <a:buNone/>
            </a:pPr>
            <a:r>
              <a:rPr lang="es-DO" sz="2400" b="1" dirty="0">
                <a:solidFill>
                  <a:srgbClr val="000099"/>
                </a:solidFill>
                <a:effectLst>
                  <a:outerShdw blurRad="38100" dist="38100" dir="2700000" algn="tl">
                    <a:srgbClr val="000000">
                      <a:alpha val="43137"/>
                    </a:srgbClr>
                  </a:outerShdw>
                </a:effectLst>
                <a:latin typeface="Times New Roman" pitchFamily="18" charset="0"/>
              </a:rPr>
              <a:t>	2.A</a:t>
            </a:r>
            <a:r>
              <a:rPr lang="es-DO" sz="2400" dirty="0">
                <a:solidFill>
                  <a:srgbClr val="000099"/>
                </a:solidFill>
                <a:effectLst>
                  <a:outerShdw blurRad="38100" dist="38100" dir="2700000" algn="tl">
                    <a:srgbClr val="000000">
                      <a:alpha val="43137"/>
                    </a:srgbClr>
                  </a:outerShdw>
                </a:effectLst>
                <a:latin typeface="Times New Roman" pitchFamily="18" charset="0"/>
              </a:rPr>
              <a:t>	</a:t>
            </a:r>
            <a:r>
              <a:rPr lang="es-DO" sz="2400" b="1" dirty="0">
                <a:solidFill>
                  <a:srgbClr val="000099"/>
                </a:solidFill>
                <a:effectLst>
                  <a:outerShdw blurRad="38100" dist="38100" dir="2700000" algn="tl">
                    <a:srgbClr val="000000">
                      <a:alpha val="43137"/>
                    </a:srgbClr>
                  </a:outerShdw>
                </a:effectLst>
                <a:latin typeface="Times New Roman" pitchFamily="18" charset="0"/>
                <a:sym typeface="Symbol" panose="05050102010706020507" pitchFamily="18" charset="2"/>
              </a:rPr>
              <a:t>  </a:t>
            </a:r>
            <a:r>
              <a:rPr lang="es-DO" sz="2400" dirty="0">
                <a:solidFill>
                  <a:srgbClr val="000099"/>
                </a:solidFill>
                <a:effectLst>
                  <a:outerShdw blurRad="38100" dist="38100" dir="2700000" algn="tl">
                    <a:srgbClr val="000000">
                      <a:alpha val="43137"/>
                    </a:srgbClr>
                  </a:outerShdw>
                </a:effectLst>
                <a:latin typeface="Times New Roman" pitchFamily="18" charset="0"/>
              </a:rPr>
              <a:t>	¿Cómo </a:t>
            </a:r>
            <a:r>
              <a:rPr lang="es-DO" sz="2400" b="1" dirty="0">
                <a:solidFill>
                  <a:srgbClr val="000099"/>
                </a:solidFill>
                <a:effectLst>
                  <a:outerShdw blurRad="38100" dist="38100" dir="2700000" algn="tl">
                    <a:srgbClr val="000000">
                      <a:alpha val="43137"/>
                    </a:srgbClr>
                  </a:outerShdw>
                </a:effectLst>
                <a:latin typeface="Times New Roman" pitchFamily="18" charset="0"/>
              </a:rPr>
              <a:t>tú</a:t>
            </a:r>
            <a:r>
              <a:rPr lang="es-DO" sz="2400" dirty="0">
                <a:solidFill>
                  <a:srgbClr val="000099"/>
                </a:solidFill>
                <a:effectLst>
                  <a:outerShdw blurRad="38100" dist="38100" dir="2700000" algn="tl">
                    <a:srgbClr val="000000">
                      <a:alpha val="43137"/>
                    </a:srgbClr>
                  </a:outerShdw>
                </a:effectLst>
                <a:latin typeface="Times New Roman" pitchFamily="18" charset="0"/>
              </a:rPr>
              <a:t> estás? →	</a:t>
            </a:r>
            <a:r>
              <a:rPr lang="es-DO" sz="3200" b="1" dirty="0">
                <a:solidFill>
                  <a:srgbClr val="0000FF"/>
                </a:solidFill>
                <a:effectLst>
                  <a:outerShdw blurRad="38100" dist="38100" dir="2700000" algn="tl">
                    <a:srgbClr val="000000">
                      <a:alpha val="43137"/>
                    </a:srgbClr>
                  </a:outerShdw>
                </a:effectLst>
                <a:latin typeface="Times New Roman" pitchFamily="18" charset="0"/>
              </a:rPr>
              <a:t>[</a:t>
            </a:r>
            <a:r>
              <a:rPr lang="es-DO" sz="2400" b="1" dirty="0" err="1">
                <a:solidFill>
                  <a:srgbClr val="0000FF"/>
                </a:solidFill>
                <a:effectLst>
                  <a:outerShdw blurRad="38100" dist="38100" dir="2700000" algn="tl">
                    <a:srgbClr val="000000">
                      <a:alpha val="43137"/>
                    </a:srgbClr>
                  </a:outerShdw>
                </a:effectLst>
                <a:latin typeface="Times New Roman" pitchFamily="18" charset="0"/>
              </a:rPr>
              <a:t>kómo</a:t>
            </a:r>
            <a:r>
              <a:rPr lang="es-DO" sz="2400" b="1" dirty="0">
                <a:solidFill>
                  <a:srgbClr val="0000FF"/>
                </a:solidFill>
                <a:effectLst>
                  <a:outerShdw blurRad="38100" dist="38100" dir="2700000" algn="tl">
                    <a:srgbClr val="000000">
                      <a:alpha val="43137"/>
                    </a:srgbClr>
                  </a:outerShdw>
                </a:effectLst>
                <a:latin typeface="Times New Roman" pitchFamily="18" charset="0"/>
              </a:rPr>
              <a:t> tú </a:t>
            </a:r>
            <a:r>
              <a:rPr lang="es-DO" sz="2400" b="1" dirty="0" err="1">
                <a:solidFill>
                  <a:srgbClr val="0000FF"/>
                </a:solidFill>
                <a:effectLst>
                  <a:outerShdw blurRad="38100" dist="38100" dir="2700000" algn="tl">
                    <a:srgbClr val="000000">
                      <a:alpha val="43137"/>
                    </a:srgbClr>
                  </a:outerShdw>
                </a:effectLst>
                <a:latin typeface="Times New Roman" pitchFamily="18" charset="0"/>
              </a:rPr>
              <a:t>tá</a:t>
            </a:r>
            <a:r>
              <a:rPr lang="es-DO" sz="3200" b="1" dirty="0">
                <a:solidFill>
                  <a:srgbClr val="0000FF"/>
                </a:solidFill>
                <a:effectLst>
                  <a:outerShdw blurRad="38100" dist="38100" dir="2700000" algn="tl">
                    <a:srgbClr val="000000">
                      <a:alpha val="43137"/>
                    </a:srgbClr>
                  </a:outerShdw>
                </a:effectLst>
                <a:latin typeface="Times New Roman" pitchFamily="18" charset="0"/>
              </a:rPr>
              <a:t>]</a:t>
            </a:r>
          </a:p>
          <a:p>
            <a:pPr>
              <a:lnSpc>
                <a:spcPts val="2500"/>
              </a:lnSpc>
              <a:spcAft>
                <a:spcPts val="1800"/>
              </a:spcAft>
              <a:buNone/>
            </a:pPr>
            <a:r>
              <a:rPr lang="es-DO" sz="2400" b="1" dirty="0">
                <a:solidFill>
                  <a:srgbClr val="003300"/>
                </a:solidFill>
                <a:effectLst>
                  <a:outerShdw blurRad="38100" dist="38100" dir="2700000" algn="tl">
                    <a:srgbClr val="000000">
                      <a:alpha val="43137"/>
                    </a:srgbClr>
                  </a:outerShdw>
                </a:effectLst>
                <a:latin typeface="Times New Roman" pitchFamily="18" charset="0"/>
              </a:rPr>
              <a:t>	2.B</a:t>
            </a:r>
            <a:r>
              <a:rPr lang="es-DO" sz="2400" dirty="0">
                <a:solidFill>
                  <a:srgbClr val="003300"/>
                </a:solidFill>
                <a:effectLst>
                  <a:outerShdw blurRad="38100" dist="38100" dir="2700000" algn="tl">
                    <a:srgbClr val="000000">
                      <a:alpha val="43137"/>
                    </a:srgbClr>
                  </a:outerShdw>
                </a:effectLst>
                <a:latin typeface="Times New Roman" pitchFamily="18" charset="0"/>
              </a:rPr>
              <a:t>		¿Cómo estás</a:t>
            </a:r>
            <a:r>
              <a:rPr lang="es-DO" sz="2400" b="1" dirty="0">
                <a:solidFill>
                  <a:srgbClr val="003300"/>
                </a:solidFill>
                <a:effectLst>
                  <a:outerShdw blurRad="38100" dist="38100" dir="2700000" algn="tl">
                    <a:srgbClr val="000000">
                      <a:alpha val="43137"/>
                    </a:srgbClr>
                  </a:outerShdw>
                </a:effectLst>
                <a:latin typeface="Times New Roman" pitchFamily="18" charset="0"/>
              </a:rPr>
              <a:t> tú</a:t>
            </a:r>
            <a:r>
              <a:rPr lang="es-DO" sz="2400" dirty="0">
                <a:solidFill>
                  <a:srgbClr val="003300"/>
                </a:solidFill>
                <a:effectLst>
                  <a:outerShdw blurRad="38100" dist="38100" dir="2700000" algn="tl">
                    <a:srgbClr val="000000">
                      <a:alpha val="43137"/>
                    </a:srgbClr>
                  </a:outerShdw>
                </a:effectLst>
                <a:latin typeface="Times New Roman" pitchFamily="18" charset="0"/>
              </a:rPr>
              <a:t>? </a:t>
            </a:r>
          </a:p>
          <a:p>
            <a:pPr>
              <a:lnSpc>
                <a:spcPts val="2500"/>
              </a:lnSpc>
              <a:buFontTx/>
              <a:buNone/>
            </a:pPr>
            <a:r>
              <a:rPr lang="en-US" sz="24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3.A</a:t>
            </a:r>
            <a:r>
              <a:rPr lang="en-US" sz="24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s-DO" sz="2400" dirty="0">
                <a:solidFill>
                  <a:srgbClr val="000099"/>
                </a:solidFill>
                <a:effectLst>
                  <a:outerShdw blurRad="38100" dist="38100" dir="2700000" algn="tl">
                    <a:srgbClr val="000000">
                      <a:alpha val="43137"/>
                    </a:srgbClr>
                  </a:outerShdw>
                </a:effectLst>
                <a:latin typeface="Times New Roman" pitchFamily="18" charset="0"/>
              </a:rPr>
              <a:t>Qué piensas</a:t>
            </a:r>
            <a:r>
              <a:rPr lang="es-DO" sz="2400" b="1" dirty="0">
                <a:solidFill>
                  <a:srgbClr val="000099"/>
                </a:solidFill>
                <a:effectLst>
                  <a:outerShdw blurRad="38100" dist="38100" dir="2700000" algn="tl">
                    <a:srgbClr val="000000">
                      <a:alpha val="43137"/>
                    </a:srgbClr>
                  </a:outerShdw>
                </a:effectLst>
                <a:latin typeface="Times New Roman" pitchFamily="18" charset="0"/>
              </a:rPr>
              <a:t> tú</a:t>
            </a:r>
            <a:r>
              <a:rPr lang="es-DO" sz="2400" dirty="0">
                <a:solidFill>
                  <a:srgbClr val="000099"/>
                </a:solidFill>
                <a:effectLst>
                  <a:outerShdw blurRad="38100" dist="38100" dir="2700000" algn="tl">
                    <a:srgbClr val="000000">
                      <a:alpha val="43137"/>
                    </a:srgbClr>
                  </a:outerShdw>
                </a:effectLst>
                <a:latin typeface="Times New Roman" pitchFamily="18" charset="0"/>
              </a:rPr>
              <a:t>?</a:t>
            </a:r>
          </a:p>
          <a:p>
            <a:pPr>
              <a:lnSpc>
                <a:spcPts val="2500"/>
              </a:lnSpc>
              <a:spcAft>
                <a:spcPts val="1800"/>
              </a:spcAft>
              <a:buNone/>
            </a:pPr>
            <a:r>
              <a:rPr lang="en-US" sz="2400" b="1"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3.B</a:t>
            </a:r>
            <a:r>
              <a:rPr lang="en-US" sz="2400"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es-DO" sz="2400" b="1" dirty="0">
                <a:solidFill>
                  <a:srgbClr val="000099"/>
                </a:solidFill>
                <a:effectLst>
                  <a:outerShdw blurRad="38100" dist="38100" dir="2700000" algn="tl">
                    <a:srgbClr val="000000">
                      <a:alpha val="43137"/>
                    </a:srgbClr>
                  </a:outerShdw>
                </a:effectLst>
                <a:latin typeface="Times New Roman" pitchFamily="18" charset="0"/>
                <a:sym typeface="Symbol" panose="05050102010706020507" pitchFamily="18" charset="2"/>
              </a:rPr>
              <a:t>  </a:t>
            </a:r>
            <a:r>
              <a:rPr lang="en-US" sz="2400" dirty="0">
                <a:solidFill>
                  <a:srgbClr val="003300"/>
                </a:solidFill>
                <a:effectLst>
                  <a:outerShdw blurRad="38100" dist="38100" dir="2700000" algn="tl">
                    <a:srgbClr val="000000">
                      <a:alpha val="43137"/>
                    </a:srgbClr>
                  </a:outerShdw>
                </a:effectLst>
                <a:latin typeface="Times New Roman" pitchFamily="18" charset="0"/>
                <a:cs typeface="Times New Roman" pitchFamily="18" charset="0"/>
              </a:rPr>
              <a:t>	¿</a:t>
            </a:r>
            <a:r>
              <a:rPr lang="es-DO" sz="2400" dirty="0">
                <a:solidFill>
                  <a:srgbClr val="003300"/>
                </a:solidFill>
                <a:effectLst>
                  <a:outerShdw blurRad="38100" dist="38100" dir="2700000" algn="tl">
                    <a:srgbClr val="000000">
                      <a:alpha val="43137"/>
                    </a:srgbClr>
                  </a:outerShdw>
                </a:effectLst>
                <a:latin typeface="Times New Roman" pitchFamily="18" charset="0"/>
              </a:rPr>
              <a:t>Qué </a:t>
            </a:r>
            <a:r>
              <a:rPr lang="es-DO" sz="2400" b="1" dirty="0">
                <a:solidFill>
                  <a:srgbClr val="003300"/>
                </a:solidFill>
                <a:effectLst>
                  <a:outerShdw blurRad="38100" dist="38100" dir="2700000" algn="tl">
                    <a:srgbClr val="000000">
                      <a:alpha val="43137"/>
                    </a:srgbClr>
                  </a:outerShdw>
                </a:effectLst>
                <a:latin typeface="Times New Roman" pitchFamily="18" charset="0"/>
              </a:rPr>
              <a:t>tú</a:t>
            </a:r>
            <a:r>
              <a:rPr lang="es-DO" sz="2400" dirty="0">
                <a:solidFill>
                  <a:srgbClr val="003300"/>
                </a:solidFill>
                <a:effectLst>
                  <a:outerShdw blurRad="38100" dist="38100" dir="2700000" algn="tl">
                    <a:srgbClr val="000000">
                      <a:alpha val="43137"/>
                    </a:srgbClr>
                  </a:outerShdw>
                </a:effectLst>
                <a:latin typeface="Times New Roman" pitchFamily="18" charset="0"/>
              </a:rPr>
              <a:t> piensas?</a:t>
            </a:r>
          </a:p>
          <a:p>
            <a:pPr>
              <a:lnSpc>
                <a:spcPts val="2500"/>
              </a:lnSpc>
              <a:buFontTx/>
              <a:buNone/>
            </a:pPr>
            <a:r>
              <a:rPr lang="es-DO" sz="2400" b="1" dirty="0">
                <a:solidFill>
                  <a:srgbClr val="000099"/>
                </a:solidFill>
                <a:effectLst>
                  <a:outerShdw blurRad="38100" dist="38100" dir="2700000" algn="tl">
                    <a:srgbClr val="000000">
                      <a:alpha val="43137"/>
                    </a:srgbClr>
                  </a:outerShdw>
                </a:effectLst>
                <a:latin typeface="Times New Roman" pitchFamily="18" charset="0"/>
              </a:rPr>
              <a:t>	4.A</a:t>
            </a:r>
            <a:r>
              <a:rPr lang="es-DO" sz="2400" dirty="0">
                <a:solidFill>
                  <a:srgbClr val="000099"/>
                </a:solidFill>
                <a:effectLst>
                  <a:outerShdw blurRad="38100" dist="38100" dir="2700000" algn="tl">
                    <a:srgbClr val="000000">
                      <a:alpha val="43137"/>
                    </a:srgbClr>
                  </a:outerShdw>
                </a:effectLst>
                <a:latin typeface="Times New Roman" pitchFamily="18" charset="0"/>
              </a:rPr>
              <a:t>	</a:t>
            </a:r>
            <a:r>
              <a:rPr lang="es-DO" sz="2400" b="1" dirty="0">
                <a:solidFill>
                  <a:srgbClr val="000099"/>
                </a:solidFill>
                <a:effectLst>
                  <a:outerShdw blurRad="38100" dist="38100" dir="2700000" algn="tl">
                    <a:srgbClr val="000000">
                      <a:alpha val="43137"/>
                    </a:srgbClr>
                  </a:outerShdw>
                </a:effectLst>
                <a:latin typeface="Times New Roman" pitchFamily="18" charset="0"/>
                <a:sym typeface="Symbol" panose="05050102010706020507" pitchFamily="18" charset="2"/>
              </a:rPr>
              <a:t>  </a:t>
            </a:r>
            <a:r>
              <a:rPr lang="es-DO" sz="2400" dirty="0">
                <a:solidFill>
                  <a:srgbClr val="000099"/>
                </a:solidFill>
                <a:effectLst>
                  <a:outerShdw blurRad="38100" dist="38100" dir="2700000" algn="tl">
                    <a:srgbClr val="000000">
                      <a:alpha val="43137"/>
                    </a:srgbClr>
                  </a:outerShdw>
                </a:effectLst>
                <a:latin typeface="Times New Roman" pitchFamily="18" charset="0"/>
              </a:rPr>
              <a:t>	¿Y cuánto </a:t>
            </a:r>
            <a:r>
              <a:rPr lang="es-DO" sz="2400" b="1" dirty="0">
                <a:solidFill>
                  <a:srgbClr val="000099"/>
                </a:solidFill>
                <a:effectLst>
                  <a:outerShdw blurRad="38100" dist="38100" dir="2700000" algn="tl">
                    <a:srgbClr val="000000">
                      <a:alpha val="43137"/>
                    </a:srgbClr>
                  </a:outerShdw>
                </a:effectLst>
                <a:latin typeface="Times New Roman" pitchFamily="18" charset="0"/>
              </a:rPr>
              <a:t>ustedes </a:t>
            </a:r>
            <a:r>
              <a:rPr lang="es-DO" sz="2400" dirty="0">
                <a:solidFill>
                  <a:srgbClr val="000099"/>
                </a:solidFill>
                <a:effectLst>
                  <a:outerShdw blurRad="38100" dist="38100" dir="2700000" algn="tl">
                    <a:srgbClr val="000000">
                      <a:alpha val="43137"/>
                    </a:srgbClr>
                  </a:outerShdw>
                </a:effectLst>
                <a:latin typeface="Times New Roman" pitchFamily="18" charset="0"/>
              </a:rPr>
              <a:t>cobran?</a:t>
            </a:r>
          </a:p>
          <a:p>
            <a:pPr>
              <a:lnSpc>
                <a:spcPts val="2500"/>
              </a:lnSpc>
              <a:buNone/>
            </a:pPr>
            <a:r>
              <a:rPr lang="es-DO" sz="2400" b="1" dirty="0">
                <a:solidFill>
                  <a:srgbClr val="003300"/>
                </a:solidFill>
                <a:effectLst>
                  <a:outerShdw blurRad="38100" dist="38100" dir="2700000" algn="tl">
                    <a:srgbClr val="000000">
                      <a:alpha val="43137"/>
                    </a:srgbClr>
                  </a:outerShdw>
                </a:effectLst>
                <a:latin typeface="Times New Roman" pitchFamily="18" charset="0"/>
              </a:rPr>
              <a:t>	4.B</a:t>
            </a:r>
            <a:r>
              <a:rPr lang="es-DO" sz="2400" dirty="0">
                <a:solidFill>
                  <a:srgbClr val="003300"/>
                </a:solidFill>
                <a:effectLst>
                  <a:outerShdw blurRad="38100" dist="38100" dir="2700000" algn="tl">
                    <a:srgbClr val="000000">
                      <a:alpha val="43137"/>
                    </a:srgbClr>
                  </a:outerShdw>
                </a:effectLst>
                <a:latin typeface="Times New Roman" pitchFamily="18" charset="0"/>
              </a:rPr>
              <a:t>		¿Y cuánto cobran</a:t>
            </a:r>
            <a:r>
              <a:rPr lang="es-DO" sz="2400" b="1" dirty="0">
                <a:solidFill>
                  <a:srgbClr val="003300"/>
                </a:solidFill>
                <a:effectLst>
                  <a:outerShdw blurRad="38100" dist="38100" dir="2700000" algn="tl">
                    <a:srgbClr val="000000">
                      <a:alpha val="43137"/>
                    </a:srgbClr>
                  </a:outerShdw>
                </a:effectLst>
                <a:latin typeface="Times New Roman" pitchFamily="18" charset="0"/>
              </a:rPr>
              <a:t> ustedes</a:t>
            </a:r>
            <a:r>
              <a:rPr lang="es-DO" sz="2400" dirty="0">
                <a:solidFill>
                  <a:srgbClr val="003300"/>
                </a:solidFill>
                <a:effectLst>
                  <a:outerShdw blurRad="38100" dist="38100" dir="2700000" algn="tl">
                    <a:srgbClr val="000000">
                      <a:alpha val="43137"/>
                    </a:srgbClr>
                  </a:outerShdw>
                </a:effectLst>
                <a:latin typeface="Times New Roman" pitchFamily="18" charset="0"/>
              </a:rPr>
              <a:t>?</a:t>
            </a:r>
          </a:p>
        </p:txBody>
      </p:sp>
      <p:sp>
        <p:nvSpPr>
          <p:cNvPr id="8" name="Date Placeholder 4"/>
          <p:cNvSpPr>
            <a:spLocks noGrp="1"/>
          </p:cNvSpPr>
          <p:nvPr>
            <p:ph type="dt" sz="half" idx="10"/>
          </p:nvPr>
        </p:nvSpPr>
        <p:spPr/>
        <p:txBody>
          <a:bodyPr/>
          <a:lstStyle/>
          <a:p>
            <a:fld id="{2F54A6B9-20A7-4171-A03C-945757B526FD}" type="datetime1">
              <a:rPr lang="es-DO"/>
              <a:pPr/>
              <a:t>1/5/2023</a:t>
            </a:fld>
            <a:endParaRPr lang="es-DO"/>
          </a:p>
        </p:txBody>
      </p:sp>
      <p:sp>
        <p:nvSpPr>
          <p:cNvPr id="10" name="Slide Number Placeholder 6"/>
          <p:cNvSpPr>
            <a:spLocks noGrp="1"/>
          </p:cNvSpPr>
          <p:nvPr>
            <p:ph type="sldNum" sz="quarter" idx="12"/>
          </p:nvPr>
        </p:nvSpPr>
        <p:spPr/>
        <p:txBody>
          <a:bodyPr/>
          <a:lstStyle/>
          <a:p>
            <a:fld id="{75538403-8F01-407E-853C-74BDEE25011A}" type="slidenum">
              <a:rPr lang="es-DO"/>
              <a:pPr/>
              <a:t>55</a:t>
            </a:fld>
            <a:endParaRPr lang="es-DO"/>
          </a:p>
        </p:txBody>
      </p:sp>
      <p:sp>
        <p:nvSpPr>
          <p:cNvPr id="11" name="Title 4">
            <a:extLst>
              <a:ext uri="{FF2B5EF4-FFF2-40B4-BE49-F238E27FC236}">
                <a16:creationId xmlns:a16="http://schemas.microsoft.com/office/drawing/2014/main" id="{D2BA7300-AB22-43E0-80CA-01A52B267C0B}"/>
              </a:ext>
            </a:extLst>
          </p:cNvPr>
          <p:cNvSpPr>
            <a:spLocks noGrp="1"/>
          </p:cNvSpPr>
          <p:nvPr>
            <p:ph type="title"/>
          </p:nvPr>
        </p:nvSpPr>
        <p:spPr>
          <a:xfrm>
            <a:off x="895350" y="573253"/>
            <a:ext cx="7353300" cy="1467717"/>
          </a:xfrm>
          <a:ln w="19050">
            <a:solidFill>
              <a:srgbClr val="0000CC"/>
            </a:solidFill>
            <a:prstDash val="dash"/>
          </a:ln>
        </p:spPr>
        <p:txBody>
          <a:bodyPr>
            <a:noAutofit/>
          </a:bodyPr>
          <a:lstStyle/>
          <a:p>
            <a:pPr algn="ctr"/>
            <a:r>
              <a:rPr lang="es-ES" sz="2800" b="0" dirty="0">
                <a:solidFill>
                  <a:srgbClr val="0000CC"/>
                </a:solidFill>
                <a:latin typeface="Times New Roman" panose="02020603050405020304" pitchFamily="18" charset="0"/>
                <a:cs typeface="Times New Roman" panose="02020603050405020304" pitchFamily="18" charset="0"/>
              </a:rPr>
              <a:t>Otro rasgo sintáctico que opone el español </a:t>
            </a:r>
            <a:r>
              <a:rPr lang="es-ES" sz="2800" dirty="0">
                <a:solidFill>
                  <a:srgbClr val="0000CC"/>
                </a:solidFill>
                <a:latin typeface="Times New Roman" panose="02020603050405020304" pitchFamily="18" charset="0"/>
                <a:cs typeface="Times New Roman" panose="02020603050405020304" pitchFamily="18" charset="0"/>
              </a:rPr>
              <a:t>dominicano </a:t>
            </a:r>
            <a:r>
              <a:rPr lang="es-ES" sz="2800" b="0" dirty="0">
                <a:solidFill>
                  <a:srgbClr val="0000CC"/>
                </a:solidFill>
                <a:latin typeface="Times New Roman" panose="02020603050405020304" pitchFamily="18" charset="0"/>
                <a:cs typeface="Times New Roman" panose="02020603050405020304" pitchFamily="18" charset="0"/>
              </a:rPr>
              <a:t>al</a:t>
            </a:r>
            <a:r>
              <a:rPr lang="es-ES" sz="2800" dirty="0">
                <a:solidFill>
                  <a:srgbClr val="0000CC"/>
                </a:solidFill>
                <a:latin typeface="Times New Roman" panose="02020603050405020304" pitchFamily="18" charset="0"/>
                <a:cs typeface="Times New Roman" panose="02020603050405020304" pitchFamily="18" charset="0"/>
              </a:rPr>
              <a:t> canario </a:t>
            </a:r>
            <a:r>
              <a:rPr lang="es-ES" sz="2800" b="0" dirty="0">
                <a:solidFill>
                  <a:srgbClr val="0000CC"/>
                </a:solidFill>
                <a:latin typeface="Times New Roman" panose="02020603050405020304" pitchFamily="18" charset="0"/>
                <a:cs typeface="Times New Roman" panose="02020603050405020304" pitchFamily="18" charset="0"/>
              </a:rPr>
              <a:t>es la</a:t>
            </a:r>
            <a:br>
              <a:rPr lang="es-ES" sz="2800" dirty="0">
                <a:solidFill>
                  <a:srgbClr val="0000CC"/>
                </a:solidFill>
                <a:latin typeface="Times New Roman" panose="02020603050405020304" pitchFamily="18" charset="0"/>
                <a:cs typeface="Times New Roman" panose="02020603050405020304" pitchFamily="18" charset="0"/>
              </a:rPr>
            </a:br>
            <a:r>
              <a:rPr lang="es-ES" sz="2800" i="1" dirty="0">
                <a:solidFill>
                  <a:srgbClr val="0000CC"/>
                </a:solidFill>
                <a:latin typeface="Times New Roman" panose="02020603050405020304" pitchFamily="18" charset="0"/>
                <a:cs typeface="Times New Roman" panose="02020603050405020304" pitchFamily="18" charset="0"/>
              </a:rPr>
              <a:t>no inversión del orden en la interrogación</a:t>
            </a:r>
            <a:r>
              <a:rPr lang="es-ES" sz="2800" dirty="0">
                <a:solidFill>
                  <a:srgbClr val="0000CC"/>
                </a:solidFill>
                <a:latin typeface="Times New Roman" panose="02020603050405020304" pitchFamily="18" charset="0"/>
                <a:cs typeface="Times New Roman" panose="02020603050405020304" pitchFamily="18" charset="0"/>
              </a:rPr>
              <a:t>.</a:t>
            </a:r>
            <a:endParaRPr lang="es-ES" sz="2800" dirty="0"/>
          </a:p>
        </p:txBody>
      </p:sp>
    </p:spTree>
    <p:extLst>
      <p:ext uri="{BB962C8B-B14F-4D97-AF65-F5344CB8AC3E}">
        <p14:creationId xmlns:p14="http://schemas.microsoft.com/office/powerpoint/2010/main" val="1739790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1450"/>
                            </p:stCondLst>
                            <p:childTnLst>
                              <p:par>
                                <p:cTn id="9" presetID="20" presetClass="entr" presetSubtype="0" fill="hold" grpId="0" nodeType="afterEffect">
                                  <p:stCondLst>
                                    <p:cond delay="0"/>
                                  </p:stCondLst>
                                  <p:childTnLst>
                                    <p:set>
                                      <p:cBhvr>
                                        <p:cTn id="10" dur="1" fill="hold">
                                          <p:stCondLst>
                                            <p:cond delay="0"/>
                                          </p:stCondLst>
                                        </p:cTn>
                                        <p:tgtEl>
                                          <p:spTgt spid="51203">
                                            <p:bg/>
                                          </p:spTgt>
                                        </p:tgtEl>
                                        <p:attrNameLst>
                                          <p:attrName>style.visibility</p:attrName>
                                        </p:attrNameLst>
                                      </p:cBhvr>
                                      <p:to>
                                        <p:strVal val="visible"/>
                                      </p:to>
                                    </p:set>
                                    <p:animEffect transition="in" filter="wedge">
                                      <p:cBhvr>
                                        <p:cTn id="11" dur="500"/>
                                        <p:tgtEl>
                                          <p:spTgt spid="51203">
                                            <p:bg/>
                                          </p:spTgt>
                                        </p:tgtEl>
                                      </p:cBhvr>
                                    </p:animEffect>
                                  </p:childTnLst>
                                </p:cTn>
                              </p:par>
                            </p:childTnLst>
                          </p:cTn>
                        </p:par>
                        <p:par>
                          <p:cTn id="12" fill="hold">
                            <p:stCondLst>
                              <p:cond delay="1950"/>
                            </p:stCondLst>
                            <p:childTnLst>
                              <p:par>
                                <p:cTn id="13" presetID="20" presetClass="entr" presetSubtype="0" fill="hold" grpId="0" nodeType="afterEffect">
                                  <p:stCondLst>
                                    <p:cond delay="0"/>
                                  </p:stCondLst>
                                  <p:iterate type="wd">
                                    <p:tmPct val="10000"/>
                                  </p:iterate>
                                  <p:childTnLst>
                                    <p:set>
                                      <p:cBhvr>
                                        <p:cTn id="14" dur="1" fill="hold">
                                          <p:stCondLst>
                                            <p:cond delay="0"/>
                                          </p:stCondLst>
                                        </p:cTn>
                                        <p:tgtEl>
                                          <p:spTgt spid="51203">
                                            <p:txEl>
                                              <p:pRg st="2" end="2"/>
                                            </p:txEl>
                                          </p:spTgt>
                                        </p:tgtEl>
                                        <p:attrNameLst>
                                          <p:attrName>style.visibility</p:attrName>
                                        </p:attrNameLst>
                                      </p:cBhvr>
                                      <p:to>
                                        <p:strVal val="visible"/>
                                      </p:to>
                                    </p:set>
                                    <p:animEffect transition="in" filter="wedge">
                                      <p:cBhvr>
                                        <p:cTn id="15" dur="500"/>
                                        <p:tgtEl>
                                          <p:spTgt spid="51203">
                                            <p:txEl>
                                              <p:pRg st="2" end="2"/>
                                            </p:txEl>
                                          </p:spTgt>
                                        </p:tgtEl>
                                      </p:cBhvr>
                                    </p:animEffect>
                                  </p:childTnLst>
                                </p:cTn>
                              </p:par>
                            </p:childTnLst>
                          </p:cTn>
                        </p:par>
                        <p:par>
                          <p:cTn id="16" fill="hold">
                            <p:stCondLst>
                              <p:cond delay="3000"/>
                            </p:stCondLst>
                            <p:childTnLst>
                              <p:par>
                                <p:cTn id="17" presetID="20" presetClass="entr" presetSubtype="0" fill="hold" grpId="0" nodeType="afterEffect">
                                  <p:stCondLst>
                                    <p:cond delay="0"/>
                                  </p:stCondLst>
                                  <p:iterate type="wd">
                                    <p:tmPct val="10000"/>
                                  </p:iterate>
                                  <p:childTnLst>
                                    <p:set>
                                      <p:cBhvr>
                                        <p:cTn id="18" dur="1" fill="hold">
                                          <p:stCondLst>
                                            <p:cond delay="0"/>
                                          </p:stCondLst>
                                        </p:cTn>
                                        <p:tgtEl>
                                          <p:spTgt spid="51203">
                                            <p:txEl>
                                              <p:pRg st="3" end="3"/>
                                            </p:txEl>
                                          </p:spTgt>
                                        </p:tgtEl>
                                        <p:attrNameLst>
                                          <p:attrName>style.visibility</p:attrName>
                                        </p:attrNameLst>
                                      </p:cBhvr>
                                      <p:to>
                                        <p:strVal val="visible"/>
                                      </p:to>
                                    </p:set>
                                    <p:animEffect transition="in" filter="wedge">
                                      <p:cBhvr>
                                        <p:cTn id="19" dur="500"/>
                                        <p:tgtEl>
                                          <p:spTgt spid="51203">
                                            <p:txEl>
                                              <p:pRg st="3" end="3"/>
                                            </p:txEl>
                                          </p:spTgt>
                                        </p:tgtEl>
                                      </p:cBhvr>
                                    </p:animEffect>
                                  </p:childTnLst>
                                </p:cTn>
                              </p:par>
                            </p:childTnLst>
                          </p:cTn>
                        </p:par>
                        <p:par>
                          <p:cTn id="20" fill="hold">
                            <p:stCondLst>
                              <p:cond delay="3950"/>
                            </p:stCondLst>
                            <p:childTnLst>
                              <p:par>
                                <p:cTn id="21" presetID="20" presetClass="entr" presetSubtype="0" fill="hold" grpId="0" nodeType="afterEffect">
                                  <p:stCondLst>
                                    <p:cond delay="0"/>
                                  </p:stCondLst>
                                  <p:iterate type="wd">
                                    <p:tmPct val="10000"/>
                                  </p:iterate>
                                  <p:childTnLst>
                                    <p:set>
                                      <p:cBhvr>
                                        <p:cTn id="22" dur="1" fill="hold">
                                          <p:stCondLst>
                                            <p:cond delay="0"/>
                                          </p:stCondLst>
                                        </p:cTn>
                                        <p:tgtEl>
                                          <p:spTgt spid="51203">
                                            <p:txEl>
                                              <p:pRg st="4" end="4"/>
                                            </p:txEl>
                                          </p:spTgt>
                                        </p:tgtEl>
                                        <p:attrNameLst>
                                          <p:attrName>style.visibility</p:attrName>
                                        </p:attrNameLst>
                                      </p:cBhvr>
                                      <p:to>
                                        <p:strVal val="visible"/>
                                      </p:to>
                                    </p:set>
                                    <p:animEffect transition="in" filter="wedge">
                                      <p:cBhvr>
                                        <p:cTn id="23" dur="500"/>
                                        <p:tgtEl>
                                          <p:spTgt spid="51203">
                                            <p:txEl>
                                              <p:pRg st="4" end="4"/>
                                            </p:txEl>
                                          </p:spTgt>
                                        </p:tgtEl>
                                      </p:cBhvr>
                                    </p:animEffect>
                                  </p:childTnLst>
                                </p:cTn>
                              </p:par>
                            </p:childTnLst>
                          </p:cTn>
                        </p:par>
                        <p:par>
                          <p:cTn id="24" fill="hold">
                            <p:stCondLst>
                              <p:cond delay="5200"/>
                            </p:stCondLst>
                            <p:childTnLst>
                              <p:par>
                                <p:cTn id="25" presetID="20" presetClass="entr" presetSubtype="0" fill="hold" grpId="0" nodeType="afterEffect">
                                  <p:stCondLst>
                                    <p:cond delay="0"/>
                                  </p:stCondLst>
                                  <p:iterate type="wd">
                                    <p:tmPct val="10000"/>
                                  </p:iterate>
                                  <p:childTnLst>
                                    <p:set>
                                      <p:cBhvr>
                                        <p:cTn id="26" dur="1" fill="hold">
                                          <p:stCondLst>
                                            <p:cond delay="0"/>
                                          </p:stCondLst>
                                        </p:cTn>
                                        <p:tgtEl>
                                          <p:spTgt spid="51203">
                                            <p:txEl>
                                              <p:pRg st="5" end="5"/>
                                            </p:txEl>
                                          </p:spTgt>
                                        </p:tgtEl>
                                        <p:attrNameLst>
                                          <p:attrName>style.visibility</p:attrName>
                                        </p:attrNameLst>
                                      </p:cBhvr>
                                      <p:to>
                                        <p:strVal val="visible"/>
                                      </p:to>
                                    </p:set>
                                    <p:animEffect transition="in" filter="wedge">
                                      <p:cBhvr>
                                        <p:cTn id="27" dur="500"/>
                                        <p:tgtEl>
                                          <p:spTgt spid="51203">
                                            <p:txEl>
                                              <p:pRg st="5" end="5"/>
                                            </p:txEl>
                                          </p:spTgt>
                                        </p:tgtEl>
                                      </p:cBhvr>
                                    </p:animEffect>
                                  </p:childTnLst>
                                </p:cTn>
                              </p:par>
                            </p:childTnLst>
                          </p:cTn>
                        </p:par>
                        <p:par>
                          <p:cTn id="28" fill="hold">
                            <p:stCondLst>
                              <p:cond delay="6050"/>
                            </p:stCondLst>
                            <p:childTnLst>
                              <p:par>
                                <p:cTn id="29" presetID="20" presetClass="entr" presetSubtype="0" fill="hold" grpId="0" nodeType="afterEffect">
                                  <p:stCondLst>
                                    <p:cond delay="0"/>
                                  </p:stCondLst>
                                  <p:iterate type="wd">
                                    <p:tmPct val="10000"/>
                                  </p:iterate>
                                  <p:childTnLst>
                                    <p:set>
                                      <p:cBhvr>
                                        <p:cTn id="30" dur="1" fill="hold">
                                          <p:stCondLst>
                                            <p:cond delay="0"/>
                                          </p:stCondLst>
                                        </p:cTn>
                                        <p:tgtEl>
                                          <p:spTgt spid="51203">
                                            <p:txEl>
                                              <p:pRg st="6" end="6"/>
                                            </p:txEl>
                                          </p:spTgt>
                                        </p:tgtEl>
                                        <p:attrNameLst>
                                          <p:attrName>style.visibility</p:attrName>
                                        </p:attrNameLst>
                                      </p:cBhvr>
                                      <p:to>
                                        <p:strVal val="visible"/>
                                      </p:to>
                                    </p:set>
                                    <p:animEffect transition="in" filter="wedge">
                                      <p:cBhvr>
                                        <p:cTn id="31" dur="500"/>
                                        <p:tgtEl>
                                          <p:spTgt spid="51203">
                                            <p:txEl>
                                              <p:pRg st="6" end="6"/>
                                            </p:txEl>
                                          </p:spTgt>
                                        </p:tgtEl>
                                      </p:cBhvr>
                                    </p:animEffect>
                                  </p:childTnLst>
                                </p:cTn>
                              </p:par>
                            </p:childTnLst>
                          </p:cTn>
                        </p:par>
                        <p:par>
                          <p:cTn id="32" fill="hold">
                            <p:stCondLst>
                              <p:cond delay="6900"/>
                            </p:stCondLst>
                            <p:childTnLst>
                              <p:par>
                                <p:cTn id="33" presetID="20" presetClass="entr" presetSubtype="0" fill="hold" grpId="0" nodeType="afterEffect">
                                  <p:stCondLst>
                                    <p:cond delay="0"/>
                                  </p:stCondLst>
                                  <p:iterate type="wd">
                                    <p:tmPct val="10000"/>
                                  </p:iterate>
                                  <p:childTnLst>
                                    <p:set>
                                      <p:cBhvr>
                                        <p:cTn id="34" dur="1" fill="hold">
                                          <p:stCondLst>
                                            <p:cond delay="0"/>
                                          </p:stCondLst>
                                        </p:cTn>
                                        <p:tgtEl>
                                          <p:spTgt spid="51203">
                                            <p:txEl>
                                              <p:pRg st="7" end="7"/>
                                            </p:txEl>
                                          </p:spTgt>
                                        </p:tgtEl>
                                        <p:attrNameLst>
                                          <p:attrName>style.visibility</p:attrName>
                                        </p:attrNameLst>
                                      </p:cBhvr>
                                      <p:to>
                                        <p:strVal val="visible"/>
                                      </p:to>
                                    </p:set>
                                    <p:animEffect transition="in" filter="wedge">
                                      <p:cBhvr>
                                        <p:cTn id="35" dur="500"/>
                                        <p:tgtEl>
                                          <p:spTgt spid="51203">
                                            <p:txEl>
                                              <p:pRg st="7" end="7"/>
                                            </p:txEl>
                                          </p:spTgt>
                                        </p:tgtEl>
                                      </p:cBhvr>
                                    </p:animEffect>
                                  </p:childTnLst>
                                </p:cTn>
                              </p:par>
                            </p:childTnLst>
                          </p:cTn>
                        </p:par>
                        <p:par>
                          <p:cTn id="36" fill="hold">
                            <p:stCondLst>
                              <p:cond delay="7850"/>
                            </p:stCondLst>
                            <p:childTnLst>
                              <p:par>
                                <p:cTn id="37" presetID="20" presetClass="entr" presetSubtype="0" fill="hold" grpId="0" nodeType="afterEffect">
                                  <p:stCondLst>
                                    <p:cond delay="0"/>
                                  </p:stCondLst>
                                  <p:iterate type="wd">
                                    <p:tmPct val="10000"/>
                                  </p:iterate>
                                  <p:childTnLst>
                                    <p:set>
                                      <p:cBhvr>
                                        <p:cTn id="38" dur="1" fill="hold">
                                          <p:stCondLst>
                                            <p:cond delay="0"/>
                                          </p:stCondLst>
                                        </p:cTn>
                                        <p:tgtEl>
                                          <p:spTgt spid="51203">
                                            <p:txEl>
                                              <p:pRg st="8" end="8"/>
                                            </p:txEl>
                                          </p:spTgt>
                                        </p:tgtEl>
                                        <p:attrNameLst>
                                          <p:attrName>style.visibility</p:attrName>
                                        </p:attrNameLst>
                                      </p:cBhvr>
                                      <p:to>
                                        <p:strVal val="visible"/>
                                      </p:to>
                                    </p:set>
                                    <p:animEffect transition="in" filter="wedge">
                                      <p:cBhvr>
                                        <p:cTn id="39" dur="500"/>
                                        <p:tgtEl>
                                          <p:spTgt spid="51203">
                                            <p:txEl>
                                              <p:pRg st="8" end="8"/>
                                            </p:txEl>
                                          </p:spTgt>
                                        </p:tgtEl>
                                      </p:cBhvr>
                                    </p:animEffect>
                                  </p:childTnLst>
                                </p:cTn>
                              </p:par>
                            </p:childTnLst>
                          </p:cTn>
                        </p:par>
                        <p:par>
                          <p:cTn id="40" fill="hold">
                            <p:stCondLst>
                              <p:cond delay="8850"/>
                            </p:stCondLst>
                            <p:childTnLst>
                              <p:par>
                                <p:cTn id="41" presetID="20" presetClass="entr" presetSubtype="0" fill="hold" grpId="0" nodeType="afterEffect">
                                  <p:stCondLst>
                                    <p:cond delay="0"/>
                                  </p:stCondLst>
                                  <p:iterate type="wd">
                                    <p:tmPct val="10000"/>
                                  </p:iterate>
                                  <p:childTnLst>
                                    <p:set>
                                      <p:cBhvr>
                                        <p:cTn id="42" dur="1" fill="hold">
                                          <p:stCondLst>
                                            <p:cond delay="0"/>
                                          </p:stCondLst>
                                        </p:cTn>
                                        <p:tgtEl>
                                          <p:spTgt spid="51203">
                                            <p:txEl>
                                              <p:pRg st="9" end="9"/>
                                            </p:txEl>
                                          </p:spTgt>
                                        </p:tgtEl>
                                        <p:attrNameLst>
                                          <p:attrName>style.visibility</p:attrName>
                                        </p:attrNameLst>
                                      </p:cBhvr>
                                      <p:to>
                                        <p:strVal val="visible"/>
                                      </p:to>
                                    </p:set>
                                    <p:animEffect transition="in" filter="wedge">
                                      <p:cBhvr>
                                        <p:cTn id="43" dur="500"/>
                                        <p:tgtEl>
                                          <p:spTgt spid="5120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uiExpand="1" build="p"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sz="half" idx="1"/>
          </p:nvPr>
        </p:nvSpPr>
        <p:spPr>
          <a:xfrm>
            <a:off x="1104900" y="1879600"/>
            <a:ext cx="6934200" cy="2082800"/>
          </a:xfrm>
          <a:ln w="28575">
            <a:solidFill>
              <a:srgbClr val="0000CC"/>
            </a:solidFill>
            <a:prstDash val="sysDash"/>
          </a:ln>
        </p:spPr>
        <p:txBody>
          <a:bodyPr>
            <a:normAutofit/>
          </a:bodyPr>
          <a:lstStyle/>
          <a:p>
            <a:pPr algn="just">
              <a:lnSpc>
                <a:spcPts val="1000"/>
              </a:lnSpc>
              <a:spcBef>
                <a:spcPts val="0"/>
              </a:spcBef>
              <a:buFontTx/>
              <a:buNone/>
            </a:pPr>
            <a:endParaRPr lang="es-DO" sz="1400" dirty="0">
              <a:solidFill>
                <a:srgbClr val="008000"/>
              </a:solidFill>
              <a:latin typeface="Times New Roman" pitchFamily="18" charset="0"/>
            </a:endParaRPr>
          </a:p>
          <a:p>
            <a:pPr algn="ctr">
              <a:spcBef>
                <a:spcPts val="0"/>
              </a:spcBef>
              <a:buFontTx/>
              <a:buNone/>
            </a:pPr>
            <a:r>
              <a:rPr lang="es-DO" sz="2800" dirty="0">
                <a:solidFill>
                  <a:srgbClr val="000099"/>
                </a:solidFill>
                <a:effectLst>
                  <a:outerShdw blurRad="38100" dist="38100" dir="2700000" algn="tl">
                    <a:srgbClr val="000000">
                      <a:alpha val="43137"/>
                    </a:srgbClr>
                  </a:outerShdw>
                </a:effectLst>
                <a:latin typeface="Times New Roman" pitchFamily="18" charset="0"/>
              </a:rPr>
              <a:t>¿Qué es lo que </a:t>
            </a:r>
            <a:r>
              <a:rPr lang="es-DO" sz="2800" b="1" u="sng" dirty="0">
                <a:solidFill>
                  <a:srgbClr val="000099"/>
                </a:solidFill>
                <a:effectLst>
                  <a:outerShdw blurRad="38100" dist="38100" dir="2700000" algn="tl">
                    <a:srgbClr val="000000">
                      <a:alpha val="43137"/>
                    </a:srgbClr>
                  </a:outerShdw>
                </a:effectLst>
                <a:latin typeface="Times New Roman" pitchFamily="18" charset="0"/>
              </a:rPr>
              <a:t>ustedes</a:t>
            </a:r>
            <a:r>
              <a:rPr lang="es-DO" sz="2800" dirty="0">
                <a:solidFill>
                  <a:srgbClr val="000099"/>
                </a:solidFill>
                <a:effectLst>
                  <a:outerShdw blurRad="38100" dist="38100" dir="2700000" algn="tl">
                    <a:srgbClr val="000000">
                      <a:alpha val="43137"/>
                    </a:srgbClr>
                  </a:outerShdw>
                </a:effectLst>
                <a:latin typeface="Times New Roman" pitchFamily="18" charset="0"/>
              </a:rPr>
              <a:t> quieren?</a:t>
            </a:r>
          </a:p>
          <a:p>
            <a:pPr algn="ctr">
              <a:spcAft>
                <a:spcPts val="1200"/>
              </a:spcAft>
              <a:buNone/>
            </a:pPr>
            <a:r>
              <a:rPr lang="es-DO" sz="2800" dirty="0">
                <a:solidFill>
                  <a:srgbClr val="000099"/>
                </a:solidFill>
                <a:effectLst>
                  <a:outerShdw blurRad="38100" dist="38100" dir="2700000" algn="tl">
                    <a:srgbClr val="000000">
                      <a:alpha val="43137"/>
                    </a:srgbClr>
                  </a:outerShdw>
                </a:effectLst>
                <a:latin typeface="Times New Roman" pitchFamily="18" charset="0"/>
              </a:rPr>
              <a:t>¿Y cuánto </a:t>
            </a:r>
            <a:r>
              <a:rPr lang="es-DO" sz="2800" b="1" u="sng" dirty="0">
                <a:solidFill>
                  <a:srgbClr val="000099"/>
                </a:solidFill>
                <a:effectLst>
                  <a:outerShdw blurRad="38100" dist="38100" dir="2700000" algn="tl">
                    <a:srgbClr val="000000">
                      <a:alpha val="43137"/>
                    </a:srgbClr>
                  </a:outerShdw>
                </a:effectLst>
                <a:latin typeface="Times New Roman" pitchFamily="18" charset="0"/>
              </a:rPr>
              <a:t>ustedes</a:t>
            </a:r>
            <a:r>
              <a:rPr lang="es-DO" sz="2800" dirty="0">
                <a:solidFill>
                  <a:srgbClr val="000099"/>
                </a:solidFill>
                <a:effectLst>
                  <a:outerShdw blurRad="38100" dist="38100" dir="2700000" algn="tl">
                    <a:srgbClr val="000000">
                      <a:alpha val="43137"/>
                    </a:srgbClr>
                  </a:outerShdw>
                </a:effectLst>
                <a:latin typeface="Times New Roman" pitchFamily="18" charset="0"/>
              </a:rPr>
              <a:t> cobran?</a:t>
            </a:r>
          </a:p>
          <a:p>
            <a:pPr lvl="0" algn="ctr">
              <a:lnSpc>
                <a:spcPct val="160000"/>
              </a:lnSpc>
              <a:buClr>
                <a:srgbClr val="2DA2BF"/>
              </a:buClr>
              <a:buNone/>
            </a:pPr>
            <a:r>
              <a:rPr lang="en-US" sz="2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t>
            </a:r>
            <a:r>
              <a:rPr lang="es-DO" sz="2800" dirty="0">
                <a:solidFill>
                  <a:srgbClr val="000099"/>
                </a:solidFill>
                <a:effectLst>
                  <a:outerShdw blurRad="38100" dist="38100" dir="2700000" algn="tl">
                    <a:srgbClr val="000000">
                      <a:alpha val="43137"/>
                    </a:srgbClr>
                  </a:outerShdw>
                </a:effectLst>
                <a:latin typeface="Times New Roman" pitchFamily="18" charset="0"/>
              </a:rPr>
              <a:t>Y qué </a:t>
            </a:r>
            <a:r>
              <a:rPr lang="es-DO" sz="2800" b="1" u="sng" dirty="0">
                <a:solidFill>
                  <a:srgbClr val="000099"/>
                </a:solidFill>
                <a:effectLst>
                  <a:outerShdw blurRad="38100" dist="38100" dir="2700000" algn="tl">
                    <a:srgbClr val="000000">
                      <a:alpha val="43137"/>
                    </a:srgbClr>
                  </a:outerShdw>
                </a:effectLst>
                <a:latin typeface="Times New Roman" pitchFamily="18" charset="0"/>
              </a:rPr>
              <a:t>tú</a:t>
            </a:r>
            <a:r>
              <a:rPr lang="es-DO" sz="2800" dirty="0">
                <a:solidFill>
                  <a:srgbClr val="000099"/>
                </a:solidFill>
                <a:effectLst>
                  <a:outerShdw blurRad="38100" dist="38100" dir="2700000" algn="tl">
                    <a:srgbClr val="000000">
                      <a:alpha val="43137"/>
                    </a:srgbClr>
                  </a:outerShdw>
                </a:effectLst>
                <a:latin typeface="Times New Roman" pitchFamily="18" charset="0"/>
              </a:rPr>
              <a:t> has sabido de los presos?</a:t>
            </a:r>
          </a:p>
        </p:txBody>
      </p:sp>
      <p:sp>
        <p:nvSpPr>
          <p:cNvPr id="8" name="Date Placeholder 4"/>
          <p:cNvSpPr>
            <a:spLocks noGrp="1"/>
          </p:cNvSpPr>
          <p:nvPr>
            <p:ph type="dt" sz="half" idx="10"/>
          </p:nvPr>
        </p:nvSpPr>
        <p:spPr/>
        <p:txBody>
          <a:bodyPr/>
          <a:lstStyle/>
          <a:p>
            <a:fld id="{2F54A6B9-20A7-4171-A03C-945757B526FD}" type="datetime1">
              <a:rPr lang="es-DO"/>
              <a:pPr/>
              <a:t>1/5/2023</a:t>
            </a:fld>
            <a:endParaRPr lang="es-DO"/>
          </a:p>
        </p:txBody>
      </p:sp>
      <p:sp>
        <p:nvSpPr>
          <p:cNvPr id="10" name="Slide Number Placeholder 6"/>
          <p:cNvSpPr>
            <a:spLocks noGrp="1"/>
          </p:cNvSpPr>
          <p:nvPr>
            <p:ph type="sldNum" sz="quarter" idx="12"/>
          </p:nvPr>
        </p:nvSpPr>
        <p:spPr/>
        <p:txBody>
          <a:bodyPr/>
          <a:lstStyle/>
          <a:p>
            <a:fld id="{75538403-8F01-407E-853C-74BDEE25011A}" type="slidenum">
              <a:rPr lang="es-DO"/>
              <a:pPr/>
              <a:t>56</a:t>
            </a:fld>
            <a:endParaRPr lang="es-DO"/>
          </a:p>
        </p:txBody>
      </p:sp>
      <p:pic>
        <p:nvPicPr>
          <p:cNvPr id="2" name="RD.Interrg.5">
            <a:hlinkClick r:id="" action="ppaction://media"/>
            <a:extLst>
              <a:ext uri="{FF2B5EF4-FFF2-40B4-BE49-F238E27FC236}">
                <a16:creationId xmlns:a16="http://schemas.microsoft.com/office/drawing/2014/main" id="{959EFA5E-DA7F-DF6E-6A12-B984F5EFE7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91136" y="4572000"/>
            <a:ext cx="124128" cy="124128"/>
          </a:xfrm>
          <a:prstGeom prst="rect">
            <a:avLst/>
          </a:prstGeom>
        </p:spPr>
      </p:pic>
      <p:pic>
        <p:nvPicPr>
          <p:cNvPr id="3" name="RD.Interrg.4">
            <a:hlinkClick r:id="" action="ppaction://media"/>
            <a:extLst>
              <a:ext uri="{FF2B5EF4-FFF2-40B4-BE49-F238E27FC236}">
                <a16:creationId xmlns:a16="http://schemas.microsoft.com/office/drawing/2014/main" id="{DBDE4958-6B8D-0F76-B6AD-22C8284AC6C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496976" y="4572000"/>
            <a:ext cx="124128" cy="12412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51203">
                                            <p:bg/>
                                          </p:spTgt>
                                        </p:tgtEl>
                                        <p:attrNameLst>
                                          <p:attrName>style.visibility</p:attrName>
                                        </p:attrNameLst>
                                      </p:cBhvr>
                                      <p:to>
                                        <p:strVal val="visible"/>
                                      </p:to>
                                    </p:set>
                                    <p:animEffect transition="in" filter="wedge">
                                      <p:cBhvr>
                                        <p:cTn id="7" dur="500"/>
                                        <p:tgtEl>
                                          <p:spTgt spid="51203">
                                            <p:bg/>
                                          </p:spTgt>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animEffect transition="in" filter="wedge">
                                      <p:cBhvr>
                                        <p:cTn id="11" dur="500"/>
                                        <p:tgtEl>
                                          <p:spTgt spid="51203">
                                            <p:txEl>
                                              <p:pRg st="1" end="1"/>
                                            </p:txEl>
                                          </p:spTgt>
                                        </p:tgtEl>
                                      </p:cBhvr>
                                    </p:animEffect>
                                  </p:childTnLst>
                                </p:cTn>
                              </p:par>
                            </p:childTnLst>
                          </p:cTn>
                        </p:par>
                        <p:par>
                          <p:cTn id="12" fill="hold">
                            <p:stCondLst>
                              <p:cond delay="1000"/>
                            </p:stCondLst>
                            <p:childTnLst>
                              <p:par>
                                <p:cTn id="13" presetID="20" presetClass="entr" presetSubtype="0" fill="hold" grpId="0" nodeType="afterEffect">
                                  <p:stCondLst>
                                    <p:cond delay="0"/>
                                  </p:stCondLst>
                                  <p:childTnLst>
                                    <p:set>
                                      <p:cBhvr>
                                        <p:cTn id="14" dur="1" fill="hold">
                                          <p:stCondLst>
                                            <p:cond delay="0"/>
                                          </p:stCondLst>
                                        </p:cTn>
                                        <p:tgtEl>
                                          <p:spTgt spid="51203">
                                            <p:txEl>
                                              <p:pRg st="2" end="2"/>
                                            </p:txEl>
                                          </p:spTgt>
                                        </p:tgtEl>
                                        <p:attrNameLst>
                                          <p:attrName>style.visibility</p:attrName>
                                        </p:attrNameLst>
                                      </p:cBhvr>
                                      <p:to>
                                        <p:strVal val="visible"/>
                                      </p:to>
                                    </p:set>
                                    <p:animEffect transition="in" filter="wedge">
                                      <p:cBhvr>
                                        <p:cTn id="15" dur="500"/>
                                        <p:tgtEl>
                                          <p:spTgt spid="5120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7314" fill="hold"/>
                                        <p:tgtEl>
                                          <p:spTgt spid="2"/>
                                        </p:tgtEl>
                                      </p:cBhvr>
                                    </p:cmd>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51203">
                                            <p:txEl>
                                              <p:pRg st="3" end="3"/>
                                            </p:txEl>
                                          </p:spTgt>
                                        </p:tgtEl>
                                        <p:attrNameLst>
                                          <p:attrName>style.visibility</p:attrName>
                                        </p:attrNameLst>
                                      </p:cBhvr>
                                      <p:to>
                                        <p:strVal val="visible"/>
                                      </p:to>
                                    </p:set>
                                    <p:animEffect transition="in" filter="wedge">
                                      <p:cBhvr>
                                        <p:cTn id="24" dur="500"/>
                                        <p:tgtEl>
                                          <p:spTgt spid="5120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30"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51203" grpId="0" uiExpand="1"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B60672B-BCE7-41D7-8C46-56F0D2C1934C}" type="datetime1">
              <a:rPr kumimoji="0" lang="es-DO"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1/5/2023</a:t>
            </a:fld>
            <a:endPar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68EA03-A2B5-4922-B577-5601BF7EA8F3}" type="slidenum">
              <a:rPr kumimoji="0" lang="es-DO"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9" name="Rectangle 8"/>
          <p:cNvSpPr/>
          <p:nvPr/>
        </p:nvSpPr>
        <p:spPr>
          <a:xfrm>
            <a:off x="1871700" y="2921425"/>
            <a:ext cx="5400600" cy="837730"/>
          </a:xfrm>
          <a:prstGeom prst="rect">
            <a:avLst/>
          </a:prstGeom>
          <a:ln w="19050">
            <a:solidFill>
              <a:srgbClr val="0000FF"/>
            </a:solidFill>
            <a:prstDash val="lgDashDotDot"/>
          </a:ln>
        </p:spPr>
        <p:txBody>
          <a:bodyPr wrap="square">
            <a:spAutoFit/>
          </a:bodyPr>
          <a:lstStyle/>
          <a:p>
            <a:pPr marL="0" marR="0" lvl="0" indent="0" algn="ctr" defTabSz="914400" rtl="0" eaLnBrk="1" fontAlgn="base" latinLnBrk="0" hangingPunct="1">
              <a:lnSpc>
                <a:spcPts val="3000"/>
              </a:lnSpc>
              <a:spcBef>
                <a:spcPct val="0"/>
              </a:spcBef>
              <a:spcAft>
                <a:spcPct val="0"/>
              </a:spcAft>
              <a:buClrTx/>
              <a:buSzTx/>
              <a:buFontTx/>
              <a:buNone/>
              <a:tabLst/>
              <a:defRPr/>
            </a:pPr>
            <a:r>
              <a:rPr kumimoji="0" lang="es-DO" sz="2400" b="0"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mn-ea"/>
                <a:cs typeface="+mn-cs"/>
              </a:rPr>
              <a:t>«Mi hijo, por fin,</a:t>
            </a:r>
          </a:p>
          <a:p>
            <a:pPr marL="0" marR="0" lvl="0" indent="0" algn="ctr" defTabSz="914400" rtl="0" eaLnBrk="1" fontAlgn="base" latinLnBrk="0" hangingPunct="1">
              <a:lnSpc>
                <a:spcPts val="3000"/>
              </a:lnSpc>
              <a:spcBef>
                <a:spcPct val="0"/>
              </a:spcBef>
              <a:spcAft>
                <a:spcPct val="0"/>
              </a:spcAft>
              <a:buClrTx/>
              <a:buSzTx/>
              <a:buFontTx/>
              <a:buNone/>
              <a:tabLst/>
              <a:defRPr/>
            </a:pPr>
            <a:r>
              <a:rPr kumimoji="0" lang="es-DO" sz="2400" b="0"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mn-ea"/>
                <a:cs typeface="+mn-cs"/>
              </a:rPr>
              <a:t>¿qué </a:t>
            </a:r>
            <a:r>
              <a:rPr kumimoji="0" lang="es-DO" sz="2400" b="1" i="1"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mn-ea"/>
                <a:cs typeface="+mn-cs"/>
              </a:rPr>
              <a:t>tú</a:t>
            </a:r>
            <a:r>
              <a:rPr kumimoji="0" lang="es-DO" sz="2400" b="0"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mn-ea"/>
                <a:cs typeface="+mn-cs"/>
              </a:rPr>
              <a:t> vas a estudiar?»</a:t>
            </a:r>
          </a:p>
        </p:txBody>
      </p:sp>
      <p:sp>
        <p:nvSpPr>
          <p:cNvPr id="7" name="Title 1"/>
          <p:cNvSpPr txBox="1">
            <a:spLocks/>
          </p:cNvSpPr>
          <p:nvPr/>
        </p:nvSpPr>
        <p:spPr>
          <a:xfrm>
            <a:off x="896365" y="4169164"/>
            <a:ext cx="7344816" cy="656982"/>
          </a:xfrm>
          <a:prstGeom prst="rect">
            <a:avLst/>
          </a:prstGeom>
          <a:ln w="28575">
            <a:solidFill>
              <a:srgbClr val="000099"/>
            </a:solidFill>
            <a:prstDash val="lgDash"/>
          </a:ln>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fontAlgn="auto">
              <a:spcAft>
                <a:spcPts val="0"/>
              </a:spcAft>
              <a:defRPr/>
            </a:pPr>
            <a:r>
              <a:rPr kumimoji="0" lang="es-ES" sz="2400" b="0" i="0" u="none" strike="noStrike" kern="1200" cap="none" spc="0" normalizeH="0" baseline="0" noProof="0" dirty="0">
                <a:ln>
                  <a:noFill/>
                </a:ln>
                <a:solidFill>
                  <a:srgbClr val="1053C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Otros ejemplos corresponden a </a:t>
            </a:r>
            <a:r>
              <a:rPr lang="es-ES" sz="2400" dirty="0">
                <a:solidFill>
                  <a:srgbClr val="1053C0"/>
                </a:solidFill>
                <a:effectLst>
                  <a:outerShdw blurRad="38100" dist="38100" dir="2700000" algn="tl">
                    <a:srgbClr val="000000">
                      <a:alpha val="43137"/>
                    </a:srgbClr>
                  </a:outerShdw>
                </a:effectLst>
                <a:latin typeface="Times New Roman" pitchFamily="18" charset="0"/>
                <a:ea typeface="+mn-ea"/>
                <a:cs typeface="Times New Roman" pitchFamily="18" charset="0"/>
              </a:rPr>
              <a:t>reconocidos intelectuales del país que participan en programas de </a:t>
            </a:r>
            <a:r>
              <a:rPr kumimoji="0" lang="es-ES" sz="2400" b="0" i="0" u="none" strike="noStrike" kern="1200" cap="none" spc="0" normalizeH="0" baseline="0" noProof="0" dirty="0">
                <a:ln>
                  <a:noFill/>
                </a:ln>
                <a:solidFill>
                  <a:srgbClr val="1053C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TV.</a:t>
            </a:r>
            <a:endParaRPr kumimoji="0" lang="en-US" sz="2400" b="0" i="0" u="none" strike="noStrike" kern="1200" cap="none" spc="0" normalizeH="0" baseline="0" noProof="0" dirty="0">
              <a:ln>
                <a:noFill/>
              </a:ln>
              <a:solidFill>
                <a:srgbClr val="1053C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
        <p:nvSpPr>
          <p:cNvPr id="10" name="Rectangle 9"/>
          <p:cNvSpPr/>
          <p:nvPr/>
        </p:nvSpPr>
        <p:spPr>
          <a:xfrm>
            <a:off x="1868473" y="5014554"/>
            <a:ext cx="5400600" cy="461665"/>
          </a:xfrm>
          <a:prstGeom prst="rect">
            <a:avLst/>
          </a:prstGeom>
          <a:ln w="19050">
            <a:solidFill>
              <a:srgbClr val="0000FF"/>
            </a:solidFill>
            <a:prstDash val="lgDashDotDot"/>
          </a:ln>
        </p:spPr>
        <p:txBody>
          <a:bodyPr wrap="square">
            <a:spAutoFit/>
          </a:bodyPr>
          <a:lstStyle/>
          <a:p>
            <a:pPr marL="0" marR="0" lvl="0" indent="0" algn="ctr" defTabSz="914400" rtl="0" eaLnBrk="1" fontAlgn="base" latinLnBrk="0" hangingPunct="1">
              <a:spcBef>
                <a:spcPct val="0"/>
              </a:spcBef>
              <a:spcAft>
                <a:spcPct val="0"/>
              </a:spcAft>
              <a:buClrTx/>
              <a:buSzTx/>
              <a:buFontTx/>
              <a:buNone/>
              <a:tabLst/>
              <a:defRPr/>
            </a:pPr>
            <a:r>
              <a:rPr kumimoji="0" lang="es-DO" sz="2400" b="0"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mn-ea"/>
                <a:cs typeface="+mn-cs"/>
              </a:rPr>
              <a:t>«¿Qué </a:t>
            </a:r>
            <a:r>
              <a:rPr kumimoji="0" lang="es-DO" sz="2400" b="1" i="1"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mn-ea"/>
                <a:cs typeface="+mn-cs"/>
              </a:rPr>
              <a:t>tú</a:t>
            </a:r>
            <a:r>
              <a:rPr kumimoji="0" lang="es-DO" sz="2400" b="0"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mn-ea"/>
                <a:cs typeface="+mn-cs"/>
              </a:rPr>
              <a:t> crees que va a ocurrir?»</a:t>
            </a:r>
          </a:p>
        </p:txBody>
      </p:sp>
      <p:sp>
        <p:nvSpPr>
          <p:cNvPr id="11" name="Title 1"/>
          <p:cNvSpPr txBox="1">
            <a:spLocks/>
          </p:cNvSpPr>
          <p:nvPr/>
        </p:nvSpPr>
        <p:spPr>
          <a:xfrm>
            <a:off x="863670" y="605135"/>
            <a:ext cx="7632679" cy="2075346"/>
          </a:xfrm>
          <a:prstGeom prst="rect">
            <a:avLst/>
          </a:prstGeom>
          <a:ln w="28575">
            <a:solidFill>
              <a:srgbClr val="000099"/>
            </a:solidFill>
            <a:prstDash val="lgDash"/>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3000"/>
              </a:lnSpc>
              <a:spcBef>
                <a:spcPct val="0"/>
              </a:spcBef>
              <a:spcAft>
                <a:spcPts val="600"/>
              </a:spcAft>
              <a:buClrTx/>
              <a:buSzTx/>
              <a:buFontTx/>
              <a:buNone/>
              <a:tabLst/>
              <a:defRPr/>
            </a:pPr>
            <a:r>
              <a:rPr kumimoji="0" lang="es-ES" sz="2400" b="0" i="0" u="none" strike="noStrike" kern="1200" cap="none" spc="0" normalizeH="0" baseline="0" noProof="0" dirty="0">
                <a:ln>
                  <a:noFill/>
                </a:ln>
                <a:solidFill>
                  <a:srgbClr val="1053C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El carácter generalizado</a:t>
            </a:r>
            <a:r>
              <a:rPr kumimoji="0" lang="es-ES" sz="2400" b="0" i="0" u="none" strike="noStrike" kern="1200" cap="none" spc="0" normalizeH="0" noProof="0" dirty="0">
                <a:ln>
                  <a:noFill/>
                </a:ln>
                <a:solidFill>
                  <a:srgbClr val="1053C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 y </a:t>
            </a:r>
            <a:r>
              <a:rPr kumimoji="0" lang="es-ES" sz="2400" b="0" i="0" u="none" strike="noStrike" kern="1200" cap="none" spc="0" normalizeH="0" baseline="0" noProof="0" dirty="0">
                <a:ln>
                  <a:noFill/>
                </a:ln>
                <a:solidFill>
                  <a:srgbClr val="1053C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aceptable de este orden sintáctico (no inversión del sujeto) en la República Dominicana se revela </a:t>
            </a:r>
            <a:r>
              <a:rPr kumimoji="0" lang="es-ES" sz="2400" b="1" i="0" u="none" strike="noStrike" kern="1200" cap="none" spc="0" normalizeH="0" baseline="0" noProof="0" dirty="0">
                <a:ln>
                  <a:noFill/>
                </a:ln>
                <a:solidFill>
                  <a:srgbClr val="1053C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al ser utilizado en situaciones formales</a:t>
            </a:r>
            <a:r>
              <a:rPr kumimoji="0" lang="es-ES" sz="2400" b="0" i="0" u="none" strike="noStrike" kern="1200" cap="none" spc="0" normalizeH="0" baseline="0" noProof="0" dirty="0">
                <a:ln>
                  <a:noFill/>
                </a:ln>
                <a:solidFill>
                  <a:srgbClr val="1053C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 </a:t>
            </a:r>
          </a:p>
          <a:p>
            <a:pPr marL="0" marR="0" lvl="0" indent="0" algn="ctr" defTabSz="914400" rtl="0" eaLnBrk="1" fontAlgn="auto" latinLnBrk="0" hangingPunct="1">
              <a:lnSpc>
                <a:spcPts val="3000"/>
              </a:lnSpc>
              <a:spcBef>
                <a:spcPct val="0"/>
              </a:spcBef>
              <a:spcAft>
                <a:spcPts val="0"/>
              </a:spcAft>
              <a:buClrTx/>
              <a:buSzTx/>
              <a:buFontTx/>
              <a:buNone/>
              <a:tabLst/>
              <a:defRPr/>
            </a:pPr>
            <a:r>
              <a:rPr kumimoji="0" lang="es-ES" sz="2400" b="0" i="0" u="none" strike="noStrike" kern="1200" cap="none" spc="0" normalizeH="0" baseline="0" noProof="0" dirty="0">
                <a:ln>
                  <a:noFill/>
                </a:ln>
                <a:solidFill>
                  <a:srgbClr val="1053C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El siguiente ejemplo corresponde a un spot publicitario del Ministerio de Educación mostrado en la TV del país.</a:t>
            </a:r>
            <a:endParaRPr kumimoji="0" lang="en-US" sz="2400" b="0" i="0" u="none" strike="noStrike" kern="1200" cap="none" spc="0" normalizeH="0" baseline="0" noProof="0" dirty="0">
              <a:ln>
                <a:noFill/>
              </a:ln>
              <a:solidFill>
                <a:srgbClr val="1053C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
        <p:nvSpPr>
          <p:cNvPr id="12" name="Rectangle 11"/>
          <p:cNvSpPr/>
          <p:nvPr/>
        </p:nvSpPr>
        <p:spPr>
          <a:xfrm>
            <a:off x="1797615" y="5656272"/>
            <a:ext cx="5542317" cy="461665"/>
          </a:xfrm>
          <a:prstGeom prst="rect">
            <a:avLst/>
          </a:prstGeom>
          <a:ln w="19050">
            <a:solidFill>
              <a:srgbClr val="0000FF"/>
            </a:solidFill>
            <a:prstDash val="lgDashDotDot"/>
          </a:ln>
        </p:spPr>
        <p:txBody>
          <a:bodyPr wrap="square">
            <a:spAutoFit/>
          </a:bodyPr>
          <a:lstStyle/>
          <a:p>
            <a:pPr marL="0" marR="0" lvl="0" indent="0" algn="ctr" defTabSz="914400" rtl="0" eaLnBrk="1" fontAlgn="base" latinLnBrk="0" hangingPunct="1">
              <a:spcBef>
                <a:spcPct val="0"/>
              </a:spcBef>
              <a:spcAft>
                <a:spcPct val="0"/>
              </a:spcAft>
              <a:buClrTx/>
              <a:buSzTx/>
              <a:buFontTx/>
              <a:buNone/>
              <a:tabLst/>
              <a:defRPr/>
            </a:pPr>
            <a:r>
              <a:rPr kumimoji="0" lang="es-DO" sz="2400" b="0"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mn-ea"/>
                <a:cs typeface="+mn-cs"/>
              </a:rPr>
              <a:t>«¿Qué </a:t>
            </a:r>
            <a:r>
              <a:rPr kumimoji="0" lang="es-DO" sz="2400" b="1" i="1"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mn-ea"/>
                <a:cs typeface="+mn-cs"/>
              </a:rPr>
              <a:t>tú</a:t>
            </a:r>
            <a:r>
              <a:rPr kumimoji="0" lang="es-DO" sz="2400" b="0"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mn-ea"/>
                <a:cs typeface="+mn-cs"/>
              </a:rPr>
              <a:t> vas a hacer en Venezuela?»</a:t>
            </a:r>
          </a:p>
        </p:txBody>
      </p:sp>
      <p:pic>
        <p:nvPicPr>
          <p:cNvPr id="3" name="RD.Interrg.Maes.1">
            <a:hlinkClick r:id="" action="ppaction://media"/>
            <a:extLst>
              <a:ext uri="{FF2B5EF4-FFF2-40B4-BE49-F238E27FC236}">
                <a16:creationId xmlns:a16="http://schemas.microsoft.com/office/drawing/2014/main" id="{C0C0F588-B6E0-4594-0A00-821DA4683C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8294" y="2362200"/>
            <a:ext cx="108978" cy="108978"/>
          </a:xfrm>
          <a:prstGeom prst="rect">
            <a:avLst/>
          </a:prstGeom>
        </p:spPr>
      </p:pic>
      <p:pic>
        <p:nvPicPr>
          <p:cNvPr id="6" name="RD.Interrg.2">
            <a:hlinkClick r:id="" action="ppaction://media"/>
            <a:extLst>
              <a:ext uri="{FF2B5EF4-FFF2-40B4-BE49-F238E27FC236}">
                <a16:creationId xmlns:a16="http://schemas.microsoft.com/office/drawing/2014/main" id="{5245E859-A670-DEE9-ED03-85F848849BF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32271" y="3200400"/>
            <a:ext cx="108979" cy="108979"/>
          </a:xfrm>
          <a:prstGeom prst="rect">
            <a:avLst/>
          </a:prstGeom>
        </p:spPr>
      </p:pic>
      <p:pic>
        <p:nvPicPr>
          <p:cNvPr id="8" name="RD.Interrg.Sola.3">
            <a:hlinkClick r:id="" action="ppaction://media"/>
            <a:extLst>
              <a:ext uri="{FF2B5EF4-FFF2-40B4-BE49-F238E27FC236}">
                <a16:creationId xmlns:a16="http://schemas.microsoft.com/office/drawing/2014/main" id="{18C92DEE-F740-F50A-6AF2-3C3BF00047F2}"/>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566894" y="4844707"/>
            <a:ext cx="148711" cy="148711"/>
          </a:xfrm>
          <a:prstGeom prst="rect">
            <a:avLst/>
          </a:prstGeom>
        </p:spPr>
      </p:pic>
    </p:spTree>
    <p:extLst>
      <p:ext uri="{BB962C8B-B14F-4D97-AF65-F5344CB8AC3E}">
        <p14:creationId xmlns:p14="http://schemas.microsoft.com/office/powerpoint/2010/main" val="222555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par>
                          <p:cTn id="8" fill="hold">
                            <p:stCondLst>
                              <p:cond delay="500"/>
                            </p:stCondLst>
                            <p:childTnLst>
                              <p:par>
                                <p:cTn id="9" presetID="21" presetClass="entr" presetSubtype="4"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heel(4)">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wheel(1)">
                                      <p:cBhvr>
                                        <p:cTn id="16" dur="500"/>
                                        <p:tgtEl>
                                          <p:spTgt spid="11">
                                            <p:txEl>
                                              <p:pRg st="1" end="1"/>
                                            </p:txEl>
                                          </p:spTgt>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709"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4423" fill="hold"/>
                                        <p:tgtEl>
                                          <p:spTgt spid="6"/>
                                        </p:tgtEl>
                                      </p:cBhvr>
                                    </p:cmd>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20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48"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49" fill="hold" display="0">
                  <p:stCondLst>
                    <p:cond delay="indefinite"/>
                  </p:stCondLst>
                  <p:endCondLst>
                    <p:cond evt="onStopAudio" delay="0">
                      <p:tgtEl>
                        <p:sldTgt/>
                      </p:tgtEl>
                    </p:cond>
                    <p:cond evt="onNext" delay="0">
                      <p:tgtEl>
                        <p:sldTgt/>
                      </p:tgtEl>
                    </p:cond>
                  </p:endCondLst>
                </p:cTn>
                <p:tgtEl>
                  <p:spTgt spid="8"/>
                </p:tgtEl>
              </p:cMediaNode>
            </p:audio>
          </p:childTnLst>
        </p:cTn>
      </p:par>
    </p:tnLst>
    <p:bldLst>
      <p:bldP spid="9" grpId="0" animBg="1"/>
      <p:bldP spid="7" grpId="0" animBg="1"/>
      <p:bldP spid="10" grpId="0" animBg="1"/>
      <p:bldP spid="11"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8A4CB1-83E8-43F9-934E-DC882C213DCE}"/>
              </a:ext>
            </a:extLst>
          </p:cNvPr>
          <p:cNvSpPr>
            <a:spLocks noGrp="1"/>
          </p:cNvSpPr>
          <p:nvPr>
            <p:ph idx="1"/>
          </p:nvPr>
        </p:nvSpPr>
        <p:spPr>
          <a:xfrm>
            <a:off x="323528" y="1569595"/>
            <a:ext cx="8496944" cy="4848943"/>
          </a:xfrm>
          <a:solidFill>
            <a:schemeClr val="bg1">
              <a:lumMod val="95000"/>
            </a:schemeClr>
          </a:solidFill>
          <a:ln w="28575">
            <a:solidFill>
              <a:srgbClr val="0000CC"/>
            </a:solidFill>
            <a:prstDash val="sysDash"/>
          </a:ln>
        </p:spPr>
        <p:txBody>
          <a:bodyPr>
            <a:normAutofit fontScale="85000" lnSpcReduction="10000"/>
          </a:bodyPr>
          <a:lstStyle/>
          <a:p>
            <a:pPr marL="0" marR="0" indent="457200" algn="ctr">
              <a:spcBef>
                <a:spcPts val="0"/>
              </a:spcBef>
              <a:spcAft>
                <a:spcPts val="600"/>
              </a:spcAft>
            </a:pPr>
            <a:endParaRPr lang="es-DO" sz="9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ctr">
              <a:spcBef>
                <a:spcPts val="0"/>
              </a:spcBef>
              <a:spcAft>
                <a:spcPts val="600"/>
              </a:spcAft>
            </a:pPr>
            <a:r>
              <a:rPr lang="es-DO" sz="24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Las oraciones con un </a:t>
            </a:r>
            <a:r>
              <a:rPr lang="es-DO" sz="24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marcador negativo antepuesto</a:t>
            </a:r>
            <a:r>
              <a:rPr lang="es-DO" sz="24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y </a:t>
            </a:r>
            <a:r>
              <a:rPr lang="es-DO" sz="24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otro pospuesto</a:t>
            </a:r>
            <a:r>
              <a:rPr lang="es-DO" sz="24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al verbo constituyen una </a:t>
            </a:r>
            <a:r>
              <a:rPr lang="es-DO" sz="2400" b="1" kern="1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estructura sintáctica distintiva del español dominicano</a:t>
            </a:r>
            <a:r>
              <a:rPr lang="es-DO" sz="24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457200" algn="ctr">
              <a:spcBef>
                <a:spcPts val="0"/>
              </a:spcBef>
              <a:spcAft>
                <a:spcPts val="1200"/>
              </a:spcAft>
            </a:pPr>
            <a:r>
              <a:rPr lang="es-ES" sz="24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r>
              <a:rPr lang="es-DO" sz="2400" i="1"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Yo </a:t>
            </a:r>
            <a:r>
              <a:rPr lang="es-DO" sz="2400"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no</a:t>
            </a:r>
            <a:r>
              <a:rPr lang="es-DO" sz="2400" i="1"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sé decirle </a:t>
            </a:r>
            <a:r>
              <a:rPr lang="es-DO" sz="2400"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no</a:t>
            </a:r>
            <a:r>
              <a:rPr lang="es-DO" sz="24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DO" sz="2400" i="1"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Aquí casi </a:t>
            </a:r>
            <a:r>
              <a:rPr lang="es-DO" sz="2400"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nunca</a:t>
            </a:r>
            <a:r>
              <a:rPr lang="es-DO" sz="2400" i="1"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lo usan así </a:t>
            </a:r>
            <a:r>
              <a:rPr lang="es-DO" sz="2400"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no</a:t>
            </a:r>
            <a:r>
              <a:rPr lang="es-DO" sz="24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457200" algn="ctr">
              <a:spcBef>
                <a:spcPts val="0"/>
              </a:spcBef>
              <a:spcAft>
                <a:spcPts val="600"/>
              </a:spcAft>
            </a:pPr>
            <a:r>
              <a:rPr lang="es-DO" sz="24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 este peculiar fenómeno hace referencia </a:t>
            </a:r>
            <a:r>
              <a:rPr lang="es-DO" sz="24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Jiménez Sabater </a:t>
            </a:r>
            <a:r>
              <a:rPr lang="es-DO" sz="24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(1975). </a:t>
            </a:r>
          </a:p>
          <a:p>
            <a:pPr marL="0" marR="0" indent="457200" algn="ctr">
              <a:spcBef>
                <a:spcPts val="0"/>
              </a:spcBef>
              <a:spcAft>
                <a:spcPts val="1200"/>
              </a:spcAft>
            </a:pPr>
            <a:r>
              <a:rPr lang="es-DO" sz="2400" kern="1600" dirty="0" err="1">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Schwegler</a:t>
            </a:r>
            <a:r>
              <a:rPr lang="es-DO" sz="24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(1996) lo ha estudiado más a fondo y destaca varios aspectos importantes:</a:t>
            </a:r>
            <a:endParaRPr lang="en-US" sz="24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ctr">
              <a:spcBef>
                <a:spcPts val="0"/>
              </a:spcBef>
              <a:spcAft>
                <a:spcPts val="1200"/>
              </a:spcAft>
            </a:pPr>
            <a:r>
              <a:rPr lang="es-DO" sz="2400" b="1" u="sng"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a:t>
            </a:r>
            <a:r>
              <a:rPr lang="es-DO" sz="24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El empleo de la doble negación no enfática es común en los sectores </a:t>
            </a:r>
            <a:r>
              <a:rPr lang="es-DO" sz="2400" b="1"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sociales bajos</a:t>
            </a:r>
            <a:r>
              <a:rPr lang="es-DO" sz="24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y </a:t>
            </a:r>
            <a:r>
              <a:rPr lang="es-DO" sz="2400" b="1"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está estigmatizado</a:t>
            </a:r>
            <a:r>
              <a:rPr lang="es-DO" sz="24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en el país.</a:t>
            </a:r>
            <a:endParaRPr lang="en-US" sz="24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ctr">
              <a:lnSpc>
                <a:spcPts val="2500"/>
              </a:lnSpc>
              <a:spcBef>
                <a:spcPts val="0"/>
              </a:spcBef>
              <a:spcAft>
                <a:spcPts val="1200"/>
              </a:spcAft>
            </a:pPr>
            <a:r>
              <a:rPr lang="es-DO" sz="2400" b="1" u="sng"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2.</a:t>
            </a:r>
            <a:r>
              <a:rPr lang="es-DO" sz="24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DO" sz="24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Se integra dentro del enunciado</a:t>
            </a:r>
            <a:r>
              <a:rPr lang="es-DO" sz="24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DO" sz="24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formando una sola unidad de entonación</a:t>
            </a:r>
            <a:r>
              <a:rPr lang="es-DO" sz="24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No se trata de la partícula negativa del español general que se repite fuera del resto de la oración, con carácter enfático (</a:t>
            </a:r>
            <a:r>
              <a:rPr lang="es-DO" sz="2400" i="1"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No me gustó</a:t>
            </a:r>
            <a:r>
              <a:rPr lang="es-DO" sz="24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DO" sz="2400" i="1"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no</a:t>
            </a:r>
            <a:r>
              <a:rPr lang="es-DO" sz="24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ctr">
              <a:spcBef>
                <a:spcPts val="0"/>
              </a:spcBef>
              <a:spcAft>
                <a:spcPts val="1200"/>
              </a:spcAft>
            </a:pPr>
            <a:r>
              <a:rPr lang="es-DO" sz="2400" b="1" u="sng"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3.</a:t>
            </a:r>
            <a:r>
              <a:rPr lang="es-DO" sz="24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DO" sz="24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Se emplea para contradecir o refutar informaciones o presuposiciones </a:t>
            </a:r>
            <a:r>
              <a:rPr lang="es-DO" sz="24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contenidas en el discurso anterior.</a:t>
            </a:r>
            <a:endParaRPr lang="en-US" sz="24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Date Placeholder 2">
            <a:extLst>
              <a:ext uri="{FF2B5EF4-FFF2-40B4-BE49-F238E27FC236}">
                <a16:creationId xmlns:a16="http://schemas.microsoft.com/office/drawing/2014/main" id="{BFE0B8E6-C2C5-4412-84C6-C2E94A801C18}"/>
              </a:ext>
            </a:extLst>
          </p:cNvPr>
          <p:cNvSpPr>
            <a:spLocks noGrp="1"/>
          </p:cNvSpPr>
          <p:nvPr>
            <p:ph type="dt" sz="half" idx="10"/>
          </p:nvPr>
        </p:nvSpPr>
        <p:spPr/>
        <p:txBody>
          <a:bodyPr/>
          <a:lstStyle/>
          <a:p>
            <a:pPr>
              <a:defRPr/>
            </a:pPr>
            <a:fld id="{47258102-43AA-4BD4-8FD1-B699002C454B}" type="datetime2">
              <a:rPr lang="es-ES_tradnl" smtClean="0"/>
              <a:t>lunes, 01 de mayo de 2023</a:t>
            </a:fld>
            <a:endParaRPr lang="en-US"/>
          </a:p>
        </p:txBody>
      </p:sp>
      <p:sp>
        <p:nvSpPr>
          <p:cNvPr id="4" name="Slide Number Placeholder 3">
            <a:extLst>
              <a:ext uri="{FF2B5EF4-FFF2-40B4-BE49-F238E27FC236}">
                <a16:creationId xmlns:a16="http://schemas.microsoft.com/office/drawing/2014/main" id="{3FF00268-3480-42E8-B63F-AF4FF9E3894F}"/>
              </a:ext>
            </a:extLst>
          </p:cNvPr>
          <p:cNvSpPr>
            <a:spLocks noGrp="1"/>
          </p:cNvSpPr>
          <p:nvPr>
            <p:ph type="sldNum" sz="quarter" idx="12"/>
          </p:nvPr>
        </p:nvSpPr>
        <p:spPr/>
        <p:txBody>
          <a:bodyPr/>
          <a:lstStyle/>
          <a:p>
            <a:pPr>
              <a:defRPr/>
            </a:pPr>
            <a:fld id="{25BDB74C-C077-446D-8009-06BEE6833E96}" type="slidenum">
              <a:rPr lang="en-US" smtClean="0"/>
              <a:pPr>
                <a:defRPr/>
              </a:pPr>
              <a:t>58</a:t>
            </a:fld>
            <a:endParaRPr lang="en-US"/>
          </a:p>
        </p:txBody>
      </p:sp>
      <p:sp>
        <p:nvSpPr>
          <p:cNvPr id="5" name="Title 4">
            <a:extLst>
              <a:ext uri="{FF2B5EF4-FFF2-40B4-BE49-F238E27FC236}">
                <a16:creationId xmlns:a16="http://schemas.microsoft.com/office/drawing/2014/main" id="{5BD913F1-423C-4E72-85AD-1934318B3DA8}"/>
              </a:ext>
            </a:extLst>
          </p:cNvPr>
          <p:cNvSpPr>
            <a:spLocks noGrp="1"/>
          </p:cNvSpPr>
          <p:nvPr>
            <p:ph type="title"/>
          </p:nvPr>
        </p:nvSpPr>
        <p:spPr>
          <a:xfrm>
            <a:off x="2157146" y="762000"/>
            <a:ext cx="4829708" cy="576064"/>
          </a:xfrm>
          <a:ln w="28575">
            <a:solidFill>
              <a:srgbClr val="0000CC"/>
            </a:solidFill>
            <a:prstDash val="lgDash"/>
          </a:ln>
        </p:spPr>
        <p:txBody>
          <a:bodyPr>
            <a:normAutofit fontScale="90000"/>
          </a:bodyPr>
          <a:lstStyle/>
          <a:p>
            <a:pPr algn="ctr"/>
            <a:r>
              <a:rPr lang="es-DO" sz="36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Doble negación</a:t>
            </a:r>
            <a:endParaRPr lang="es-ES" sz="3600" dirty="0"/>
          </a:p>
        </p:txBody>
      </p:sp>
    </p:spTree>
    <p:extLst>
      <p:ext uri="{BB962C8B-B14F-4D97-AF65-F5344CB8AC3E}">
        <p14:creationId xmlns:p14="http://schemas.microsoft.com/office/powerpoint/2010/main" val="3581259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barn(inVertical)">
                                      <p:cBhvr>
                                        <p:cTn id="11" dur="500"/>
                                        <p:tgtEl>
                                          <p:spTgt spid="2">
                                            <p:bg/>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barn(inVertical)">
                                      <p:cBhvr>
                                        <p:cTn id="28" dur="500"/>
                                        <p:tgtEl>
                                          <p:spTgt spid="2">
                                            <p:txEl>
                                              <p:pRg st="4" end="4"/>
                                            </p:txEl>
                                          </p:spTgt>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par>
                          <p:cTn id="33" fill="hold">
                            <p:stCondLst>
                              <p:cond delay="1500"/>
                            </p:stCondLst>
                            <p:childTnLst>
                              <p:par>
                                <p:cTn id="34" presetID="16" presetClass="entr" presetSubtype="21" fill="hold" grpId="0" nodeType="after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barn(inVertical)">
                                      <p:cBhvr>
                                        <p:cTn id="36" dur="500"/>
                                        <p:tgtEl>
                                          <p:spTgt spid="2">
                                            <p:txEl>
                                              <p:pRg st="6" end="6"/>
                                            </p:txEl>
                                          </p:spTgt>
                                        </p:tgtEl>
                                      </p:cBhvr>
                                    </p:animEffect>
                                  </p:childTnLst>
                                </p:cTn>
                              </p:par>
                            </p:childTnLst>
                          </p:cTn>
                        </p:par>
                        <p:par>
                          <p:cTn id="37" fill="hold">
                            <p:stCondLst>
                              <p:cond delay="2000"/>
                            </p:stCondLst>
                            <p:childTnLst>
                              <p:par>
                                <p:cTn id="38" presetID="16" presetClass="entr" presetSubtype="21" fill="hold" grpId="0" nodeType="after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barn(inVertical)">
                                      <p:cBhvr>
                                        <p:cTn id="4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idx="1"/>
          </p:nvPr>
        </p:nvSpPr>
        <p:spPr>
          <a:xfrm>
            <a:off x="715300" y="1412776"/>
            <a:ext cx="7713400" cy="2092424"/>
          </a:xfrm>
          <a:ln w="28575">
            <a:solidFill>
              <a:srgbClr val="0000FF"/>
            </a:solidFill>
            <a:prstDash val="dashDot"/>
          </a:ln>
        </p:spPr>
        <p:txBody>
          <a:bodyPr/>
          <a:lstStyle/>
          <a:p>
            <a:pPr>
              <a:spcBef>
                <a:spcPts val="0"/>
              </a:spcBef>
              <a:buFontTx/>
              <a:buNone/>
            </a:pPr>
            <a:endParaRPr lang="en-US" sz="1200" dirty="0">
              <a:solidFill>
                <a:srgbClr val="800080"/>
              </a:solidFill>
              <a:latin typeface="Times New Roman" pitchFamily="18" charset="0"/>
              <a:cs typeface="Times New Roman" pitchFamily="18" charset="0"/>
            </a:endParaRPr>
          </a:p>
          <a:p>
            <a:pPr>
              <a:lnSpc>
                <a:spcPts val="700"/>
              </a:lnSpc>
              <a:spcBef>
                <a:spcPts val="0"/>
              </a:spcBef>
              <a:buFontTx/>
              <a:buNone/>
            </a:pPr>
            <a:endParaRPr lang="es-DO" sz="800" dirty="0">
              <a:solidFill>
                <a:srgbClr val="FF6600"/>
              </a:solidFill>
              <a:latin typeface="Times New Roman" pitchFamily="18" charset="0"/>
            </a:endParaRPr>
          </a:p>
          <a:p>
            <a:pPr algn="ctr">
              <a:lnSpc>
                <a:spcPct val="150000"/>
              </a:lnSpc>
              <a:spcBef>
                <a:spcPts val="0"/>
              </a:spcBef>
              <a:buFontTx/>
              <a:buNone/>
            </a:pPr>
            <a:r>
              <a:rPr lang="es-DO" sz="2800" i="1" dirty="0">
                <a:solidFill>
                  <a:srgbClr val="000099"/>
                </a:solidFill>
                <a:latin typeface="Times New Roman" pitchFamily="18" charset="0"/>
              </a:rPr>
              <a:t>No, yo </a:t>
            </a:r>
            <a:r>
              <a:rPr lang="es-DO" sz="2800" b="1" i="1" u="sng" dirty="0">
                <a:solidFill>
                  <a:srgbClr val="000099"/>
                </a:solidFill>
                <a:latin typeface="Times New Roman" pitchFamily="18" charset="0"/>
              </a:rPr>
              <a:t>no</a:t>
            </a:r>
            <a:r>
              <a:rPr lang="es-DO" sz="2800" i="1" dirty="0">
                <a:solidFill>
                  <a:srgbClr val="000099"/>
                </a:solidFill>
                <a:latin typeface="Times New Roman" pitchFamily="18" charset="0"/>
              </a:rPr>
              <a:t> estoy de acuerdo con eso </a:t>
            </a:r>
            <a:r>
              <a:rPr lang="es-DO" sz="2800" b="1" i="1" u="sng" dirty="0">
                <a:solidFill>
                  <a:srgbClr val="000099"/>
                </a:solidFill>
                <a:latin typeface="Times New Roman" pitchFamily="18" charset="0"/>
              </a:rPr>
              <a:t>no</a:t>
            </a:r>
            <a:r>
              <a:rPr lang="es-DO" sz="2800" i="1" dirty="0">
                <a:solidFill>
                  <a:srgbClr val="000099"/>
                </a:solidFill>
                <a:latin typeface="Times New Roman" pitchFamily="18" charset="0"/>
              </a:rPr>
              <a:t>.</a:t>
            </a:r>
          </a:p>
          <a:p>
            <a:pPr algn="ctr">
              <a:lnSpc>
                <a:spcPct val="150000"/>
              </a:lnSpc>
              <a:spcBef>
                <a:spcPts val="0"/>
              </a:spcBef>
              <a:buFontTx/>
              <a:buNone/>
            </a:pPr>
            <a:r>
              <a:rPr lang="es-DO" sz="2800" b="1" i="1" u="sng" dirty="0">
                <a:solidFill>
                  <a:srgbClr val="000099"/>
                </a:solidFill>
                <a:latin typeface="Times New Roman" pitchFamily="18" charset="0"/>
              </a:rPr>
              <a:t>No</a:t>
            </a:r>
            <a:r>
              <a:rPr lang="es-DO" sz="2800" dirty="0">
                <a:solidFill>
                  <a:srgbClr val="000099"/>
                </a:solidFill>
                <a:latin typeface="Times New Roman" pitchFamily="18" charset="0"/>
              </a:rPr>
              <a:t>,</a:t>
            </a:r>
            <a:r>
              <a:rPr lang="es-DO" sz="2800" i="1" dirty="0">
                <a:solidFill>
                  <a:srgbClr val="000099"/>
                </a:solidFill>
                <a:latin typeface="Times New Roman" pitchFamily="18" charset="0"/>
              </a:rPr>
              <a:t> todavía </a:t>
            </a:r>
            <a:r>
              <a:rPr lang="es-DO" sz="2800" b="1" i="1" u="sng" dirty="0">
                <a:solidFill>
                  <a:srgbClr val="000099"/>
                </a:solidFill>
                <a:latin typeface="Times New Roman" pitchFamily="18" charset="0"/>
              </a:rPr>
              <a:t>no</a:t>
            </a:r>
            <a:r>
              <a:rPr lang="es-DO" sz="2800" i="1" dirty="0">
                <a:solidFill>
                  <a:srgbClr val="000099"/>
                </a:solidFill>
                <a:latin typeface="Times New Roman" pitchFamily="18" charset="0"/>
              </a:rPr>
              <a:t> ha salido </a:t>
            </a:r>
            <a:r>
              <a:rPr lang="es-DO" sz="2800" b="1" i="1" u="sng" dirty="0">
                <a:solidFill>
                  <a:srgbClr val="000099"/>
                </a:solidFill>
                <a:latin typeface="Times New Roman" pitchFamily="18" charset="0"/>
              </a:rPr>
              <a:t>no</a:t>
            </a:r>
            <a:r>
              <a:rPr lang="es-DO" sz="2800" i="1" dirty="0">
                <a:solidFill>
                  <a:srgbClr val="000099"/>
                </a:solidFill>
                <a:latin typeface="Times New Roman" pitchFamily="18" charset="0"/>
              </a:rPr>
              <a:t>.</a:t>
            </a:r>
          </a:p>
        </p:txBody>
      </p:sp>
      <p:sp>
        <p:nvSpPr>
          <p:cNvPr id="8" name="Date Placeholder 3"/>
          <p:cNvSpPr>
            <a:spLocks noGrp="1"/>
          </p:cNvSpPr>
          <p:nvPr>
            <p:ph type="dt" sz="half" idx="10"/>
          </p:nvPr>
        </p:nvSpPr>
        <p:spPr/>
        <p:txBody>
          <a:bodyPr/>
          <a:lstStyle/>
          <a:p>
            <a:fld id="{78F0C78B-3CA4-4C53-B1EA-D0460ECA788B}" type="datetime1">
              <a:rPr lang="es-DO"/>
              <a:pPr/>
              <a:t>1/5/2023</a:t>
            </a:fld>
            <a:endParaRPr lang="es-DO"/>
          </a:p>
        </p:txBody>
      </p:sp>
      <p:sp>
        <p:nvSpPr>
          <p:cNvPr id="10" name="Slide Number Placeholder 5"/>
          <p:cNvSpPr>
            <a:spLocks noGrp="1"/>
          </p:cNvSpPr>
          <p:nvPr>
            <p:ph type="sldNum" sz="quarter" idx="12"/>
          </p:nvPr>
        </p:nvSpPr>
        <p:spPr/>
        <p:txBody>
          <a:bodyPr/>
          <a:lstStyle/>
          <a:p>
            <a:fld id="{A776F328-CB43-498F-AD5A-CBEDF5BA9C5B}" type="slidenum">
              <a:rPr lang="es-DO"/>
              <a:pPr/>
              <a:t>59</a:t>
            </a:fld>
            <a:endParaRPr lang="es-DO"/>
          </a:p>
        </p:txBody>
      </p:sp>
      <p:pic>
        <p:nvPicPr>
          <p:cNvPr id="2" name="RD.DobleNeg.2">
            <a:hlinkClick r:id="" action="ppaction://media"/>
            <a:extLst>
              <a:ext uri="{FF2B5EF4-FFF2-40B4-BE49-F238E27FC236}">
                <a16:creationId xmlns:a16="http://schemas.microsoft.com/office/drawing/2014/main" id="{94BE5552-76B1-404A-CB3A-C0B1241E78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20632" y="4191000"/>
            <a:ext cx="177800" cy="177800"/>
          </a:xfrm>
          <a:prstGeom prst="rect">
            <a:avLst/>
          </a:prstGeom>
        </p:spPr>
      </p:pic>
      <p:pic>
        <p:nvPicPr>
          <p:cNvPr id="3" name="RD.DobleNeg.1">
            <a:hlinkClick r:id="" action="ppaction://media"/>
            <a:extLst>
              <a:ext uri="{FF2B5EF4-FFF2-40B4-BE49-F238E27FC236}">
                <a16:creationId xmlns:a16="http://schemas.microsoft.com/office/drawing/2014/main" id="{98ECD43F-1A47-FCC0-BA7B-26416A1B091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72400" y="4191000"/>
            <a:ext cx="177800" cy="177800"/>
          </a:xfrm>
          <a:prstGeom prst="rect">
            <a:avLst/>
          </a:prstGeom>
        </p:spPr>
      </p:pic>
    </p:spTree>
    <p:extLst>
      <p:ext uri="{BB962C8B-B14F-4D97-AF65-F5344CB8AC3E}">
        <p14:creationId xmlns:p14="http://schemas.microsoft.com/office/powerpoint/2010/main" val="2391833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4275">
                                            <p:bg/>
                                          </p:spTgt>
                                        </p:tgtEl>
                                        <p:attrNameLst>
                                          <p:attrName>style.visibility</p:attrName>
                                        </p:attrNameLst>
                                      </p:cBhvr>
                                      <p:to>
                                        <p:strVal val="visible"/>
                                      </p:to>
                                    </p:set>
                                    <p:animEffect transition="in" filter="barn(inVertical)">
                                      <p:cBhvr>
                                        <p:cTn id="7" dur="500"/>
                                        <p:tgtEl>
                                          <p:spTgt spid="54275">
                                            <p:bg/>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4275">
                                            <p:txEl>
                                              <p:pRg st="2" end="2"/>
                                            </p:txEl>
                                          </p:spTgt>
                                        </p:tgtEl>
                                        <p:attrNameLst>
                                          <p:attrName>style.visibility</p:attrName>
                                        </p:attrNameLst>
                                      </p:cBhvr>
                                      <p:to>
                                        <p:strVal val="visible"/>
                                      </p:to>
                                    </p:set>
                                    <p:animEffect transition="in" filter="barn(inVertical)">
                                      <p:cBhvr>
                                        <p:cTn id="11" dur="500"/>
                                        <p:tgtEl>
                                          <p:spTgt spid="5427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877"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4275">
                                            <p:txEl>
                                              <p:pRg st="3" end="3"/>
                                            </p:txEl>
                                          </p:spTgt>
                                        </p:tgtEl>
                                        <p:attrNameLst>
                                          <p:attrName>style.visibility</p:attrName>
                                        </p:attrNameLst>
                                      </p:cBhvr>
                                      <p:to>
                                        <p:strVal val="visible"/>
                                      </p:to>
                                    </p:set>
                                    <p:animEffect transition="in" filter="barn(inVertical)">
                                      <p:cBhvr>
                                        <p:cTn id="20" dur="500"/>
                                        <p:tgtEl>
                                          <p:spTgt spid="5427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54275"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28489B-AF8A-14BB-0713-01A87FC9BAB1}"/>
              </a:ext>
            </a:extLst>
          </p:cNvPr>
          <p:cNvSpPr>
            <a:spLocks noGrp="1"/>
          </p:cNvSpPr>
          <p:nvPr>
            <p:ph idx="1"/>
          </p:nvPr>
        </p:nvSpPr>
        <p:spPr>
          <a:xfrm>
            <a:off x="328612" y="1600200"/>
            <a:ext cx="8486775" cy="4597399"/>
          </a:xfrm>
          <a:solidFill>
            <a:schemeClr val="bg1">
              <a:lumMod val="95000"/>
            </a:schemeClr>
          </a:solidFill>
          <a:ln w="19050">
            <a:solidFill>
              <a:srgbClr val="0000FF"/>
            </a:solidFill>
          </a:ln>
        </p:spPr>
        <p:txBody>
          <a:bodyPr>
            <a:normAutofit/>
          </a:bodyPr>
          <a:lstStyle/>
          <a:p>
            <a:pPr marL="0" algn="ctr">
              <a:lnSpc>
                <a:spcPct val="107000"/>
              </a:lnSpc>
              <a:spcBef>
                <a:spcPts val="0"/>
              </a:spcBef>
            </a:pPr>
            <a:endParaRPr lang="es-ES" sz="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algn="ctr">
              <a:lnSpc>
                <a:spcPct val="107000"/>
              </a:lnSpc>
              <a:spcBef>
                <a:spcPts val="0"/>
              </a:spcBef>
              <a:spcAft>
                <a:spcPts val="1200"/>
              </a:spcAft>
            </a:pP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Cuando se observa la pronunciación de la /s/ en posición final de sílaba y de palabra por parte de hablantes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canarios</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y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dominicanos</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 los distintos niveles socioculturales de ambos lugares, resulta inevitable plantear dos conclusiones básicas:</a:t>
            </a:r>
          </a:p>
          <a:p>
            <a:pPr marL="0" algn="ctr">
              <a:lnSpc>
                <a:spcPct val="107000"/>
              </a:lnSpc>
              <a:spcBef>
                <a:spcPts val="0"/>
              </a:spcBef>
              <a:spcAft>
                <a:spcPts val="1200"/>
              </a:spcAft>
            </a:pPr>
            <a:r>
              <a:rPr lang="es-ES" sz="2400" b="1" u="sng"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La modalidad dominicana se muestra más radical (o ¿innovadora?) que la canaria. En otras palabras, el desgaste de la /s/ ha llegado más lejos en la primera que en la segunda.</a:t>
            </a:r>
          </a:p>
          <a:p>
            <a:pPr marL="0" algn="ctr">
              <a:lnSpc>
                <a:spcPct val="107000"/>
              </a:lnSpc>
              <a:spcBef>
                <a:spcPts val="0"/>
              </a:spcBef>
              <a:spcAft>
                <a:spcPts val="800"/>
              </a:spcAft>
            </a:pPr>
            <a:r>
              <a:rPr lang="es-ES" sz="2400" b="1" u="sng"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2.</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La variación de la /s/ produce en la Rep. Dominicana una diferenciación sociolingüística mayor, es decir, un contraste entre los grupos sociales más visible que el que se verifica en Canarias. </a:t>
            </a:r>
          </a:p>
        </p:txBody>
      </p:sp>
      <p:sp>
        <p:nvSpPr>
          <p:cNvPr id="3" name="Date Placeholder 2">
            <a:extLst>
              <a:ext uri="{FF2B5EF4-FFF2-40B4-BE49-F238E27FC236}">
                <a16:creationId xmlns:a16="http://schemas.microsoft.com/office/drawing/2014/main" id="{8D392276-5538-CFE0-508E-41673206D3C1}"/>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82C2E4B2-8D0D-85E9-3E02-992F6136951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 name="Title 4">
            <a:extLst>
              <a:ext uri="{FF2B5EF4-FFF2-40B4-BE49-F238E27FC236}">
                <a16:creationId xmlns:a16="http://schemas.microsoft.com/office/drawing/2014/main" id="{EB229C33-8733-4433-870C-F0B9DBACB5E7}"/>
              </a:ext>
            </a:extLst>
          </p:cNvPr>
          <p:cNvSpPr>
            <a:spLocks noGrp="1"/>
          </p:cNvSpPr>
          <p:nvPr>
            <p:ph type="title"/>
          </p:nvPr>
        </p:nvSpPr>
        <p:spPr>
          <a:xfrm>
            <a:off x="1809749" y="533400"/>
            <a:ext cx="5524500" cy="695310"/>
          </a:xfrm>
          <a:ln w="28575">
            <a:solidFill>
              <a:srgbClr val="0000FF"/>
            </a:solidFill>
            <a:prstDash val="sysDash"/>
          </a:ln>
        </p:spPr>
        <p:txBody>
          <a:bodyPr>
            <a:normAutofit/>
          </a:bodyPr>
          <a:lstStyle/>
          <a:p>
            <a:pPr algn="ctr"/>
            <a:r>
              <a:rPr lang="es-ES" sz="3600" dirty="0">
                <a:solidFill>
                  <a:srgbClr val="0000FF"/>
                </a:solidFill>
                <a:latin typeface="Times New Roman" panose="02020603050405020304" pitchFamily="18" charset="0"/>
                <a:cs typeface="Times New Roman" panose="02020603050405020304" pitchFamily="18" charset="0"/>
              </a:rPr>
              <a:t>Variación de la /s/</a:t>
            </a:r>
          </a:p>
        </p:txBody>
      </p:sp>
    </p:spTree>
    <p:extLst>
      <p:ext uri="{BB962C8B-B14F-4D97-AF65-F5344CB8AC3E}">
        <p14:creationId xmlns:p14="http://schemas.microsoft.com/office/powerpoint/2010/main" val="59234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wheel(3)">
                                      <p:cBhvr>
                                        <p:cTn id="7" dur="500"/>
                                        <p:tgtEl>
                                          <p:spTgt spid="5"/>
                                        </p:tgtEl>
                                      </p:cBhvr>
                                    </p:animEffect>
                                  </p:childTnLst>
                                </p:cTn>
                              </p:par>
                            </p:childTnLst>
                          </p:cTn>
                        </p:par>
                        <p:par>
                          <p:cTn id="8" fill="hold">
                            <p:stCondLst>
                              <p:cond delay="750"/>
                            </p:stCondLst>
                            <p:childTnLst>
                              <p:par>
                                <p:cTn id="9" presetID="21" presetClass="entr" presetSubtype="3"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3)">
                                      <p:cBhvr>
                                        <p:cTn id="11" dur="500"/>
                                        <p:tgtEl>
                                          <p:spTgt spid="2">
                                            <p:bg/>
                                          </p:spTgt>
                                        </p:tgtEl>
                                      </p:cBhvr>
                                    </p:animEffect>
                                  </p:childTnLst>
                                </p:cTn>
                              </p:par>
                            </p:childTnLst>
                          </p:cTn>
                        </p:par>
                        <p:par>
                          <p:cTn id="12" fill="hold">
                            <p:stCondLst>
                              <p:cond delay="1250"/>
                            </p:stCondLst>
                            <p:childTnLst>
                              <p:par>
                                <p:cTn id="13" presetID="21" presetClass="entr" presetSubtype="3" fill="hold" grpId="0" nodeType="afterEffect">
                                  <p:stCondLst>
                                    <p:cond delay="0"/>
                                  </p:stCondLst>
                                  <p:iterate type="wd">
                                    <p:tmPct val="10000"/>
                                  </p:iterate>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heel(3)">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3" fill="hold" grpId="0" nodeType="clickEffect">
                                  <p:stCondLst>
                                    <p:cond delay="0"/>
                                  </p:stCondLst>
                                  <p:iterate type="wd">
                                    <p:tmPct val="10000"/>
                                  </p:iterate>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heel(3)">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grpId="0" nodeType="clickEffect">
                                  <p:stCondLst>
                                    <p:cond delay="0"/>
                                  </p:stCondLst>
                                  <p:iterate type="wd">
                                    <p:tmPct val="10000"/>
                                  </p:iterate>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heel(3)">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6CE902-B80F-4AE3-BE91-A5E874D0215C}"/>
              </a:ext>
            </a:extLst>
          </p:cNvPr>
          <p:cNvSpPr>
            <a:spLocks noGrp="1"/>
          </p:cNvSpPr>
          <p:nvPr>
            <p:ph idx="1"/>
          </p:nvPr>
        </p:nvSpPr>
        <p:spPr>
          <a:xfrm>
            <a:off x="485031" y="1680879"/>
            <a:ext cx="8229600" cy="4726430"/>
          </a:xfrm>
          <a:solidFill>
            <a:schemeClr val="bg1">
              <a:lumMod val="95000"/>
            </a:schemeClr>
          </a:solidFill>
          <a:ln w="28575">
            <a:solidFill>
              <a:srgbClr val="0000CC"/>
            </a:solidFill>
            <a:prstDash val="lgDashDotDot"/>
          </a:ln>
        </p:spPr>
        <p:txBody>
          <a:bodyPr>
            <a:normAutofit/>
          </a:bodyPr>
          <a:lstStyle/>
          <a:p>
            <a:pPr marL="0" marR="0" indent="457200" algn="ctr">
              <a:lnSpc>
                <a:spcPts val="1800"/>
              </a:lnSpc>
              <a:spcBef>
                <a:spcPts val="0"/>
              </a:spcBef>
            </a:pPr>
            <a:endParaRPr lang="es-DO" sz="8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ctr">
              <a:lnSpc>
                <a:spcPts val="2700"/>
              </a:lnSpc>
              <a:spcBef>
                <a:spcPts val="0"/>
              </a:spcBef>
              <a:spcAft>
                <a:spcPts val="1800"/>
              </a:spcAft>
            </a:pPr>
            <a:r>
              <a:rPr lang="es-DO" sz="22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Jiménez Sabater (1975) registra en el norte de la República Dominicana, principalmente en el </a:t>
            </a:r>
            <a:r>
              <a:rPr lang="es-DO" sz="2200" b="1"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habla rural</a:t>
            </a:r>
            <a:r>
              <a:rPr lang="es-DO" sz="22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y la </a:t>
            </a:r>
            <a:r>
              <a:rPr lang="es-DO" sz="2200" b="1"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urbana popular</a:t>
            </a:r>
            <a:r>
              <a:rPr lang="es-DO" sz="22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el uso del pronombre </a:t>
            </a:r>
            <a:r>
              <a:rPr lang="es-DO" sz="2200" i="1"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ello</a:t>
            </a:r>
            <a:r>
              <a:rPr lang="es-DO" sz="22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como sujeto de verbos impersonales, especialmente con </a:t>
            </a:r>
            <a:r>
              <a:rPr lang="es-DO" sz="2200" b="1" i="1"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haber</a:t>
            </a:r>
            <a:r>
              <a:rPr lang="es-DO" sz="22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ES" sz="22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r>
              <a:rPr lang="es-DO" sz="2200" i="1"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Ello no hay agua</a:t>
            </a:r>
            <a:r>
              <a:rPr lang="es-DO" sz="22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DO" sz="2200" i="1"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Ello no se sabía</a:t>
            </a:r>
            <a:r>
              <a:rPr lang="es-DO" sz="22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457200" algn="ctr">
              <a:lnSpc>
                <a:spcPts val="2700"/>
              </a:lnSpc>
              <a:spcBef>
                <a:spcPts val="0"/>
              </a:spcBef>
              <a:spcAft>
                <a:spcPts val="1800"/>
              </a:spcAft>
            </a:pPr>
            <a:r>
              <a:rPr lang="es-DO" sz="2200" kern="16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Hinzelin</a:t>
            </a:r>
            <a:r>
              <a:rPr lang="es-DO" sz="22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y Kaiser (2006) no concuerdan con la división en tres zonas geográficas realizada por Jiménez Sabater. Según sus datos, el empleo del </a:t>
            </a:r>
            <a:r>
              <a:rPr lang="es-DO" sz="2200" i="1"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ello</a:t>
            </a:r>
            <a:r>
              <a:rPr lang="es-DO" sz="22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también se extiende a </a:t>
            </a:r>
            <a:r>
              <a:rPr lang="es-DO" sz="2200" b="1"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la Capital</a:t>
            </a:r>
            <a:r>
              <a:rPr lang="es-DO" sz="22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Los sujetos de la investigación asocian su uso con un bajo nivel de escolaridad y lo perciben como generador de estigmatización social. </a:t>
            </a:r>
          </a:p>
          <a:p>
            <a:pPr marL="0" marR="0" indent="457200" algn="ctr">
              <a:lnSpc>
                <a:spcPts val="2700"/>
              </a:lnSpc>
              <a:spcBef>
                <a:spcPts val="0"/>
              </a:spcBef>
              <a:spcAft>
                <a:spcPts val="1200"/>
              </a:spcAft>
            </a:pPr>
            <a:r>
              <a:rPr lang="es-DO" sz="22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Un análisis extenso y detallado del tema es realizado por </a:t>
            </a:r>
            <a:r>
              <a:rPr lang="es-ES" sz="22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Toribio, A. J. y B.  Bullock (2020).</a:t>
            </a:r>
            <a:endParaRPr lang="en-US" sz="2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Date Placeholder 2">
            <a:extLst>
              <a:ext uri="{FF2B5EF4-FFF2-40B4-BE49-F238E27FC236}">
                <a16:creationId xmlns:a16="http://schemas.microsoft.com/office/drawing/2014/main" id="{8AA4F041-D628-49E5-8DEF-6D326F638F37}"/>
              </a:ext>
            </a:extLst>
          </p:cNvPr>
          <p:cNvSpPr>
            <a:spLocks noGrp="1"/>
          </p:cNvSpPr>
          <p:nvPr>
            <p:ph type="dt" sz="half" idx="10"/>
          </p:nvPr>
        </p:nvSpPr>
        <p:spPr/>
        <p:txBody>
          <a:bodyPr/>
          <a:lstStyle/>
          <a:p>
            <a:pPr>
              <a:defRPr/>
            </a:pPr>
            <a:fld id="{47258102-43AA-4BD4-8FD1-B699002C454B}" type="datetime2">
              <a:rPr lang="es-ES_tradnl" smtClean="0"/>
              <a:t>lunes, 01 de mayo de 2023</a:t>
            </a:fld>
            <a:endParaRPr lang="en-US"/>
          </a:p>
        </p:txBody>
      </p:sp>
      <p:sp>
        <p:nvSpPr>
          <p:cNvPr id="4" name="Slide Number Placeholder 3">
            <a:extLst>
              <a:ext uri="{FF2B5EF4-FFF2-40B4-BE49-F238E27FC236}">
                <a16:creationId xmlns:a16="http://schemas.microsoft.com/office/drawing/2014/main" id="{CA64C8A1-CF2B-4784-B28F-B88B505D529A}"/>
              </a:ext>
            </a:extLst>
          </p:cNvPr>
          <p:cNvSpPr>
            <a:spLocks noGrp="1"/>
          </p:cNvSpPr>
          <p:nvPr>
            <p:ph type="sldNum" sz="quarter" idx="12"/>
          </p:nvPr>
        </p:nvSpPr>
        <p:spPr/>
        <p:txBody>
          <a:bodyPr/>
          <a:lstStyle/>
          <a:p>
            <a:pPr>
              <a:defRPr/>
            </a:pPr>
            <a:fld id="{25BDB74C-C077-446D-8009-06BEE6833E96}" type="slidenum">
              <a:rPr lang="en-US" smtClean="0"/>
              <a:pPr>
                <a:defRPr/>
              </a:pPr>
              <a:t>60</a:t>
            </a:fld>
            <a:endParaRPr lang="en-US"/>
          </a:p>
        </p:txBody>
      </p:sp>
      <p:sp>
        <p:nvSpPr>
          <p:cNvPr id="5" name="Title 4">
            <a:extLst>
              <a:ext uri="{FF2B5EF4-FFF2-40B4-BE49-F238E27FC236}">
                <a16:creationId xmlns:a16="http://schemas.microsoft.com/office/drawing/2014/main" id="{130C47A4-DBCD-423E-A0DD-80930BB3288D}"/>
              </a:ext>
            </a:extLst>
          </p:cNvPr>
          <p:cNvSpPr>
            <a:spLocks noGrp="1"/>
          </p:cNvSpPr>
          <p:nvPr>
            <p:ph type="title"/>
          </p:nvPr>
        </p:nvSpPr>
        <p:spPr>
          <a:xfrm>
            <a:off x="1146448" y="512824"/>
            <a:ext cx="6851104" cy="806037"/>
          </a:xfrm>
          <a:ln w="28575">
            <a:solidFill>
              <a:srgbClr val="0000CC"/>
            </a:solidFill>
            <a:prstDash val="dash"/>
          </a:ln>
        </p:spPr>
        <p:txBody>
          <a:bodyPr>
            <a:normAutofit/>
          </a:bodyPr>
          <a:lstStyle/>
          <a:p>
            <a:pPr algn="ctr"/>
            <a:r>
              <a:rPr lang="es-DO" sz="36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ELLO ante verbos impersonales</a:t>
            </a:r>
            <a:endParaRPr lang="es-ES" sz="3600" dirty="0">
              <a:solidFill>
                <a:srgbClr val="0000CC"/>
              </a:solidFill>
            </a:endParaRPr>
          </a:p>
        </p:txBody>
      </p:sp>
    </p:spTree>
    <p:extLst>
      <p:ext uri="{BB962C8B-B14F-4D97-AF65-F5344CB8AC3E}">
        <p14:creationId xmlns:p14="http://schemas.microsoft.com/office/powerpoint/2010/main" val="2732440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barn(inVertical)">
                                      <p:cBhvr>
                                        <p:cTn id="11" dur="500"/>
                                        <p:tgtEl>
                                          <p:spTgt spid="2">
                                            <p:bg/>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barn(inVertical)">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barn(inVertical)">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idx="1"/>
          </p:nvPr>
        </p:nvSpPr>
        <p:spPr>
          <a:xfrm>
            <a:off x="305116" y="685800"/>
            <a:ext cx="8525036" cy="1981199"/>
          </a:xfrm>
          <a:ln w="28575">
            <a:solidFill>
              <a:srgbClr val="0000CC"/>
            </a:solidFill>
            <a:prstDash val="dash"/>
          </a:ln>
        </p:spPr>
        <p:txBody>
          <a:bodyPr>
            <a:normAutofit/>
          </a:bodyPr>
          <a:lstStyle/>
          <a:p>
            <a:pPr>
              <a:buFontTx/>
              <a:buNone/>
            </a:pPr>
            <a:endParaRPr lang="en-US" sz="1000" dirty="0">
              <a:latin typeface="Times New Roman" pitchFamily="18" charset="0"/>
              <a:cs typeface="Times New Roman" pitchFamily="18" charset="0"/>
            </a:endParaRPr>
          </a:p>
          <a:p>
            <a:pPr>
              <a:spcBef>
                <a:spcPts val="0"/>
              </a:spcBef>
              <a:buFontTx/>
              <a:buNone/>
            </a:pPr>
            <a:endParaRPr lang="es-DO" sz="800" b="1" dirty="0">
              <a:solidFill>
                <a:srgbClr val="C00000"/>
              </a:solidFill>
              <a:effectLst>
                <a:outerShdw blurRad="38100" dist="38100" dir="2700000" algn="tl">
                  <a:srgbClr val="000000">
                    <a:alpha val="43137"/>
                  </a:srgbClr>
                </a:outerShdw>
              </a:effectLst>
              <a:latin typeface="Times New Roman" pitchFamily="18" charset="0"/>
            </a:endParaRPr>
          </a:p>
          <a:p>
            <a:pPr marL="393192" lvl="1" indent="0" algn="ctr">
              <a:lnSpc>
                <a:spcPts val="2000"/>
              </a:lnSpc>
              <a:spcBef>
                <a:spcPts val="0"/>
              </a:spcBef>
              <a:buNone/>
            </a:pPr>
            <a:r>
              <a:rPr lang="es-DO" sz="2400" b="1" i="1" dirty="0">
                <a:solidFill>
                  <a:srgbClr val="0000CC"/>
                </a:solidFill>
                <a:effectLst>
                  <a:outerShdw blurRad="38100" dist="38100" dir="2700000" algn="tl">
                    <a:srgbClr val="000000">
                      <a:alpha val="43137"/>
                    </a:srgbClr>
                  </a:outerShdw>
                </a:effectLst>
                <a:latin typeface="Times New Roman" pitchFamily="18" charset="0"/>
              </a:rPr>
              <a:t>Ello</a:t>
            </a:r>
            <a:r>
              <a:rPr lang="es-DO" sz="2400" i="1" dirty="0">
                <a:solidFill>
                  <a:srgbClr val="0000CC"/>
                </a:solidFill>
                <a:effectLst>
                  <a:outerShdw blurRad="38100" dist="38100" dir="2700000" algn="tl">
                    <a:srgbClr val="000000">
                      <a:alpha val="43137"/>
                    </a:srgbClr>
                  </a:outerShdw>
                </a:effectLst>
                <a:latin typeface="Times New Roman" pitchFamily="18" charset="0"/>
              </a:rPr>
              <a:t> no hay huelga.</a:t>
            </a:r>
          </a:p>
          <a:p>
            <a:pPr marL="393192" lvl="1" indent="0" algn="ctr">
              <a:lnSpc>
                <a:spcPts val="4400"/>
              </a:lnSpc>
              <a:buNone/>
            </a:pPr>
            <a:r>
              <a:rPr lang="es-DO" sz="2400" b="1" i="1" dirty="0">
                <a:solidFill>
                  <a:srgbClr val="0000CC"/>
                </a:solidFill>
                <a:effectLst>
                  <a:outerShdw blurRad="38100" dist="38100" dir="2700000" algn="tl">
                    <a:srgbClr val="000000">
                      <a:alpha val="43137"/>
                    </a:srgbClr>
                  </a:outerShdw>
                </a:effectLst>
                <a:latin typeface="Times New Roman" pitchFamily="18" charset="0"/>
              </a:rPr>
              <a:t>Ello</a:t>
            </a:r>
            <a:r>
              <a:rPr lang="es-DO" sz="2400" i="1" dirty="0">
                <a:solidFill>
                  <a:srgbClr val="0000CC"/>
                </a:solidFill>
                <a:effectLst>
                  <a:outerShdw blurRad="38100" dist="38100" dir="2700000" algn="tl">
                    <a:srgbClr val="000000">
                      <a:alpha val="43137"/>
                    </a:srgbClr>
                  </a:outerShdw>
                </a:effectLst>
                <a:latin typeface="Times New Roman" pitchFamily="18" charset="0"/>
              </a:rPr>
              <a:t> no se sabía si era hembra o varón.</a:t>
            </a:r>
          </a:p>
          <a:p>
            <a:pPr marL="393192" lvl="1" indent="0" algn="ctr">
              <a:lnSpc>
                <a:spcPts val="4400"/>
              </a:lnSpc>
              <a:buNone/>
            </a:pPr>
            <a:r>
              <a:rPr lang="es-DO" sz="2400" b="1" i="1" dirty="0">
                <a:solidFill>
                  <a:srgbClr val="0000CC"/>
                </a:solidFill>
                <a:effectLst>
                  <a:outerShdw blurRad="38100" dist="38100" dir="2700000" algn="tl">
                    <a:srgbClr val="000000">
                      <a:alpha val="43137"/>
                    </a:srgbClr>
                  </a:outerShdw>
                </a:effectLst>
                <a:latin typeface="Times New Roman" pitchFamily="18" charset="0"/>
              </a:rPr>
              <a:t>Ello</a:t>
            </a:r>
            <a:r>
              <a:rPr lang="es-DO" sz="2400" i="1" dirty="0">
                <a:solidFill>
                  <a:srgbClr val="0000CC"/>
                </a:solidFill>
                <a:effectLst>
                  <a:outerShdw blurRad="38100" dist="38100" dir="2700000" algn="tl">
                    <a:srgbClr val="000000">
                      <a:alpha val="43137"/>
                    </a:srgbClr>
                  </a:outerShdw>
                </a:effectLst>
                <a:latin typeface="Times New Roman" pitchFamily="18" charset="0"/>
              </a:rPr>
              <a:t> hay muchos aquí, pero yo no le, casi no le sé el nombre no</a:t>
            </a:r>
            <a:r>
              <a:rPr lang="es-DO" sz="2400" i="1" dirty="0">
                <a:solidFill>
                  <a:srgbClr val="0000CC"/>
                </a:solidFill>
                <a:latin typeface="Times New Roman" pitchFamily="18" charset="0"/>
              </a:rPr>
              <a:t>.</a:t>
            </a:r>
          </a:p>
        </p:txBody>
      </p:sp>
      <p:sp>
        <p:nvSpPr>
          <p:cNvPr id="8" name="Date Placeholder 3"/>
          <p:cNvSpPr>
            <a:spLocks noGrp="1"/>
          </p:cNvSpPr>
          <p:nvPr>
            <p:ph type="dt" sz="half" idx="10"/>
          </p:nvPr>
        </p:nvSpPr>
        <p:spPr/>
        <p:txBody>
          <a:bodyPr/>
          <a:lstStyle/>
          <a:p>
            <a:fld id="{E5FC148A-C739-4EAE-B79A-F89CC55E0064}" type="datetime1">
              <a:rPr lang="es-DO"/>
              <a:pPr/>
              <a:t>1/5/2023</a:t>
            </a:fld>
            <a:endParaRPr lang="es-DO"/>
          </a:p>
        </p:txBody>
      </p:sp>
      <p:sp>
        <p:nvSpPr>
          <p:cNvPr id="10" name="Slide Number Placeholder 5"/>
          <p:cNvSpPr>
            <a:spLocks noGrp="1"/>
          </p:cNvSpPr>
          <p:nvPr>
            <p:ph type="sldNum" sz="quarter" idx="12"/>
          </p:nvPr>
        </p:nvSpPr>
        <p:spPr/>
        <p:txBody>
          <a:bodyPr/>
          <a:lstStyle/>
          <a:p>
            <a:fld id="{E01A9D3F-39B5-4534-A59A-50BC0CB1B492}" type="slidenum">
              <a:rPr lang="es-DO"/>
              <a:pPr/>
              <a:t>61</a:t>
            </a:fld>
            <a:endParaRPr lang="es-DO"/>
          </a:p>
        </p:txBody>
      </p:sp>
      <p:sp>
        <p:nvSpPr>
          <p:cNvPr id="50181" name="Rectangle 5"/>
          <p:cNvSpPr>
            <a:spLocks noChangeArrowheads="1"/>
          </p:cNvSpPr>
          <p:nvPr/>
        </p:nvSpPr>
        <p:spPr bwMode="auto">
          <a:xfrm>
            <a:off x="0" y="2057400"/>
            <a:ext cx="9144000" cy="0"/>
          </a:xfrm>
          <a:prstGeom prst="rect">
            <a:avLst/>
          </a:prstGeom>
          <a:noFill/>
          <a:ln w="9525">
            <a:noFill/>
            <a:miter lim="800000"/>
            <a:headEnd/>
            <a:tailEnd/>
          </a:ln>
          <a:effectLst/>
        </p:spPr>
        <p:txBody>
          <a:bodyPr wrap="none" anchor="ctr">
            <a:spAutoFit/>
          </a:bodyPr>
          <a:lstStyle/>
          <a:p>
            <a:endParaRPr lang="en-US"/>
          </a:p>
        </p:txBody>
      </p:sp>
      <p:pic>
        <p:nvPicPr>
          <p:cNvPr id="3" name="RD.Ellonohay.1">
            <a:hlinkClick r:id="" action="ppaction://media"/>
            <a:extLst>
              <a:ext uri="{FF2B5EF4-FFF2-40B4-BE49-F238E27FC236}">
                <a16:creationId xmlns:a16="http://schemas.microsoft.com/office/drawing/2014/main" id="{032DEF30-9BC6-EDEB-C792-65CD9692375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41434" y="913367"/>
            <a:ext cx="154465" cy="154465"/>
          </a:xfrm>
          <a:prstGeom prst="rect">
            <a:avLst/>
          </a:prstGeom>
        </p:spPr>
      </p:pic>
      <p:pic>
        <p:nvPicPr>
          <p:cNvPr id="4" name="RD.ElloNo.3">
            <a:hlinkClick r:id="" action="ppaction://media"/>
            <a:extLst>
              <a:ext uri="{FF2B5EF4-FFF2-40B4-BE49-F238E27FC236}">
                <a16:creationId xmlns:a16="http://schemas.microsoft.com/office/drawing/2014/main" id="{D73D06A6-E24B-4453-C68D-460FF8E8D78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586185" y="914399"/>
            <a:ext cx="154466" cy="154466"/>
          </a:xfrm>
          <a:prstGeom prst="rect">
            <a:avLst/>
          </a:prstGeom>
        </p:spPr>
      </p:pic>
      <p:pic>
        <p:nvPicPr>
          <p:cNvPr id="5" name="RD.ElloHay.2">
            <a:hlinkClick r:id="" action="ppaction://media"/>
            <a:extLst>
              <a:ext uri="{FF2B5EF4-FFF2-40B4-BE49-F238E27FC236}">
                <a16:creationId xmlns:a16="http://schemas.microsoft.com/office/drawing/2014/main" id="{1B398854-7197-FD70-E564-C813A273C52E}"/>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208169" y="913367"/>
            <a:ext cx="154465" cy="154465"/>
          </a:xfrm>
          <a:prstGeom prst="rect">
            <a:avLst/>
          </a:prstGeom>
        </p:spPr>
      </p:pic>
      <p:sp>
        <p:nvSpPr>
          <p:cNvPr id="2" name="Rectangle 3">
            <a:extLst>
              <a:ext uri="{FF2B5EF4-FFF2-40B4-BE49-F238E27FC236}">
                <a16:creationId xmlns:a16="http://schemas.microsoft.com/office/drawing/2014/main" id="{4C8D588D-975F-7442-F49A-52E0F521C8BC}"/>
              </a:ext>
            </a:extLst>
          </p:cNvPr>
          <p:cNvSpPr txBox="1">
            <a:spLocks noChangeArrowheads="1"/>
          </p:cNvSpPr>
          <p:nvPr/>
        </p:nvSpPr>
        <p:spPr>
          <a:xfrm>
            <a:off x="379411" y="2930525"/>
            <a:ext cx="8376446" cy="3476784"/>
          </a:xfrm>
          <a:prstGeom prst="rect">
            <a:avLst/>
          </a:prstGeom>
          <a:solidFill>
            <a:schemeClr val="bg1">
              <a:lumMod val="95000"/>
            </a:schemeClr>
          </a:solidFill>
          <a:ln w="28575">
            <a:solidFill>
              <a:srgbClr val="0000CC"/>
            </a:solidFill>
            <a:prstDash val="dash"/>
          </a:ln>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fontAlgn="auto">
              <a:spcBef>
                <a:spcPts val="0"/>
              </a:spcBef>
              <a:buFontTx/>
              <a:buNone/>
            </a:pPr>
            <a:endParaRPr lang="es-DO" sz="800" b="1" dirty="0">
              <a:solidFill>
                <a:srgbClr val="C00000"/>
              </a:solidFill>
              <a:effectLst>
                <a:outerShdw blurRad="38100" dist="38100" dir="2700000" algn="tl">
                  <a:srgbClr val="000000">
                    <a:alpha val="43137"/>
                  </a:srgbClr>
                </a:outerShdw>
              </a:effectLst>
              <a:latin typeface="Times New Roman" pitchFamily="18" charset="0"/>
            </a:endParaRPr>
          </a:p>
          <a:p>
            <a:pPr marL="393192" lvl="1" indent="0" algn="ctr" fontAlgn="auto">
              <a:lnSpc>
                <a:spcPts val="2700"/>
              </a:lnSpc>
              <a:spcBef>
                <a:spcPts val="0"/>
              </a:spcBef>
              <a:spcAft>
                <a:spcPts val="1200"/>
              </a:spcAft>
              <a:buNone/>
            </a:pPr>
            <a:r>
              <a:rPr lang="es-DO" sz="2400" dirty="0">
                <a:solidFill>
                  <a:srgbClr val="0000CC"/>
                </a:solidFill>
                <a:effectLst>
                  <a:outerShdw blurRad="38100" dist="38100" dir="2700000" algn="tl">
                    <a:srgbClr val="000000">
                      <a:alpha val="43137"/>
                    </a:srgbClr>
                  </a:outerShdw>
                </a:effectLst>
                <a:latin typeface="Times New Roman" pitchFamily="18" charset="0"/>
              </a:rPr>
              <a:t>Este fenómeno no es desconocido en Canarias. De acuerdo con informaciones informales recibidas, en zonas rurales de </a:t>
            </a:r>
            <a:r>
              <a:rPr lang="es-ES" sz="2400" dirty="0">
                <a:solidFill>
                  <a:srgbClr val="0000CC"/>
                </a:solidFill>
                <a:effectLst>
                  <a:outerShdw blurRad="38100" dist="38100" dir="2700000" algn="tl">
                    <a:srgbClr val="000000">
                      <a:alpha val="43137"/>
                    </a:srgbClr>
                  </a:outerShdw>
                </a:effectLst>
                <a:latin typeface="Times New Roman" pitchFamily="18" charset="0"/>
              </a:rPr>
              <a:t>Gran Canaria, entre las generaciones mayores, se pueden escuchar oraciones como estas:</a:t>
            </a:r>
          </a:p>
          <a:p>
            <a:pPr marL="393192" lvl="1" indent="0" algn="ctr" fontAlgn="auto">
              <a:lnSpc>
                <a:spcPts val="2500"/>
              </a:lnSpc>
              <a:spcBef>
                <a:spcPts val="0"/>
              </a:spcBef>
              <a:spcAft>
                <a:spcPts val="600"/>
              </a:spcAft>
              <a:buNone/>
            </a:pPr>
            <a:r>
              <a:rPr lang="es-ES" sz="2400" dirty="0">
                <a:solidFill>
                  <a:srgbClr val="0000CC"/>
                </a:solidFill>
                <a:latin typeface="Times New Roman" pitchFamily="18" charset="0"/>
              </a:rPr>
              <a:t>“</a:t>
            </a:r>
            <a:r>
              <a:rPr lang="es-ES" sz="2400" b="1" i="1" dirty="0">
                <a:solidFill>
                  <a:srgbClr val="0000CC"/>
                </a:solidFill>
                <a:latin typeface="Times New Roman" pitchFamily="18" charset="0"/>
              </a:rPr>
              <a:t>Ello</a:t>
            </a:r>
            <a:r>
              <a:rPr lang="es-ES" sz="2400" i="1" dirty="0">
                <a:solidFill>
                  <a:srgbClr val="0000CC"/>
                </a:solidFill>
                <a:latin typeface="Times New Roman" pitchFamily="18" charset="0"/>
              </a:rPr>
              <a:t> se va a quedar lloviendo en cualquier momento</a:t>
            </a:r>
            <a:r>
              <a:rPr lang="es-ES" sz="2400" dirty="0">
                <a:solidFill>
                  <a:srgbClr val="0000CC"/>
                </a:solidFill>
                <a:latin typeface="Times New Roman" pitchFamily="18" charset="0"/>
              </a:rPr>
              <a:t>.”</a:t>
            </a:r>
          </a:p>
          <a:p>
            <a:pPr marL="393192" lvl="1" indent="0" algn="ctr" fontAlgn="auto">
              <a:lnSpc>
                <a:spcPts val="2500"/>
              </a:lnSpc>
              <a:spcBef>
                <a:spcPts val="0"/>
              </a:spcBef>
              <a:spcAft>
                <a:spcPts val="1800"/>
              </a:spcAft>
              <a:buNone/>
            </a:pPr>
            <a:r>
              <a:rPr lang="es-ES" sz="2400" dirty="0">
                <a:solidFill>
                  <a:srgbClr val="0000CC"/>
                </a:solidFill>
                <a:latin typeface="Times New Roman" pitchFamily="18" charset="0"/>
              </a:rPr>
              <a:t>“</a:t>
            </a:r>
            <a:r>
              <a:rPr lang="es-ES" sz="2400" b="1" i="1" dirty="0">
                <a:solidFill>
                  <a:srgbClr val="0000CC"/>
                </a:solidFill>
                <a:latin typeface="Times New Roman" pitchFamily="18" charset="0"/>
              </a:rPr>
              <a:t>Ello</a:t>
            </a:r>
            <a:r>
              <a:rPr lang="es-ES" sz="2400" i="1" dirty="0">
                <a:solidFill>
                  <a:srgbClr val="0000CC"/>
                </a:solidFill>
                <a:latin typeface="Times New Roman" pitchFamily="18" charset="0"/>
              </a:rPr>
              <a:t> hay quien diga que la mujer lo engaña con un cuñado</a:t>
            </a:r>
            <a:r>
              <a:rPr lang="es-ES" sz="2400" dirty="0">
                <a:solidFill>
                  <a:srgbClr val="0000CC"/>
                </a:solidFill>
                <a:latin typeface="Times New Roman" pitchFamily="18" charset="0"/>
              </a:rPr>
              <a:t>.” </a:t>
            </a:r>
          </a:p>
          <a:p>
            <a:pPr marL="393192" lvl="1" indent="0" algn="ctr" fontAlgn="auto">
              <a:lnSpc>
                <a:spcPts val="2700"/>
              </a:lnSpc>
              <a:spcBef>
                <a:spcPts val="0"/>
              </a:spcBef>
              <a:spcAft>
                <a:spcPts val="0"/>
              </a:spcAft>
              <a:buFont typeface="Verdana"/>
              <a:buNone/>
            </a:pPr>
            <a:r>
              <a:rPr lang="es-ES" sz="2200" dirty="0">
                <a:solidFill>
                  <a:srgbClr val="0000CC"/>
                </a:solidFill>
                <a:effectLst>
                  <a:outerShdw blurRad="38100" dist="38100" dir="2700000" algn="tl">
                    <a:srgbClr val="000000">
                      <a:alpha val="43137"/>
                    </a:srgbClr>
                  </a:outerShdw>
                </a:effectLst>
                <a:latin typeface="Times New Roman" pitchFamily="18" charset="0"/>
              </a:rPr>
              <a:t>No se puede descartar la posibilidad de que la vigencia de su uso en la República Dominicana tenga su origen en el español canario. </a:t>
            </a:r>
            <a:endParaRPr lang="es-DO" sz="2200" dirty="0">
              <a:solidFill>
                <a:srgbClr val="0000CC"/>
              </a:solidFill>
              <a:effectLst>
                <a:outerShdw blurRad="38100" dist="38100" dir="2700000" algn="tl">
                  <a:srgbClr val="000000">
                    <a:alpha val="43137"/>
                  </a:srgbClr>
                </a:outerShdw>
              </a:effectLst>
              <a:latin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0179">
                                            <p:bg/>
                                          </p:spTgt>
                                        </p:tgtEl>
                                        <p:attrNameLst>
                                          <p:attrName>style.visibility</p:attrName>
                                        </p:attrNameLst>
                                      </p:cBhvr>
                                      <p:to>
                                        <p:strVal val="visible"/>
                                      </p:to>
                                    </p:set>
                                    <p:animEffect transition="in" filter="barn(inVertical)">
                                      <p:cBhvr>
                                        <p:cTn id="7" dur="500"/>
                                        <p:tgtEl>
                                          <p:spTgt spid="50179">
                                            <p:bg/>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0179">
                                            <p:txEl>
                                              <p:pRg st="2" end="2"/>
                                            </p:txEl>
                                          </p:spTgt>
                                        </p:tgtEl>
                                        <p:attrNameLst>
                                          <p:attrName>style.visibility</p:attrName>
                                        </p:attrNameLst>
                                      </p:cBhvr>
                                      <p:to>
                                        <p:strVal val="visible"/>
                                      </p:to>
                                    </p:set>
                                    <p:animEffect transition="in" filter="barn(inVertical)">
                                      <p:cBhvr>
                                        <p:cTn id="11" dur="500"/>
                                        <p:tgtEl>
                                          <p:spTgt spid="50179">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742"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0179">
                                            <p:txEl>
                                              <p:pRg st="3" end="3"/>
                                            </p:txEl>
                                          </p:spTgt>
                                        </p:tgtEl>
                                        <p:attrNameLst>
                                          <p:attrName>style.visibility</p:attrName>
                                        </p:attrNameLst>
                                      </p:cBhvr>
                                      <p:to>
                                        <p:strVal val="visible"/>
                                      </p:to>
                                    </p:set>
                                    <p:animEffect transition="in" filter="barn(inVertical)">
                                      <p:cBhvr>
                                        <p:cTn id="20" dur="500"/>
                                        <p:tgtEl>
                                          <p:spTgt spid="5017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147" fill="hold"/>
                                        <p:tgtEl>
                                          <p:spTgt spid="4"/>
                                        </p:tgtEl>
                                      </p:cBhvr>
                                    </p:cmd>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0179">
                                            <p:txEl>
                                              <p:pRg st="4" end="4"/>
                                            </p:txEl>
                                          </p:spTgt>
                                        </p:tgtEl>
                                        <p:attrNameLst>
                                          <p:attrName>style.visibility</p:attrName>
                                        </p:attrNameLst>
                                      </p:cBhvr>
                                      <p:to>
                                        <p:strVal val="visible"/>
                                      </p:to>
                                    </p:set>
                                    <p:animEffect transition="in" filter="barn(inVertical)">
                                      <p:cBhvr>
                                        <p:cTn id="29" dur="500"/>
                                        <p:tgtEl>
                                          <p:spTgt spid="50179">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298" fill="hold"/>
                                        <p:tgtEl>
                                          <p:spTgt spid="5"/>
                                        </p:tgtEl>
                                      </p:cBhvr>
                                    </p:cmd>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
                                            <p:bg/>
                                          </p:spTgt>
                                        </p:tgtEl>
                                        <p:attrNameLst>
                                          <p:attrName>style.visibility</p:attrName>
                                        </p:attrNameLst>
                                      </p:cBhvr>
                                      <p:to>
                                        <p:strVal val="visible"/>
                                      </p:to>
                                    </p:set>
                                    <p:animEffect transition="in" filter="barn(inVertical)">
                                      <p:cBhvr>
                                        <p:cTn id="38" dur="500"/>
                                        <p:tgtEl>
                                          <p:spTgt spid="2">
                                            <p:bg/>
                                          </p:spTgt>
                                        </p:tgtEl>
                                      </p:cBhvr>
                                    </p:animEffect>
                                  </p:childTnLst>
                                </p:cTn>
                              </p:par>
                              <p:par>
                                <p:cTn id="39" presetID="16" presetClass="entr" presetSubtype="21" fill="hold" grpId="0" nodeType="withEffect">
                                  <p:stCondLst>
                                    <p:cond delay="0"/>
                                  </p:stCondLst>
                                  <p:iterate type="wd">
                                    <p:tmPct val="10000"/>
                                  </p:iterate>
                                  <p:childTnLst>
                                    <p:set>
                                      <p:cBhvr>
                                        <p:cTn id="40" dur="1" fill="hold">
                                          <p:stCondLst>
                                            <p:cond delay="0"/>
                                          </p:stCondLst>
                                        </p:cTn>
                                        <p:tgtEl>
                                          <p:spTgt spid="2">
                                            <p:txEl>
                                              <p:pRg st="1" end="1"/>
                                            </p:txEl>
                                          </p:spTgt>
                                        </p:tgtEl>
                                        <p:attrNameLst>
                                          <p:attrName>style.visibility</p:attrName>
                                        </p:attrNameLst>
                                      </p:cBhvr>
                                      <p:to>
                                        <p:strVal val="visible"/>
                                      </p:to>
                                    </p:set>
                                    <p:animEffect transition="in" filter="barn(inVertical)">
                                      <p:cBhvr>
                                        <p:cTn id="41" dur="500"/>
                                        <p:tgtEl>
                                          <p:spTgt spid="2">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iterate type="wd">
                                    <p:tmPct val="10000"/>
                                  </p:iterate>
                                  <p:childTnLst>
                                    <p:set>
                                      <p:cBhvr>
                                        <p:cTn id="45" dur="1" fill="hold">
                                          <p:stCondLst>
                                            <p:cond delay="0"/>
                                          </p:stCondLst>
                                        </p:cTn>
                                        <p:tgtEl>
                                          <p:spTgt spid="2">
                                            <p:txEl>
                                              <p:pRg st="2" end="2"/>
                                            </p:txEl>
                                          </p:spTgt>
                                        </p:tgtEl>
                                        <p:attrNameLst>
                                          <p:attrName>style.visibility</p:attrName>
                                        </p:attrNameLst>
                                      </p:cBhvr>
                                      <p:to>
                                        <p:strVal val="visible"/>
                                      </p:to>
                                    </p:set>
                                    <p:animEffect transition="in" filter="barn(inVertical)">
                                      <p:cBhvr>
                                        <p:cTn id="46" dur="500"/>
                                        <p:tgtEl>
                                          <p:spTgt spid="2">
                                            <p:txEl>
                                              <p:pRg st="2" end="2"/>
                                            </p:txEl>
                                          </p:spTgt>
                                        </p:tgtEl>
                                      </p:cBhvr>
                                    </p:animEffect>
                                  </p:childTnLst>
                                </p:cTn>
                              </p:par>
                            </p:childTnLst>
                          </p:cTn>
                        </p:par>
                        <p:par>
                          <p:cTn id="47" fill="hold">
                            <p:stCondLst>
                              <p:cond delay="1000"/>
                            </p:stCondLst>
                            <p:childTnLst>
                              <p:par>
                                <p:cTn id="48" presetID="16" presetClass="entr" presetSubtype="21" fill="hold" grpId="0" nodeType="afterEffect">
                                  <p:stCondLst>
                                    <p:cond delay="0"/>
                                  </p:stCondLst>
                                  <p:iterate type="wd">
                                    <p:tmPct val="10000"/>
                                  </p:iterate>
                                  <p:childTnLst>
                                    <p:set>
                                      <p:cBhvr>
                                        <p:cTn id="49" dur="1" fill="hold">
                                          <p:stCondLst>
                                            <p:cond delay="0"/>
                                          </p:stCondLst>
                                        </p:cTn>
                                        <p:tgtEl>
                                          <p:spTgt spid="2">
                                            <p:txEl>
                                              <p:pRg st="3" end="3"/>
                                            </p:txEl>
                                          </p:spTgt>
                                        </p:tgtEl>
                                        <p:attrNameLst>
                                          <p:attrName>style.visibility</p:attrName>
                                        </p:attrNameLst>
                                      </p:cBhvr>
                                      <p:to>
                                        <p:strVal val="visible"/>
                                      </p:to>
                                    </p:set>
                                    <p:animEffect transition="in" filter="barn(inVertical)">
                                      <p:cBhvr>
                                        <p:cTn id="50" dur="500"/>
                                        <p:tgtEl>
                                          <p:spTgt spid="2">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
                                            <p:txEl>
                                              <p:pRg st="4" end="4"/>
                                            </p:txEl>
                                          </p:spTgt>
                                        </p:tgtEl>
                                        <p:attrNameLst>
                                          <p:attrName>style.visibility</p:attrName>
                                        </p:attrNameLst>
                                      </p:cBhvr>
                                      <p:to>
                                        <p:strVal val="visible"/>
                                      </p:to>
                                    </p:set>
                                    <p:animEffect transition="in" filter="barn(inVertical)">
                                      <p:cBhvr>
                                        <p:cTn id="5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57" fill="hold" display="0">
                  <p:stCondLst>
                    <p:cond delay="indefinite"/>
                  </p:stCondLst>
                  <p:endCondLst>
                    <p:cond evt="onStopAudio" delay="0">
                      <p:tgtEl>
                        <p:sldTgt/>
                      </p:tgtEl>
                    </p:cond>
                    <p:cond evt="onNext" delay="0">
                      <p:tgtEl>
                        <p:sldTgt/>
                      </p:tgtEl>
                    </p:cond>
                  </p:endCondLst>
                </p:cTn>
                <p:tgtEl>
                  <p:spTgt spid="4"/>
                </p:tgtEl>
              </p:cMediaNode>
            </p:audio>
            <p:audio>
              <p:cMediaNode vol="80000">
                <p:cTn id="58"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50179" grpId="0" uiExpand="1" build="p" animBg="1"/>
      <p:bldP spid="2" grpId="0" uiExpand="1"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B44250-925B-C261-E61D-655580689B26}"/>
              </a:ext>
            </a:extLst>
          </p:cNvPr>
          <p:cNvSpPr>
            <a:spLocks noGrp="1"/>
          </p:cNvSpPr>
          <p:nvPr>
            <p:ph idx="1"/>
          </p:nvPr>
        </p:nvSpPr>
        <p:spPr>
          <a:xfrm>
            <a:off x="457200" y="1481328"/>
            <a:ext cx="8229600" cy="4901708"/>
          </a:xfrm>
          <a:solidFill>
            <a:schemeClr val="bg1">
              <a:lumMod val="95000"/>
            </a:schemeClr>
          </a:solidFill>
          <a:ln w="19050">
            <a:solidFill>
              <a:srgbClr val="0000FF"/>
            </a:solidFill>
          </a:ln>
        </p:spPr>
        <p:txBody>
          <a:bodyPr>
            <a:normAutofit/>
          </a:bodyPr>
          <a:lstStyle/>
          <a:p>
            <a:pPr lvl="0" algn="ctr">
              <a:spcBef>
                <a:spcPts val="0"/>
              </a:spcBef>
              <a:buClr>
                <a:srgbClr val="2DA2BF"/>
              </a:buClr>
              <a:defRPr/>
            </a:pPr>
            <a:endParaRPr lang="es-ES" sz="1000" dirty="0">
              <a:solidFill>
                <a:srgbClr val="0000FF"/>
              </a:solidFill>
              <a:latin typeface="Times New Roman" panose="02020603050405020304" pitchFamily="18" charset="0"/>
              <a:cs typeface="Times New Roman" panose="02020603050405020304" pitchFamily="18" charset="0"/>
            </a:endParaRPr>
          </a:p>
          <a:p>
            <a:pPr lvl="0" algn="ctr">
              <a:spcBef>
                <a:spcPts val="0"/>
              </a:spcBef>
              <a:buClr>
                <a:srgbClr val="2DA2BF"/>
              </a:buClr>
              <a:defRPr/>
            </a:pP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Una ligera observación permite comprobar </a:t>
            </a:r>
            <a:r>
              <a:rPr kumimoji="0" lang="es-ES" sz="27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que la inmensa mayoría del vocabulario utilizado</a:t>
            </a:r>
            <a:r>
              <a:rPr kumimoji="0" lang="es-ES" sz="27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en las islas, de aquí y de allá, </a:t>
            </a:r>
            <a:r>
              <a:rPr kumimoji="0" lang="es-ES" sz="27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es exactamente igual. </a:t>
            </a:r>
          </a:p>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r>
              <a:rPr lang="es-ES" sz="2400" dirty="0">
                <a:solidFill>
                  <a:srgbClr val="0000FF"/>
                </a:solidFill>
                <a:latin typeface="Times New Roman" panose="02020603050405020304" pitchFamily="18" charset="0"/>
                <a:cs typeface="Times New Roman" panose="02020603050405020304" pitchFamily="18" charset="0"/>
              </a:rPr>
              <a:t>C</a:t>
            </a:r>
            <a:r>
              <a:rPr kumimoji="0" lang="es-ES" sz="24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omida</a:t>
            </a:r>
            <a:r>
              <a:rPr lang="es-ES" sz="2400" dirty="0">
                <a:solidFill>
                  <a:srgbClr val="0000FF"/>
                </a:solidFill>
                <a:latin typeface="Times New Roman" panose="02020603050405020304" pitchFamily="18" charset="0"/>
                <a:cs typeface="Times New Roman" panose="02020603050405020304" pitchFamily="18" charset="0"/>
              </a:rPr>
              <a:t>:	</a:t>
            </a:r>
            <a:r>
              <a:rPr kumimoji="0" lang="es-ES" sz="20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arroz, leche, pan, </a:t>
            </a:r>
            <a:r>
              <a:rPr lang="es-ES" sz="2000"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queso, jamón, </a:t>
            </a:r>
            <a:r>
              <a:rPr kumimoji="0" lang="es-ES" sz="20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huevo, carne, azúcar, café…</a:t>
            </a:r>
          </a:p>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r>
              <a:rPr kumimoji="0" lang="es-E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Colores:	</a:t>
            </a:r>
            <a:r>
              <a:rPr kumimoji="0" lang="es-ES" sz="20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azul, rojo, verde, amarillo, gris, blanco,</a:t>
            </a:r>
            <a:r>
              <a:rPr kumimoji="0" lang="es-ES" sz="2000" b="0" i="0" u="none" strike="noStrike" kern="1200" cap="none" spc="0" normalizeH="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negro</a:t>
            </a:r>
            <a:r>
              <a:rPr kumimoji="0" lang="es-ES" sz="20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r>
              <a:rPr lang="es-ES" sz="2400" dirty="0">
                <a:solidFill>
                  <a:srgbClr val="0000FF"/>
                </a:solidFill>
                <a:latin typeface="Times New Roman" panose="02020603050405020304" pitchFamily="18" charset="0"/>
                <a:cs typeface="Times New Roman" panose="02020603050405020304" pitchFamily="18" charset="0"/>
              </a:rPr>
              <a:t>R</a:t>
            </a:r>
            <a:r>
              <a:rPr kumimoji="0" lang="es-ES" sz="24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opa:	</a:t>
            </a:r>
            <a:r>
              <a:rPr kumimoji="0" lang="es-ES" sz="20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camisa, pantalón, falda, blusa, zapato…</a:t>
            </a:r>
          </a:p>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r>
              <a:rPr kumimoji="0" lang="es-E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Escuela:	</a:t>
            </a:r>
            <a:r>
              <a:rPr kumimoji="0" lang="es-ES" sz="20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libro, cuaderno,</a:t>
            </a:r>
            <a:r>
              <a:rPr kumimoji="0" lang="es-ES" sz="2000" b="0" i="0" u="none" strike="noStrike" kern="1200" cap="none" spc="0" normalizeH="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lápiz, pizarra, tiza, papel, regla, biblioteca…</a:t>
            </a:r>
            <a:endParaRPr kumimoji="0" lang="es-ES" sz="20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r>
              <a:rPr lang="es-ES" sz="2400" dirty="0">
                <a:solidFill>
                  <a:srgbClr val="0000FF"/>
                </a:solidFill>
                <a:latin typeface="Times New Roman" panose="02020603050405020304" pitchFamily="18" charset="0"/>
                <a:cs typeface="Times New Roman" panose="02020603050405020304" pitchFamily="18" charset="0"/>
              </a:rPr>
              <a:t>El cuerpo:	</a:t>
            </a:r>
            <a:r>
              <a:rPr lang="es-ES" sz="2000"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cabeza, cabello, ojo, nariz, boca, dedo, mano…</a:t>
            </a:r>
            <a:endParaRPr kumimoji="0" lang="es-ES" sz="20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a:p>
            <a:r>
              <a:rPr lang="es-ES" sz="2400" dirty="0">
                <a:solidFill>
                  <a:srgbClr val="0000FF"/>
                </a:solidFill>
                <a:latin typeface="Times New Roman" panose="02020603050405020304" pitchFamily="18" charset="0"/>
                <a:cs typeface="Times New Roman" panose="02020603050405020304" pitchFamily="18" charset="0"/>
              </a:rPr>
              <a:t>Adverbios:	</a:t>
            </a:r>
            <a:r>
              <a:rPr lang="es-ES" sz="2000"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cerca, lejos, ayer, mucho, bien, mal… </a:t>
            </a:r>
          </a:p>
          <a:p>
            <a:r>
              <a:rPr lang="es-ES" sz="2400" dirty="0">
                <a:solidFill>
                  <a:srgbClr val="0000FF"/>
                </a:solidFill>
                <a:latin typeface="Times New Roman" panose="02020603050405020304" pitchFamily="18" charset="0"/>
                <a:cs typeface="Times New Roman" panose="02020603050405020304" pitchFamily="18" charset="0"/>
              </a:rPr>
              <a:t>Verbos:	</a:t>
            </a:r>
            <a:r>
              <a:rPr lang="es-ES" sz="2000"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ser, vivir, estar, hablar, mirar, tener, pensar, dormir, comer, 		estudiar, viajar, sentir…</a:t>
            </a:r>
          </a:p>
        </p:txBody>
      </p:sp>
      <p:sp>
        <p:nvSpPr>
          <p:cNvPr id="3" name="Date Placeholder 2">
            <a:extLst>
              <a:ext uri="{FF2B5EF4-FFF2-40B4-BE49-F238E27FC236}">
                <a16:creationId xmlns:a16="http://schemas.microsoft.com/office/drawing/2014/main" id="{7FC51861-4E99-ECA2-25E0-DB5859A7B1A8}"/>
              </a:ext>
            </a:extLst>
          </p:cNvPr>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lunes, 01 de mayo de 2023</a:t>
            </a:fld>
            <a:endParaRPr lang="en-US">
              <a:solidFill>
                <a:prstClr val="black"/>
              </a:solidFill>
            </a:endParaRPr>
          </a:p>
        </p:txBody>
      </p:sp>
      <p:sp>
        <p:nvSpPr>
          <p:cNvPr id="4" name="Slide Number Placeholder 3">
            <a:extLst>
              <a:ext uri="{FF2B5EF4-FFF2-40B4-BE49-F238E27FC236}">
                <a16:creationId xmlns:a16="http://schemas.microsoft.com/office/drawing/2014/main" id="{2D6DB1BC-BE7B-B9AC-9853-1C860F85D675}"/>
              </a:ext>
            </a:extLst>
          </p:cNvPr>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62</a:t>
            </a:fld>
            <a:endParaRPr lang="en-US">
              <a:solidFill>
                <a:prstClr val="black"/>
              </a:solidFill>
            </a:endParaRPr>
          </a:p>
        </p:txBody>
      </p:sp>
      <p:sp>
        <p:nvSpPr>
          <p:cNvPr id="8" name="Title 4">
            <a:extLst>
              <a:ext uri="{FF2B5EF4-FFF2-40B4-BE49-F238E27FC236}">
                <a16:creationId xmlns:a16="http://schemas.microsoft.com/office/drawing/2014/main" id="{D219654E-EAE1-1CF5-6F08-A6607E57C128}"/>
              </a:ext>
            </a:extLst>
          </p:cNvPr>
          <p:cNvSpPr>
            <a:spLocks noGrp="1"/>
          </p:cNvSpPr>
          <p:nvPr>
            <p:ph type="title"/>
          </p:nvPr>
        </p:nvSpPr>
        <p:spPr>
          <a:xfrm>
            <a:off x="2324100" y="474964"/>
            <a:ext cx="4495800" cy="806037"/>
          </a:xfrm>
          <a:ln w="28575">
            <a:solidFill>
              <a:srgbClr val="0000FF"/>
            </a:solidFill>
            <a:prstDash val="sysDash"/>
          </a:ln>
        </p:spPr>
        <p:txBody>
          <a:bodyPr>
            <a:normAutofit/>
          </a:bodyPr>
          <a:lstStyle/>
          <a:p>
            <a:pPr algn="ctr"/>
            <a:r>
              <a:rPr lang="es-ES" dirty="0">
                <a:solidFill>
                  <a:srgbClr val="0000FF"/>
                </a:solidFill>
                <a:latin typeface="Times New Roman" panose="02020603050405020304" pitchFamily="18" charset="0"/>
                <a:cs typeface="Times New Roman" panose="02020603050405020304" pitchFamily="18" charset="0"/>
              </a:rPr>
              <a:t>El LÉXICO</a:t>
            </a:r>
            <a:endParaRPr lang="es-ES" dirty="0">
              <a:solidFill>
                <a:srgbClr val="0000FF"/>
              </a:solidFill>
            </a:endParaRPr>
          </a:p>
        </p:txBody>
      </p:sp>
    </p:spTree>
    <p:extLst>
      <p:ext uri="{BB962C8B-B14F-4D97-AF65-F5344CB8AC3E}">
        <p14:creationId xmlns:p14="http://schemas.microsoft.com/office/powerpoint/2010/main" val="219945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heel(3)">
                                      <p:cBhvr>
                                        <p:cTn id="7" dur="500"/>
                                        <p:tgtEl>
                                          <p:spTgt spid="8"/>
                                        </p:tgtEl>
                                      </p:cBhvr>
                                    </p:animEffect>
                                  </p:childTnLst>
                                </p:cTn>
                              </p:par>
                            </p:childTnLst>
                          </p:cTn>
                        </p:par>
                        <p:par>
                          <p:cTn id="8" fill="hold">
                            <p:stCondLst>
                              <p:cond delay="850"/>
                            </p:stCondLst>
                            <p:childTnLst>
                              <p:par>
                                <p:cTn id="9" presetID="21" presetClass="entr" presetSubtype="3"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3)">
                                      <p:cBhvr>
                                        <p:cTn id="11" dur="500"/>
                                        <p:tgtEl>
                                          <p:spTgt spid="2">
                                            <p:bg/>
                                          </p:spTgt>
                                        </p:tgtEl>
                                      </p:cBhvr>
                                    </p:animEffect>
                                  </p:childTnLst>
                                </p:cTn>
                              </p:par>
                            </p:childTnLst>
                          </p:cTn>
                        </p:par>
                        <p:par>
                          <p:cTn id="12" fill="hold">
                            <p:stCondLst>
                              <p:cond delay="1350"/>
                            </p:stCondLst>
                            <p:childTnLst>
                              <p:par>
                                <p:cTn id="13" presetID="21" presetClass="entr" presetSubtype="3"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heel(3)">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3"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heel(3)">
                                      <p:cBhvr>
                                        <p:cTn id="20" dur="500"/>
                                        <p:tgtEl>
                                          <p:spTgt spid="2">
                                            <p:txEl>
                                              <p:pRg st="2" end="2"/>
                                            </p:txEl>
                                          </p:spTgt>
                                        </p:tgtEl>
                                      </p:cBhvr>
                                    </p:animEffect>
                                  </p:childTnLst>
                                </p:cTn>
                              </p:par>
                            </p:childTnLst>
                          </p:cTn>
                        </p:par>
                        <p:par>
                          <p:cTn id="21" fill="hold">
                            <p:stCondLst>
                              <p:cond delay="500"/>
                            </p:stCondLst>
                            <p:childTnLst>
                              <p:par>
                                <p:cTn id="22" presetID="21" presetClass="entr" presetSubtype="3" fill="hold" grpId="0"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heel(3)">
                                      <p:cBhvr>
                                        <p:cTn id="24" dur="500"/>
                                        <p:tgtEl>
                                          <p:spTgt spid="2">
                                            <p:txEl>
                                              <p:pRg st="3" end="3"/>
                                            </p:txEl>
                                          </p:spTgt>
                                        </p:tgtEl>
                                      </p:cBhvr>
                                    </p:animEffect>
                                  </p:childTnLst>
                                </p:cTn>
                              </p:par>
                            </p:childTnLst>
                          </p:cTn>
                        </p:par>
                        <p:par>
                          <p:cTn id="25" fill="hold">
                            <p:stCondLst>
                              <p:cond delay="1000"/>
                            </p:stCondLst>
                            <p:childTnLst>
                              <p:par>
                                <p:cTn id="26" presetID="21" presetClass="entr" presetSubtype="3" fill="hold" grpId="0" nodeType="after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wheel(3)">
                                      <p:cBhvr>
                                        <p:cTn id="28" dur="500"/>
                                        <p:tgtEl>
                                          <p:spTgt spid="2">
                                            <p:txEl>
                                              <p:pRg st="4" end="4"/>
                                            </p:txEl>
                                          </p:spTgt>
                                        </p:tgtEl>
                                      </p:cBhvr>
                                    </p:animEffect>
                                  </p:childTnLst>
                                </p:cTn>
                              </p:par>
                            </p:childTnLst>
                          </p:cTn>
                        </p:par>
                        <p:par>
                          <p:cTn id="29" fill="hold">
                            <p:stCondLst>
                              <p:cond delay="1500"/>
                            </p:stCondLst>
                            <p:childTnLst>
                              <p:par>
                                <p:cTn id="30" presetID="21" presetClass="entr" presetSubtype="3" fill="hold" grpId="0" nodeType="after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heel(3)">
                                      <p:cBhvr>
                                        <p:cTn id="32" dur="500"/>
                                        <p:tgtEl>
                                          <p:spTgt spid="2">
                                            <p:txEl>
                                              <p:pRg st="5" end="5"/>
                                            </p:txEl>
                                          </p:spTgt>
                                        </p:tgtEl>
                                      </p:cBhvr>
                                    </p:animEffect>
                                  </p:childTnLst>
                                </p:cTn>
                              </p:par>
                            </p:childTnLst>
                          </p:cTn>
                        </p:par>
                        <p:par>
                          <p:cTn id="33" fill="hold">
                            <p:stCondLst>
                              <p:cond delay="2000"/>
                            </p:stCondLst>
                            <p:childTnLst>
                              <p:par>
                                <p:cTn id="34" presetID="21" presetClass="entr" presetSubtype="3" fill="hold" grpId="0" nodeType="after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wheel(3)">
                                      <p:cBhvr>
                                        <p:cTn id="36" dur="500"/>
                                        <p:tgtEl>
                                          <p:spTgt spid="2">
                                            <p:txEl>
                                              <p:pRg st="6" end="6"/>
                                            </p:txEl>
                                          </p:spTgt>
                                        </p:tgtEl>
                                      </p:cBhvr>
                                    </p:animEffect>
                                  </p:childTnLst>
                                </p:cTn>
                              </p:par>
                            </p:childTnLst>
                          </p:cTn>
                        </p:par>
                        <p:par>
                          <p:cTn id="37" fill="hold">
                            <p:stCondLst>
                              <p:cond delay="2500"/>
                            </p:stCondLst>
                            <p:childTnLst>
                              <p:par>
                                <p:cTn id="38" presetID="21" presetClass="entr" presetSubtype="3" fill="hold" grpId="0" nodeType="after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wheel(3)">
                                      <p:cBhvr>
                                        <p:cTn id="40" dur="500"/>
                                        <p:tgtEl>
                                          <p:spTgt spid="2">
                                            <p:txEl>
                                              <p:pRg st="7" end="7"/>
                                            </p:txEl>
                                          </p:spTgt>
                                        </p:tgtEl>
                                      </p:cBhvr>
                                    </p:animEffect>
                                  </p:childTnLst>
                                </p:cTn>
                              </p:par>
                            </p:childTnLst>
                          </p:cTn>
                        </p:par>
                        <p:par>
                          <p:cTn id="41" fill="hold">
                            <p:stCondLst>
                              <p:cond delay="3000"/>
                            </p:stCondLst>
                            <p:childTnLst>
                              <p:par>
                                <p:cTn id="42" presetID="21" presetClass="entr" presetSubtype="3" fill="hold" grpId="0" nodeType="after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animEffect transition="in" filter="wheel(3)">
                                      <p:cBhvr>
                                        <p:cTn id="4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6255A0-CCA5-E0E6-D80E-8E1C8CB48401}"/>
              </a:ext>
            </a:extLst>
          </p:cNvPr>
          <p:cNvSpPr>
            <a:spLocks noGrp="1"/>
          </p:cNvSpPr>
          <p:nvPr>
            <p:ph idx="1"/>
          </p:nvPr>
        </p:nvSpPr>
        <p:spPr>
          <a:xfrm>
            <a:off x="421640" y="574040"/>
            <a:ext cx="8300720" cy="5797709"/>
          </a:xfrm>
          <a:solidFill>
            <a:schemeClr val="bg1">
              <a:lumMod val="95000"/>
            </a:schemeClr>
          </a:solidFill>
          <a:ln w="28575">
            <a:solidFill>
              <a:srgbClr val="0000FF"/>
            </a:solidFill>
            <a:prstDash val="dash"/>
          </a:ln>
        </p:spPr>
        <p:txBody>
          <a:bodyPr>
            <a:normAutofit/>
          </a:bodyPr>
          <a:lstStyle/>
          <a:p>
            <a:pPr>
              <a:spcBef>
                <a:spcPts val="0"/>
              </a:spcBef>
            </a:pPr>
            <a:endParaRPr lang="es-ES" sz="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gn="ctr">
              <a:spcBef>
                <a:spcPts val="0"/>
              </a:spcBef>
              <a:spcAft>
                <a:spcPts val="1200"/>
              </a:spcAft>
              <a:buNone/>
            </a:pP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Generalmente, de forma anecdótica, se insiste mucho en destacar las palabras distintivas.</a:t>
            </a:r>
          </a:p>
          <a:p>
            <a:pPr algn="ctr"/>
            <a:r>
              <a:rPr lang="es-ES" sz="2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CANARIAS: </a:t>
            </a:r>
          </a:p>
          <a:p>
            <a:pPr marL="109728" indent="0" algn="ctr">
              <a:buNone/>
            </a:pPr>
            <a:r>
              <a:rPr lang="es-ES" sz="1800" b="1" i="1" dirty="0" err="1">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baifudo</a:t>
            </a:r>
            <a:r>
              <a:rPr lang="es-ES" sz="18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16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(adolescente)</a:t>
            </a:r>
            <a:r>
              <a:rPr lang="es-ES" sz="18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1800" b="1" i="1"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folía</a:t>
            </a:r>
            <a:r>
              <a:rPr lang="es-ES" sz="18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16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(composición musical y baile tradicional)</a:t>
            </a:r>
            <a:r>
              <a:rPr lang="es-ES" sz="18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109728" indent="0" algn="ctr">
              <a:spcBef>
                <a:spcPts val="0"/>
              </a:spcBef>
              <a:spcAft>
                <a:spcPts val="1200"/>
              </a:spcAft>
              <a:buNone/>
            </a:pPr>
            <a:r>
              <a:rPr lang="es-ES" sz="1800" b="1" i="1" dirty="0" err="1">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ratiñar</a:t>
            </a:r>
            <a:r>
              <a:rPr lang="es-ES" sz="18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16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(escatimar, tacañear)</a:t>
            </a:r>
            <a:r>
              <a:rPr lang="es-ES" sz="18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1800" b="1" i="1"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tenderete</a:t>
            </a:r>
            <a:r>
              <a:rPr lang="es-ES" sz="18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16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(diversión bulliciosa en que se come, se canta)</a:t>
            </a:r>
            <a:r>
              <a:rPr lang="es-ES" sz="18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ctr"/>
            <a:r>
              <a:rPr lang="es-ES" sz="2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REP. DOMINICANA:</a:t>
            </a:r>
          </a:p>
          <a:p>
            <a:pPr marL="109728" lvl="0" indent="0" algn="ctr">
              <a:spcAft>
                <a:spcPts val="1200"/>
              </a:spcAft>
              <a:buClr>
                <a:srgbClr val="2DA2BF"/>
              </a:buClr>
              <a:buNone/>
            </a:pPr>
            <a:r>
              <a:rPr lang="es-ES" sz="1800" b="1" i="1"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chichigua</a:t>
            </a:r>
            <a:r>
              <a:rPr lang="es-ES" sz="18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16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(cometa)</a:t>
            </a:r>
            <a:r>
              <a:rPr lang="es-ES" sz="18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1800" b="1" i="1"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lechosa</a:t>
            </a:r>
            <a:r>
              <a:rPr lang="es-ES" sz="18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16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(papaya)</a:t>
            </a:r>
            <a:r>
              <a:rPr lang="es-ES" sz="18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1800" b="1" i="1"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pariguayo</a:t>
            </a:r>
            <a:r>
              <a:rPr lang="es-ES" sz="18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16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(tonto)</a:t>
            </a:r>
            <a:r>
              <a:rPr lang="es-ES" sz="18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1800" b="1" i="1" dirty="0" err="1">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quillar</a:t>
            </a:r>
            <a:r>
              <a:rPr lang="es-ES" sz="18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16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(molestar, enfadar)</a:t>
            </a:r>
            <a:r>
              <a:rPr lang="es-ES" sz="1800" dirty="0">
                <a:solidFill>
                  <a:srgbClr val="0066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109728" indent="0" algn="ctr">
              <a:spcAft>
                <a:spcPts val="1200"/>
              </a:spcAft>
              <a:buNone/>
            </a:pPr>
            <a:r>
              <a:rPr lang="es-ES" sz="24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 embargo, cuando se estudia la realidad de manera objetiva, se descubre que el léxico compartido es abrumadoramente más numeroso que el exclusivo.</a:t>
            </a:r>
          </a:p>
          <a:p>
            <a:pPr marL="109728" indent="0" algn="ctr">
              <a:buNone/>
            </a:pPr>
            <a:r>
              <a:rPr lang="es-ES" sz="24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Afortunadamente, existen estudios realizados con la misma metodología que permiten hacer un cotejo equitativo del </a:t>
            </a:r>
            <a:r>
              <a:rPr lang="es-ES" sz="2400" b="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léxico disponible</a:t>
            </a:r>
            <a:r>
              <a:rPr lang="es-ES" sz="24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ambas regiones.</a:t>
            </a:r>
          </a:p>
        </p:txBody>
      </p:sp>
      <p:sp>
        <p:nvSpPr>
          <p:cNvPr id="3" name="Date Placeholder 2">
            <a:extLst>
              <a:ext uri="{FF2B5EF4-FFF2-40B4-BE49-F238E27FC236}">
                <a16:creationId xmlns:a16="http://schemas.microsoft.com/office/drawing/2014/main" id="{7A7C5D6C-4FF2-0BF1-D039-DFA47BF36DED}"/>
              </a:ext>
            </a:extLst>
          </p:cNvPr>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lunes, 01 de mayo de 2023</a:t>
            </a:fld>
            <a:endParaRPr lang="en-US">
              <a:solidFill>
                <a:prstClr val="black"/>
              </a:solidFill>
            </a:endParaRPr>
          </a:p>
        </p:txBody>
      </p:sp>
      <p:sp>
        <p:nvSpPr>
          <p:cNvPr id="4" name="Slide Number Placeholder 3">
            <a:extLst>
              <a:ext uri="{FF2B5EF4-FFF2-40B4-BE49-F238E27FC236}">
                <a16:creationId xmlns:a16="http://schemas.microsoft.com/office/drawing/2014/main" id="{AFBF8413-1F25-A99D-0271-6113E960C52B}"/>
              </a:ext>
            </a:extLst>
          </p:cNvPr>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63</a:t>
            </a:fld>
            <a:endParaRPr lang="en-US">
              <a:solidFill>
                <a:prstClr val="black"/>
              </a:solidFill>
            </a:endParaRPr>
          </a:p>
        </p:txBody>
      </p:sp>
    </p:spTree>
    <p:extLst>
      <p:ext uri="{BB962C8B-B14F-4D97-AF65-F5344CB8AC3E}">
        <p14:creationId xmlns:p14="http://schemas.microsoft.com/office/powerpoint/2010/main" val="274482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heel(3)">
                                      <p:cBhvr>
                                        <p:cTn id="7" dur="500"/>
                                        <p:tgtEl>
                                          <p:spTgt spid="2">
                                            <p:bg/>
                                          </p:spTgt>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heel(3)">
                                      <p:cBhvr>
                                        <p:cTn id="10" dur="10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3" fill="hold" grpId="0" nodeType="clickEffect">
                                  <p:stCondLst>
                                    <p:cond delay="0"/>
                                  </p:stCondLst>
                                  <p:iterate type="wd">
                                    <p:tmPct val="10000"/>
                                  </p:iterate>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heel(3)">
                                      <p:cBhvr>
                                        <p:cTn id="15" dur="500"/>
                                        <p:tgtEl>
                                          <p:spTgt spid="2">
                                            <p:txEl>
                                              <p:pRg st="2" end="2"/>
                                            </p:txEl>
                                          </p:spTgt>
                                        </p:tgtEl>
                                      </p:cBhvr>
                                    </p:animEffect>
                                  </p:childTnLst>
                                </p:cTn>
                              </p:par>
                            </p:childTnLst>
                          </p:cTn>
                        </p:par>
                        <p:par>
                          <p:cTn id="16" fill="hold">
                            <p:stCondLst>
                              <p:cond delay="550"/>
                            </p:stCondLst>
                            <p:childTnLst>
                              <p:par>
                                <p:cTn id="17" presetID="21" presetClass="entr" presetSubtype="3" fill="hold" grpId="0" nodeType="afterEffect">
                                  <p:stCondLst>
                                    <p:cond delay="0"/>
                                  </p:stCondLst>
                                  <p:iterate type="wd">
                                    <p:tmPct val="10000"/>
                                  </p:iterate>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heel(3)">
                                      <p:cBhvr>
                                        <p:cTn id="19" dur="500"/>
                                        <p:tgtEl>
                                          <p:spTgt spid="2">
                                            <p:txEl>
                                              <p:pRg st="3" end="3"/>
                                            </p:txEl>
                                          </p:spTgt>
                                        </p:tgtEl>
                                      </p:cBhvr>
                                    </p:animEffect>
                                  </p:childTnLst>
                                </p:cTn>
                              </p:par>
                            </p:childTnLst>
                          </p:cTn>
                        </p:par>
                        <p:par>
                          <p:cTn id="20" fill="hold">
                            <p:stCondLst>
                              <p:cond delay="1600"/>
                            </p:stCondLst>
                            <p:childTnLst>
                              <p:par>
                                <p:cTn id="21" presetID="21" presetClass="entr" presetSubtype="3" fill="hold" grpId="0" nodeType="afterEffect">
                                  <p:stCondLst>
                                    <p:cond delay="0"/>
                                  </p:stCondLst>
                                  <p:iterate type="wd">
                                    <p:tmPct val="10000"/>
                                  </p:iterate>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heel(3)">
                                      <p:cBhvr>
                                        <p:cTn id="23" dur="500"/>
                                        <p:tgtEl>
                                          <p:spTgt spid="2">
                                            <p:txEl>
                                              <p:pRg st="4" end="4"/>
                                            </p:txEl>
                                          </p:spTgt>
                                        </p:tgtEl>
                                      </p:cBhvr>
                                    </p:animEffect>
                                  </p:childTnLst>
                                </p:cTn>
                              </p:par>
                            </p:childTnLst>
                          </p:cTn>
                        </p:par>
                        <p:par>
                          <p:cTn id="24" fill="hold">
                            <p:stCondLst>
                              <p:cond delay="2950"/>
                            </p:stCondLst>
                            <p:childTnLst>
                              <p:par>
                                <p:cTn id="25" presetID="21" presetClass="entr" presetSubtype="3" fill="hold" grpId="0" nodeType="afterEffect">
                                  <p:stCondLst>
                                    <p:cond delay="0"/>
                                  </p:stCondLst>
                                  <p:iterate type="wd">
                                    <p:tmPct val="10000"/>
                                  </p:iterate>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heel(3)">
                                      <p:cBhvr>
                                        <p:cTn id="27" dur="500"/>
                                        <p:tgtEl>
                                          <p:spTgt spid="2">
                                            <p:txEl>
                                              <p:pRg st="5" end="5"/>
                                            </p:txEl>
                                          </p:spTgt>
                                        </p:tgtEl>
                                      </p:cBhvr>
                                    </p:animEffect>
                                  </p:childTnLst>
                                </p:cTn>
                              </p:par>
                            </p:childTnLst>
                          </p:cTn>
                        </p:par>
                        <p:par>
                          <p:cTn id="28" fill="hold">
                            <p:stCondLst>
                              <p:cond delay="3600"/>
                            </p:stCondLst>
                            <p:childTnLst>
                              <p:par>
                                <p:cTn id="29" presetID="21" presetClass="entr" presetSubtype="3" fill="hold" grpId="0" nodeType="afterEffect">
                                  <p:stCondLst>
                                    <p:cond delay="0"/>
                                  </p:stCondLst>
                                  <p:iterate type="wd">
                                    <p:tmPct val="10000"/>
                                  </p:iterate>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heel(3)">
                                      <p:cBhvr>
                                        <p:cTn id="31" dur="500"/>
                                        <p:tgtEl>
                                          <p:spTgt spid="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3" fill="hold" grpId="0"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wheel(3)">
                                      <p:cBhvr>
                                        <p:cTn id="36" dur="500"/>
                                        <p:tgtEl>
                                          <p:spTgt spid="2">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3" fill="hold" grpId="0" nodeType="click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wheel(3)">
                                      <p:cBhvr>
                                        <p:cTn id="4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6255A0-CCA5-E0E6-D80E-8E1C8CB48401}"/>
              </a:ext>
            </a:extLst>
          </p:cNvPr>
          <p:cNvSpPr>
            <a:spLocks noGrp="1"/>
          </p:cNvSpPr>
          <p:nvPr>
            <p:ph idx="1"/>
          </p:nvPr>
        </p:nvSpPr>
        <p:spPr>
          <a:xfrm>
            <a:off x="304800" y="533400"/>
            <a:ext cx="8534400" cy="5874544"/>
          </a:xfrm>
          <a:solidFill>
            <a:schemeClr val="bg1">
              <a:lumMod val="95000"/>
            </a:schemeClr>
          </a:solidFill>
          <a:ln w="28575">
            <a:solidFill>
              <a:srgbClr val="0000FF"/>
            </a:solidFill>
            <a:prstDash val="dash"/>
          </a:ln>
        </p:spPr>
        <p:txBody>
          <a:bodyPr>
            <a:normAutofit/>
          </a:bodyPr>
          <a:lstStyle/>
          <a:p>
            <a:pPr>
              <a:lnSpc>
                <a:spcPts val="800"/>
              </a:lnSpc>
              <a:spcBef>
                <a:spcPts val="0"/>
              </a:spcBef>
            </a:pPr>
            <a:endParaRPr lang="es-ES" sz="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gn="ctr">
              <a:lnSpc>
                <a:spcPts val="2500"/>
              </a:lnSpc>
              <a:spcBef>
                <a:spcPts val="0"/>
              </a:spcBef>
              <a:spcAft>
                <a:spcPts val="1200"/>
              </a:spcAft>
              <a:buNone/>
            </a:pPr>
            <a:r>
              <a:rPr lang="es-ES" sz="24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 la década de los noventa, se realizaron estudios paralelos sobre el </a:t>
            </a:r>
            <a:r>
              <a:rPr lang="es-ES" sz="2400" b="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léxico disponible</a:t>
            </a:r>
            <a:r>
              <a:rPr lang="es-ES" sz="24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diferentes zonas del mundo hispánico.</a:t>
            </a:r>
          </a:p>
          <a:p>
            <a:pPr marL="109728" indent="0" algn="ctr">
              <a:lnSpc>
                <a:spcPts val="2800"/>
              </a:lnSpc>
              <a:spcBef>
                <a:spcPts val="0"/>
              </a:spcBef>
              <a:spcAft>
                <a:spcPts val="1200"/>
              </a:spcAft>
              <a:buNone/>
            </a:pPr>
            <a:r>
              <a:rPr lang="es-ES" sz="24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Los resultados de la investigación canaria continúan inéditos. Fue realizada por el matrimonio Samper Padilla/Hernández Cabrera (José A. y Clara E.). Los datos ofrecidos aquí fueron facilitados amablemente por su hija, la Dra. Marta Samper Hernández, quien también ha escrito extensamente sobre la disponibilidad léxica. </a:t>
            </a:r>
          </a:p>
          <a:p>
            <a:pPr marL="109728" indent="0" algn="ctr">
              <a:lnSpc>
                <a:spcPts val="2500"/>
              </a:lnSpc>
              <a:spcBef>
                <a:spcPts val="0"/>
              </a:spcBef>
              <a:spcAft>
                <a:spcPts val="1200"/>
              </a:spcAft>
              <a:buNone/>
            </a:pPr>
            <a:r>
              <a:rPr lang="es-ES" sz="22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 la República Dominicana, un primer trabajo fue publicado en 1995 por O. Alba. El mismo autor, 20 años después, llevó a cabo un estudio réplica del primero para descubrir el cambio léxico en tiempo real. </a:t>
            </a:r>
          </a:p>
          <a:p>
            <a:pPr marL="109728" indent="0" algn="ctr">
              <a:lnSpc>
                <a:spcPts val="2500"/>
              </a:lnSpc>
              <a:spcBef>
                <a:spcPts val="0"/>
              </a:spcBef>
              <a:spcAft>
                <a:spcPts val="600"/>
              </a:spcAft>
              <a:buNone/>
            </a:pPr>
            <a:r>
              <a:rPr lang="es-ES" sz="24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Las comparaciones presentadas a continuación se apoyan en los datos de la investigación canaria y en los de la última obra dominicana citada.  </a:t>
            </a:r>
          </a:p>
          <a:p>
            <a:pPr marL="109728" indent="0" algn="ctr">
              <a:spcBef>
                <a:spcPts val="0"/>
              </a:spcBef>
              <a:buNone/>
            </a:pPr>
            <a:r>
              <a:rPr lang="es-ES" sz="24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Por razones de espacio, en los cuadros solo se incluyen las primeras 30 palabras disponibles en 4 centros de interés.</a:t>
            </a:r>
          </a:p>
        </p:txBody>
      </p:sp>
      <p:sp>
        <p:nvSpPr>
          <p:cNvPr id="4" name="Slide Number Placeholder 3">
            <a:extLst>
              <a:ext uri="{FF2B5EF4-FFF2-40B4-BE49-F238E27FC236}">
                <a16:creationId xmlns:a16="http://schemas.microsoft.com/office/drawing/2014/main" id="{AFBF8413-1F25-A99D-0271-6113E960C52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8546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heel(4)">
                                      <p:cBhvr>
                                        <p:cTn id="7" dur="500"/>
                                        <p:tgtEl>
                                          <p:spTgt spid="2">
                                            <p:bg/>
                                          </p:spTgt>
                                        </p:tgtEl>
                                      </p:cBhvr>
                                    </p:animEffect>
                                  </p:childTnLst>
                                </p:cTn>
                              </p:par>
                            </p:childTnLst>
                          </p:cTn>
                        </p:par>
                        <p:par>
                          <p:cTn id="8" fill="hold">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heel(4)">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4"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heel(4)">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wheel(4)">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heel(4)">
                                      <p:cBhvr>
                                        <p:cTn id="26" dur="5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4"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wheel(4)">
                                      <p:cBhvr>
                                        <p:cTn id="3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B137534-A3F5-58B8-0346-4243189CFEB0}"/>
              </a:ext>
            </a:extLst>
          </p:cNvPr>
          <p:cNvGraphicFramePr>
            <a:graphicFrameLocks noGrp="1"/>
          </p:cNvGraphicFramePr>
          <p:nvPr>
            <p:ph idx="1"/>
            <p:extLst>
              <p:ext uri="{D42A27DB-BD31-4B8C-83A1-F6EECF244321}">
                <p14:modId xmlns:p14="http://schemas.microsoft.com/office/powerpoint/2010/main" val="1238436417"/>
              </p:ext>
            </p:extLst>
          </p:nvPr>
        </p:nvGraphicFramePr>
        <p:xfrm>
          <a:off x="1371601" y="670324"/>
          <a:ext cx="6400798" cy="5977725"/>
        </p:xfrm>
        <a:graphic>
          <a:graphicData uri="http://schemas.openxmlformats.org/drawingml/2006/table">
            <a:tbl>
              <a:tblPr/>
              <a:tblGrid>
                <a:gridCol w="333426">
                  <a:extLst>
                    <a:ext uri="{9D8B030D-6E8A-4147-A177-3AD203B41FA5}">
                      <a16:colId xmlns:a16="http://schemas.microsoft.com/office/drawing/2014/main" val="565442793"/>
                    </a:ext>
                  </a:extLst>
                </a:gridCol>
                <a:gridCol w="950801">
                  <a:extLst>
                    <a:ext uri="{9D8B030D-6E8A-4147-A177-3AD203B41FA5}">
                      <a16:colId xmlns:a16="http://schemas.microsoft.com/office/drawing/2014/main" val="2561943699"/>
                    </a:ext>
                  </a:extLst>
                </a:gridCol>
                <a:gridCol w="922338">
                  <a:extLst>
                    <a:ext uri="{9D8B030D-6E8A-4147-A177-3AD203B41FA5}">
                      <a16:colId xmlns:a16="http://schemas.microsoft.com/office/drawing/2014/main" val="1488093615"/>
                    </a:ext>
                  </a:extLst>
                </a:gridCol>
                <a:gridCol w="1075497">
                  <a:extLst>
                    <a:ext uri="{9D8B030D-6E8A-4147-A177-3AD203B41FA5}">
                      <a16:colId xmlns:a16="http://schemas.microsoft.com/office/drawing/2014/main" val="2952898767"/>
                    </a:ext>
                  </a:extLst>
                </a:gridCol>
                <a:gridCol w="1105992">
                  <a:extLst>
                    <a:ext uri="{9D8B030D-6E8A-4147-A177-3AD203B41FA5}">
                      <a16:colId xmlns:a16="http://schemas.microsoft.com/office/drawing/2014/main" val="2565268971"/>
                    </a:ext>
                  </a:extLst>
                </a:gridCol>
                <a:gridCol w="1036869">
                  <a:extLst>
                    <a:ext uri="{9D8B030D-6E8A-4147-A177-3AD203B41FA5}">
                      <a16:colId xmlns:a16="http://schemas.microsoft.com/office/drawing/2014/main" val="803514843"/>
                    </a:ext>
                  </a:extLst>
                </a:gridCol>
                <a:gridCol w="975875">
                  <a:extLst>
                    <a:ext uri="{9D8B030D-6E8A-4147-A177-3AD203B41FA5}">
                      <a16:colId xmlns:a16="http://schemas.microsoft.com/office/drawing/2014/main" val="2078591846"/>
                    </a:ext>
                  </a:extLst>
                </a:gridCol>
              </a:tblGrid>
              <a:tr h="210333">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6">
                  <a:txBody>
                    <a:bodyPr/>
                    <a:lstStyle/>
                    <a:p>
                      <a:pPr marL="0" marR="0" algn="ctr">
                        <a:lnSpc>
                          <a:spcPct val="107000"/>
                        </a:lnSpc>
                        <a:spcBef>
                          <a:spcPts val="0"/>
                        </a:spcBef>
                        <a:spcAft>
                          <a:spcPts val="0"/>
                        </a:spcAft>
                      </a:pPr>
                      <a:r>
                        <a:rPr lang="es-ES" sz="1300" b="1" kern="0" dirty="0">
                          <a:effectLst/>
                          <a:latin typeface="Times New Roman" panose="02020603050405020304" pitchFamily="18" charset="0"/>
                          <a:ea typeface="Times New Roman" panose="02020603050405020304" pitchFamily="18" charset="0"/>
                          <a:cs typeface="Arial" panose="020B0604020202020204" pitchFamily="34" charset="0"/>
                        </a:rPr>
                        <a:t>COMIDAS Y BEBIDAS</a:t>
                      </a:r>
                      <a:endParaRPr lang="en-US" sz="1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401925289"/>
                  </a:ext>
                </a:extLst>
              </a:tr>
              <a:tr h="180231">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marL="0" marR="0" algn="ctr">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LAS PALMAS</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ES"/>
                    </a:p>
                  </a:txBody>
                  <a:tcPr/>
                </a:tc>
                <a:tc hMerge="1">
                  <a:txBody>
                    <a:bodyPr/>
                    <a:lstStyle/>
                    <a:p>
                      <a:endParaRPr lang="es-ES"/>
                    </a:p>
                  </a:txBody>
                  <a:tcPr/>
                </a:tc>
                <a:tc gridSpan="3">
                  <a:txBody>
                    <a:bodyPr/>
                    <a:lstStyle/>
                    <a:p>
                      <a:pPr marL="0" marR="0" algn="ctr">
                        <a:lnSpc>
                          <a:spcPct val="107000"/>
                        </a:lnSpc>
                        <a:spcBef>
                          <a:spcPts val="0"/>
                        </a:spcBef>
                        <a:spcAft>
                          <a:spcPts val="0"/>
                        </a:spcAft>
                      </a:pPr>
                      <a:r>
                        <a:rPr lang="es-ES" sz="1100" b="1" kern="0">
                          <a:solidFill>
                            <a:srgbClr val="006600"/>
                          </a:solidFill>
                          <a:effectLst/>
                          <a:latin typeface="Times New Roman" panose="02020603050405020304" pitchFamily="18" charset="0"/>
                          <a:ea typeface="Times New Roman" panose="02020603050405020304" pitchFamily="18" charset="0"/>
                          <a:cs typeface="Arial" panose="020B0604020202020204" pitchFamily="34" charset="0"/>
                        </a:rPr>
                        <a:t>REP. DOMINICANA</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365974404"/>
                  </a:ext>
                </a:extLst>
              </a:tr>
              <a:tr h="180231">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Palabra</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Dispon.</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 aparición</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b="1" kern="0" dirty="0">
                          <a:solidFill>
                            <a:srgbClr val="006600"/>
                          </a:solidFill>
                          <a:effectLst/>
                          <a:latin typeface="Times New Roman" panose="02020603050405020304" pitchFamily="18" charset="0"/>
                          <a:ea typeface="Times New Roman" panose="02020603050405020304" pitchFamily="18" charset="0"/>
                          <a:cs typeface="Arial" panose="020B0604020202020204" pitchFamily="34" charset="0"/>
                        </a:rPr>
                        <a:t>Palabra</a:t>
                      </a:r>
                      <a:endParaRPr lang="en-US" sz="1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b="1" kern="0">
                          <a:solidFill>
                            <a:srgbClr val="006600"/>
                          </a:solidFill>
                          <a:effectLst/>
                          <a:latin typeface="Times New Roman" panose="02020603050405020304" pitchFamily="18" charset="0"/>
                          <a:ea typeface="Times New Roman" panose="02020603050405020304" pitchFamily="18" charset="0"/>
                          <a:cs typeface="Arial" panose="020B0604020202020204" pitchFamily="34" charset="0"/>
                        </a:rPr>
                        <a:t>Dispon.</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b="1" kern="0">
                          <a:solidFill>
                            <a:srgbClr val="006600"/>
                          </a:solidFill>
                          <a:effectLst/>
                          <a:latin typeface="Times New Roman" panose="02020603050405020304" pitchFamily="18" charset="0"/>
                          <a:ea typeface="Times New Roman" panose="02020603050405020304" pitchFamily="18" charset="0"/>
                          <a:cs typeface="Arial" panose="020B0604020202020204" pitchFamily="34" charset="0"/>
                        </a:rPr>
                        <a:t>% aparición</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26531517"/>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güisqui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0,46402</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66,605</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arroz</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0.73297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87.857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39209992"/>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agua</a:t>
                      </a: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0,41312</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60,482</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habichuela</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0.56758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75.238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84920550"/>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3</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coca-cola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0,39557</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54,360</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jugo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0.46821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70.714</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84168122"/>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4</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ron</a:t>
                      </a: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0,38500</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54,731</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carne</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0.45413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60.714</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14877934"/>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5</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carne</a:t>
                      </a: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0,30074</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48,423</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agua</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0.38093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59.524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52148747"/>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6</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pan</a:t>
                      </a: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0,29232</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48,237</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refresco</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0.35435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53.571</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40239538"/>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7</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naranja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0,27218</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46,382</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plátano</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0.32803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56.190</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7598179"/>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8</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arroz</a:t>
                      </a: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0,25768</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40,631</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pizza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0.27096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39.762</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5460186"/>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9</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pescado</a:t>
                      </a:r>
                      <a:r>
                        <a:rPr lang="es-ES" sz="1100" b="1" kern="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0,25254</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42,486</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pan</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0.24094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40.714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2770509"/>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10</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tomate</a:t>
                      </a:r>
                      <a:r>
                        <a:rPr lang="es-ES" sz="1100" b="1" kern="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0,25244</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46,011</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cerveza</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0.21989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36.905</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9166071"/>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11</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leche</a:t>
                      </a: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0,24851</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41,187</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pollo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0.21870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37.619</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67233839"/>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12</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papa</a:t>
                      </a: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0,24796</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40,816</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queso</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0.21841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43.810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56148303"/>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13</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dirty="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manzana</a:t>
                      </a:r>
                      <a:r>
                        <a:rPr lang="es-ES" sz="1100" b="1" kern="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dirty="0">
                          <a:effectLst/>
                          <a:latin typeface="Times New Roman" panose="02020603050405020304" pitchFamily="18" charset="0"/>
                          <a:ea typeface="Times New Roman" panose="02020603050405020304" pitchFamily="18" charset="0"/>
                          <a:cs typeface="Arial" panose="020B0604020202020204" pitchFamily="34" charset="0"/>
                        </a:rPr>
                        <a:t>0,23250</a:t>
                      </a:r>
                      <a:endParaRPr lang="en-US" sz="1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41,373</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yuca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0.21158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39.762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62517831"/>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14</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cerveza</a:t>
                      </a: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0,22638</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34,694</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espagueti</a:t>
                      </a:r>
                      <a:r>
                        <a:rPr lang="en-US" sz="1100" b="1" kern="0"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0.18167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33.810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0718800"/>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15</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vino</a:t>
                      </a: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dirty="0">
                          <a:effectLst/>
                          <a:latin typeface="Times New Roman" panose="02020603050405020304" pitchFamily="18" charset="0"/>
                          <a:ea typeface="Times New Roman" panose="02020603050405020304" pitchFamily="18" charset="0"/>
                          <a:cs typeface="Arial" panose="020B0604020202020204" pitchFamily="34" charset="0"/>
                        </a:rPr>
                        <a:t>0,22427</a:t>
                      </a:r>
                      <a:endParaRPr lang="en-US" sz="1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36,178</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dirty="0" err="1">
                          <a:solidFill>
                            <a:srgbClr val="006666"/>
                          </a:solidFill>
                          <a:effectLst/>
                          <a:latin typeface="Times New Roman" panose="02020603050405020304" pitchFamily="18" charset="0"/>
                          <a:ea typeface="Times New Roman" panose="02020603050405020304" pitchFamily="18" charset="0"/>
                          <a:cs typeface="Times New Roman" panose="02020603050405020304" pitchFamily="18" charset="0"/>
                        </a:rPr>
                        <a:t>tomate</a:t>
                      </a:r>
                      <a:r>
                        <a:rPr lang="en-US" sz="11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0.17905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33.571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97483698"/>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16</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vodka</a:t>
                      </a: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0,22105</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32,096</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ron</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0.17060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26.667</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32398934"/>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17</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refresco</a:t>
                      </a: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0,21827</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31,911</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papa</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0.16935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32.857</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02884737"/>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18</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lechuga</a:t>
                      </a: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0,21025</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39,703</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manzana </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0.16858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32.857</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2323039"/>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19</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plátano</a:t>
                      </a: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GB" sz="1100" kern="0">
                          <a:effectLst/>
                          <a:latin typeface="Times New Roman" panose="02020603050405020304" pitchFamily="18" charset="0"/>
                          <a:ea typeface="Times New Roman" panose="02020603050405020304" pitchFamily="18" charset="0"/>
                          <a:cs typeface="Arial" panose="020B0604020202020204" pitchFamily="34" charset="0"/>
                        </a:rPr>
                        <a:t>0,19811</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GB" sz="1100" kern="0">
                          <a:effectLst/>
                          <a:latin typeface="Times New Roman" panose="02020603050405020304" pitchFamily="18" charset="0"/>
                          <a:ea typeface="Times New Roman" panose="02020603050405020304" pitchFamily="18" charset="0"/>
                          <a:cs typeface="Arial" panose="020B0604020202020204" pitchFamily="34" charset="0"/>
                        </a:rPr>
                        <a:t>36,549</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leche</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0.16830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30.952</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6473112"/>
                  </a:ext>
                </a:extLst>
              </a:tr>
              <a:tr h="180231">
                <a:tc>
                  <a:txBody>
                    <a:bodyPr/>
                    <a:lstStyle/>
                    <a:p>
                      <a:pPr marL="0" marR="0" algn="r">
                        <a:lnSpc>
                          <a:spcPct val="107000"/>
                        </a:lnSpc>
                        <a:spcBef>
                          <a:spcPts val="0"/>
                        </a:spcBef>
                        <a:spcAft>
                          <a:spcPts val="0"/>
                        </a:spcAft>
                      </a:pPr>
                      <a:r>
                        <a:rPr lang="en-GB" sz="1100" kern="0">
                          <a:effectLst/>
                          <a:latin typeface="Times New Roman" panose="02020603050405020304" pitchFamily="18" charset="0"/>
                          <a:ea typeface="Times New Roman" panose="02020603050405020304" pitchFamily="18" charset="0"/>
                          <a:cs typeface="Arial" panose="020B0604020202020204" pitchFamily="34" charset="0"/>
                        </a:rPr>
                        <a:t>20</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GB" sz="1100" b="1" kern="0">
                          <a:effectLst/>
                          <a:latin typeface="Times New Roman" panose="02020603050405020304" pitchFamily="18" charset="0"/>
                          <a:ea typeface="Times New Roman" panose="02020603050405020304" pitchFamily="18" charset="0"/>
                          <a:cs typeface="Arial" panose="020B0604020202020204" pitchFamily="34" charset="0"/>
                        </a:rPr>
                        <a:t>pera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GB" sz="1100" kern="0">
                          <a:effectLst/>
                          <a:latin typeface="Times New Roman" panose="02020603050405020304" pitchFamily="18" charset="0"/>
                          <a:ea typeface="Times New Roman" panose="02020603050405020304" pitchFamily="18" charset="0"/>
                          <a:cs typeface="Arial" panose="020B0604020202020204" pitchFamily="34" charset="0"/>
                        </a:rPr>
                        <a:t>0,19242</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GB" sz="1100" kern="0">
                          <a:effectLst/>
                          <a:latin typeface="Times New Roman" panose="02020603050405020304" pitchFamily="18" charset="0"/>
                          <a:ea typeface="Times New Roman" panose="02020603050405020304" pitchFamily="18" charset="0"/>
                          <a:cs typeface="Arial" panose="020B0604020202020204" pitchFamily="34" charset="0"/>
                        </a:rPr>
                        <a:t>35,436</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hamburger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0.16696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26.667</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52380794"/>
                  </a:ext>
                </a:extLst>
              </a:tr>
              <a:tr h="180231">
                <a:tc>
                  <a:txBody>
                    <a:bodyPr/>
                    <a:lstStyle/>
                    <a:p>
                      <a:pPr marL="0" marR="0" algn="r">
                        <a:lnSpc>
                          <a:spcPct val="107000"/>
                        </a:lnSpc>
                        <a:spcBef>
                          <a:spcPts val="0"/>
                        </a:spcBef>
                        <a:spcAft>
                          <a:spcPts val="0"/>
                        </a:spcAft>
                      </a:pPr>
                      <a:r>
                        <a:rPr lang="en-GB" sz="1100" kern="0">
                          <a:effectLst/>
                          <a:latin typeface="Times New Roman" panose="02020603050405020304" pitchFamily="18" charset="0"/>
                          <a:ea typeface="Times New Roman" panose="02020603050405020304" pitchFamily="18" charset="0"/>
                          <a:cs typeface="Arial" panose="020B0604020202020204" pitchFamily="34" charset="0"/>
                        </a:rPr>
                        <a:t>21</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GB"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espagueti</a:t>
                      </a:r>
                      <a:r>
                        <a:rPr lang="en-GB" sz="11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GB" sz="1100" kern="0">
                          <a:effectLst/>
                          <a:latin typeface="Times New Roman" panose="02020603050405020304" pitchFamily="18" charset="0"/>
                          <a:ea typeface="Times New Roman" panose="02020603050405020304" pitchFamily="18" charset="0"/>
                          <a:cs typeface="Arial" panose="020B0604020202020204" pitchFamily="34" charset="0"/>
                        </a:rPr>
                        <a:t>0,17856</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GB" sz="1100" kern="0">
                          <a:effectLst/>
                          <a:latin typeface="Times New Roman" panose="02020603050405020304" pitchFamily="18" charset="0"/>
                          <a:ea typeface="Times New Roman" panose="02020603050405020304" pitchFamily="18" charset="0"/>
                          <a:cs typeface="Arial" panose="020B0604020202020204" pitchFamily="34" charset="0"/>
                        </a:rPr>
                        <a:t>29,128</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jamón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0.16571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34.286</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44614794"/>
                  </a:ext>
                </a:extLst>
              </a:tr>
              <a:tr h="180231">
                <a:tc>
                  <a:txBody>
                    <a:bodyPr/>
                    <a:lstStyle/>
                    <a:p>
                      <a:pPr marL="0" marR="0" algn="r">
                        <a:lnSpc>
                          <a:spcPct val="107000"/>
                        </a:lnSpc>
                        <a:spcBef>
                          <a:spcPts val="0"/>
                        </a:spcBef>
                        <a:spcAft>
                          <a:spcPts val="0"/>
                        </a:spcAft>
                      </a:pPr>
                      <a:r>
                        <a:rPr lang="en-GB" sz="1100" kern="0">
                          <a:effectLst/>
                          <a:latin typeface="Times New Roman" panose="02020603050405020304" pitchFamily="18" charset="0"/>
                          <a:ea typeface="Times New Roman" panose="02020603050405020304" pitchFamily="18" charset="0"/>
                          <a:cs typeface="Arial" panose="020B0604020202020204" pitchFamily="34" charset="0"/>
                        </a:rPr>
                        <a:t>22</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GB" sz="1100" b="1" kern="0">
                          <a:effectLst/>
                          <a:latin typeface="Times New Roman" panose="02020603050405020304" pitchFamily="18" charset="0"/>
                          <a:ea typeface="Times New Roman" panose="02020603050405020304" pitchFamily="18" charset="0"/>
                          <a:cs typeface="Arial" panose="020B0604020202020204" pitchFamily="34" charset="0"/>
                        </a:rPr>
                        <a:t>seven-up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0,17821</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28,200</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salami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0.15848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33.333</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0080564"/>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23</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judía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0,16718</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28,386</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vodka</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0.14905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23.810</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62716558"/>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24</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potaje</a:t>
                      </a: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0,16346</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25,788</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pescado</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0.14593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26.905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52549962"/>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25</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macarrón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0,14204</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24,304</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vino</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0.14517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26.667</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2271656"/>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26</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huevo</a:t>
                      </a: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0,13757</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25,788</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lechuga</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0.13921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25.714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79182322"/>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27</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queso</a:t>
                      </a: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0,13715</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28,200</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guandul</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0.13850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23.571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52906327"/>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28</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zumo</a:t>
                      </a: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0,13539</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23,377</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ensalada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0.13547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22.857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40724971"/>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29</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lenteja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0,13410</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24,119</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guineo</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0.13062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25.952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2495671"/>
                  </a:ext>
                </a:extLst>
              </a:tr>
              <a:tr h="180231">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30</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0">
                          <a:effectLst/>
                          <a:latin typeface="Times New Roman" panose="02020603050405020304" pitchFamily="18" charset="0"/>
                          <a:ea typeface="Times New Roman" panose="02020603050405020304" pitchFamily="18" charset="0"/>
                          <a:cs typeface="Arial" panose="020B0604020202020204" pitchFamily="34" charset="0"/>
                        </a:rPr>
                        <a:t>zanahoria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0,12937</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24,304</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ker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huevo</a:t>
                      </a:r>
                      <a:r>
                        <a:rPr lang="en-US" sz="11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0.12860  </a:t>
                      </a:r>
                      <a:endParaRPr lang="en-US" sz="1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24.524 </a:t>
                      </a:r>
                      <a:endParaRPr lang="en-US" sz="1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968" marR="4196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92236910"/>
                  </a:ext>
                </a:extLst>
              </a:tr>
            </a:tbl>
          </a:graphicData>
        </a:graphic>
      </p:graphicFrame>
      <p:sp>
        <p:nvSpPr>
          <p:cNvPr id="3" name="Date Placeholder 2">
            <a:extLst>
              <a:ext uri="{FF2B5EF4-FFF2-40B4-BE49-F238E27FC236}">
                <a16:creationId xmlns:a16="http://schemas.microsoft.com/office/drawing/2014/main" id="{C2E07685-1554-952A-60D4-9AD6C6F5832B}"/>
              </a:ext>
            </a:extLst>
          </p:cNvPr>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lunes, 01 de mayo de 2023</a:t>
            </a:fld>
            <a:endParaRPr lang="en-US">
              <a:solidFill>
                <a:prstClr val="black"/>
              </a:solidFill>
            </a:endParaRPr>
          </a:p>
        </p:txBody>
      </p:sp>
      <p:sp>
        <p:nvSpPr>
          <p:cNvPr id="4" name="Slide Number Placeholder 3">
            <a:extLst>
              <a:ext uri="{FF2B5EF4-FFF2-40B4-BE49-F238E27FC236}">
                <a16:creationId xmlns:a16="http://schemas.microsoft.com/office/drawing/2014/main" id="{4196D1DE-7125-AED5-5817-5011664872D2}"/>
              </a:ext>
            </a:extLst>
          </p:cNvPr>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65</a:t>
            </a:fld>
            <a:endParaRPr lang="en-US">
              <a:solidFill>
                <a:prstClr val="black"/>
              </a:solidFill>
            </a:endParaRPr>
          </a:p>
        </p:txBody>
      </p:sp>
      <p:sp>
        <p:nvSpPr>
          <p:cNvPr id="5" name="Title 4">
            <a:extLst>
              <a:ext uri="{FF2B5EF4-FFF2-40B4-BE49-F238E27FC236}">
                <a16:creationId xmlns:a16="http://schemas.microsoft.com/office/drawing/2014/main" id="{F27D1C34-FA22-CED0-151F-E46E1789CFC8}"/>
              </a:ext>
            </a:extLst>
          </p:cNvPr>
          <p:cNvSpPr>
            <a:spLocks noGrp="1"/>
          </p:cNvSpPr>
          <p:nvPr>
            <p:ph type="title"/>
          </p:nvPr>
        </p:nvSpPr>
        <p:spPr>
          <a:xfrm>
            <a:off x="3086100" y="219725"/>
            <a:ext cx="2971800" cy="324944"/>
          </a:xfrm>
        </p:spPr>
        <p:txBody>
          <a:bodyPr>
            <a:noAutofit/>
          </a:bodyPr>
          <a:lstStyle/>
          <a:p>
            <a:pPr algn="ctr"/>
            <a:r>
              <a:rPr lang="es-ES" sz="2000" dirty="0">
                <a:solidFill>
                  <a:srgbClr val="0000FF"/>
                </a:solidFill>
                <a:latin typeface="Times New Roman" panose="02020603050405020304" pitchFamily="18" charset="0"/>
                <a:cs typeface="Times New Roman" panose="02020603050405020304" pitchFamily="18" charset="0"/>
              </a:rPr>
              <a:t>El léxico disponible</a:t>
            </a:r>
          </a:p>
        </p:txBody>
      </p:sp>
      <p:sp>
        <p:nvSpPr>
          <p:cNvPr id="8" name="TextBox 7">
            <a:extLst>
              <a:ext uri="{FF2B5EF4-FFF2-40B4-BE49-F238E27FC236}">
                <a16:creationId xmlns:a16="http://schemas.microsoft.com/office/drawing/2014/main" id="{EA6E66F7-59BF-0F40-BD6F-A4AF79AD8F59}"/>
              </a:ext>
            </a:extLst>
          </p:cNvPr>
          <p:cNvSpPr txBox="1"/>
          <p:nvPr/>
        </p:nvSpPr>
        <p:spPr>
          <a:xfrm>
            <a:off x="152400" y="219725"/>
            <a:ext cx="3124200" cy="338554"/>
          </a:xfrm>
          <a:prstGeom prst="rect">
            <a:avLst/>
          </a:prstGeom>
          <a:noFill/>
          <a:ln w="19050">
            <a:solidFill>
              <a:srgbClr val="0000FF"/>
            </a:solidFill>
            <a:prstDash val="sysDash"/>
          </a:ln>
        </p:spPr>
        <p:txBody>
          <a:bodyPr wrap="square">
            <a:spAutoFit/>
          </a:bodyPr>
          <a:lstStyle/>
          <a:p>
            <a:pPr algn="ctr"/>
            <a:r>
              <a:rPr lang="es-ES" sz="16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Palabras en ambas listas: 19 </a:t>
            </a:r>
            <a:r>
              <a:rPr lang="es-ES" sz="1600" dirty="0">
                <a:solidFill>
                  <a:srgbClr val="0000FF"/>
                </a:solidFill>
                <a:effectLst>
                  <a:outerShdw blurRad="38100" dist="38100" dir="2700000" algn="tl">
                    <a:srgbClr val="000000">
                      <a:alpha val="43137"/>
                    </a:srgbClr>
                  </a:outerShdw>
                </a:effectLst>
                <a:ea typeface="Calibri" panose="020F0502020204030204" pitchFamily="34" charset="0"/>
              </a:rPr>
              <a:t>(63%)</a:t>
            </a:r>
            <a:endParaRPr lang="es-ES" sz="1600" dirty="0">
              <a:solidFill>
                <a:srgbClr val="0000FF"/>
              </a:solidFill>
              <a:effectLst>
                <a:outerShdw blurRad="38100" dist="38100" dir="2700000" algn="tl">
                  <a:srgbClr val="000000">
                    <a:alpha val="43137"/>
                  </a:srgbClr>
                </a:outerShdw>
              </a:effectLst>
            </a:endParaRPr>
          </a:p>
        </p:txBody>
      </p:sp>
      <p:sp>
        <p:nvSpPr>
          <p:cNvPr id="2" name="Rectangle: Rounded Corners 1">
            <a:extLst>
              <a:ext uri="{FF2B5EF4-FFF2-40B4-BE49-F238E27FC236}">
                <a16:creationId xmlns:a16="http://schemas.microsoft.com/office/drawing/2014/main" id="{8A7DC88E-BDA5-0B36-7859-FB454317A8AD}"/>
              </a:ext>
            </a:extLst>
          </p:cNvPr>
          <p:cNvSpPr/>
          <p:nvPr/>
        </p:nvSpPr>
        <p:spPr>
          <a:xfrm>
            <a:off x="1447800" y="5410200"/>
            <a:ext cx="1028700" cy="1524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Rounded Corners 6">
            <a:extLst>
              <a:ext uri="{FF2B5EF4-FFF2-40B4-BE49-F238E27FC236}">
                <a16:creationId xmlns:a16="http://schemas.microsoft.com/office/drawing/2014/main" id="{A228A6C9-6608-86D8-9705-46FCA5BB90F7}"/>
              </a:ext>
            </a:extLst>
          </p:cNvPr>
          <p:cNvSpPr/>
          <p:nvPr/>
        </p:nvSpPr>
        <p:spPr>
          <a:xfrm>
            <a:off x="1447800" y="6148666"/>
            <a:ext cx="1028700" cy="15331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Rounded Corners 8">
            <a:extLst>
              <a:ext uri="{FF2B5EF4-FFF2-40B4-BE49-F238E27FC236}">
                <a16:creationId xmlns:a16="http://schemas.microsoft.com/office/drawing/2014/main" id="{CA3ADAAA-E7AD-A350-F6BA-9DD239FE99FB}"/>
              </a:ext>
            </a:extLst>
          </p:cNvPr>
          <p:cNvSpPr/>
          <p:nvPr/>
        </p:nvSpPr>
        <p:spPr>
          <a:xfrm>
            <a:off x="4587240" y="1421761"/>
            <a:ext cx="1028700" cy="189794"/>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angle: Rounded Corners 9">
            <a:extLst>
              <a:ext uri="{FF2B5EF4-FFF2-40B4-BE49-F238E27FC236}">
                <a16:creationId xmlns:a16="http://schemas.microsoft.com/office/drawing/2014/main" id="{9FE43ABE-56B3-095E-9566-CE2409700F2F}"/>
              </a:ext>
            </a:extLst>
          </p:cNvPr>
          <p:cNvSpPr/>
          <p:nvPr/>
        </p:nvSpPr>
        <p:spPr>
          <a:xfrm>
            <a:off x="4572000" y="1611555"/>
            <a:ext cx="1028700" cy="2286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angle: Rounded Corners 10">
            <a:extLst>
              <a:ext uri="{FF2B5EF4-FFF2-40B4-BE49-F238E27FC236}">
                <a16:creationId xmlns:a16="http://schemas.microsoft.com/office/drawing/2014/main" id="{99A0D025-B84F-BDF2-7184-A193307AEB7A}"/>
              </a:ext>
            </a:extLst>
          </p:cNvPr>
          <p:cNvSpPr/>
          <p:nvPr/>
        </p:nvSpPr>
        <p:spPr>
          <a:xfrm>
            <a:off x="4518660" y="5920066"/>
            <a:ext cx="1028700" cy="2286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angle: Rounded Corners 11">
            <a:extLst>
              <a:ext uri="{FF2B5EF4-FFF2-40B4-BE49-F238E27FC236}">
                <a16:creationId xmlns:a16="http://schemas.microsoft.com/office/drawing/2014/main" id="{9C325DB3-E0EE-2F2B-9695-4CEF90E6FC56}"/>
              </a:ext>
            </a:extLst>
          </p:cNvPr>
          <p:cNvSpPr/>
          <p:nvPr/>
        </p:nvSpPr>
        <p:spPr>
          <a:xfrm>
            <a:off x="4518660" y="6274321"/>
            <a:ext cx="1028700" cy="2286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Rounded Corners 12">
            <a:extLst>
              <a:ext uri="{FF2B5EF4-FFF2-40B4-BE49-F238E27FC236}">
                <a16:creationId xmlns:a16="http://schemas.microsoft.com/office/drawing/2014/main" id="{BBD63BFF-710F-2A66-A2B0-42907DBAC833}"/>
              </a:ext>
            </a:extLst>
          </p:cNvPr>
          <p:cNvSpPr/>
          <p:nvPr/>
        </p:nvSpPr>
        <p:spPr>
          <a:xfrm>
            <a:off x="3794760" y="630410"/>
            <a:ext cx="1864360" cy="283990"/>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2796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par>
                          <p:cTn id="8" fill="hold">
                            <p:stCondLst>
                              <p:cond delay="500"/>
                            </p:stCondLst>
                            <p:childTnLst>
                              <p:par>
                                <p:cTn id="9" presetID="21"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4)">
                                      <p:cBhvr>
                                        <p:cTn id="11" dur="1000"/>
                                        <p:tgtEl>
                                          <p:spTgt spid="6"/>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2000"/>
                            </p:stCondLst>
                            <p:childTnLst>
                              <p:par>
                                <p:cTn id="17" presetID="21"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par>
                          <p:cTn id="38" fill="hold">
                            <p:stCondLst>
                              <p:cond delay="1000"/>
                            </p:stCondLst>
                            <p:childTnLst>
                              <p:par>
                                <p:cTn id="39" presetID="16" presetClass="entr" presetSubtype="21"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par>
                          <p:cTn id="42" fill="hold">
                            <p:stCondLst>
                              <p:cond delay="1500"/>
                            </p:stCondLst>
                            <p:childTnLst>
                              <p:par>
                                <p:cTn id="43" presetID="16" presetClass="entr" presetSubtype="21"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2" grpId="0" animBg="1"/>
      <p:bldP spid="7" grpId="0" animBg="1"/>
      <p:bldP spid="9" grpId="0" animBg="1"/>
      <p:bldP spid="10" grpId="0" animBg="1"/>
      <p:bldP spid="11" grpId="0" animBg="1"/>
      <p:bldP spid="12" grpId="0" animBg="1"/>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7795ED-8C7C-E5A7-DFB2-2264677D7827}"/>
              </a:ext>
            </a:extLst>
          </p:cNvPr>
          <p:cNvSpPr>
            <a:spLocks noGrp="1"/>
          </p:cNvSpPr>
          <p:nvPr>
            <p:ph idx="1"/>
          </p:nvPr>
        </p:nvSpPr>
        <p:spPr>
          <a:xfrm>
            <a:off x="414655" y="609600"/>
            <a:ext cx="8314690" cy="5867400"/>
          </a:xfrm>
          <a:solidFill>
            <a:schemeClr val="bg1">
              <a:lumMod val="95000"/>
            </a:schemeClr>
          </a:solidFill>
          <a:ln w="28575">
            <a:solidFill>
              <a:srgbClr val="0000FF"/>
            </a:solidFill>
            <a:prstDash val="lgDashDot"/>
          </a:ln>
        </p:spPr>
        <p:txBody>
          <a:bodyPr>
            <a:normAutofit fontScale="92500"/>
          </a:bodyPr>
          <a:lstStyle/>
          <a:p>
            <a:pPr algn="ctr">
              <a:spcBef>
                <a:spcPts val="0"/>
              </a:spcBef>
            </a:pPr>
            <a:endParaRPr lang="es-ES" sz="1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ts val="3000"/>
              </a:lnSpc>
              <a:spcBef>
                <a:spcPts val="0"/>
              </a:spcBef>
              <a:spcAft>
                <a:spcPts val="600"/>
              </a:spcAft>
            </a:pPr>
            <a:r>
              <a:rPr lang="es-ES" sz="26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 revisión del cuadro anterior revela que en el campo léxico de las </a:t>
            </a:r>
            <a:r>
              <a:rPr lang="es-ES" sz="26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comidas</a:t>
            </a:r>
            <a:r>
              <a:rPr lang="es-ES" sz="26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y </a:t>
            </a:r>
            <a:r>
              <a:rPr lang="es-ES" sz="26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bebidas</a:t>
            </a:r>
            <a:r>
              <a:rPr lang="es-ES" sz="26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hay un 63% de coincidencias entre Las Palmas y la Rep. Dominicana.</a:t>
            </a:r>
          </a:p>
          <a:p>
            <a:pPr algn="ctr">
              <a:lnSpc>
                <a:spcPts val="3000"/>
              </a:lnSpc>
              <a:spcBef>
                <a:spcPts val="0"/>
              </a:spcBef>
              <a:spcAft>
                <a:spcPts val="600"/>
              </a:spcAft>
            </a:pPr>
            <a:r>
              <a:rPr lang="es-ES" sz="26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 realidad, sin embargo, la igualdad es mucho mayor. La mayoría de las palabras que solo aparecen en una lista, son conocidas en las dos zonas, pero se sitúan en diferentes posiciones. Razones de espacio, obligaron a limitar la comparación a las primeras 30 palabras disponibles. </a:t>
            </a:r>
          </a:p>
          <a:p>
            <a:pPr algn="ctr">
              <a:lnSpc>
                <a:spcPts val="3000"/>
              </a:lnSpc>
              <a:spcBef>
                <a:spcPts val="0"/>
              </a:spcBef>
              <a:spcAft>
                <a:spcPts val="600"/>
              </a:spcAft>
            </a:pPr>
            <a:r>
              <a:rPr lang="es-ES" sz="26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Por ejemplo, las unidades </a:t>
            </a:r>
            <a:r>
              <a:rPr lang="es-ES" sz="2600" i="1"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naranja</a:t>
            </a:r>
            <a:r>
              <a:rPr lang="es-ES" sz="26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600" i="1"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macarrón</a:t>
            </a:r>
            <a:r>
              <a:rPr lang="es-ES" sz="26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a:t>
            </a:r>
            <a:r>
              <a:rPr lang="es-ES" sz="2600" i="1"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zanahoria</a:t>
            </a:r>
            <a:r>
              <a:rPr lang="es-ES" sz="26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ausentes de la lista dominicana, son formas del vocabulario básico del español, usuales para cualquier hablante del país.</a:t>
            </a:r>
          </a:p>
          <a:p>
            <a:pPr algn="ctr">
              <a:lnSpc>
                <a:spcPts val="3000"/>
              </a:lnSpc>
              <a:spcBef>
                <a:spcPts val="0"/>
              </a:spcBef>
              <a:spcAft>
                <a:spcPts val="600"/>
              </a:spcAft>
            </a:pPr>
            <a:r>
              <a:rPr lang="es-ES" sz="26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 mismo se puede decir, a la inversa, de </a:t>
            </a:r>
            <a:r>
              <a:rPr lang="es-ES" sz="2600" i="1"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pizza</a:t>
            </a:r>
            <a:r>
              <a:rPr lang="es-ES" sz="26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600" i="1"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pollo</a:t>
            </a:r>
            <a:r>
              <a:rPr lang="es-ES" sz="26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600" i="1"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jamón</a:t>
            </a:r>
            <a:r>
              <a:rPr lang="es-ES" sz="26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600" i="1"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ensalada</a:t>
            </a:r>
            <a:r>
              <a:rPr lang="es-ES" sz="26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solo incluidas en la lista dominicana, pero que son familiares para cualquier hablante canario.</a:t>
            </a:r>
            <a:endPar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D1B59361-77ED-992B-DE88-C306AB79B9F6}"/>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C99D8B60-D16D-55AA-8794-B35E3938720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0719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heel(4)">
                                      <p:cBhvr>
                                        <p:cTn id="7" dur="1000"/>
                                        <p:tgtEl>
                                          <p:spTgt spid="2">
                                            <p:bg/>
                                          </p:spTgt>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heel(4)">
                                      <p:cBhvr>
                                        <p:cTn id="10" dur="10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heel(4)">
                                      <p:cBhvr>
                                        <p:cTn id="15" dur="10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heel(4)">
                                      <p:cBhvr>
                                        <p:cTn id="20" dur="10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heel(4)">
                                      <p:cBhvr>
                                        <p:cTn id="25"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2FD92AFE-E585-0EAD-9DC2-517E3847255B}"/>
              </a:ext>
            </a:extLst>
          </p:cNvPr>
          <p:cNvGraphicFramePr>
            <a:graphicFrameLocks noGrp="1"/>
          </p:cNvGraphicFramePr>
          <p:nvPr>
            <p:ph idx="1"/>
            <p:extLst>
              <p:ext uri="{D42A27DB-BD31-4B8C-83A1-F6EECF244321}">
                <p14:modId xmlns:p14="http://schemas.microsoft.com/office/powerpoint/2010/main" val="3040054990"/>
              </p:ext>
            </p:extLst>
          </p:nvPr>
        </p:nvGraphicFramePr>
        <p:xfrm>
          <a:off x="638874" y="609600"/>
          <a:ext cx="7866252" cy="6049927"/>
        </p:xfrm>
        <a:graphic>
          <a:graphicData uri="http://schemas.openxmlformats.org/drawingml/2006/table">
            <a:tbl>
              <a:tblPr/>
              <a:tblGrid>
                <a:gridCol w="368140">
                  <a:extLst>
                    <a:ext uri="{9D8B030D-6E8A-4147-A177-3AD203B41FA5}">
                      <a16:colId xmlns:a16="http://schemas.microsoft.com/office/drawing/2014/main" val="2084383199"/>
                    </a:ext>
                  </a:extLst>
                </a:gridCol>
                <a:gridCol w="1220843">
                  <a:extLst>
                    <a:ext uri="{9D8B030D-6E8A-4147-A177-3AD203B41FA5}">
                      <a16:colId xmlns:a16="http://schemas.microsoft.com/office/drawing/2014/main" val="1414042039"/>
                    </a:ext>
                  </a:extLst>
                </a:gridCol>
                <a:gridCol w="892033">
                  <a:extLst>
                    <a:ext uri="{9D8B030D-6E8A-4147-A177-3AD203B41FA5}">
                      <a16:colId xmlns:a16="http://schemas.microsoft.com/office/drawing/2014/main" val="1623834314"/>
                    </a:ext>
                  </a:extLst>
                </a:gridCol>
                <a:gridCol w="1371874">
                  <a:extLst>
                    <a:ext uri="{9D8B030D-6E8A-4147-A177-3AD203B41FA5}">
                      <a16:colId xmlns:a16="http://schemas.microsoft.com/office/drawing/2014/main" val="709601394"/>
                    </a:ext>
                  </a:extLst>
                </a:gridCol>
                <a:gridCol w="1518187">
                  <a:extLst>
                    <a:ext uri="{9D8B030D-6E8A-4147-A177-3AD203B41FA5}">
                      <a16:colId xmlns:a16="http://schemas.microsoft.com/office/drawing/2014/main" val="2510003677"/>
                    </a:ext>
                  </a:extLst>
                </a:gridCol>
                <a:gridCol w="1124874">
                  <a:extLst>
                    <a:ext uri="{9D8B030D-6E8A-4147-A177-3AD203B41FA5}">
                      <a16:colId xmlns:a16="http://schemas.microsoft.com/office/drawing/2014/main" val="2067768053"/>
                    </a:ext>
                  </a:extLst>
                </a:gridCol>
                <a:gridCol w="1370301">
                  <a:extLst>
                    <a:ext uri="{9D8B030D-6E8A-4147-A177-3AD203B41FA5}">
                      <a16:colId xmlns:a16="http://schemas.microsoft.com/office/drawing/2014/main" val="3384676421"/>
                    </a:ext>
                  </a:extLst>
                </a:gridCol>
              </a:tblGrid>
              <a:tr h="209910">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6">
                  <a:txBody>
                    <a:bodyPr/>
                    <a:lstStyle/>
                    <a:p>
                      <a:pPr marL="0" marR="0" algn="ctr">
                        <a:lnSpc>
                          <a:spcPct val="107000"/>
                        </a:lnSpc>
                        <a:spcBef>
                          <a:spcPts val="0"/>
                        </a:spcBef>
                        <a:spcAft>
                          <a:spcPts val="0"/>
                        </a:spcAft>
                      </a:pPr>
                      <a:r>
                        <a:rPr lang="es-ES" sz="1300" b="1" kern="0">
                          <a:effectLst/>
                          <a:latin typeface="Times New Roman" panose="02020603050405020304" pitchFamily="18" charset="0"/>
                          <a:ea typeface="Times New Roman" panose="02020603050405020304" pitchFamily="18" charset="0"/>
                          <a:cs typeface="Arial" panose="020B0604020202020204" pitchFamily="34" charset="0"/>
                        </a:rPr>
                        <a:t>TRANSPORTE</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16098352"/>
                  </a:ext>
                </a:extLst>
              </a:tr>
              <a:tr h="179868">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marL="0" marR="0" algn="ctr">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LAS PALMAS</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ES"/>
                    </a:p>
                  </a:txBody>
                  <a:tcPr/>
                </a:tc>
                <a:tc hMerge="1">
                  <a:txBody>
                    <a:bodyPr/>
                    <a:lstStyle/>
                    <a:p>
                      <a:endParaRPr lang="es-ES"/>
                    </a:p>
                  </a:txBody>
                  <a:tcPr/>
                </a:tc>
                <a:tc gridSpan="3">
                  <a:txBody>
                    <a:bodyPr/>
                    <a:lstStyle/>
                    <a:p>
                      <a:pPr marL="0" marR="0" algn="ctr">
                        <a:lnSpc>
                          <a:spcPct val="107000"/>
                        </a:lnSpc>
                        <a:spcBef>
                          <a:spcPts val="0"/>
                        </a:spcBef>
                        <a:spcAft>
                          <a:spcPts val="0"/>
                        </a:spcAft>
                      </a:pPr>
                      <a:r>
                        <a:rPr lang="es-ES" sz="1100" b="1" kern="0">
                          <a:solidFill>
                            <a:srgbClr val="006600"/>
                          </a:solidFill>
                          <a:effectLst/>
                          <a:latin typeface="Times New Roman" panose="02020603050405020304" pitchFamily="18" charset="0"/>
                          <a:ea typeface="Times New Roman" panose="02020603050405020304" pitchFamily="18" charset="0"/>
                          <a:cs typeface="Arial" panose="020B0604020202020204" pitchFamily="34" charset="0"/>
                        </a:rPr>
                        <a:t>REP. DOMINICANA</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255648555"/>
                  </a:ext>
                </a:extLst>
              </a:tr>
              <a:tr h="264109">
                <a:tc>
                  <a:txBody>
                    <a:bodyPr/>
                    <a:lstStyle/>
                    <a:p>
                      <a:pPr marL="0" marR="0" algn="ct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Palabra</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Dispon.</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 aparición</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b="1" kern="0" dirty="0">
                          <a:solidFill>
                            <a:srgbClr val="006600"/>
                          </a:solidFill>
                          <a:effectLst/>
                          <a:latin typeface="Times New Roman" panose="02020603050405020304" pitchFamily="18" charset="0"/>
                          <a:ea typeface="Times New Roman" panose="02020603050405020304" pitchFamily="18" charset="0"/>
                          <a:cs typeface="Arial" panose="020B0604020202020204" pitchFamily="34" charset="0"/>
                        </a:rPr>
                        <a:t>Palabra</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b="1" kern="0">
                          <a:solidFill>
                            <a:srgbClr val="006600"/>
                          </a:solidFill>
                          <a:effectLst/>
                          <a:latin typeface="Times New Roman" panose="02020603050405020304" pitchFamily="18" charset="0"/>
                          <a:ea typeface="Times New Roman" panose="02020603050405020304" pitchFamily="18" charset="0"/>
                          <a:cs typeface="Arial" panose="020B0604020202020204" pitchFamily="34" charset="0"/>
                        </a:rPr>
                        <a:t>Dispon.</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b="1" kern="0">
                          <a:solidFill>
                            <a:srgbClr val="006600"/>
                          </a:solidFill>
                          <a:effectLst/>
                          <a:latin typeface="Times New Roman" panose="02020603050405020304" pitchFamily="18" charset="0"/>
                          <a:ea typeface="Times New Roman" panose="02020603050405020304" pitchFamily="18" charset="0"/>
                          <a:cs typeface="Arial" panose="020B0604020202020204" pitchFamily="34" charset="0"/>
                        </a:rPr>
                        <a:t>% aparición</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17032959"/>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coche</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0,78971</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94,063</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s-ES" sz="1100" b="1" kern="10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carro</a:t>
                      </a:r>
                      <a:r>
                        <a:rPr lang="es-E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100">
                          <a:effectLst/>
                          <a:latin typeface="Times New Roman" panose="02020603050405020304" pitchFamily="18" charset="0"/>
                          <a:ea typeface="Calibri" panose="020F0502020204030204" pitchFamily="34" charset="0"/>
                          <a:cs typeface="Times New Roman" panose="02020603050405020304" pitchFamily="18" charset="0"/>
                        </a:rPr>
                        <a:t>0.84005</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100">
                          <a:effectLst/>
                          <a:latin typeface="Times New Roman" panose="02020603050405020304" pitchFamily="18" charset="0"/>
                          <a:ea typeface="Calibri" panose="020F0502020204030204" pitchFamily="34" charset="0"/>
                          <a:cs typeface="Times New Roman" panose="02020603050405020304" pitchFamily="18" charset="0"/>
                        </a:rPr>
                        <a:t>92.619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08339585"/>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avión</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0,65114</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93,506</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100" b="1" kern="100">
                          <a:effectLst/>
                          <a:latin typeface="Times New Roman" panose="02020603050405020304" pitchFamily="18" charset="0"/>
                          <a:ea typeface="Calibri" panose="020F0502020204030204" pitchFamily="34" charset="0"/>
                          <a:cs typeface="Times New Roman" panose="02020603050405020304" pitchFamily="18" charset="0"/>
                        </a:rPr>
                        <a:t>  motor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100" kern="100">
                          <a:effectLst/>
                          <a:latin typeface="Times New Roman" panose="02020603050405020304" pitchFamily="18" charset="0"/>
                          <a:ea typeface="Calibri" panose="020F0502020204030204" pitchFamily="34" charset="0"/>
                          <a:cs typeface="Times New Roman" panose="02020603050405020304" pitchFamily="18" charset="0"/>
                        </a:rPr>
                        <a:t>0.587</a:t>
                      </a: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23</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80.000</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77921882"/>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3</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bicicleta</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0,56786</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87,755</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avión</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0.58129</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83.810</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79432013"/>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4</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tren</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0,54150</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78,479</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bicicleta</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0.55221</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83.810</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85132458"/>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5</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barco</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0,52944</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86,642</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barco</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0.39357</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67.143</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50433400"/>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moto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0,50558</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77,365</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yipeta</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0.38655</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56.905</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71685969"/>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7</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guagua</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0,49309</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66,048</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guagua</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0.37919</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53.333</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07796266"/>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8</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camión</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0,34326</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57,143</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pasola</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0.34348</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54.524</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16744232"/>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autobús</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0,29968</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42,672</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caballo</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0.32034</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55.000</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85648327"/>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metro</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0,28481</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46,753</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camión</a:t>
                      </a:r>
                      <a:r>
                        <a:rPr lang="en-US" sz="1100" b="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0.30997</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47.857</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37152859"/>
                  </a:ext>
                </a:extLst>
              </a:tr>
              <a:tr h="179868">
                <a:tc>
                  <a:txBody>
                    <a:bodyPr/>
                    <a:lstStyle/>
                    <a:p>
                      <a:pPr marL="0" marR="0" algn="r">
                        <a:lnSpc>
                          <a:spcPct val="107000"/>
                        </a:lnSpc>
                        <a:spcBef>
                          <a:spcPts val="0"/>
                        </a:spcBef>
                        <a:spcAft>
                          <a:spcPts val="0"/>
                        </a:spcAft>
                      </a:pPr>
                      <a:r>
                        <a:rPr lang="es-ES" sz="1100" kern="0" dirty="0">
                          <a:effectLst/>
                          <a:latin typeface="Times New Roman" panose="02020603050405020304" pitchFamily="18" charset="0"/>
                          <a:ea typeface="Times New Roman" panose="02020603050405020304" pitchFamily="18" charset="0"/>
                          <a:cs typeface="Arial" panose="020B0604020202020204" pitchFamily="34" charset="0"/>
                        </a:rPr>
                        <a:t>11</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patín</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0,23075</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44,341</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camioneta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0.26749</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42.381</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0323940"/>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tranvía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0,22136</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36,735</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tren</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0.26731</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44.286</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42060410"/>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13</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avioneta</a:t>
                      </a:r>
                      <a:r>
                        <a:rPr lang="en-US" sz="1100" b="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0,19156</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38,033</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autobú</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s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0.23585</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31.190</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41574714"/>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14</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motocicleta</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0,18355</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33,766</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burro</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0.22775</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41.905</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39444195"/>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15</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taxi</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0,17335</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28,386</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helicóptero </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0.20849</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39.524</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50582881"/>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helicóptero</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0,17199</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34,879</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metro</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0.20006</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31.667</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95122049"/>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17</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caballo</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0,15678</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34,694</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patín</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0.17343</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34.762</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96972784"/>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18</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patineta</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0,15116</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28,200</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patineta</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0.16159</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31.190</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8491603"/>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19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barca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0,14972</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33,210</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concho</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0.16110</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22.857</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27057693"/>
                  </a:ext>
                </a:extLst>
              </a:tr>
              <a:tr h="179868">
                <a:tc>
                  <a:txBody>
                    <a:bodyPr/>
                    <a:lstStyle/>
                    <a:p>
                      <a:pPr marL="0" marR="0" algn="r">
                        <a:lnSpc>
                          <a:spcPct val="107000"/>
                        </a:lnSpc>
                        <a:spcBef>
                          <a:spcPts val="0"/>
                        </a:spcBef>
                        <a:spcAft>
                          <a:spcPts val="0"/>
                        </a:spcAft>
                      </a:pPr>
                      <a:r>
                        <a:rPr lang="en-GB" sz="1100" kern="0">
                          <a:effectLst/>
                          <a:latin typeface="Times New Roman" panose="02020603050405020304" pitchFamily="18" charset="0"/>
                          <a:ea typeface="Times New Roman" panose="02020603050405020304" pitchFamily="18" charset="0"/>
                          <a:cs typeface="Arial" panose="020B0604020202020204" pitchFamily="34" charset="0"/>
                        </a:rPr>
                        <a:t>20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monopatín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0,14946</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28,571</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avioneta</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0.14644</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28.571</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85044599"/>
                  </a:ext>
                </a:extLst>
              </a:tr>
              <a:tr h="179868">
                <a:tc>
                  <a:txBody>
                    <a:bodyPr/>
                    <a:lstStyle/>
                    <a:p>
                      <a:pPr marL="0" marR="0" algn="r">
                        <a:lnSpc>
                          <a:spcPct val="107000"/>
                        </a:lnSpc>
                        <a:spcBef>
                          <a:spcPts val="0"/>
                        </a:spcBef>
                        <a:spcAft>
                          <a:spcPts val="0"/>
                        </a:spcAft>
                      </a:pPr>
                      <a:r>
                        <a:rPr lang="en-GB" sz="1100" kern="0">
                          <a:effectLst/>
                          <a:latin typeface="Times New Roman" panose="02020603050405020304" pitchFamily="18" charset="0"/>
                          <a:ea typeface="Times New Roman" panose="02020603050405020304" pitchFamily="18" charset="0"/>
                          <a:cs typeface="Arial" panose="020B0604020202020204" pitchFamily="34" charset="0"/>
                        </a:rPr>
                        <a:t>21</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carro</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0,13014</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25,417</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yola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0.14562</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30.238</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40906303"/>
                  </a:ext>
                </a:extLst>
              </a:tr>
              <a:tr h="179868">
                <a:tc>
                  <a:txBody>
                    <a:bodyPr/>
                    <a:lstStyle/>
                    <a:p>
                      <a:pPr marL="0" marR="0" algn="r">
                        <a:lnSpc>
                          <a:spcPct val="107000"/>
                        </a:lnSpc>
                        <a:spcBef>
                          <a:spcPts val="0"/>
                        </a:spcBef>
                        <a:spcAft>
                          <a:spcPts val="0"/>
                        </a:spcAft>
                      </a:pPr>
                      <a:r>
                        <a:rPr lang="en-GB" sz="1100" kern="0">
                          <a:effectLst/>
                          <a:latin typeface="Times New Roman" panose="02020603050405020304" pitchFamily="18" charset="0"/>
                          <a:ea typeface="Times New Roman" panose="02020603050405020304" pitchFamily="18" charset="0"/>
                          <a:cs typeface="Arial" panose="020B0604020202020204" pitchFamily="34" charset="0"/>
                        </a:rPr>
                        <a:t>22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triciclo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0,11804</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24,675</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motoconcho</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0.14350</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20.238</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83536590"/>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23</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burro</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0,11087</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22,635</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omsa</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0.13390</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20.714</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29081034"/>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24</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lancha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0,11084</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24,119</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taxi</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0.12063</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19.048</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619929"/>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25</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globo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0,10117</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22,820</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jeep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0.10522</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17.619</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11222849"/>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furgoneta</a:t>
                      </a:r>
                      <a:r>
                        <a:rPr lang="en-US" sz="1100" b="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0,09602</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19,481</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voladora</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0.10113</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17.143</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91312557"/>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27</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yate</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0,09432</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21,521</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yate </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0.08945</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17.381</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7505780"/>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28</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ciclomotor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0,08182</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14,286</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bote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0.08349</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18.095</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80084226"/>
                  </a:ext>
                </a:extLst>
              </a:tr>
              <a:tr h="179868">
                <a:tc>
                  <a:txBody>
                    <a:bodyPr/>
                    <a:lstStyle/>
                    <a:p>
                      <a:pPr marL="0" marR="0" algn="r">
                        <a:lnSpc>
                          <a:spcPct val="107000"/>
                        </a:lnSpc>
                        <a:spcBef>
                          <a:spcPts val="0"/>
                        </a:spcBef>
                        <a:spcAft>
                          <a:spcPts val="0"/>
                        </a:spcAft>
                      </a:pPr>
                      <a:r>
                        <a:rPr lang="es-ES" sz="1100" kern="0">
                          <a:effectLst/>
                          <a:latin typeface="Times New Roman" panose="02020603050405020304" pitchFamily="18" charset="0"/>
                          <a:ea typeface="Times New Roman" panose="02020603050405020304" pitchFamily="18" charset="0"/>
                          <a:cs typeface="Arial" panose="020B0604020202020204" pitchFamily="34" charset="0"/>
                        </a:rPr>
                        <a:t>29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submarino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0,08061</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17,069</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jet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0.08291</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15.952</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8650298"/>
                  </a:ext>
                </a:extLst>
              </a:tr>
              <a:tr h="179868">
                <a:tc>
                  <a:txBody>
                    <a:bodyPr/>
                    <a:lstStyle/>
                    <a:p>
                      <a:pPr marL="0" marR="0" algn="r">
                        <a:lnSpc>
                          <a:spcPct val="107000"/>
                        </a:lnSpc>
                        <a:spcBef>
                          <a:spcPts val="0"/>
                        </a:spcBef>
                        <a:spcAft>
                          <a:spcPts val="0"/>
                        </a:spcAft>
                      </a:pPr>
                      <a:r>
                        <a:rPr lang="es-ES" sz="1100" kern="0" dirty="0">
                          <a:effectLst/>
                          <a:latin typeface="Times New Roman" panose="02020603050405020304" pitchFamily="18" charset="0"/>
                          <a:ea typeface="Times New Roman" panose="02020603050405020304" pitchFamily="18" charset="0"/>
                          <a:cs typeface="Arial" panose="020B0604020202020204" pitchFamily="34" charset="0"/>
                        </a:rPr>
                        <a:t>30</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dirty="0">
                          <a:effectLst/>
                          <a:latin typeface="Times New Roman" panose="02020603050405020304" pitchFamily="18" charset="0"/>
                          <a:ea typeface="Calibri" panose="020F0502020204030204" pitchFamily="34" charset="0"/>
                          <a:cs typeface="Times New Roman" panose="02020603050405020304" pitchFamily="18" charset="0"/>
                        </a:rPr>
                        <a:t>skate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0,07868</a:t>
                      </a:r>
                    </a:p>
                  </a:txBody>
                  <a:tcPr marL="42487" marR="4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14,842</a:t>
                      </a:r>
                    </a:p>
                  </a:txBody>
                  <a:tcPr marL="42487" marR="42487"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kern="10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motocicleta</a:t>
                      </a:r>
                      <a:r>
                        <a:rPr lang="en-US" sz="11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2487" marR="42487"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a:effectLst/>
                          <a:latin typeface="Times New Roman" panose="02020603050405020304" pitchFamily="18" charset="0"/>
                          <a:ea typeface="Calibri" panose="020F0502020204030204" pitchFamily="34" charset="0"/>
                          <a:cs typeface="Times New Roman" panose="02020603050405020304" pitchFamily="18" charset="0"/>
                        </a:rPr>
                        <a:t>0.07643</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12.381</a:t>
                      </a:r>
                    </a:p>
                  </a:txBody>
                  <a:tcPr marL="42487" marR="4248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2810789"/>
                  </a:ext>
                </a:extLst>
              </a:tr>
            </a:tbl>
          </a:graphicData>
        </a:graphic>
      </p:graphicFrame>
      <p:sp>
        <p:nvSpPr>
          <p:cNvPr id="3" name="Date Placeholder 2">
            <a:extLst>
              <a:ext uri="{FF2B5EF4-FFF2-40B4-BE49-F238E27FC236}">
                <a16:creationId xmlns:a16="http://schemas.microsoft.com/office/drawing/2014/main" id="{C2E07685-1554-952A-60D4-9AD6C6F5832B}"/>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4196D1DE-7125-AED5-5817-5011664872D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 name="Title 4">
            <a:extLst>
              <a:ext uri="{FF2B5EF4-FFF2-40B4-BE49-F238E27FC236}">
                <a16:creationId xmlns:a16="http://schemas.microsoft.com/office/drawing/2014/main" id="{F27D1C34-FA22-CED0-151F-E46E1789CFC8}"/>
              </a:ext>
            </a:extLst>
          </p:cNvPr>
          <p:cNvSpPr>
            <a:spLocks noGrp="1"/>
          </p:cNvSpPr>
          <p:nvPr>
            <p:ph type="title"/>
          </p:nvPr>
        </p:nvSpPr>
        <p:spPr>
          <a:xfrm>
            <a:off x="3238500" y="237604"/>
            <a:ext cx="2667000" cy="332852"/>
          </a:xfrm>
        </p:spPr>
        <p:txBody>
          <a:bodyPr>
            <a:noAutofit/>
          </a:bodyPr>
          <a:lstStyle/>
          <a:p>
            <a:pPr algn="ctr"/>
            <a:r>
              <a:rPr lang="es-ES" sz="2000" dirty="0">
                <a:solidFill>
                  <a:srgbClr val="0000FF"/>
                </a:solidFill>
                <a:latin typeface="Times New Roman" panose="02020603050405020304" pitchFamily="18" charset="0"/>
                <a:cs typeface="Times New Roman" panose="02020603050405020304" pitchFamily="18" charset="0"/>
              </a:rPr>
              <a:t>El léxico disponible</a:t>
            </a:r>
          </a:p>
        </p:txBody>
      </p:sp>
      <p:sp>
        <p:nvSpPr>
          <p:cNvPr id="8" name="TextBox 7">
            <a:extLst>
              <a:ext uri="{FF2B5EF4-FFF2-40B4-BE49-F238E27FC236}">
                <a16:creationId xmlns:a16="http://schemas.microsoft.com/office/drawing/2014/main" id="{EF929180-8332-C260-C6FD-5C33FBF618FE}"/>
              </a:ext>
            </a:extLst>
          </p:cNvPr>
          <p:cNvSpPr txBox="1"/>
          <p:nvPr/>
        </p:nvSpPr>
        <p:spPr>
          <a:xfrm>
            <a:off x="198120" y="237604"/>
            <a:ext cx="3009900" cy="338041"/>
          </a:xfrm>
          <a:prstGeom prst="rect">
            <a:avLst/>
          </a:prstGeom>
          <a:noFill/>
          <a:ln w="19050">
            <a:solidFill>
              <a:srgbClr val="0000FF"/>
            </a:solidFill>
            <a:prstDash val="sysDash"/>
          </a:ln>
        </p:spPr>
        <p:txBody>
          <a:bodyPr wrap="square">
            <a:spAutoFit/>
          </a:bodyPr>
          <a:lstStyle/>
          <a:p>
            <a:pPr marL="0" marR="0">
              <a:lnSpc>
                <a:spcPct val="107000"/>
              </a:lnSpc>
              <a:spcBef>
                <a:spcPts val="0"/>
              </a:spcBef>
              <a:spcAft>
                <a:spcPts val="800"/>
              </a:spcAft>
            </a:pPr>
            <a:r>
              <a:rPr lang="es-ES" sz="16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Palabras en ambas listas:18 (60%)</a:t>
            </a:r>
            <a:endParaRPr lang="en-US" sz="16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42DA723D-D8F2-FE48-CF81-D397912CC287}"/>
              </a:ext>
            </a:extLst>
          </p:cNvPr>
          <p:cNvSpPr/>
          <p:nvPr/>
        </p:nvSpPr>
        <p:spPr>
          <a:xfrm>
            <a:off x="838200" y="1219200"/>
            <a:ext cx="1143000" cy="2286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Rounded Corners 6">
            <a:extLst>
              <a:ext uri="{FF2B5EF4-FFF2-40B4-BE49-F238E27FC236}">
                <a16:creationId xmlns:a16="http://schemas.microsoft.com/office/drawing/2014/main" id="{7B0C2DF2-D01A-652E-3C12-029DE1FBF323}"/>
              </a:ext>
            </a:extLst>
          </p:cNvPr>
          <p:cNvSpPr/>
          <p:nvPr/>
        </p:nvSpPr>
        <p:spPr>
          <a:xfrm>
            <a:off x="4343400" y="2133600"/>
            <a:ext cx="1143000" cy="2286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Rounded Corners 8">
            <a:extLst>
              <a:ext uri="{FF2B5EF4-FFF2-40B4-BE49-F238E27FC236}">
                <a16:creationId xmlns:a16="http://schemas.microsoft.com/office/drawing/2014/main" id="{8D83FC2E-F8E6-51DE-65A3-BC6B4ED02F1A}"/>
              </a:ext>
            </a:extLst>
          </p:cNvPr>
          <p:cNvSpPr/>
          <p:nvPr/>
        </p:nvSpPr>
        <p:spPr>
          <a:xfrm>
            <a:off x="4343400" y="2530006"/>
            <a:ext cx="1143000" cy="2286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angle: Rounded Corners 9">
            <a:extLst>
              <a:ext uri="{FF2B5EF4-FFF2-40B4-BE49-F238E27FC236}">
                <a16:creationId xmlns:a16="http://schemas.microsoft.com/office/drawing/2014/main" id="{DF45C3B7-332C-E56D-5090-136D6372913A}"/>
              </a:ext>
            </a:extLst>
          </p:cNvPr>
          <p:cNvSpPr/>
          <p:nvPr/>
        </p:nvSpPr>
        <p:spPr>
          <a:xfrm>
            <a:off x="4343400" y="4495801"/>
            <a:ext cx="1143000" cy="2286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angle: Rounded Corners 10">
            <a:extLst>
              <a:ext uri="{FF2B5EF4-FFF2-40B4-BE49-F238E27FC236}">
                <a16:creationId xmlns:a16="http://schemas.microsoft.com/office/drawing/2014/main" id="{E8338997-AE24-69AF-E41A-E7F38E960968}"/>
              </a:ext>
            </a:extLst>
          </p:cNvPr>
          <p:cNvSpPr/>
          <p:nvPr/>
        </p:nvSpPr>
        <p:spPr>
          <a:xfrm>
            <a:off x="4343400" y="5029200"/>
            <a:ext cx="1143000" cy="2286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angle: Rounded Corners 11">
            <a:extLst>
              <a:ext uri="{FF2B5EF4-FFF2-40B4-BE49-F238E27FC236}">
                <a16:creationId xmlns:a16="http://schemas.microsoft.com/office/drawing/2014/main" id="{AC611EA0-0871-2407-31C8-660EF91E1FAA}"/>
              </a:ext>
            </a:extLst>
          </p:cNvPr>
          <p:cNvSpPr/>
          <p:nvPr/>
        </p:nvSpPr>
        <p:spPr>
          <a:xfrm>
            <a:off x="4343400" y="5220909"/>
            <a:ext cx="1143000" cy="2286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Rounded Corners 12">
            <a:extLst>
              <a:ext uri="{FF2B5EF4-FFF2-40B4-BE49-F238E27FC236}">
                <a16:creationId xmlns:a16="http://schemas.microsoft.com/office/drawing/2014/main" id="{6BCF1B5A-8329-B7E0-3206-492ADAF993AD}"/>
              </a:ext>
            </a:extLst>
          </p:cNvPr>
          <p:cNvSpPr/>
          <p:nvPr/>
        </p:nvSpPr>
        <p:spPr>
          <a:xfrm>
            <a:off x="4343400" y="5743429"/>
            <a:ext cx="1143000" cy="2286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angle: Rounded Corners 13">
            <a:extLst>
              <a:ext uri="{FF2B5EF4-FFF2-40B4-BE49-F238E27FC236}">
                <a16:creationId xmlns:a16="http://schemas.microsoft.com/office/drawing/2014/main" id="{B0B30C1A-C8F6-DBBD-FF77-E19EB1835736}"/>
              </a:ext>
            </a:extLst>
          </p:cNvPr>
          <p:cNvSpPr/>
          <p:nvPr/>
        </p:nvSpPr>
        <p:spPr>
          <a:xfrm>
            <a:off x="3810000" y="570226"/>
            <a:ext cx="1864360" cy="283990"/>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Straight Arrow Connector 15">
            <a:extLst>
              <a:ext uri="{FF2B5EF4-FFF2-40B4-BE49-F238E27FC236}">
                <a16:creationId xmlns:a16="http://schemas.microsoft.com/office/drawing/2014/main" id="{A68FF6AD-2B26-AA58-B3DC-AD3040B60A66}"/>
              </a:ext>
            </a:extLst>
          </p:cNvPr>
          <p:cNvCxnSpPr>
            <a:cxnSpLocks/>
          </p:cNvCxnSpPr>
          <p:nvPr/>
        </p:nvCxnSpPr>
        <p:spPr>
          <a:xfrm>
            <a:off x="1524000" y="2438400"/>
            <a:ext cx="3048000" cy="10160"/>
          </a:xfrm>
          <a:prstGeom prst="straightConnector1">
            <a:avLst/>
          </a:prstGeom>
          <a:ln w="19050">
            <a:headEnd type="triangle"/>
            <a:tailEnd type="triangle"/>
          </a:ln>
        </p:spPr>
        <p:style>
          <a:lnRef idx="1">
            <a:schemeClr val="accent2"/>
          </a:lnRef>
          <a:fillRef idx="0">
            <a:schemeClr val="accent2"/>
          </a:fillRef>
          <a:effectRef idx="0">
            <a:schemeClr val="accent2"/>
          </a:effectRef>
          <a:fontRef idx="minor">
            <a:schemeClr val="tx1"/>
          </a:fontRef>
        </p:style>
      </p:cxnSp>
      <p:sp>
        <p:nvSpPr>
          <p:cNvPr id="15" name="Rectangle: Rounded Corners 14">
            <a:extLst>
              <a:ext uri="{FF2B5EF4-FFF2-40B4-BE49-F238E27FC236}">
                <a16:creationId xmlns:a16="http://schemas.microsoft.com/office/drawing/2014/main" id="{12D51C64-0A33-207A-6253-ACFEC94A7EAD}"/>
              </a:ext>
            </a:extLst>
          </p:cNvPr>
          <p:cNvSpPr/>
          <p:nvPr/>
        </p:nvSpPr>
        <p:spPr>
          <a:xfrm>
            <a:off x="776637" y="5743429"/>
            <a:ext cx="1143000" cy="2286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4182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wheel(3)">
                                      <p:cBhvr>
                                        <p:cTn id="7" dur="500"/>
                                        <p:tgtEl>
                                          <p:spTgt spid="5"/>
                                        </p:tgtEl>
                                      </p:cBhvr>
                                    </p:animEffect>
                                  </p:childTnLst>
                                </p:cTn>
                              </p:par>
                            </p:childTnLst>
                          </p:cTn>
                        </p:par>
                        <p:par>
                          <p:cTn id="8" fill="hold">
                            <p:stCondLst>
                              <p:cond delay="600"/>
                            </p:stCondLst>
                            <p:childTnLst>
                              <p:par>
                                <p:cTn id="9" presetID="21" presetClass="entr" presetSubtype="3" fill="hold"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Effect transition="in" filter="wheel(3)">
                                      <p:cBhvr>
                                        <p:cTn id="11" dur="500"/>
                                        <p:tgtEl>
                                          <p:spTgt spid="6"/>
                                        </p:tgtEl>
                                      </p:cBhvr>
                                    </p:animEffect>
                                  </p:childTnLst>
                                </p:cTn>
                              </p:par>
                            </p:childTnLst>
                          </p:cTn>
                        </p:par>
                        <p:par>
                          <p:cTn id="12" fill="hold">
                            <p:stCondLst>
                              <p:cond delay="1100"/>
                            </p:stCondLst>
                            <p:childTnLst>
                              <p:par>
                                <p:cTn id="13" presetID="16" presetClass="entr" presetSubtype="2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600"/>
                            </p:stCondLst>
                            <p:childTnLst>
                              <p:par>
                                <p:cTn id="17" presetID="21" presetClass="entr" presetSubtype="3" fill="hold" grpId="0" nodeType="afterEffect">
                                  <p:stCondLst>
                                    <p:cond delay="0"/>
                                  </p:stCondLst>
                                  <p:iterate type="wd">
                                    <p:tmPct val="10000"/>
                                  </p:iterate>
                                  <p:childTnLst>
                                    <p:set>
                                      <p:cBhvr>
                                        <p:cTn id="18" dur="1" fill="hold">
                                          <p:stCondLst>
                                            <p:cond delay="0"/>
                                          </p:stCondLst>
                                        </p:cTn>
                                        <p:tgtEl>
                                          <p:spTgt spid="8"/>
                                        </p:tgtEl>
                                        <p:attrNameLst>
                                          <p:attrName>style.visibility</p:attrName>
                                        </p:attrNameLst>
                                      </p:cBhvr>
                                      <p:to>
                                        <p:strVal val="visible"/>
                                      </p:to>
                                    </p:set>
                                    <p:animEffect transition="in" filter="wheel(3)">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par>
                          <p:cTn id="38" fill="hold">
                            <p:stCondLst>
                              <p:cond delay="1000"/>
                            </p:stCondLst>
                            <p:childTnLst>
                              <p:par>
                                <p:cTn id="39" presetID="16" presetClass="entr" presetSubtype="21"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par>
                          <p:cTn id="42" fill="hold">
                            <p:stCondLst>
                              <p:cond delay="1500"/>
                            </p:stCondLst>
                            <p:childTnLst>
                              <p:par>
                                <p:cTn id="43" presetID="16" presetClass="entr" presetSubtype="21"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par>
                          <p:cTn id="46" fill="hold">
                            <p:stCondLst>
                              <p:cond delay="2000"/>
                            </p:stCondLst>
                            <p:childTnLst>
                              <p:par>
                                <p:cTn id="47" presetID="16" presetClass="entr" presetSubtype="21"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par>
                          <p:cTn id="50" fill="hold">
                            <p:stCondLst>
                              <p:cond delay="2500"/>
                            </p:stCondLst>
                            <p:childTnLst>
                              <p:par>
                                <p:cTn id="51" presetID="16" presetClass="entr" presetSubtype="21"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1000" fill="hold"/>
                                        <p:tgtEl>
                                          <p:spTgt spid="16"/>
                                        </p:tgtEl>
                                        <p:attrNameLst>
                                          <p:attrName>ppt_x</p:attrName>
                                        </p:attrNameLst>
                                      </p:cBhvr>
                                      <p:tavLst>
                                        <p:tav tm="0">
                                          <p:val>
                                            <p:strVal val="#ppt_x"/>
                                          </p:val>
                                        </p:tav>
                                        <p:tav tm="100000">
                                          <p:val>
                                            <p:strVal val="#ppt_x"/>
                                          </p:val>
                                        </p:tav>
                                      </p:tavLst>
                                    </p:anim>
                                    <p:anim calcmode="lin" valueType="num">
                                      <p:cBhvr additive="base">
                                        <p:cTn id="59"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2" grpId="0" animBg="1"/>
      <p:bldP spid="7" grpId="0" animBg="1"/>
      <p:bldP spid="9" grpId="0" animBg="1"/>
      <p:bldP spid="10" grpId="0" animBg="1"/>
      <p:bldP spid="11" grpId="0" animBg="1"/>
      <p:bldP spid="12" grpId="0" animBg="1"/>
      <p:bldP spid="13" grpId="0" animBg="1"/>
      <p:bldP spid="14" grpId="0" animBg="1"/>
      <p:bldP spid="1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7795ED-8C7C-E5A7-DFB2-2264677D7827}"/>
              </a:ext>
            </a:extLst>
          </p:cNvPr>
          <p:cNvSpPr>
            <a:spLocks noGrp="1"/>
          </p:cNvSpPr>
          <p:nvPr>
            <p:ph idx="1"/>
          </p:nvPr>
        </p:nvSpPr>
        <p:spPr>
          <a:xfrm>
            <a:off x="361950" y="609600"/>
            <a:ext cx="8420100" cy="5486400"/>
          </a:xfrm>
          <a:solidFill>
            <a:schemeClr val="bg1">
              <a:lumMod val="95000"/>
            </a:schemeClr>
          </a:solidFill>
          <a:ln w="28575">
            <a:solidFill>
              <a:srgbClr val="0000FF"/>
            </a:solidFill>
            <a:prstDash val="lgDashDot"/>
          </a:ln>
        </p:spPr>
        <p:txBody>
          <a:bodyPr>
            <a:normAutofit/>
          </a:bodyPr>
          <a:lstStyle/>
          <a:p>
            <a:pPr algn="ctr">
              <a:spcBef>
                <a:spcPts val="0"/>
              </a:spcBef>
            </a:pPr>
            <a:endParaRPr lang="es-ES" sz="1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ts val="3000"/>
              </a:lnSpc>
              <a:spcBef>
                <a:spcPts val="0"/>
              </a:spcBef>
              <a:spcAft>
                <a:spcPts val="600"/>
              </a:spcAft>
            </a:pP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Un comentario similar al anterior es aplicable al centro de interés del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transporte</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Aunque las palabras presentes en ambas listas representan el 60%, la mayor parte de las formas aparentemente no coincidentes también pertenecen al léxico disponible en ambos lugares. </a:t>
            </a:r>
          </a:p>
          <a:p>
            <a:pPr marL="109728" indent="0" algn="ctr">
              <a:lnSpc>
                <a:spcPts val="3000"/>
              </a:lnSpc>
              <a:spcBef>
                <a:spcPts val="0"/>
              </a:spcBef>
              <a:spcAft>
                <a:spcPts val="1200"/>
              </a:spcAft>
              <a:buNone/>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Por ejemplo, </a:t>
            </a:r>
            <a:r>
              <a:rPr lang="es-ES" sz="24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triciclo</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burro</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a:t>
            </a:r>
            <a:r>
              <a:rPr lang="es-ES" sz="24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submarino</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son parte del vocabulario dominicano, como </a:t>
            </a:r>
            <a:r>
              <a:rPr lang="es-ES" sz="24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camioneta</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jeep</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a:t>
            </a:r>
            <a:r>
              <a:rPr lang="es-ES" sz="24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jet</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 son del canario.</a:t>
            </a:r>
          </a:p>
          <a:p>
            <a:pPr marL="109728" indent="0" algn="ctr">
              <a:lnSpc>
                <a:spcPts val="3000"/>
              </a:lnSpc>
              <a:spcBef>
                <a:spcPts val="0"/>
              </a:spcBef>
              <a:spcAft>
                <a:spcPts val="1200"/>
              </a:spcAft>
              <a:buNone/>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 dato curioso y muy interesante es la presencia del término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guagua</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exactamente en la misma posición (</a:t>
            </a:r>
            <a:r>
              <a:rPr lang="en-U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 en ambas listas.</a:t>
            </a:r>
          </a:p>
          <a:p>
            <a:pPr algn="ctr">
              <a:lnSpc>
                <a:spcPts val="3000"/>
              </a:lnSpc>
              <a:spcBef>
                <a:spcPts val="0"/>
              </a:spcBef>
              <a:spcAft>
                <a:spcPts val="600"/>
              </a:spcAft>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 con valor distintivo de un dialecto frente al otro están:</a:t>
            </a:r>
          </a:p>
          <a:p>
            <a:pPr algn="ctr">
              <a:lnSpc>
                <a:spcPts val="3000"/>
              </a:lnSpc>
              <a:spcBef>
                <a:spcPts val="0"/>
              </a:spcBef>
              <a:spcAft>
                <a:spcPts val="600"/>
              </a:spcAft>
            </a:pPr>
            <a:r>
              <a:rPr lang="es-ES" sz="24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coche</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a:t>
            </a:r>
            <a:r>
              <a:rPr lang="es-ES" sz="24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furgoneta </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(Canarias)</a:t>
            </a:r>
            <a:endParaRPr lang="es-ES" sz="24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ts val="3000"/>
              </a:lnSpc>
              <a:spcBef>
                <a:spcPts val="0"/>
              </a:spcBef>
              <a:spcAft>
                <a:spcPts val="600"/>
              </a:spcAft>
            </a:pPr>
            <a:r>
              <a:rPr lang="es-ES" sz="24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yipeta</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a:t>
            </a:r>
            <a:r>
              <a:rPr lang="es-ES" sz="2400" i="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motoconcho</a:t>
            </a:r>
            <a:r>
              <a:rPr lang="es-ES" sz="24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Rep. Dominicana)</a:t>
            </a:r>
            <a:endParaRPr lang="es-ES" sz="24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D1B59361-77ED-992B-DE88-C306AB79B9F6}"/>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C99D8B60-D16D-55AA-8794-B35E3938720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1608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heel(8)">
                                      <p:cBhvr>
                                        <p:cTn id="7" dur="500"/>
                                        <p:tgtEl>
                                          <p:spTgt spid="2">
                                            <p:bg/>
                                          </p:spTgt>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heel(8)">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heel(8)">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wheel(8)">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8"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heel(8)">
                                      <p:cBhvr>
                                        <p:cTn id="26" dur="500"/>
                                        <p:tgtEl>
                                          <p:spTgt spid="2">
                                            <p:txEl>
                                              <p:pRg st="4" end="4"/>
                                            </p:txEl>
                                          </p:spTgt>
                                        </p:tgtEl>
                                      </p:cBhvr>
                                    </p:animEffect>
                                  </p:childTnLst>
                                </p:cTn>
                              </p:par>
                            </p:childTnLst>
                          </p:cTn>
                        </p:par>
                        <p:par>
                          <p:cTn id="27" fill="hold">
                            <p:stCondLst>
                              <p:cond delay="500"/>
                            </p:stCondLst>
                            <p:childTnLst>
                              <p:par>
                                <p:cTn id="28" presetID="21" presetClass="entr" presetSubtype="8" fill="hold" grpId="0" nodeType="after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heel(8)">
                                      <p:cBhvr>
                                        <p:cTn id="30" dur="500"/>
                                        <p:tgtEl>
                                          <p:spTgt spid="2">
                                            <p:txEl>
                                              <p:pRg st="5" end="5"/>
                                            </p:txEl>
                                          </p:spTgt>
                                        </p:tgtEl>
                                      </p:cBhvr>
                                    </p:animEffect>
                                  </p:childTnLst>
                                </p:cTn>
                              </p:par>
                            </p:childTnLst>
                          </p:cTn>
                        </p:par>
                        <p:par>
                          <p:cTn id="31" fill="hold">
                            <p:stCondLst>
                              <p:cond delay="1000"/>
                            </p:stCondLst>
                            <p:childTnLst>
                              <p:par>
                                <p:cTn id="32" presetID="21" presetClass="entr" presetSubtype="8" fill="hold" grpId="0" nodeType="after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wheel(8)">
                                      <p:cBhvr>
                                        <p:cTn id="3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83F300C2-07E1-FCC8-EACD-70B8BC050B37}"/>
              </a:ext>
            </a:extLst>
          </p:cNvPr>
          <p:cNvGraphicFramePr>
            <a:graphicFrameLocks noGrp="1"/>
          </p:cNvGraphicFramePr>
          <p:nvPr>
            <p:ph idx="1"/>
            <p:extLst>
              <p:ext uri="{D42A27DB-BD31-4B8C-83A1-F6EECF244321}">
                <p14:modId xmlns:p14="http://schemas.microsoft.com/office/powerpoint/2010/main" val="4016891602"/>
              </p:ext>
            </p:extLst>
          </p:nvPr>
        </p:nvGraphicFramePr>
        <p:xfrm>
          <a:off x="1409700" y="506754"/>
          <a:ext cx="6324599" cy="6222928"/>
        </p:xfrm>
        <a:graphic>
          <a:graphicData uri="http://schemas.openxmlformats.org/drawingml/2006/table">
            <a:tbl>
              <a:tblPr/>
              <a:tblGrid>
                <a:gridCol w="326108">
                  <a:extLst>
                    <a:ext uri="{9D8B030D-6E8A-4147-A177-3AD203B41FA5}">
                      <a16:colId xmlns:a16="http://schemas.microsoft.com/office/drawing/2014/main" val="2994398886"/>
                    </a:ext>
                  </a:extLst>
                </a:gridCol>
                <a:gridCol w="934794">
                  <a:extLst>
                    <a:ext uri="{9D8B030D-6E8A-4147-A177-3AD203B41FA5}">
                      <a16:colId xmlns:a16="http://schemas.microsoft.com/office/drawing/2014/main" val="343765176"/>
                    </a:ext>
                  </a:extLst>
                </a:gridCol>
                <a:gridCol w="845065">
                  <a:extLst>
                    <a:ext uri="{9D8B030D-6E8A-4147-A177-3AD203B41FA5}">
                      <a16:colId xmlns:a16="http://schemas.microsoft.com/office/drawing/2014/main" val="3920989813"/>
                    </a:ext>
                  </a:extLst>
                </a:gridCol>
                <a:gridCol w="1024526">
                  <a:extLst>
                    <a:ext uri="{9D8B030D-6E8A-4147-A177-3AD203B41FA5}">
                      <a16:colId xmlns:a16="http://schemas.microsoft.com/office/drawing/2014/main" val="1234003757"/>
                    </a:ext>
                  </a:extLst>
                </a:gridCol>
                <a:gridCol w="1205324">
                  <a:extLst>
                    <a:ext uri="{9D8B030D-6E8A-4147-A177-3AD203B41FA5}">
                      <a16:colId xmlns:a16="http://schemas.microsoft.com/office/drawing/2014/main" val="608568316"/>
                    </a:ext>
                  </a:extLst>
                </a:gridCol>
                <a:gridCol w="903992">
                  <a:extLst>
                    <a:ext uri="{9D8B030D-6E8A-4147-A177-3AD203B41FA5}">
                      <a16:colId xmlns:a16="http://schemas.microsoft.com/office/drawing/2014/main" val="3201993767"/>
                    </a:ext>
                  </a:extLst>
                </a:gridCol>
                <a:gridCol w="1084790">
                  <a:extLst>
                    <a:ext uri="{9D8B030D-6E8A-4147-A177-3AD203B41FA5}">
                      <a16:colId xmlns:a16="http://schemas.microsoft.com/office/drawing/2014/main" val="2449900810"/>
                    </a:ext>
                  </a:extLst>
                </a:gridCol>
              </a:tblGrid>
              <a:tr h="218960">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6">
                  <a:txBody>
                    <a:bodyPr/>
                    <a:lstStyle/>
                    <a:p>
                      <a:pPr marL="0" marR="0" algn="ctr">
                        <a:lnSpc>
                          <a:spcPct val="107000"/>
                        </a:lnSpc>
                        <a:spcBef>
                          <a:spcPts val="0"/>
                        </a:spcBef>
                        <a:spcAft>
                          <a:spcPts val="0"/>
                        </a:spcAft>
                      </a:pPr>
                      <a:r>
                        <a:rPr lang="es-ES" sz="1400" b="1" kern="0">
                          <a:effectLst/>
                          <a:latin typeface="Times New Roman" panose="02020603050405020304" pitchFamily="18" charset="0"/>
                          <a:ea typeface="Times New Roman" panose="02020603050405020304" pitchFamily="18" charset="0"/>
                          <a:cs typeface="Arial" panose="020B0604020202020204" pitchFamily="34" charset="0"/>
                        </a:rPr>
                        <a:t>LA ROPA / EL VESTIDO</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932896409"/>
                  </a:ext>
                </a:extLst>
              </a:tr>
              <a:tr h="187624">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marL="0" marR="0" algn="ctr">
                        <a:lnSpc>
                          <a:spcPct val="107000"/>
                        </a:lnSpc>
                        <a:spcBef>
                          <a:spcPts val="0"/>
                        </a:spcBef>
                        <a:spcAft>
                          <a:spcPts val="0"/>
                        </a:spcAft>
                      </a:pPr>
                      <a:r>
                        <a:rPr lang="es-ES" sz="12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LAS PALMAS</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ES"/>
                    </a:p>
                  </a:txBody>
                  <a:tcPr/>
                </a:tc>
                <a:tc hMerge="1">
                  <a:txBody>
                    <a:bodyPr/>
                    <a:lstStyle/>
                    <a:p>
                      <a:endParaRPr lang="es-ES"/>
                    </a:p>
                  </a:txBody>
                  <a:tcPr/>
                </a:tc>
                <a:tc gridSpan="3">
                  <a:txBody>
                    <a:bodyPr/>
                    <a:lstStyle/>
                    <a:p>
                      <a:pPr marL="0" marR="0" algn="ctr">
                        <a:lnSpc>
                          <a:spcPct val="107000"/>
                        </a:lnSpc>
                        <a:spcBef>
                          <a:spcPts val="0"/>
                        </a:spcBef>
                        <a:spcAft>
                          <a:spcPts val="0"/>
                        </a:spcAft>
                      </a:pPr>
                      <a:r>
                        <a:rPr lang="es-ES" sz="1200" b="1" kern="0" dirty="0">
                          <a:solidFill>
                            <a:srgbClr val="006600"/>
                          </a:solidFill>
                          <a:effectLst/>
                          <a:latin typeface="Times New Roman" panose="02020603050405020304" pitchFamily="18" charset="0"/>
                          <a:ea typeface="Times New Roman" panose="02020603050405020304" pitchFamily="18" charset="0"/>
                          <a:cs typeface="Arial" panose="020B0604020202020204" pitchFamily="34" charset="0"/>
                        </a:rPr>
                        <a:t>REP. DOMINICANA</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641349515"/>
                  </a:ext>
                </a:extLst>
              </a:tr>
              <a:tr h="187624">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Palabra</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Dispon.</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 aparición</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b="1" kern="0">
                          <a:solidFill>
                            <a:srgbClr val="006600"/>
                          </a:solidFill>
                          <a:effectLst/>
                          <a:latin typeface="Times New Roman" panose="02020603050405020304" pitchFamily="18" charset="0"/>
                          <a:ea typeface="Times New Roman" panose="02020603050405020304" pitchFamily="18" charset="0"/>
                          <a:cs typeface="Arial" panose="020B0604020202020204" pitchFamily="34" charset="0"/>
                        </a:rPr>
                        <a:t>Palabra</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b="1" kern="0">
                          <a:solidFill>
                            <a:srgbClr val="006600"/>
                          </a:solidFill>
                          <a:effectLst/>
                          <a:latin typeface="Times New Roman" panose="02020603050405020304" pitchFamily="18" charset="0"/>
                          <a:ea typeface="Times New Roman" panose="02020603050405020304" pitchFamily="18" charset="0"/>
                          <a:cs typeface="Arial" panose="020B0604020202020204" pitchFamily="34" charset="0"/>
                        </a:rPr>
                        <a:t>Dispon.</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b="1" kern="0">
                          <a:solidFill>
                            <a:srgbClr val="006600"/>
                          </a:solidFill>
                          <a:effectLst/>
                          <a:latin typeface="Times New Roman" panose="02020603050405020304" pitchFamily="18" charset="0"/>
                          <a:ea typeface="Times New Roman" panose="02020603050405020304" pitchFamily="18" charset="0"/>
                          <a:cs typeface="Arial" panose="020B0604020202020204" pitchFamily="34" charset="0"/>
                        </a:rPr>
                        <a:t>% aparición</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02685239"/>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1</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pantalón</a:t>
                      </a: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0,73129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91,837</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pantalón</a:t>
                      </a:r>
                      <a:r>
                        <a:rPr lang="en-US" sz="12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0.71208</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85.952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53554895"/>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camisa</a:t>
                      </a: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0,59582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75,325</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camisa</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0.58872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77.619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97896539"/>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3</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calcetín</a:t>
                      </a: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0,56367</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92,022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zapato</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0.54891</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81.429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04369045"/>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4</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braga</a:t>
                      </a: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0,47957</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79,035</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blusa</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0.53615</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69.286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92686196"/>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5</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blusa</a:t>
                      </a: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0,46103</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58,813</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falda</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0.47842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68.571</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50884817"/>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falda</a:t>
                      </a: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0,44611</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67,161</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media</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0.39299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69.048</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7837355"/>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7</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calzoncillo</a:t>
                      </a: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0,43059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70,501</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polocher</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0.37553</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50.238</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26740694"/>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8</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chaqueta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0,42930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72,356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panties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0.37500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61.429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52782772"/>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pulóver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0,41416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59,184</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T-shirt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0.33816</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46.429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95336208"/>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10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zapato</a:t>
                      </a: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0,39423</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66,234</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vestido</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0.33646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52.381</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72940484"/>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11</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sujetador</a:t>
                      </a: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0,36466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64,935</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jeans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0.33416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46.905</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09679184"/>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12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camiseta</a:t>
                      </a: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0,35636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52,876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tenis</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0.30758</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54.524</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91529756"/>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13</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media</a:t>
                      </a: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0,32855</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65,863</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brasier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0.28941</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50.952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24160604"/>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14</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jersey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0,29690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43,043</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gorra</a:t>
                      </a:r>
                      <a:r>
                        <a:rPr lang="en-US" sz="1200" b="1" kern="1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0.23657</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40.952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71989293"/>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15</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bufanda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0,27932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51,763</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correa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0.22595</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45.952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64682433"/>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16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guante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0,22127</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46,011</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pantaloncillo</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0.21750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36.429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80438014"/>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17</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suéter</a:t>
                      </a: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0,19789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27,644</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zapatilla</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0.19770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37.143</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12123560"/>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18</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camisilla</a:t>
                      </a: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0,17943</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32,839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arete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0.19226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36.667</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04985450"/>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19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rebeca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0,17910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32,468</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abrigo</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0.16492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33.571</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97088664"/>
                  </a:ext>
                </a:extLst>
              </a:tr>
              <a:tr h="187624">
                <a:tc>
                  <a:txBody>
                    <a:bodyPr/>
                    <a:lstStyle/>
                    <a:p>
                      <a:pPr marL="0" marR="0" algn="r">
                        <a:lnSpc>
                          <a:spcPct val="107000"/>
                        </a:lnSpc>
                        <a:spcBef>
                          <a:spcPts val="0"/>
                        </a:spcBef>
                        <a:spcAft>
                          <a:spcPts val="0"/>
                        </a:spcAft>
                      </a:pPr>
                      <a:r>
                        <a:rPr lang="en-GB" sz="1200" kern="0">
                          <a:effectLst/>
                          <a:latin typeface="Times New Roman" panose="02020603050405020304" pitchFamily="18" charset="0"/>
                          <a:ea typeface="Times New Roman" panose="02020603050405020304" pitchFamily="18" charset="0"/>
                          <a:cs typeface="Arial" panose="020B0604020202020204" pitchFamily="34" charset="0"/>
                        </a:rPr>
                        <a:t>20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abrigo</a:t>
                      </a: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0,16457</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33,952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franela</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0.15546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27.143</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7436738"/>
                  </a:ext>
                </a:extLst>
              </a:tr>
              <a:tr h="187624">
                <a:tc>
                  <a:txBody>
                    <a:bodyPr/>
                    <a:lstStyle/>
                    <a:p>
                      <a:pPr marL="0" marR="0" algn="r">
                        <a:lnSpc>
                          <a:spcPct val="107000"/>
                        </a:lnSpc>
                        <a:spcBef>
                          <a:spcPts val="0"/>
                        </a:spcBef>
                        <a:spcAft>
                          <a:spcPts val="0"/>
                        </a:spcAft>
                      </a:pPr>
                      <a:r>
                        <a:rPr lang="en-GB" sz="1200" kern="0">
                          <a:effectLst/>
                          <a:latin typeface="Times New Roman" panose="02020603050405020304" pitchFamily="18" charset="0"/>
                          <a:ea typeface="Times New Roman" panose="02020603050405020304" pitchFamily="18" charset="0"/>
                          <a:cs typeface="Arial" panose="020B0604020202020204" pitchFamily="34" charset="0"/>
                        </a:rPr>
                        <a:t>21</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corbata</a:t>
                      </a: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0,15855</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32,096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short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0.15076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26.190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24417355"/>
                  </a:ext>
                </a:extLst>
              </a:tr>
              <a:tr h="187624">
                <a:tc>
                  <a:txBody>
                    <a:bodyPr/>
                    <a:lstStyle/>
                    <a:p>
                      <a:pPr marL="0" marR="0" algn="r">
                        <a:lnSpc>
                          <a:spcPct val="107000"/>
                        </a:lnSpc>
                        <a:spcBef>
                          <a:spcPts val="0"/>
                        </a:spcBef>
                        <a:spcAft>
                          <a:spcPts val="0"/>
                        </a:spcAft>
                      </a:pPr>
                      <a:r>
                        <a:rPr lang="en-GB" sz="1200" kern="0">
                          <a:effectLst/>
                          <a:latin typeface="Times New Roman" panose="02020603050405020304" pitchFamily="18" charset="0"/>
                          <a:ea typeface="Times New Roman" panose="02020603050405020304" pitchFamily="18" charset="0"/>
                          <a:cs typeface="Arial" panose="020B0604020202020204" pitchFamily="34" charset="0"/>
                        </a:rPr>
                        <a:t>22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solidFill>
                            <a:srgbClr val="0000FF"/>
                          </a:solidFill>
                          <a:effectLst/>
                          <a:latin typeface="Times New Roman" panose="02020603050405020304" pitchFamily="18" charset="0"/>
                          <a:ea typeface="Times New Roman" panose="02020603050405020304" pitchFamily="18" charset="0"/>
                          <a:cs typeface="Arial" panose="020B0604020202020204" pitchFamily="34" charset="0"/>
                        </a:rPr>
                        <a:t>gorro</a:t>
                      </a: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0,15652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32,282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bóxer</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0.14167</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26.667</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3016398"/>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23</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sombrero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0,14536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28,015</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camiseta</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0.13569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20.000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99129192"/>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24</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traje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0,14246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26,531</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suéter</a:t>
                      </a:r>
                      <a:r>
                        <a:rPr lang="en-US" sz="1200" b="1" kern="100"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0.12280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18.095</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47172056"/>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25</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dirty="0">
                          <a:effectLst/>
                          <a:latin typeface="Times New Roman" panose="02020603050405020304" pitchFamily="18" charset="0"/>
                          <a:ea typeface="Times New Roman" panose="02020603050405020304" pitchFamily="18" charset="0"/>
                          <a:cs typeface="Arial" panose="020B0604020202020204" pitchFamily="34" charset="0"/>
                        </a:rPr>
                        <a:t>playera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0,13982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27,829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reloj</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0.12112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27.381</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86529217"/>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26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bermudas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0,13904</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26,902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corbata</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0.11791</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25.714</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54568677"/>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27</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bañador </a:t>
                      </a: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0,12706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27,829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camisilla</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0.11645</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22.381</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90502217"/>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28</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vaquero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dirty="0">
                          <a:effectLst/>
                          <a:latin typeface="Times New Roman" panose="02020603050405020304" pitchFamily="18" charset="0"/>
                          <a:ea typeface="Times New Roman" panose="02020603050405020304" pitchFamily="18" charset="0"/>
                          <a:cs typeface="Arial" panose="020B0604020202020204" pitchFamily="34" charset="0"/>
                        </a:rPr>
                        <a:t>0,12633</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20,037</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sandalia</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0.10997</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22.857</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52583762"/>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29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body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0,12396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25,046</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err="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calzoncillo</a:t>
                      </a: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0.10654</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17.619</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43317104"/>
                  </a:ext>
                </a:extLst>
              </a:tr>
              <a:tr h="187624">
                <a:tc>
                  <a:txBody>
                    <a:bodyPr/>
                    <a:lstStyle/>
                    <a:p>
                      <a:pPr marL="0" marR="0" algn="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30</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ES" sz="1200" b="1" kern="0">
                          <a:effectLst/>
                          <a:latin typeface="Times New Roman" panose="02020603050405020304" pitchFamily="18" charset="0"/>
                          <a:ea typeface="Times New Roman" panose="02020603050405020304" pitchFamily="18" charset="0"/>
                          <a:cs typeface="Arial" panose="020B0604020202020204" pitchFamily="34" charset="0"/>
                        </a:rPr>
                        <a:t>polo          </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0,12043</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s-ES" sz="1200" kern="0">
                          <a:effectLst/>
                          <a:latin typeface="Times New Roman" panose="02020603050405020304" pitchFamily="18" charset="0"/>
                          <a:ea typeface="Times New Roman" panose="02020603050405020304" pitchFamily="18" charset="0"/>
                          <a:cs typeface="Arial" panose="020B0604020202020204" pitchFamily="34" charset="0"/>
                        </a:rPr>
                        <a:t>21,892</a:t>
                      </a:r>
                      <a:endParaRPr lang="en-US" sz="11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collar  </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0.10565</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22.143</a:t>
                      </a: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589" marR="435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72788520"/>
                  </a:ext>
                </a:extLst>
              </a:tr>
            </a:tbl>
          </a:graphicData>
        </a:graphic>
      </p:graphicFrame>
      <p:sp>
        <p:nvSpPr>
          <p:cNvPr id="3" name="Date Placeholder 2">
            <a:extLst>
              <a:ext uri="{FF2B5EF4-FFF2-40B4-BE49-F238E27FC236}">
                <a16:creationId xmlns:a16="http://schemas.microsoft.com/office/drawing/2014/main" id="{C2E07685-1554-952A-60D4-9AD6C6F5832B}"/>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4196D1DE-7125-AED5-5817-5011664872D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 name="Title 4">
            <a:extLst>
              <a:ext uri="{FF2B5EF4-FFF2-40B4-BE49-F238E27FC236}">
                <a16:creationId xmlns:a16="http://schemas.microsoft.com/office/drawing/2014/main" id="{F27D1C34-FA22-CED0-151F-E46E1789CFC8}"/>
              </a:ext>
            </a:extLst>
          </p:cNvPr>
          <p:cNvSpPr>
            <a:spLocks noGrp="1"/>
          </p:cNvSpPr>
          <p:nvPr>
            <p:ph type="title"/>
          </p:nvPr>
        </p:nvSpPr>
        <p:spPr>
          <a:xfrm>
            <a:off x="3076574" y="138586"/>
            <a:ext cx="2990850" cy="328880"/>
          </a:xfrm>
        </p:spPr>
        <p:txBody>
          <a:bodyPr>
            <a:normAutofit fontScale="90000"/>
          </a:bodyPr>
          <a:lstStyle/>
          <a:p>
            <a:pPr algn="ctr"/>
            <a:r>
              <a:rPr lang="es-ES" sz="2400" dirty="0">
                <a:solidFill>
                  <a:srgbClr val="0000FF"/>
                </a:solidFill>
                <a:latin typeface="Times New Roman" panose="02020603050405020304" pitchFamily="18" charset="0"/>
                <a:cs typeface="Times New Roman" panose="02020603050405020304" pitchFamily="18" charset="0"/>
              </a:rPr>
              <a:t>El léxico disponible</a:t>
            </a:r>
          </a:p>
        </p:txBody>
      </p:sp>
      <p:sp>
        <p:nvSpPr>
          <p:cNvPr id="10" name="TextBox 9">
            <a:extLst>
              <a:ext uri="{FF2B5EF4-FFF2-40B4-BE49-F238E27FC236}">
                <a16:creationId xmlns:a16="http://schemas.microsoft.com/office/drawing/2014/main" id="{3D3C3492-B209-A5F1-7B09-0F8DD331DFC2}"/>
              </a:ext>
            </a:extLst>
          </p:cNvPr>
          <p:cNvSpPr txBox="1"/>
          <p:nvPr/>
        </p:nvSpPr>
        <p:spPr>
          <a:xfrm>
            <a:off x="69219" y="138586"/>
            <a:ext cx="3054981" cy="338554"/>
          </a:xfrm>
          <a:prstGeom prst="rect">
            <a:avLst/>
          </a:prstGeom>
          <a:noFill/>
          <a:ln w="19050">
            <a:solidFill>
              <a:srgbClr val="0000FF"/>
            </a:solidFill>
            <a:prstDash val="sysDash"/>
          </a:ln>
        </p:spPr>
        <p:txBody>
          <a:bodyPr wrap="square">
            <a:spAutoFit/>
          </a:bodyPr>
          <a:lstStyle/>
          <a:p>
            <a:r>
              <a:rPr lang="es-ES" sz="16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Palabras en ambas listas: 13 (43%</a:t>
            </a:r>
            <a:r>
              <a:rPr lang="es-ES" sz="1600" dirty="0">
                <a:solidFill>
                  <a:srgbClr val="0000FF"/>
                </a:solidFill>
                <a:effectLst>
                  <a:outerShdw blurRad="38100" dist="38100" dir="2700000" algn="tl">
                    <a:srgbClr val="000000">
                      <a:alpha val="43137"/>
                    </a:srgbClr>
                  </a:outerShdw>
                </a:effectLst>
                <a:ea typeface="Calibri" panose="020F0502020204030204" pitchFamily="34" charset="0"/>
              </a:rPr>
              <a:t>) </a:t>
            </a:r>
            <a:endParaRPr lang="es-ES" sz="1600" dirty="0">
              <a:solidFill>
                <a:srgbClr val="0000FF"/>
              </a:solidFill>
              <a:effectLst>
                <a:outerShdw blurRad="38100" dist="38100" dir="2700000" algn="tl">
                  <a:srgbClr val="000000">
                    <a:alpha val="43137"/>
                  </a:srgbClr>
                </a:outerShdw>
              </a:effectLst>
            </a:endParaRPr>
          </a:p>
        </p:txBody>
      </p:sp>
      <p:sp>
        <p:nvSpPr>
          <p:cNvPr id="2" name="Rectangle: Rounded Corners 1">
            <a:extLst>
              <a:ext uri="{FF2B5EF4-FFF2-40B4-BE49-F238E27FC236}">
                <a16:creationId xmlns:a16="http://schemas.microsoft.com/office/drawing/2014/main" id="{EF19D177-E18C-D3F1-BA93-634A23D299BF}"/>
              </a:ext>
            </a:extLst>
          </p:cNvPr>
          <p:cNvSpPr/>
          <p:nvPr/>
        </p:nvSpPr>
        <p:spPr>
          <a:xfrm>
            <a:off x="1476616" y="1447800"/>
            <a:ext cx="1143000" cy="2286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Rounded Corners 5">
            <a:extLst>
              <a:ext uri="{FF2B5EF4-FFF2-40B4-BE49-F238E27FC236}">
                <a16:creationId xmlns:a16="http://schemas.microsoft.com/office/drawing/2014/main" id="{4DDE3E93-8486-652D-7A25-8F3909873950}"/>
              </a:ext>
            </a:extLst>
          </p:cNvPr>
          <p:cNvSpPr/>
          <p:nvPr/>
        </p:nvSpPr>
        <p:spPr>
          <a:xfrm>
            <a:off x="1476616" y="1676400"/>
            <a:ext cx="1143000" cy="1524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Rounded Corners 8">
            <a:extLst>
              <a:ext uri="{FF2B5EF4-FFF2-40B4-BE49-F238E27FC236}">
                <a16:creationId xmlns:a16="http://schemas.microsoft.com/office/drawing/2014/main" id="{D09E7E2A-7A43-9BEE-5D41-911B2A67281F}"/>
              </a:ext>
            </a:extLst>
          </p:cNvPr>
          <p:cNvSpPr/>
          <p:nvPr/>
        </p:nvSpPr>
        <p:spPr>
          <a:xfrm>
            <a:off x="1533766" y="5943600"/>
            <a:ext cx="1028700" cy="2286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angle: Rounded Corners 10">
            <a:extLst>
              <a:ext uri="{FF2B5EF4-FFF2-40B4-BE49-F238E27FC236}">
                <a16:creationId xmlns:a16="http://schemas.microsoft.com/office/drawing/2014/main" id="{AAB99798-705A-B72E-8119-AE35F562545A}"/>
              </a:ext>
            </a:extLst>
          </p:cNvPr>
          <p:cNvSpPr/>
          <p:nvPr/>
        </p:nvSpPr>
        <p:spPr>
          <a:xfrm>
            <a:off x="4419600" y="2209800"/>
            <a:ext cx="1066800" cy="2286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angle: Rounded Corners 11">
            <a:extLst>
              <a:ext uri="{FF2B5EF4-FFF2-40B4-BE49-F238E27FC236}">
                <a16:creationId xmlns:a16="http://schemas.microsoft.com/office/drawing/2014/main" id="{32681518-76B0-8A18-2B39-957F7A48C559}"/>
              </a:ext>
            </a:extLst>
          </p:cNvPr>
          <p:cNvSpPr/>
          <p:nvPr/>
        </p:nvSpPr>
        <p:spPr>
          <a:xfrm>
            <a:off x="1476616" y="2971800"/>
            <a:ext cx="1028700" cy="2286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Rounded Corners 6">
            <a:extLst>
              <a:ext uri="{FF2B5EF4-FFF2-40B4-BE49-F238E27FC236}">
                <a16:creationId xmlns:a16="http://schemas.microsoft.com/office/drawing/2014/main" id="{5400A9B4-0A68-B57E-A9D4-F493BDD5F2D6}"/>
              </a:ext>
            </a:extLst>
          </p:cNvPr>
          <p:cNvSpPr/>
          <p:nvPr/>
        </p:nvSpPr>
        <p:spPr>
          <a:xfrm>
            <a:off x="3657600" y="477140"/>
            <a:ext cx="2151381" cy="295020"/>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443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500"/>
                                        <p:tgtEl>
                                          <p:spTgt spid="5"/>
                                        </p:tgtEl>
                                      </p:cBhvr>
                                    </p:animEffect>
                                  </p:childTnLst>
                                </p:cTn>
                              </p:par>
                            </p:childTnLst>
                          </p:cTn>
                        </p:par>
                        <p:par>
                          <p:cTn id="8" fill="hold">
                            <p:stCondLst>
                              <p:cond delay="500"/>
                            </p:stCondLst>
                            <p:childTnLst>
                              <p:par>
                                <p:cTn id="9" presetID="21" presetClass="entr" presetSubtype="3"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3)">
                                      <p:cBhvr>
                                        <p:cTn id="11" dur="1000"/>
                                        <p:tgtEl>
                                          <p:spTgt spid="8"/>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2000"/>
                            </p:stCondLst>
                            <p:childTnLst>
                              <p:par>
                                <p:cTn id="17" presetID="21" presetClass="entr" presetSubtype="3" fill="hold" grpId="0" nodeType="afterEffect">
                                  <p:stCondLst>
                                    <p:cond delay="0"/>
                                  </p:stCondLst>
                                  <p:iterate type="wd">
                                    <p:tmPct val="10000"/>
                                  </p:iterate>
                                  <p:childTnLst>
                                    <p:set>
                                      <p:cBhvr>
                                        <p:cTn id="18" dur="1" fill="hold">
                                          <p:stCondLst>
                                            <p:cond delay="0"/>
                                          </p:stCondLst>
                                        </p:cTn>
                                        <p:tgtEl>
                                          <p:spTgt spid="10"/>
                                        </p:tgtEl>
                                        <p:attrNameLst>
                                          <p:attrName>style.visibility</p:attrName>
                                        </p:attrNameLst>
                                      </p:cBhvr>
                                      <p:to>
                                        <p:strVal val="visible"/>
                                      </p:to>
                                    </p:set>
                                    <p:animEffect transition="in" filter="wheel(3)">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par>
                          <p:cTn id="33" fill="hold">
                            <p:stCondLst>
                              <p:cond delay="1500"/>
                            </p:stCondLst>
                            <p:childTnLst>
                              <p:par>
                                <p:cTn id="34" presetID="16" presetClass="entr" presetSubtype="21"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2" grpId="0" animBg="1"/>
      <p:bldP spid="6" grpId="0" animBg="1"/>
      <p:bldP spid="9" grpId="0" animBg="1"/>
      <p:bldP spid="11" grpId="0" animBg="1"/>
      <p:bldP spid="12"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56000"/>
            <a:ext cx="8229600" cy="3004532"/>
          </a:xfrm>
          <a:solidFill>
            <a:schemeClr val="bg1">
              <a:lumMod val="95000"/>
            </a:schemeClr>
          </a:solidFill>
          <a:ln w="28575">
            <a:solidFill>
              <a:srgbClr val="0000FF"/>
            </a:solidFill>
            <a:prstDash val="dash"/>
          </a:ln>
        </p:spPr>
        <p:txBody>
          <a:bodyPr>
            <a:normAutofit/>
          </a:bodyPr>
          <a:lstStyle/>
          <a:p>
            <a:pPr marL="0" indent="0" algn="ctr">
              <a:lnSpc>
                <a:spcPts val="2500"/>
              </a:lnSpc>
              <a:spcBef>
                <a:spcPts val="0"/>
              </a:spcBef>
              <a:spcAft>
                <a:spcPts val="1800"/>
              </a:spcAft>
              <a:buNone/>
            </a:pP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Y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necesitaban</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una persona para que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trabajara</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como</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maquini</a:t>
            </a:r>
            <a:r>
              <a:rPr lang="en-US" sz="20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ta</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fijo</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porque</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un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señor</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lamentablemente</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que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fue</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el que me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llevó</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el padrino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mío</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di</a:t>
            </a:r>
            <a:r>
              <a:rPr lang="en-US" sz="20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cutió</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con una persona y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dijo</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que no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iba</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trabajar</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má</a:t>
            </a:r>
            <a:r>
              <a:rPr lang="en-US" sz="20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y le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tiró</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su</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puñetazo</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Lamentablemente</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salió</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el padrino y se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quedó</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el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ahija</a:t>
            </a:r>
            <a:r>
              <a:rPr lang="en-US" sz="2000" b="1" strike="sngStrike"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o</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El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ahija</a:t>
            </a:r>
            <a:r>
              <a:rPr lang="en-US" sz="2000" b="1" strike="sngStrike"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o</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atendió</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el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asunto</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Resolví</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la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máquina</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como</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ocho</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mese</a:t>
            </a:r>
            <a:r>
              <a:rPr lang="en-US" sz="20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Me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fijaron</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como</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maquini</a:t>
            </a:r>
            <a:r>
              <a:rPr lang="en-US" sz="20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ta</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todo</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el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mundo</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lo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fijan</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como</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aparador</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mí</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me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fijaron</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como</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maquini</a:t>
            </a:r>
            <a:r>
              <a:rPr lang="en-US" sz="20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ta</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Otra</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a:t>
            </a:r>
            <a:r>
              <a:rPr lang="en-US" sz="20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cala</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buena</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Me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gu</a:t>
            </a:r>
            <a:r>
              <a:rPr lang="en-US" sz="20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tó</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esa</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Luego me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interesé</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comencé</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reparando</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cosita</a:t>
            </a:r>
            <a:r>
              <a:rPr lang="en-US" sz="20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luego.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a:t>
            </a:r>
            <a:r>
              <a:rPr lang="en-US" sz="20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tudié</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a:t>
            </a:r>
            <a:r>
              <a:rPr lang="en-US" sz="20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tudié</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a:t>
            </a:r>
            <a:r>
              <a:rPr lang="en-US" sz="20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tudié</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ha</a:t>
            </a:r>
            <a:r>
              <a:rPr lang="en-US" sz="20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ta</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que en la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graduación</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me </a:t>
            </a:r>
            <a:r>
              <a:rPr lang="en-US" sz="20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dieron</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mi diploma, </a:t>
            </a:r>
            <a:r>
              <a:rPr lang="en-US" sz="2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fui</a:t>
            </a:r>
            <a:r>
              <a:rPr lang="en-US" sz="2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uno de </a:t>
            </a:r>
            <a:r>
              <a:rPr lang="en-US" sz="2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lo</a:t>
            </a:r>
            <a:r>
              <a:rPr lang="en-US" sz="20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mejore</a:t>
            </a:r>
            <a:r>
              <a:rPr lang="en-US" sz="20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68EA03-A2B5-4922-B577-5601BF7EA8F3}" type="slidenum">
              <a:rPr kumimoji="0" lang="es-DO"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11" name="Content Placeholder 2">
            <a:extLst>
              <a:ext uri="{FF2B5EF4-FFF2-40B4-BE49-F238E27FC236}">
                <a16:creationId xmlns:a16="http://schemas.microsoft.com/office/drawing/2014/main" id="{74C3D399-C036-DA06-981C-65FEE2F14FE8}"/>
              </a:ext>
            </a:extLst>
          </p:cNvPr>
          <p:cNvSpPr txBox="1">
            <a:spLocks/>
          </p:cNvSpPr>
          <p:nvPr/>
        </p:nvSpPr>
        <p:spPr>
          <a:xfrm>
            <a:off x="285750" y="914400"/>
            <a:ext cx="8572500" cy="2632194"/>
          </a:xfrm>
          <a:prstGeom prst="rect">
            <a:avLst/>
          </a:prstGeom>
          <a:solidFill>
            <a:schemeClr val="bg1">
              <a:lumMod val="95000"/>
            </a:schemeClr>
          </a:solidFill>
          <a:ln w="19050">
            <a:solidFill>
              <a:srgbClr val="000099"/>
            </a:solidFill>
            <a:prstDash val="dash"/>
          </a:ln>
        </p:spPr>
        <p:txBody>
          <a:bodyPr vert="horz">
            <a:normAutofit fontScale="925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fontAlgn="auto">
              <a:lnSpc>
                <a:spcPts val="2500"/>
              </a:lnSpc>
              <a:spcBef>
                <a:spcPts val="0"/>
              </a:spcBef>
              <a:spcAft>
                <a:spcPts val="1800"/>
              </a:spcAft>
              <a:buNone/>
            </a:pP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La casa e</a:t>
            </a:r>
            <a:r>
              <a:rPr lang="es-ES"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a:t>
            </a:r>
            <a:r>
              <a:rPr lang="es-ES"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una casa terrera de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piso</a:t>
            </a:r>
            <a:r>
              <a:rPr lang="en-US" sz="20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ba</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tante</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grande. En la parte de abajo e</a:t>
            </a:r>
            <a:r>
              <a:rPr lang="es-ES"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un bar, con tre</a:t>
            </a:r>
            <a:r>
              <a:rPr lang="es-ES" sz="2000" b="1" u="sng"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 </a:t>
            </a:r>
            <a:r>
              <a:rPr lang="es-ES" sz="2000" b="1" u="sng"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alone</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De</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pué</a:t>
            </a:r>
            <a:r>
              <a:rPr lang="en-US" sz="20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tiene la cocina,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baño</a:t>
            </a:r>
            <a:r>
              <a:rPr lang="en-US" sz="20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para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hombre</a:t>
            </a:r>
            <a:r>
              <a:rPr lang="en-US" sz="20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y para la mujer y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má</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nada.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De</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pué</a:t>
            </a:r>
            <a:r>
              <a:rPr lang="en-US" sz="20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hay una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calera</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que sube, que e</a:t>
            </a:r>
            <a:r>
              <a:rPr lang="es-ES"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para la casa ya en sí. La casa tiene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habitacione</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un salón grande, una cocina y la azotea. Y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tá</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en un sitio céntrico que e</a:t>
            </a:r>
            <a:r>
              <a:rPr lang="es-ES"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al lado de la plaza,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ju</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tamente</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Y e</a:t>
            </a:r>
            <a:r>
              <a:rPr lang="es-ES"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un montón de vieja, tiene un montón de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año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la casa. Antiguamente habían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casa</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alrededor que eran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iguale</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que esa, pero hoy en día la… ya no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tán</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ya, sino son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casa</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nueva</a:t>
            </a:r>
            <a:r>
              <a:rPr lang="en-US" sz="20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y la de mi padre e</a:t>
            </a:r>
            <a:r>
              <a:rPr lang="es-ES"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una de las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má</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antigua</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A431BA11-62EB-1786-B51C-7EE272A5C841}"/>
              </a:ext>
            </a:extLst>
          </p:cNvPr>
          <p:cNvSpPr txBox="1"/>
          <p:nvPr/>
        </p:nvSpPr>
        <p:spPr>
          <a:xfrm>
            <a:off x="5825648" y="3100467"/>
            <a:ext cx="3032602" cy="430887"/>
          </a:xfrm>
          <a:prstGeom prst="rect">
            <a:avLst/>
          </a:prstGeom>
          <a:solidFill>
            <a:schemeClr val="bg1"/>
          </a:solidFill>
          <a:ln w="28575">
            <a:solidFill>
              <a:srgbClr val="0000FF"/>
            </a:solidFill>
            <a:prstDash val="sysDash"/>
          </a:ln>
        </p:spPr>
        <p:txBody>
          <a:bodyPr wrap="square">
            <a:spAutoFit/>
          </a:bodyPr>
          <a:lstStyle/>
          <a:p>
            <a:pPr algn="ctr"/>
            <a:r>
              <a:rPr lang="es-ES_tradnl" sz="2000" b="1" dirty="0">
                <a:solidFill>
                  <a:srgbClr val="290EB2"/>
                </a:solidFill>
                <a:effectLst>
                  <a:outerShdw blurRad="38100" dist="38100" dir="2700000" algn="tl">
                    <a:srgbClr val="000000">
                      <a:alpha val="43137"/>
                    </a:srgbClr>
                  </a:outerShdw>
                </a:effectLst>
                <a:cs typeface="Times New Roman" pitchFamily="18" charset="0"/>
              </a:rPr>
              <a:t>Las Palmas: 6 [</a:t>
            </a:r>
            <a:r>
              <a:rPr lang="es-ES_tradnl" sz="2200" b="1" dirty="0">
                <a:solidFill>
                  <a:srgbClr val="290EB2"/>
                </a:solidFill>
                <a:effectLst>
                  <a:outerShdw blurRad="38100" dist="38100" dir="2700000" algn="tl">
                    <a:srgbClr val="000000">
                      <a:alpha val="43137"/>
                    </a:srgbClr>
                  </a:outerShdw>
                </a:effectLst>
                <a:cs typeface="Times New Roman" pitchFamily="18" charset="0"/>
              </a:rPr>
              <a:t>ø</a:t>
            </a:r>
            <a:r>
              <a:rPr lang="es-ES_tradnl" sz="2000" b="1" dirty="0">
                <a:solidFill>
                  <a:srgbClr val="290EB2"/>
                </a:solidFill>
                <a:effectLst>
                  <a:outerShdw blurRad="38100" dist="38100" dir="2700000" algn="tl">
                    <a:srgbClr val="000000">
                      <a:alpha val="43137"/>
                    </a:srgbClr>
                  </a:outerShdw>
                </a:effectLst>
                <a:cs typeface="Times New Roman" pitchFamily="18" charset="0"/>
              </a:rPr>
              <a:t>] y 26 </a:t>
            </a:r>
            <a:r>
              <a:rPr lang="en-US" sz="2000" b="1" dirty="0">
                <a:solidFill>
                  <a:srgbClr val="290EB2"/>
                </a:solidFill>
                <a:effectLst>
                  <a:outerShdw blurRad="38100" dist="38100" dir="2700000" algn="tl">
                    <a:srgbClr val="000000">
                      <a:alpha val="43137"/>
                    </a:srgbClr>
                  </a:outerShdw>
                </a:effectLst>
                <a:cs typeface="Times New Roman" pitchFamily="18" charset="0"/>
              </a:rPr>
              <a:t>[</a:t>
            </a:r>
            <a:r>
              <a:rPr lang="es-ES_tradnl" sz="2000" b="1" dirty="0">
                <a:solidFill>
                  <a:srgbClr val="290EB2"/>
                </a:solidFill>
                <a:effectLst>
                  <a:outerShdw blurRad="38100" dist="38100" dir="2700000" algn="tl">
                    <a:srgbClr val="000000">
                      <a:alpha val="43137"/>
                    </a:srgbClr>
                  </a:outerShdw>
                </a:effectLst>
                <a:cs typeface="Times New Roman" pitchFamily="18" charset="0"/>
              </a:rPr>
              <a:t>h]</a:t>
            </a:r>
            <a:endParaRPr lang="es-ES" sz="2000" dirty="0"/>
          </a:p>
        </p:txBody>
      </p:sp>
      <p:sp>
        <p:nvSpPr>
          <p:cNvPr id="14" name="Title 4">
            <a:extLst>
              <a:ext uri="{FF2B5EF4-FFF2-40B4-BE49-F238E27FC236}">
                <a16:creationId xmlns:a16="http://schemas.microsoft.com/office/drawing/2014/main" id="{8A6FF522-ADC0-B133-7D64-21C08B87A40A}"/>
              </a:ext>
            </a:extLst>
          </p:cNvPr>
          <p:cNvSpPr>
            <a:spLocks noGrp="1"/>
          </p:cNvSpPr>
          <p:nvPr>
            <p:ph type="title"/>
          </p:nvPr>
        </p:nvSpPr>
        <p:spPr>
          <a:xfrm>
            <a:off x="1625599" y="349222"/>
            <a:ext cx="5892801" cy="444092"/>
          </a:xfrm>
          <a:ln w="19050">
            <a:solidFill>
              <a:srgbClr val="0000FF"/>
            </a:solidFill>
            <a:prstDash val="sysDash"/>
          </a:ln>
        </p:spPr>
        <p:txBody>
          <a:bodyPr>
            <a:noAutofit/>
          </a:bodyPr>
          <a:lstStyle/>
          <a:p>
            <a:pPr algn="ctr"/>
            <a:r>
              <a:rPr lang="en-US" sz="2400" dirty="0" err="1">
                <a:solidFill>
                  <a:srgbClr val="0000FF"/>
                </a:solidFill>
                <a:latin typeface="Times New Roman" panose="02020603050405020304" pitchFamily="18" charset="0"/>
                <a:cs typeface="Times New Roman" panose="02020603050405020304" pitchFamily="18" charset="0"/>
              </a:rPr>
              <a:t>Ilustraci</a:t>
            </a:r>
            <a:r>
              <a:rPr lang="es-ES" sz="2400" dirty="0">
                <a:solidFill>
                  <a:srgbClr val="0000FF"/>
                </a:solidFill>
                <a:latin typeface="Times New Roman" panose="02020603050405020304" pitchFamily="18" charset="0"/>
                <a:cs typeface="Times New Roman" panose="02020603050405020304" pitchFamily="18" charset="0"/>
              </a:rPr>
              <a:t>ón oral del HABLA POPULAR</a:t>
            </a:r>
          </a:p>
        </p:txBody>
      </p:sp>
      <p:sp>
        <p:nvSpPr>
          <p:cNvPr id="2" name="TextBox 1">
            <a:extLst>
              <a:ext uri="{FF2B5EF4-FFF2-40B4-BE49-F238E27FC236}">
                <a16:creationId xmlns:a16="http://schemas.microsoft.com/office/drawing/2014/main" id="{F6E82BA5-BB05-29E7-A37D-83B645C331DD}"/>
              </a:ext>
            </a:extLst>
          </p:cNvPr>
          <p:cNvSpPr txBox="1"/>
          <p:nvPr/>
        </p:nvSpPr>
        <p:spPr>
          <a:xfrm>
            <a:off x="5429091" y="6160422"/>
            <a:ext cx="3237389" cy="400110"/>
          </a:xfrm>
          <a:prstGeom prst="rect">
            <a:avLst/>
          </a:prstGeom>
          <a:solidFill>
            <a:schemeClr val="bg1"/>
          </a:solidFill>
          <a:ln w="28575">
            <a:solidFill>
              <a:srgbClr val="0000FF"/>
            </a:solidFill>
            <a:prstDash val="sysDash"/>
          </a:ln>
        </p:spPr>
        <p:txBody>
          <a:bodyPr wrap="square" anchor="ctr">
            <a:spAutoFit/>
          </a:bodyPr>
          <a:lstStyle/>
          <a:p>
            <a:pPr algn="ctr"/>
            <a:r>
              <a:rPr lang="es-ES_tradnl" sz="2000" b="1" dirty="0">
                <a:solidFill>
                  <a:srgbClr val="290EB2"/>
                </a:solidFill>
                <a:effectLst>
                  <a:outerShdw blurRad="38100" dist="38100" dir="2700000" algn="tl">
                    <a:srgbClr val="000000">
                      <a:alpha val="43137"/>
                    </a:srgbClr>
                  </a:outerShdw>
                </a:effectLst>
                <a:cs typeface="Times New Roman" pitchFamily="18" charset="0"/>
              </a:rPr>
              <a:t>R. Dominicana:  </a:t>
            </a:r>
            <a:r>
              <a:rPr lang="en-US" sz="2000" b="1" dirty="0">
                <a:solidFill>
                  <a:srgbClr val="290EB2"/>
                </a:solidFill>
                <a:effectLst>
                  <a:outerShdw blurRad="38100" dist="38100" dir="2700000" algn="tl">
                    <a:srgbClr val="000000">
                      <a:alpha val="43137"/>
                    </a:srgbClr>
                  </a:outerShdw>
                </a:effectLst>
                <a:cs typeface="Times New Roman" pitchFamily="18" charset="0"/>
              </a:rPr>
              <a:t>15 [Ø]</a:t>
            </a:r>
            <a:endParaRPr lang="es-ES" sz="2000" dirty="0"/>
          </a:p>
        </p:txBody>
      </p:sp>
      <p:pic>
        <p:nvPicPr>
          <p:cNvPr id="4" name="01. LasPalmasBreve">
            <a:hlinkClick r:id="" action="ppaction://media"/>
            <a:extLst>
              <a:ext uri="{FF2B5EF4-FFF2-40B4-BE49-F238E27FC236}">
                <a16:creationId xmlns:a16="http://schemas.microsoft.com/office/drawing/2014/main" id="{C8742BF4-6AD5-BA5B-1565-9226A89005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8358" y="393468"/>
            <a:ext cx="177801" cy="177801"/>
          </a:xfrm>
          <a:prstGeom prst="rect">
            <a:avLst/>
          </a:prstGeom>
        </p:spPr>
      </p:pic>
      <p:pic>
        <p:nvPicPr>
          <p:cNvPr id="6" name="5. Pop.NSBajo.Elisión S">
            <a:hlinkClick r:id="" action="ppaction://media"/>
            <a:extLst>
              <a:ext uri="{FF2B5EF4-FFF2-40B4-BE49-F238E27FC236}">
                <a16:creationId xmlns:a16="http://schemas.microsoft.com/office/drawing/2014/main" id="{A5872492-ED23-195D-E753-5CC54CA38AB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69301" y="393468"/>
            <a:ext cx="177800" cy="177800"/>
          </a:xfrm>
          <a:prstGeom prst="rect">
            <a:avLst/>
          </a:prstGeom>
        </p:spPr>
      </p:pic>
    </p:spTree>
    <p:extLst>
      <p:ext uri="{BB962C8B-B14F-4D97-AF65-F5344CB8AC3E}">
        <p14:creationId xmlns:p14="http://schemas.microsoft.com/office/powerpoint/2010/main" val="2275358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3)">
                                      <p:cBhvr>
                                        <p:cTn id="7" dur="500"/>
                                        <p:tgtEl>
                                          <p:spTgt spid="14"/>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11">
                                            <p:bg/>
                                          </p:spTgt>
                                        </p:tgtEl>
                                        <p:attrNameLst>
                                          <p:attrName>style.visibility</p:attrName>
                                        </p:attrNameLst>
                                      </p:cBhvr>
                                      <p:to>
                                        <p:strVal val="visible"/>
                                      </p:to>
                                    </p:set>
                                    <p:animEffect transition="in" filter="wheel(3)">
                                      <p:cBhvr>
                                        <p:cTn id="11" dur="500"/>
                                        <p:tgtEl>
                                          <p:spTgt spid="11">
                                            <p:bg/>
                                          </p:spTgt>
                                        </p:tgtEl>
                                      </p:cBhvr>
                                    </p:animEffect>
                                  </p:childTnLst>
                                </p:cTn>
                              </p:par>
                              <p:par>
                                <p:cTn id="12" presetID="21" presetClass="entr" presetSubtype="3" fill="hold" nodeType="with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wheel(3)">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7790"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21" presetClass="entr" presetSubtype="3" fill="hold" grpId="0" nodeType="clickEffect">
                                  <p:stCondLst>
                                    <p:cond delay="0"/>
                                  </p:stCondLst>
                                  <p:iterate type="wd">
                                    <p:tmPct val="10000"/>
                                  </p:iterate>
                                  <p:childTnLst>
                                    <p:set>
                                      <p:cBhvr>
                                        <p:cTn id="22" dur="1" fill="hold">
                                          <p:stCondLst>
                                            <p:cond delay="0"/>
                                          </p:stCondLst>
                                        </p:cTn>
                                        <p:tgtEl>
                                          <p:spTgt spid="13"/>
                                        </p:tgtEl>
                                        <p:attrNameLst>
                                          <p:attrName>style.visibility</p:attrName>
                                        </p:attrNameLst>
                                      </p:cBhvr>
                                      <p:to>
                                        <p:strVal val="visible"/>
                                      </p:to>
                                    </p:set>
                                    <p:animEffect transition="in" filter="wheel(3)">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3" fill="hold" grpId="0" nodeType="clickEffect">
                                  <p:stCondLst>
                                    <p:cond delay="0"/>
                                  </p:stCondLst>
                                  <p:childTnLst>
                                    <p:set>
                                      <p:cBhvr>
                                        <p:cTn id="27" dur="1" fill="hold">
                                          <p:stCondLst>
                                            <p:cond delay="0"/>
                                          </p:stCondLst>
                                        </p:cTn>
                                        <p:tgtEl>
                                          <p:spTgt spid="3">
                                            <p:bg/>
                                          </p:spTgt>
                                        </p:tgtEl>
                                        <p:attrNameLst>
                                          <p:attrName>style.visibility</p:attrName>
                                        </p:attrNameLst>
                                      </p:cBhvr>
                                      <p:to>
                                        <p:strVal val="visible"/>
                                      </p:to>
                                    </p:set>
                                    <p:animEffect transition="in" filter="wheel(3)">
                                      <p:cBhvr>
                                        <p:cTn id="28" dur="500"/>
                                        <p:tgtEl>
                                          <p:spTgt spid="3">
                                            <p:bg/>
                                          </p:spTgt>
                                        </p:tgtEl>
                                      </p:cBhvr>
                                    </p:animEffect>
                                  </p:childTnLst>
                                </p:cTn>
                              </p:par>
                              <p:par>
                                <p:cTn id="29" presetID="21" presetClass="entr" presetSubtype="3" fill="hold" grpId="0"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wheel(3)">
                                      <p:cBhvr>
                                        <p:cTn id="31" dur="5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49150" fill="hold"/>
                                        <p:tgtEl>
                                          <p:spTgt spid="6"/>
                                        </p:tgtEl>
                                      </p:cBhvr>
                                    </p:cmd>
                                  </p:childTnLst>
                                </p:cTn>
                              </p:par>
                            </p:childTnLst>
                          </p:cTn>
                        </p:par>
                      </p:childTnLst>
                    </p:cTn>
                  </p:par>
                  <p:par>
                    <p:cTn id="36" fill="hold">
                      <p:stCondLst>
                        <p:cond delay="indefinite"/>
                      </p:stCondLst>
                      <p:childTnLst>
                        <p:par>
                          <p:cTn id="37" fill="hold">
                            <p:stCondLst>
                              <p:cond delay="0"/>
                            </p:stCondLst>
                            <p:childTnLst>
                              <p:par>
                                <p:cTn id="38" presetID="21" presetClass="entr" presetSubtype="3" fill="hold" grpId="0" nodeType="clickEffect">
                                  <p:stCondLst>
                                    <p:cond delay="0"/>
                                  </p:stCondLst>
                                  <p:iterate type="wd">
                                    <p:tmPct val="10000"/>
                                  </p:iterate>
                                  <p:childTnLst>
                                    <p:set>
                                      <p:cBhvr>
                                        <p:cTn id="39" dur="1" fill="hold">
                                          <p:stCondLst>
                                            <p:cond delay="0"/>
                                          </p:stCondLst>
                                        </p:cTn>
                                        <p:tgtEl>
                                          <p:spTgt spid="2"/>
                                        </p:tgtEl>
                                        <p:attrNameLst>
                                          <p:attrName>style.visibility</p:attrName>
                                        </p:attrNameLst>
                                      </p:cBhvr>
                                      <p:to>
                                        <p:strVal val="visible"/>
                                      </p:to>
                                    </p:set>
                                    <p:animEffect transition="in" filter="wheel(3)">
                                      <p:cBhvr>
                                        <p:cTn id="40" dur="500"/>
                                        <p:tgtEl>
                                          <p:spTgt spid="2"/>
                                        </p:tgtEl>
                                      </p:cBhvr>
                                    </p:animEffect>
                                  </p:childTnLst>
                                </p:cTn>
                              </p:par>
                            </p:childTnLst>
                          </p:cTn>
                        </p:par>
                        <p:par>
                          <p:cTn id="41" fill="hold">
                            <p:stCondLst>
                              <p:cond delay="850"/>
                            </p:stCondLst>
                            <p:childTnLst>
                              <p:par>
                                <p:cTn id="42" presetID="21" presetClass="entr" presetSubtype="2" fill="hold" nodeType="afterEffect">
                                  <p:stCondLst>
                                    <p:cond delay="0"/>
                                  </p:stCondLst>
                                  <p:childTnLst>
                                    <p:set>
                                      <p:cBhvr>
                                        <p:cTn id="43" dur="1" fill="hold">
                                          <p:stCondLst>
                                            <p:cond delay="0"/>
                                          </p:stCondLst>
                                        </p:cTn>
                                        <p:tgtEl>
                                          <p:spTgt spid="2">
                                            <p:txEl>
                                              <p:pRg st="0" end="0"/>
                                            </p:txEl>
                                          </p:spTgt>
                                        </p:tgtEl>
                                        <p:attrNameLst>
                                          <p:attrName>style.visibility</p:attrName>
                                        </p:attrNameLst>
                                      </p:cBhvr>
                                      <p:to>
                                        <p:strVal val="visible"/>
                                      </p:to>
                                    </p:set>
                                    <p:animEffect transition="in" filter="wheel(2)">
                                      <p:cBhvr>
                                        <p:cTn id="4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cond evt="onNext" delay="0">
                      <p:tgtEl>
                        <p:sldTgt/>
                      </p:tgtEl>
                    </p:cond>
                  </p:endCondLst>
                </p:cTn>
                <p:tgtEl>
                  <p:spTgt spid="4"/>
                </p:tgtEl>
              </p:cMediaNode>
            </p:audio>
            <p:audio>
              <p:cMediaNode vol="80000">
                <p:cTn id="46" fill="hold" display="0">
                  <p:stCondLst>
                    <p:cond delay="indefinite"/>
                  </p:stCondLst>
                  <p:endCondLst>
                    <p:cond evt="onStopAudio" delay="0">
                      <p:tgtEl>
                        <p:sldTgt/>
                      </p:tgtEl>
                    </p:cond>
                    <p:cond evt="onNext" delay="0">
                      <p:tgtEl>
                        <p:sldTgt/>
                      </p:tgtEl>
                    </p:cond>
                  </p:endCondLst>
                </p:cTn>
                <p:tgtEl>
                  <p:spTgt spid="6"/>
                </p:tgtEl>
              </p:cMediaNode>
            </p:audio>
          </p:childTnLst>
        </p:cTn>
      </p:par>
    </p:tnLst>
    <p:bldLst>
      <p:bldP spid="3" grpId="0" uiExpand="1" build="p" animBg="1"/>
      <p:bldP spid="11" grpId="0" uiExpand="1" build="p" animBg="1"/>
      <p:bldP spid="13" grpId="0" animBg="1"/>
      <p:bldP spid="14" grpId="0" animBg="1"/>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7795ED-8C7C-E5A7-DFB2-2264677D7827}"/>
              </a:ext>
            </a:extLst>
          </p:cNvPr>
          <p:cNvSpPr>
            <a:spLocks noGrp="1"/>
          </p:cNvSpPr>
          <p:nvPr>
            <p:ph idx="1"/>
          </p:nvPr>
        </p:nvSpPr>
        <p:spPr>
          <a:xfrm>
            <a:off x="361950" y="1371600"/>
            <a:ext cx="8420100" cy="3429000"/>
          </a:xfrm>
          <a:solidFill>
            <a:schemeClr val="bg1">
              <a:lumMod val="95000"/>
            </a:schemeClr>
          </a:solidFill>
          <a:ln w="28575">
            <a:solidFill>
              <a:srgbClr val="0000FF"/>
            </a:solidFill>
            <a:prstDash val="lgDashDot"/>
          </a:ln>
        </p:spPr>
        <p:txBody>
          <a:bodyPr>
            <a:normAutofit/>
          </a:bodyPr>
          <a:lstStyle/>
          <a:p>
            <a:pPr algn="ctr">
              <a:spcBef>
                <a:spcPts val="0"/>
              </a:spcBef>
            </a:pPr>
            <a:endParaRPr lang="es-ES" sz="1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ts val="3200"/>
              </a:lnSpc>
              <a:spcBef>
                <a:spcPts val="0"/>
              </a:spcBef>
              <a:spcAft>
                <a:spcPts val="600"/>
              </a:spcAft>
            </a:pP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En el centro de interés de la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ropa</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cabe destacar la presencia de palabras que podrían ser consideradas diferenciadoras de cada dialecto frente al otro.</a:t>
            </a:r>
          </a:p>
          <a:p>
            <a:pPr algn="ctr">
              <a:lnSpc>
                <a:spcPts val="3300"/>
              </a:lnSpc>
              <a:spcBef>
                <a:spcPts val="0"/>
              </a:spcBef>
              <a:spcAft>
                <a:spcPts val="600"/>
              </a:spcAft>
            </a:pP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 el léxico de Las Palmas, sobresalen las formas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hispánicas</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i="1"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calcetín</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i="1"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braga</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i="1"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sujetador</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a:t>
            </a:r>
            <a:r>
              <a:rPr lang="es-ES" sz="2400" i="1"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bañador</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ctr">
              <a:lnSpc>
                <a:spcPts val="3300"/>
              </a:lnSpc>
              <a:spcBef>
                <a:spcPts val="0"/>
              </a:spcBef>
              <a:spcAft>
                <a:spcPts val="600"/>
              </a:spcAft>
            </a:pP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 la Rep. Dominicana, es notoria la influencia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anglicista</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aportaciones como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polocher</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pantis</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b="1"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short</a:t>
            </a:r>
            <a:r>
              <a:rPr lang="es-ES" sz="2400" kern="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D1B59361-77ED-992B-DE88-C306AB79B9F6}"/>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C99D8B60-D16D-55AA-8794-B35E3938720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6325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heel(8)">
                                      <p:cBhvr>
                                        <p:cTn id="7" dur="500"/>
                                        <p:tgtEl>
                                          <p:spTgt spid="2">
                                            <p:bg/>
                                          </p:spTgt>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heel(8)">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heel(8)">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wheel(8)">
                                      <p:cBhvr>
                                        <p:cTn id="2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DE53839-E3ED-F0F4-D6C9-5759BEA8B504}"/>
              </a:ext>
            </a:extLst>
          </p:cNvPr>
          <p:cNvPicPr>
            <a:picLocks noGrp="1" noChangeAspect="1"/>
          </p:cNvPicPr>
          <p:nvPr>
            <p:ph idx="1"/>
          </p:nvPr>
        </p:nvPicPr>
        <p:blipFill>
          <a:blip r:embed="rId2"/>
          <a:stretch>
            <a:fillRect/>
          </a:stretch>
        </p:blipFill>
        <p:spPr>
          <a:xfrm>
            <a:off x="1295400" y="463649"/>
            <a:ext cx="6553200" cy="6265421"/>
          </a:xfrm>
        </p:spPr>
      </p:pic>
      <p:sp>
        <p:nvSpPr>
          <p:cNvPr id="3" name="Date Placeholder 2">
            <a:extLst>
              <a:ext uri="{FF2B5EF4-FFF2-40B4-BE49-F238E27FC236}">
                <a16:creationId xmlns:a16="http://schemas.microsoft.com/office/drawing/2014/main" id="{AB71BAE9-A477-381D-91A4-C22A369266A3}"/>
              </a:ext>
            </a:extLst>
          </p:cNvPr>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lunes, 01 de mayo de 2023</a:t>
            </a:fld>
            <a:endParaRPr lang="en-US">
              <a:solidFill>
                <a:prstClr val="black"/>
              </a:solidFill>
            </a:endParaRPr>
          </a:p>
        </p:txBody>
      </p:sp>
      <p:sp>
        <p:nvSpPr>
          <p:cNvPr id="4" name="Slide Number Placeholder 3">
            <a:extLst>
              <a:ext uri="{FF2B5EF4-FFF2-40B4-BE49-F238E27FC236}">
                <a16:creationId xmlns:a16="http://schemas.microsoft.com/office/drawing/2014/main" id="{46EF409D-B26E-5BA7-76A5-B28BEEB71BF9}"/>
              </a:ext>
            </a:extLst>
          </p:cNvPr>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71</a:t>
            </a:fld>
            <a:endParaRPr lang="en-US">
              <a:solidFill>
                <a:prstClr val="black"/>
              </a:solidFill>
            </a:endParaRPr>
          </a:p>
        </p:txBody>
      </p:sp>
      <p:sp>
        <p:nvSpPr>
          <p:cNvPr id="8" name="Title 4">
            <a:extLst>
              <a:ext uri="{FF2B5EF4-FFF2-40B4-BE49-F238E27FC236}">
                <a16:creationId xmlns:a16="http://schemas.microsoft.com/office/drawing/2014/main" id="{2A666752-C999-9628-049F-743FA9834812}"/>
              </a:ext>
            </a:extLst>
          </p:cNvPr>
          <p:cNvSpPr>
            <a:spLocks noGrp="1"/>
          </p:cNvSpPr>
          <p:nvPr>
            <p:ph type="title"/>
          </p:nvPr>
        </p:nvSpPr>
        <p:spPr>
          <a:xfrm>
            <a:off x="2781300" y="126240"/>
            <a:ext cx="3581400" cy="337409"/>
          </a:xfrm>
        </p:spPr>
        <p:txBody>
          <a:bodyPr>
            <a:normAutofit fontScale="90000"/>
          </a:bodyPr>
          <a:lstStyle/>
          <a:p>
            <a:pPr marL="365760" marR="0" lvl="0" indent="-256032" algn="ctr" defTabSz="914400" rtl="0" eaLnBrk="1" fontAlgn="auto" latinLnBrk="0" hangingPunct="1">
              <a:lnSpc>
                <a:spcPct val="100000"/>
              </a:lnSpc>
              <a:spcBef>
                <a:spcPts val="400"/>
              </a:spcBef>
              <a:spcAft>
                <a:spcPts val="0"/>
              </a:spcAft>
              <a:tabLst/>
              <a:defRPr/>
            </a:pPr>
            <a:r>
              <a:rPr kumimoji="0" lang="es-E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22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El léxico disponible</a:t>
            </a:r>
            <a:endParaRPr lang="es-ES" sz="2200" dirty="0">
              <a:solidFill>
                <a:srgbClr val="0000FF"/>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2627A9CB-AA76-0B2F-A5BD-DD53D277BBC6}"/>
              </a:ext>
            </a:extLst>
          </p:cNvPr>
          <p:cNvSpPr txBox="1"/>
          <p:nvPr/>
        </p:nvSpPr>
        <p:spPr>
          <a:xfrm>
            <a:off x="152400" y="142405"/>
            <a:ext cx="3124200" cy="338041"/>
          </a:xfrm>
          <a:prstGeom prst="rect">
            <a:avLst/>
          </a:prstGeom>
          <a:noFill/>
          <a:ln w="19050">
            <a:solidFill>
              <a:srgbClr val="0000FF"/>
            </a:solidFill>
            <a:prstDash val="sysDash"/>
          </a:ln>
        </p:spPr>
        <p:txBody>
          <a:bodyPr wrap="square">
            <a:spAutoFit/>
          </a:bodyPr>
          <a:lstStyle/>
          <a:p>
            <a:pPr marL="0" marR="0">
              <a:lnSpc>
                <a:spcPct val="107000"/>
              </a:lnSpc>
              <a:spcBef>
                <a:spcPts val="0"/>
              </a:spcBef>
              <a:spcAft>
                <a:spcPts val="800"/>
              </a:spcAft>
            </a:pPr>
            <a:r>
              <a:rPr lang="es-ES" sz="16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Palabras en ambas listas</a:t>
            </a:r>
            <a:r>
              <a:rPr lang="es-ES" sz="1600" kern="100" dirty="0">
                <a:solidFill>
                  <a:srgbClr val="0000FF"/>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16 (53%)</a:t>
            </a:r>
            <a:endParaRPr lang="en-US" sz="16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EEFADFDC-5B56-7FFA-20D1-44DDED91DF80}"/>
              </a:ext>
            </a:extLst>
          </p:cNvPr>
          <p:cNvSpPr/>
          <p:nvPr/>
        </p:nvSpPr>
        <p:spPr>
          <a:xfrm>
            <a:off x="1447800" y="3317738"/>
            <a:ext cx="1143000" cy="22860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angle: Rounded Corners 4">
            <a:extLst>
              <a:ext uri="{FF2B5EF4-FFF2-40B4-BE49-F238E27FC236}">
                <a16:creationId xmlns:a16="http://schemas.microsoft.com/office/drawing/2014/main" id="{2EC2DF38-86BE-50CD-2FA2-B306540CF0B2}"/>
              </a:ext>
            </a:extLst>
          </p:cNvPr>
          <p:cNvSpPr/>
          <p:nvPr/>
        </p:nvSpPr>
        <p:spPr>
          <a:xfrm>
            <a:off x="3810000" y="490605"/>
            <a:ext cx="1788160" cy="294287"/>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0669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heel(3)">
                                      <p:cBhvr>
                                        <p:cTn id="7" dur="500"/>
                                        <p:tgtEl>
                                          <p:spTgt spid="8"/>
                                        </p:tgtEl>
                                      </p:cBhvr>
                                    </p:animEffect>
                                  </p:childTnLst>
                                </p:cTn>
                              </p:par>
                            </p:childTnLst>
                          </p:cTn>
                        </p:par>
                        <p:par>
                          <p:cTn id="8" fill="hold">
                            <p:stCondLst>
                              <p:cond delay="1350"/>
                            </p:stCondLst>
                            <p:childTnLst>
                              <p:par>
                                <p:cTn id="9" presetID="21" presetClass="entr" presetSubtype="3" fill="hold" nodeType="after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Effect transition="in" filter="wheel(3)">
                                      <p:cBhvr>
                                        <p:cTn id="11" dur="1000"/>
                                        <p:tgtEl>
                                          <p:spTgt spid="7"/>
                                        </p:tgtEl>
                                      </p:cBhvr>
                                    </p:animEffect>
                                  </p:childTnLst>
                                </p:cTn>
                              </p:par>
                            </p:childTnLst>
                          </p:cTn>
                        </p:par>
                        <p:par>
                          <p:cTn id="12" fill="hold">
                            <p:stCondLst>
                              <p:cond delay="235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2850"/>
                            </p:stCondLst>
                            <p:childTnLst>
                              <p:par>
                                <p:cTn id="17" presetID="21" presetClass="entr" presetSubtype="3" fill="hold" grpId="0" nodeType="after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Effect transition="in" filter="wheel(3)">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2" grpId="0" animBg="1"/>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7795ED-8C7C-E5A7-DFB2-2264677D7827}"/>
              </a:ext>
            </a:extLst>
          </p:cNvPr>
          <p:cNvSpPr>
            <a:spLocks noGrp="1"/>
          </p:cNvSpPr>
          <p:nvPr>
            <p:ph idx="1"/>
          </p:nvPr>
        </p:nvSpPr>
        <p:spPr>
          <a:xfrm>
            <a:off x="616875" y="1524000"/>
            <a:ext cx="7910250" cy="3246120"/>
          </a:xfrm>
          <a:solidFill>
            <a:schemeClr val="bg1">
              <a:lumMod val="95000"/>
            </a:schemeClr>
          </a:solidFill>
          <a:ln w="28575">
            <a:solidFill>
              <a:srgbClr val="0000FF"/>
            </a:solidFill>
            <a:prstDash val="lgDashDot"/>
          </a:ln>
        </p:spPr>
        <p:txBody>
          <a:bodyPr>
            <a:normAutofit/>
          </a:bodyPr>
          <a:lstStyle/>
          <a:p>
            <a:pPr algn="ctr">
              <a:spcBef>
                <a:spcPts val="0"/>
              </a:spcBef>
            </a:pPr>
            <a:endParaRPr lang="es-ES" sz="1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ts val="3400"/>
              </a:lnSpc>
              <a:spcBef>
                <a:spcPts val="0"/>
              </a:spcBef>
              <a:spcAft>
                <a:spcPts val="1800"/>
              </a:spcAft>
            </a:pP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El léxico del campo de las </a:t>
            </a:r>
            <a:r>
              <a:rPr lang="es-ES" sz="2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profesiones</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se revela muy homogéneo.</a:t>
            </a:r>
          </a:p>
          <a:p>
            <a:pPr marL="109728" indent="0" algn="ctr">
              <a:lnSpc>
                <a:spcPts val="3400"/>
              </a:lnSpc>
              <a:spcBef>
                <a:spcPts val="0"/>
              </a:spcBef>
              <a:spcAft>
                <a:spcPts val="600"/>
              </a:spcAft>
              <a:buNone/>
            </a:pP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Las 30 palabras de ambas listas son conocidas en los dos lugares comparados, con la única excepción de </a:t>
            </a:r>
            <a:r>
              <a:rPr lang="es-ES" sz="2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fontanero</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que no forma parte del léxico que los dominicanos tienen a su disposición.</a:t>
            </a:r>
            <a:endPar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D1B59361-77ED-992B-DE88-C306AB79B9F6}"/>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C99D8B60-D16D-55AA-8794-B35E3938720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0963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heel(8)">
                                      <p:cBhvr>
                                        <p:cTn id="7" dur="500"/>
                                        <p:tgtEl>
                                          <p:spTgt spid="2">
                                            <p:bg/>
                                          </p:spTgt>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heel(8)">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heel(8)">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FB5EFA-B8FB-4E5B-ADE3-90471F4BD238}" type="datetime1">
              <a:rPr lang="es-DO" smtClean="0"/>
              <a:pPr/>
              <a:t>1/5/2023</a:t>
            </a:fld>
            <a:endParaRPr lang="es-DO"/>
          </a:p>
        </p:txBody>
      </p:sp>
      <p:sp>
        <p:nvSpPr>
          <p:cNvPr id="3" name="Slide Number Placeholder 2"/>
          <p:cNvSpPr>
            <a:spLocks noGrp="1"/>
          </p:cNvSpPr>
          <p:nvPr>
            <p:ph type="sldNum" sz="quarter" idx="12"/>
          </p:nvPr>
        </p:nvSpPr>
        <p:spPr/>
        <p:txBody>
          <a:bodyPr/>
          <a:lstStyle/>
          <a:p>
            <a:fld id="{DC086E69-37E4-4650-8849-CD17545127AD}" type="slidenum">
              <a:rPr lang="es-DO" smtClean="0"/>
              <a:pPr/>
              <a:t>73</a:t>
            </a:fld>
            <a:endParaRPr lang="es-DO"/>
          </a:p>
        </p:txBody>
      </p:sp>
      <p:pic>
        <p:nvPicPr>
          <p:cNvPr id="157698" name="Picture 2" descr="Chichig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73" y="2670883"/>
            <a:ext cx="3456119" cy="346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6" descr="http://www.elpilon.com.co/inicio/wp-content/uploads/2010/07/COMETAS-ELEVADA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2207" y="3287344"/>
            <a:ext cx="4762500" cy="28479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660035" y="1700639"/>
            <a:ext cx="5093308" cy="1308050"/>
          </a:xfrm>
          <a:prstGeom prst="rect">
            <a:avLst/>
          </a:prstGeom>
          <a:solidFill>
            <a:schemeClr val="bg1">
              <a:lumMod val="95000"/>
            </a:schemeClr>
          </a:solidFill>
          <a:ln w="19050">
            <a:noFill/>
            <a:prstDash val="dashDot"/>
          </a:ln>
        </p:spPr>
        <p:txBody>
          <a:bodyPr wrap="square">
            <a:spAutoFit/>
          </a:bodyPr>
          <a:lstStyle/>
          <a:p>
            <a:pPr marL="0" indent="0" algn="ctr">
              <a:buNone/>
            </a:pPr>
            <a:r>
              <a:rPr lang="es-ES_tradnl" sz="2800" b="1" dirty="0">
                <a:solidFill>
                  <a:srgbClr val="0000FF"/>
                </a:solidFill>
                <a:effectLst>
                  <a:outerShdw blurRad="38100" dist="38100" dir="2700000" algn="tl">
                    <a:srgbClr val="000000">
                      <a:alpha val="43137"/>
                    </a:srgbClr>
                  </a:outerShdw>
                </a:effectLst>
                <a:cs typeface="Times New Roman" panose="02020603050405020304" pitchFamily="18" charset="0"/>
              </a:rPr>
              <a:t> R. Dominicana: CHICHIGUA</a:t>
            </a:r>
          </a:p>
          <a:p>
            <a:pPr marL="0" indent="0" algn="ctr">
              <a:spcAft>
                <a:spcPts val="600"/>
              </a:spcAft>
              <a:buNone/>
            </a:pPr>
            <a:r>
              <a:rPr lang="es-ES_tradnl" sz="2800" b="1" dirty="0">
                <a:solidFill>
                  <a:srgbClr val="0000FF"/>
                </a:solidFill>
                <a:effectLst>
                  <a:outerShdw blurRad="38100" dist="38100" dir="2700000" algn="tl">
                    <a:srgbClr val="000000">
                      <a:alpha val="43137"/>
                    </a:srgbClr>
                  </a:outerShdw>
                </a:effectLst>
                <a:cs typeface="Times New Roman" panose="02020603050405020304" pitchFamily="18" charset="0"/>
              </a:rPr>
              <a:t>Canarias: </a:t>
            </a:r>
            <a:r>
              <a:rPr lang="es-ES_tradnl" sz="2400" b="1" dirty="0">
                <a:solidFill>
                  <a:srgbClr val="0000FF"/>
                </a:solidFill>
                <a:effectLst>
                  <a:outerShdw blurRad="38100" dist="38100" dir="2700000" algn="tl">
                    <a:srgbClr val="000000">
                      <a:alpha val="43137"/>
                    </a:srgbClr>
                  </a:outerShdw>
                </a:effectLst>
                <a:cs typeface="Times New Roman" panose="02020603050405020304" pitchFamily="18" charset="0"/>
              </a:rPr>
              <a:t>COMETA</a:t>
            </a:r>
            <a:r>
              <a:rPr lang="es-ES_tradnl" sz="2000" dirty="0">
                <a:solidFill>
                  <a:srgbClr val="0000FF"/>
                </a:solidFill>
                <a:effectLst>
                  <a:outerShdw blurRad="38100" dist="38100" dir="2700000" algn="tl">
                    <a:srgbClr val="000000">
                      <a:alpha val="43137"/>
                    </a:srgbClr>
                  </a:outerShdw>
                </a:effectLst>
                <a:cs typeface="Times New Roman" panose="02020603050405020304" pitchFamily="18" charset="0"/>
              </a:rPr>
              <a:t> (y </a:t>
            </a:r>
            <a:r>
              <a:rPr lang="es-ES_tradnl" sz="2400" b="1" dirty="0">
                <a:solidFill>
                  <a:srgbClr val="0000FF"/>
                </a:solidFill>
                <a:effectLst>
                  <a:outerShdw blurRad="38100" dist="38100" dir="2700000" algn="tl">
                    <a:srgbClr val="000000">
                      <a:alpha val="43137"/>
                    </a:srgbClr>
                  </a:outerShdw>
                </a:effectLst>
                <a:cs typeface="Times New Roman" panose="02020603050405020304" pitchFamily="18" charset="0"/>
              </a:rPr>
              <a:t>papagayo</a:t>
            </a:r>
            <a:r>
              <a:rPr lang="es-ES_tradnl" sz="2000" dirty="0">
                <a:solidFill>
                  <a:srgbClr val="0000FF"/>
                </a:solidFill>
                <a:effectLst>
                  <a:outerShdw blurRad="38100" dist="38100" dir="2700000" algn="tl">
                    <a:srgbClr val="000000">
                      <a:alpha val="43137"/>
                    </a:srgbClr>
                  </a:outerShdw>
                </a:effectLst>
                <a:cs typeface="Times New Roman" panose="02020603050405020304" pitchFamily="18" charset="0"/>
              </a:rPr>
              <a:t>)</a:t>
            </a:r>
          </a:p>
          <a:p>
            <a:pPr marL="0" indent="0" algn="ctr">
              <a:buNone/>
            </a:pPr>
            <a:r>
              <a:rPr lang="es-ES_tradnl" dirty="0">
                <a:solidFill>
                  <a:srgbClr val="0000FF"/>
                </a:solidFill>
                <a:effectLst>
                  <a:outerShdw blurRad="38100" dist="38100" dir="2700000" algn="tl">
                    <a:srgbClr val="000000">
                      <a:alpha val="43137"/>
                    </a:srgbClr>
                  </a:outerShdw>
                </a:effectLst>
                <a:cs typeface="Times New Roman" panose="02020603050405020304" pitchFamily="18" charset="0"/>
              </a:rPr>
              <a:t>(en otros lugares: </a:t>
            </a:r>
            <a:r>
              <a:rPr lang="es-ES_tradnl" b="1" dirty="0">
                <a:solidFill>
                  <a:srgbClr val="0000FF"/>
                </a:solidFill>
                <a:effectLst>
                  <a:outerShdw blurRad="38100" dist="38100" dir="2700000" algn="tl">
                    <a:srgbClr val="000000">
                      <a:alpha val="43137"/>
                    </a:srgbClr>
                  </a:outerShdw>
                </a:effectLst>
                <a:cs typeface="Times New Roman" panose="02020603050405020304" pitchFamily="18" charset="0"/>
              </a:rPr>
              <a:t>volantín</a:t>
            </a:r>
            <a:r>
              <a:rPr lang="es-ES_tradnl"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s-ES_tradnl" b="1" dirty="0">
                <a:solidFill>
                  <a:srgbClr val="0000FF"/>
                </a:solidFill>
                <a:effectLst>
                  <a:outerShdw blurRad="38100" dist="38100" dir="2700000" algn="tl">
                    <a:srgbClr val="000000">
                      <a:alpha val="43137"/>
                    </a:srgbClr>
                  </a:outerShdw>
                </a:effectLst>
                <a:cs typeface="Times New Roman" panose="02020603050405020304" pitchFamily="18" charset="0"/>
              </a:rPr>
              <a:t>chiringa</a:t>
            </a:r>
            <a:r>
              <a:rPr lang="es-ES_tradnl"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s-ES_tradnl" b="1" dirty="0">
                <a:solidFill>
                  <a:srgbClr val="0000FF"/>
                </a:solidFill>
                <a:effectLst>
                  <a:outerShdw blurRad="38100" dist="38100" dir="2700000" algn="tl">
                    <a:srgbClr val="000000">
                      <a:alpha val="43137"/>
                    </a:srgbClr>
                  </a:outerShdw>
                </a:effectLst>
                <a:cs typeface="Times New Roman" panose="02020603050405020304" pitchFamily="18" charset="0"/>
              </a:rPr>
              <a:t>papalote</a:t>
            </a:r>
            <a:r>
              <a:rPr lang="es-ES_tradnl" dirty="0">
                <a:solidFill>
                  <a:srgbClr val="0000FF"/>
                </a:solidFill>
                <a:effectLst>
                  <a:outerShdw blurRad="38100" dist="38100" dir="2700000" algn="tl">
                    <a:srgbClr val="000000">
                      <a:alpha val="43137"/>
                    </a:srgbClr>
                  </a:outerShdw>
                </a:effectLst>
                <a:cs typeface="Times New Roman" panose="02020603050405020304" pitchFamily="18" charset="0"/>
              </a:rPr>
              <a:t>)</a:t>
            </a:r>
            <a:endParaRPr lang="en-US" dirty="0">
              <a:solidFill>
                <a:srgbClr val="0000FF"/>
              </a:solidFill>
              <a:effectLst>
                <a:outerShdw blurRad="38100" dist="38100" dir="2700000" algn="tl">
                  <a:srgbClr val="000000">
                    <a:alpha val="43137"/>
                  </a:srgbClr>
                </a:outerShdw>
              </a:effectLst>
              <a:cs typeface="Times New Roman" panose="02020603050405020304" pitchFamily="18" charset="0"/>
            </a:endParaRPr>
          </a:p>
        </p:txBody>
      </p:sp>
      <p:sp>
        <p:nvSpPr>
          <p:cNvPr id="4" name="Rectangle 3">
            <a:extLst>
              <a:ext uri="{FF2B5EF4-FFF2-40B4-BE49-F238E27FC236}">
                <a16:creationId xmlns:a16="http://schemas.microsoft.com/office/drawing/2014/main" id="{F68607B0-F7D4-39DB-6C6C-A00DD4326BC3}"/>
              </a:ext>
            </a:extLst>
          </p:cNvPr>
          <p:cNvSpPr/>
          <p:nvPr/>
        </p:nvSpPr>
        <p:spPr>
          <a:xfrm>
            <a:off x="371345" y="540543"/>
            <a:ext cx="8381998" cy="892552"/>
          </a:xfrm>
          <a:prstGeom prst="rect">
            <a:avLst/>
          </a:prstGeom>
          <a:ln w="19050">
            <a:solidFill>
              <a:srgbClr val="0000FF"/>
            </a:solidFill>
            <a:prstDash val="dashDot"/>
          </a:ln>
        </p:spPr>
        <p:txBody>
          <a:bodyPr wrap="square">
            <a:spAutoFit/>
          </a:bodyPr>
          <a:lstStyle/>
          <a:p>
            <a:pPr marL="0" indent="0" algn="ctr">
              <a:buNone/>
            </a:pPr>
            <a:r>
              <a:rPr lang="es-ES_tradnl" sz="2800" b="1" dirty="0">
                <a:solidFill>
                  <a:srgbClr val="0000FF"/>
                </a:solidFill>
                <a:effectLst>
                  <a:outerShdw blurRad="38100" dist="38100" dir="2700000" algn="tl">
                    <a:srgbClr val="000000">
                      <a:alpha val="43137"/>
                    </a:srgbClr>
                  </a:outerShdw>
                </a:effectLst>
                <a:cs typeface="Times New Roman" panose="02020603050405020304" pitchFamily="18" charset="0"/>
              </a:rPr>
              <a:t>Antes de concluir, un breve ejercicio onomasiológico:</a:t>
            </a:r>
          </a:p>
          <a:p>
            <a:pPr marL="0" indent="0" algn="ctr">
              <a:buNone/>
            </a:pPr>
            <a:r>
              <a:rPr lang="es-ES_tradnl" sz="2400" dirty="0">
                <a:solidFill>
                  <a:srgbClr val="0000FF"/>
                </a:solidFill>
                <a:effectLst>
                  <a:outerShdw blurRad="38100" dist="38100" dir="2700000" algn="tl">
                    <a:srgbClr val="000000">
                      <a:alpha val="43137"/>
                    </a:srgbClr>
                  </a:outerShdw>
                </a:effectLst>
                <a:cs typeface="Times New Roman" panose="02020603050405020304" pitchFamily="18" charset="0"/>
              </a:rPr>
              <a:t>(</a:t>
            </a:r>
            <a:r>
              <a:rPr lang="es-ES_tradnl" sz="2400" i="1" dirty="0">
                <a:solidFill>
                  <a:srgbClr val="0000FF"/>
                </a:solidFill>
                <a:effectLst>
                  <a:outerShdw blurRad="38100" dist="38100" dir="2700000" algn="tl">
                    <a:srgbClr val="000000">
                      <a:alpha val="43137"/>
                    </a:srgbClr>
                  </a:outerShdw>
                </a:effectLst>
                <a:cs typeface="Times New Roman" panose="02020603050405020304" pitchFamily="18" charset="0"/>
              </a:rPr>
              <a:t>enunciar la palabra correspondiente a la imagen presentada</a:t>
            </a:r>
            <a:r>
              <a:rPr lang="es-ES_tradnl" sz="2400" dirty="0">
                <a:solidFill>
                  <a:srgbClr val="0000FF"/>
                </a:solidFill>
                <a:effectLst>
                  <a:outerShdw blurRad="38100" dist="38100" dir="2700000" algn="tl">
                    <a:srgbClr val="000000">
                      <a:alpha val="43137"/>
                    </a:srgbClr>
                  </a:outerShdw>
                </a:effectLst>
                <a:cs typeface="Times New Roman" panose="02020603050405020304" pitchFamily="18" charset="0"/>
              </a:rPr>
              <a:t>)</a:t>
            </a:r>
            <a:endParaRPr lang="en-US" sz="2400" dirty="0">
              <a:solidFill>
                <a:srgbClr val="0000FF"/>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4073167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7000"/>
                                  </p:iterate>
                                  <p:childTnLst>
                                    <p:set>
                                      <p:cBhvr>
                                        <p:cTn id="6" dur="1" fill="hold">
                                          <p:stCondLst>
                                            <p:cond delay="0"/>
                                          </p:stCondLst>
                                        </p:cTn>
                                        <p:tgtEl>
                                          <p:spTgt spid="4"/>
                                        </p:tgtEl>
                                        <p:attrNameLst>
                                          <p:attrName>style.visibility</p:attrName>
                                        </p:attrNameLst>
                                      </p:cBhvr>
                                      <p:to>
                                        <p:strVal val="visible"/>
                                      </p:to>
                                    </p:set>
                                    <p:animEffect transition="in" filter="wheel(3)">
                                      <p:cBhvr>
                                        <p:cTn id="7" dur="500"/>
                                        <p:tgtEl>
                                          <p:spTgt spid="4"/>
                                        </p:tgtEl>
                                      </p:cBhvr>
                                    </p:animEffect>
                                  </p:childTnLst>
                                </p:cTn>
                              </p:par>
                              <p:par>
                                <p:cTn id="8" presetID="21" presetClass="entr" presetSubtype="3" fill="hold" nodeType="withEffect">
                                  <p:stCondLst>
                                    <p:cond delay="0"/>
                                  </p:stCondLst>
                                  <p:iterate type="wd">
                                    <p:tmPct val="7000"/>
                                  </p:iterate>
                                  <p:childTnLst>
                                    <p:set>
                                      <p:cBhvr>
                                        <p:cTn id="9" dur="1" fill="hold">
                                          <p:stCondLst>
                                            <p:cond delay="0"/>
                                          </p:stCondLst>
                                        </p:cTn>
                                        <p:tgtEl>
                                          <p:spTgt spid="4">
                                            <p:txEl>
                                              <p:pRg st="0" end="0"/>
                                            </p:txEl>
                                          </p:spTgt>
                                        </p:tgtEl>
                                        <p:attrNameLst>
                                          <p:attrName>style.visibility</p:attrName>
                                        </p:attrNameLst>
                                      </p:cBhvr>
                                      <p:to>
                                        <p:strVal val="visible"/>
                                      </p:to>
                                    </p:set>
                                    <p:animEffect transition="in" filter="wheel(3)">
                                      <p:cBhvr>
                                        <p:cTn id="10" dur="500"/>
                                        <p:tgtEl>
                                          <p:spTgt spid="4">
                                            <p:txEl>
                                              <p:pRg st="0" end="0"/>
                                            </p:txEl>
                                          </p:spTgt>
                                        </p:tgtEl>
                                      </p:cBhvr>
                                    </p:animEffect>
                                  </p:childTnLst>
                                </p:cTn>
                              </p:par>
                            </p:childTnLst>
                          </p:cTn>
                        </p:par>
                        <p:par>
                          <p:cTn id="11" fill="hold">
                            <p:stCondLst>
                              <p:cond delay="1130"/>
                            </p:stCondLst>
                            <p:childTnLst>
                              <p:par>
                                <p:cTn id="12" presetID="21" presetClass="entr" presetSubtype="1" fill="hold" nodeType="afterEffect">
                                  <p:stCondLst>
                                    <p:cond delay="0"/>
                                  </p:stCondLst>
                                  <p:iterate type="wd">
                                    <p:tmPct val="7000"/>
                                  </p:iterate>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heel(1)">
                                      <p:cBhvr>
                                        <p:cTn id="14" dur="500"/>
                                        <p:tgtEl>
                                          <p:spTgt spid="4">
                                            <p:txEl>
                                              <p:pRg st="1" end="1"/>
                                            </p:txEl>
                                          </p:spTgt>
                                        </p:tgtEl>
                                      </p:cBhvr>
                                    </p:animEffect>
                                  </p:childTnLst>
                                </p:cTn>
                              </p:par>
                            </p:childTnLst>
                          </p:cTn>
                        </p:par>
                        <p:par>
                          <p:cTn id="15" fill="hold">
                            <p:stCondLst>
                              <p:cond delay="1945"/>
                            </p:stCondLst>
                            <p:childTnLst>
                              <p:par>
                                <p:cTn id="16" presetID="21" presetClass="entr" presetSubtype="1" fill="hold" nodeType="afterEffect">
                                  <p:stCondLst>
                                    <p:cond delay="0"/>
                                  </p:stCondLst>
                                  <p:childTnLst>
                                    <p:set>
                                      <p:cBhvr>
                                        <p:cTn id="17" dur="1" fill="hold">
                                          <p:stCondLst>
                                            <p:cond delay="0"/>
                                          </p:stCondLst>
                                        </p:cTn>
                                        <p:tgtEl>
                                          <p:spTgt spid="157698"/>
                                        </p:tgtEl>
                                        <p:attrNameLst>
                                          <p:attrName>style.visibility</p:attrName>
                                        </p:attrNameLst>
                                      </p:cBhvr>
                                      <p:to>
                                        <p:strVal val="visible"/>
                                      </p:to>
                                    </p:set>
                                    <p:animEffect transition="in" filter="wheel(1)">
                                      <p:cBhvr>
                                        <p:cTn id="18" dur="1000"/>
                                        <p:tgtEl>
                                          <p:spTgt spid="157698"/>
                                        </p:tgtEl>
                                      </p:cBhvr>
                                    </p:animEffect>
                                  </p:childTnLst>
                                </p:cTn>
                              </p:par>
                            </p:childTnLst>
                          </p:cTn>
                        </p:par>
                        <p:par>
                          <p:cTn id="19" fill="hold">
                            <p:stCondLst>
                              <p:cond delay="2945"/>
                            </p:stCondLst>
                            <p:childTnLst>
                              <p:par>
                                <p:cTn id="20" presetID="21" presetClass="entr" presetSubtype="1" fill="hold" nodeType="afterEffect">
                                  <p:stCondLst>
                                    <p:cond delay="0"/>
                                  </p:stCondLst>
                                  <p:childTnLst>
                                    <p:set>
                                      <p:cBhvr>
                                        <p:cTn id="21" dur="1" fill="hold">
                                          <p:stCondLst>
                                            <p:cond delay="0"/>
                                          </p:stCondLst>
                                        </p:cTn>
                                        <p:tgtEl>
                                          <p:spTgt spid="68614"/>
                                        </p:tgtEl>
                                        <p:attrNameLst>
                                          <p:attrName>style.visibility</p:attrName>
                                        </p:attrNameLst>
                                      </p:cBhvr>
                                      <p:to>
                                        <p:strVal val="visible"/>
                                      </p:to>
                                    </p:set>
                                    <p:animEffect transition="in" filter="wheel(1)">
                                      <p:cBhvr>
                                        <p:cTn id="22" dur="1000"/>
                                        <p:tgtEl>
                                          <p:spTgt spid="6861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1000"/>
                                        <p:tgtEl>
                                          <p:spTgt spid="7"/>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arn(inVertical)">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barn(inVertical)">
                                      <p:cBhvr>
                                        <p:cTn id="35" dur="500"/>
                                        <p:tgtEl>
                                          <p:spTgt spid="7">
                                            <p:txEl>
                                              <p:pRg st="1" end="1"/>
                                            </p:txEl>
                                          </p:spTgt>
                                        </p:tgtEl>
                                      </p:cBhvr>
                                    </p:animEffect>
                                  </p:childTnLst>
                                </p:cTn>
                              </p:par>
                            </p:childTnLst>
                          </p:cTn>
                        </p:par>
                        <p:par>
                          <p:cTn id="36" fill="hold">
                            <p:stCondLst>
                              <p:cond delay="500"/>
                            </p:stCondLst>
                            <p:childTnLst>
                              <p:par>
                                <p:cTn id="37" presetID="16" presetClass="entr" presetSubtype="21" fill="hold" nodeType="after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barn(inVertical)">
                                      <p:cBhvr>
                                        <p:cTn id="3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06DDEB-5915-4F0A-A488-46D057138EDC}" type="datetime1">
              <a:rPr lang="es-DO" smtClean="0"/>
              <a:pPr/>
              <a:t>1/5/2023</a:t>
            </a:fld>
            <a:endParaRPr lang="es-DO"/>
          </a:p>
        </p:txBody>
      </p:sp>
      <p:sp>
        <p:nvSpPr>
          <p:cNvPr id="3" name="Slide Number Placeholder 2"/>
          <p:cNvSpPr>
            <a:spLocks noGrp="1"/>
          </p:cNvSpPr>
          <p:nvPr>
            <p:ph type="sldNum" sz="quarter" idx="12"/>
          </p:nvPr>
        </p:nvSpPr>
        <p:spPr/>
        <p:txBody>
          <a:bodyPr/>
          <a:lstStyle/>
          <a:p>
            <a:fld id="{90A5B9C9-245D-480D-9FA5-B7213120A2DE}" type="slidenum">
              <a:rPr lang="es-DO" smtClean="0"/>
              <a:pPr/>
              <a:t>74</a:t>
            </a:fld>
            <a:endParaRPr lang="es-DO"/>
          </a:p>
        </p:txBody>
      </p:sp>
      <p:pic>
        <p:nvPicPr>
          <p:cNvPr id="67588" name="Picture 4" descr="http://www.vocesdeayacucho.com/wp-content/uploads/juego-canicas-ayacuch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72730"/>
            <a:ext cx="4876800" cy="36556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28800" y="685800"/>
            <a:ext cx="6400800" cy="1492716"/>
          </a:xfrm>
          <a:prstGeom prst="rect">
            <a:avLst/>
          </a:prstGeom>
          <a:ln w="19050">
            <a:noFill/>
            <a:prstDash val="dashDot"/>
          </a:ln>
        </p:spPr>
        <p:txBody>
          <a:bodyPr wrap="square">
            <a:spAutoFit/>
          </a:bodyPr>
          <a:lstStyle/>
          <a:p>
            <a:pPr marL="0" indent="0" algn="ctr">
              <a:spcAft>
                <a:spcPts val="600"/>
              </a:spcAft>
              <a:buNone/>
            </a:pPr>
            <a:r>
              <a:rPr lang="es-ES_tradnl" sz="2800" b="1" dirty="0">
                <a:solidFill>
                  <a:srgbClr val="0000FF"/>
                </a:solidFill>
                <a:effectLst>
                  <a:outerShdw blurRad="38100" dist="38100" dir="2700000" algn="tl">
                    <a:srgbClr val="000000">
                      <a:alpha val="43137"/>
                    </a:srgbClr>
                  </a:outerShdw>
                </a:effectLst>
                <a:cs typeface="Times New Roman" panose="02020603050405020304" pitchFamily="18" charset="0"/>
              </a:rPr>
              <a:t>R. Dominicana: BELLUGA</a:t>
            </a:r>
          </a:p>
          <a:p>
            <a:pPr marL="0" indent="0" algn="ctr">
              <a:spcAft>
                <a:spcPts val="1200"/>
              </a:spcAft>
              <a:buNone/>
            </a:pPr>
            <a:r>
              <a:rPr lang="es-ES_tradnl" sz="2800" b="1" dirty="0">
                <a:solidFill>
                  <a:srgbClr val="0000FF"/>
                </a:solidFill>
                <a:effectLst>
                  <a:outerShdw blurRad="38100" dist="38100" dir="2700000" algn="tl">
                    <a:srgbClr val="000000">
                      <a:alpha val="43137"/>
                    </a:srgbClr>
                  </a:outerShdw>
                </a:effectLst>
                <a:cs typeface="Times New Roman" panose="02020603050405020304" pitchFamily="18" charset="0"/>
              </a:rPr>
              <a:t>Canarias: </a:t>
            </a:r>
            <a:r>
              <a:rPr lang="es-ES_tradnl" sz="2400" b="1" dirty="0">
                <a:solidFill>
                  <a:srgbClr val="0000FF"/>
                </a:solidFill>
                <a:effectLst>
                  <a:outerShdw blurRad="38100" dist="38100" dir="2700000" algn="tl">
                    <a:srgbClr val="000000">
                      <a:alpha val="43137"/>
                    </a:srgbClr>
                  </a:outerShdw>
                </a:effectLst>
                <a:cs typeface="Times New Roman" panose="02020603050405020304" pitchFamily="18" charset="0"/>
              </a:rPr>
              <a:t>BOLICHE, GASEA, VIDRIANZA</a:t>
            </a:r>
          </a:p>
          <a:p>
            <a:pPr marL="0" indent="0" algn="ctr">
              <a:buNone/>
            </a:pPr>
            <a:r>
              <a:rPr lang="es-ES_tradnl" sz="2000" dirty="0">
                <a:solidFill>
                  <a:srgbClr val="0000FF"/>
                </a:solidFill>
                <a:effectLst>
                  <a:outerShdw blurRad="38100" dist="38100" dir="2700000" algn="tl">
                    <a:srgbClr val="000000">
                      <a:alpha val="43137"/>
                    </a:srgbClr>
                  </a:outerShdw>
                </a:effectLst>
                <a:cs typeface="Times New Roman" panose="02020603050405020304" pitchFamily="18" charset="0"/>
              </a:rPr>
              <a:t>(en otras zonas: </a:t>
            </a:r>
            <a:r>
              <a:rPr lang="es-ES_tradnl" sz="2000" b="1" dirty="0">
                <a:solidFill>
                  <a:srgbClr val="0000FF"/>
                </a:solidFill>
                <a:effectLst>
                  <a:outerShdw blurRad="38100" dist="38100" dir="2700000" algn="tl">
                    <a:srgbClr val="000000">
                      <a:alpha val="43137"/>
                    </a:srgbClr>
                  </a:outerShdw>
                </a:effectLst>
                <a:cs typeface="Times New Roman" panose="02020603050405020304" pitchFamily="18" charset="0"/>
              </a:rPr>
              <a:t>canica</a:t>
            </a:r>
            <a:r>
              <a:rPr lang="es-ES_tradnl" sz="2000"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s-ES_tradnl" sz="2000" b="1" dirty="0">
                <a:solidFill>
                  <a:srgbClr val="0000FF"/>
                </a:solidFill>
                <a:effectLst>
                  <a:outerShdw blurRad="38100" dist="38100" dir="2700000" algn="tl">
                    <a:srgbClr val="000000">
                      <a:alpha val="43137"/>
                    </a:srgbClr>
                  </a:outerShdw>
                </a:effectLst>
                <a:cs typeface="Times New Roman" panose="02020603050405020304" pitchFamily="18" charset="0"/>
              </a:rPr>
              <a:t>bolita</a:t>
            </a:r>
            <a:r>
              <a:rPr lang="es-ES_tradnl" sz="2000" dirty="0">
                <a:solidFill>
                  <a:srgbClr val="0000FF"/>
                </a:solidFill>
                <a:effectLst>
                  <a:outerShdw blurRad="38100" dist="38100" dir="2700000" algn="tl">
                    <a:srgbClr val="000000">
                      <a:alpha val="43137"/>
                    </a:srgbClr>
                  </a:outerShdw>
                </a:effectLst>
                <a:cs typeface="Times New Roman" panose="02020603050405020304" pitchFamily="18" charset="0"/>
              </a:rPr>
              <a:t>…) </a:t>
            </a:r>
            <a:endParaRPr lang="en-US" sz="2000" dirty="0">
              <a:solidFill>
                <a:srgbClr val="0000FF"/>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941512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wheel(3)">
                                      <p:cBhvr>
                                        <p:cTn id="7" dur="1000"/>
                                        <p:tgtEl>
                                          <p:spTgt spid="6758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3)">
                                      <p:cBhvr>
                                        <p:cTn id="12" dur="10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barn(inVertical)">
                                      <p:cBhvr>
                                        <p:cTn id="2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5721278-F1E8-4605-C6A6-B897698CE394}"/>
              </a:ext>
            </a:extLst>
          </p:cNvPr>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lunes, 01 de mayo de 2023</a:t>
            </a:fld>
            <a:endParaRPr lang="en-US">
              <a:solidFill>
                <a:prstClr val="black"/>
              </a:solidFill>
            </a:endParaRPr>
          </a:p>
        </p:txBody>
      </p:sp>
      <p:sp>
        <p:nvSpPr>
          <p:cNvPr id="4" name="Slide Number Placeholder 3">
            <a:extLst>
              <a:ext uri="{FF2B5EF4-FFF2-40B4-BE49-F238E27FC236}">
                <a16:creationId xmlns:a16="http://schemas.microsoft.com/office/drawing/2014/main" id="{71119C10-73B5-CBB7-1809-047C06A1FAAD}"/>
              </a:ext>
            </a:extLst>
          </p:cNvPr>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75</a:t>
            </a:fld>
            <a:endParaRPr lang="en-US">
              <a:solidFill>
                <a:prstClr val="black"/>
              </a:solidFill>
            </a:endParaRPr>
          </a:p>
        </p:txBody>
      </p:sp>
      <p:sp>
        <p:nvSpPr>
          <p:cNvPr id="8" name="AutoShape 8">
            <a:extLst>
              <a:ext uri="{FF2B5EF4-FFF2-40B4-BE49-F238E27FC236}">
                <a16:creationId xmlns:a16="http://schemas.microsoft.com/office/drawing/2014/main" id="{18A9ED3E-BAD3-D88C-C3A1-7B014B52214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0" name="AutoShape 12">
            <a:extLst>
              <a:ext uri="{FF2B5EF4-FFF2-40B4-BE49-F238E27FC236}">
                <a16:creationId xmlns:a16="http://schemas.microsoft.com/office/drawing/2014/main" id="{DE2D6EC5-C5EE-24BF-165D-265105389D7C}"/>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2" name="Picture 11">
            <a:extLst>
              <a:ext uri="{FF2B5EF4-FFF2-40B4-BE49-F238E27FC236}">
                <a16:creationId xmlns:a16="http://schemas.microsoft.com/office/drawing/2014/main" id="{724303D3-C1E1-1E84-A6A8-4BFE3BE63297}"/>
              </a:ext>
            </a:extLst>
          </p:cNvPr>
          <p:cNvPicPr>
            <a:picLocks noChangeAspect="1"/>
          </p:cNvPicPr>
          <p:nvPr/>
        </p:nvPicPr>
        <p:blipFill>
          <a:blip r:embed="rId2"/>
          <a:stretch>
            <a:fillRect/>
          </a:stretch>
        </p:blipFill>
        <p:spPr>
          <a:xfrm>
            <a:off x="1927659" y="2438400"/>
            <a:ext cx="5288682" cy="3014559"/>
          </a:xfrm>
          <a:prstGeom prst="rect">
            <a:avLst/>
          </a:prstGeom>
        </p:spPr>
      </p:pic>
      <p:sp>
        <p:nvSpPr>
          <p:cNvPr id="2" name="Rectangle 1">
            <a:extLst>
              <a:ext uri="{FF2B5EF4-FFF2-40B4-BE49-F238E27FC236}">
                <a16:creationId xmlns:a16="http://schemas.microsoft.com/office/drawing/2014/main" id="{C6338058-7937-EFE6-0666-5C562436C927}"/>
              </a:ext>
            </a:extLst>
          </p:cNvPr>
          <p:cNvSpPr/>
          <p:nvPr/>
        </p:nvSpPr>
        <p:spPr>
          <a:xfrm>
            <a:off x="1524000" y="526584"/>
            <a:ext cx="6400800" cy="1492716"/>
          </a:xfrm>
          <a:prstGeom prst="rect">
            <a:avLst/>
          </a:prstGeom>
          <a:ln w="19050">
            <a:noFill/>
            <a:prstDash val="dashDot"/>
          </a:ln>
        </p:spPr>
        <p:txBody>
          <a:bodyPr wrap="square">
            <a:spAutoFit/>
          </a:bodyPr>
          <a:lstStyle/>
          <a:p>
            <a:pPr marL="0" indent="0" algn="ctr">
              <a:spcAft>
                <a:spcPts val="600"/>
              </a:spcAft>
              <a:buNone/>
            </a:pPr>
            <a:r>
              <a:rPr lang="es-ES_tradnl" sz="2800" b="1" dirty="0">
                <a:solidFill>
                  <a:srgbClr val="0000FF"/>
                </a:solidFill>
                <a:effectLst>
                  <a:outerShdw blurRad="38100" dist="38100" dir="2700000" algn="tl">
                    <a:srgbClr val="000000">
                      <a:alpha val="43137"/>
                    </a:srgbClr>
                  </a:outerShdw>
                </a:effectLst>
                <a:cs typeface="Times New Roman" panose="02020603050405020304" pitchFamily="18" charset="0"/>
              </a:rPr>
              <a:t>R. Dominicana: YIPETA</a:t>
            </a:r>
          </a:p>
          <a:p>
            <a:pPr marL="0" indent="0" algn="ctr">
              <a:spcAft>
                <a:spcPts val="1200"/>
              </a:spcAft>
              <a:buNone/>
            </a:pPr>
            <a:r>
              <a:rPr lang="es-ES_tradnl" sz="2800" b="1" dirty="0">
                <a:solidFill>
                  <a:srgbClr val="0000FF"/>
                </a:solidFill>
                <a:effectLst>
                  <a:outerShdw blurRad="38100" dist="38100" dir="2700000" algn="tl">
                    <a:srgbClr val="000000">
                      <a:alpha val="43137"/>
                    </a:srgbClr>
                  </a:outerShdw>
                </a:effectLst>
                <a:cs typeface="Times New Roman" panose="02020603050405020304" pitchFamily="18" charset="0"/>
              </a:rPr>
              <a:t>Canarias: </a:t>
            </a:r>
            <a:r>
              <a:rPr lang="es-ES_tradnl" sz="2400" b="1" dirty="0">
                <a:solidFill>
                  <a:srgbClr val="0000FF"/>
                </a:solidFill>
                <a:effectLst>
                  <a:outerShdw blurRad="38100" dist="38100" dir="2700000" algn="tl">
                    <a:srgbClr val="000000">
                      <a:alpha val="43137"/>
                    </a:srgbClr>
                  </a:outerShdw>
                </a:effectLst>
                <a:cs typeface="Times New Roman" panose="02020603050405020304" pitchFamily="18" charset="0"/>
              </a:rPr>
              <a:t>TODOTERRENO</a:t>
            </a:r>
          </a:p>
          <a:p>
            <a:pPr marL="0" indent="0" algn="ctr">
              <a:buNone/>
            </a:pPr>
            <a:r>
              <a:rPr lang="es-ES_tradnl" sz="2000" dirty="0">
                <a:solidFill>
                  <a:srgbClr val="0000FF"/>
                </a:solidFill>
                <a:effectLst>
                  <a:outerShdw blurRad="38100" dist="38100" dir="2700000" algn="tl">
                    <a:srgbClr val="000000">
                      <a:alpha val="43137"/>
                    </a:srgbClr>
                  </a:outerShdw>
                </a:effectLst>
                <a:cs typeface="Times New Roman" panose="02020603050405020304" pitchFamily="18" charset="0"/>
              </a:rPr>
              <a:t>(en otras zonas: </a:t>
            </a:r>
            <a:r>
              <a:rPr lang="es-ES_tradnl" sz="2000" b="1" dirty="0">
                <a:solidFill>
                  <a:srgbClr val="0000FF"/>
                </a:solidFill>
                <a:effectLst>
                  <a:outerShdw blurRad="38100" dist="38100" dir="2700000" algn="tl">
                    <a:srgbClr val="000000">
                      <a:alpha val="43137"/>
                    </a:srgbClr>
                  </a:outerShdw>
                </a:effectLst>
                <a:cs typeface="Times New Roman" panose="02020603050405020304" pitchFamily="18" charset="0"/>
              </a:rPr>
              <a:t>SUV, jeep, campero</a:t>
            </a:r>
            <a:r>
              <a:rPr lang="es-ES_tradnl" sz="2000" dirty="0">
                <a:solidFill>
                  <a:srgbClr val="0000FF"/>
                </a:solidFill>
                <a:effectLst>
                  <a:outerShdw blurRad="38100" dist="38100" dir="2700000" algn="tl">
                    <a:srgbClr val="000000">
                      <a:alpha val="43137"/>
                    </a:srgbClr>
                  </a:outerShdw>
                </a:effectLst>
                <a:cs typeface="Times New Roman" panose="02020603050405020304" pitchFamily="18" charset="0"/>
              </a:rPr>
              <a:t>) </a:t>
            </a:r>
            <a:endParaRPr lang="en-US" sz="2000" dirty="0">
              <a:solidFill>
                <a:srgbClr val="0000FF"/>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404469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wheel(3)">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3)">
                                      <p:cBhvr>
                                        <p:cTn id="12" dur="10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barn(inVertical)">
                                      <p:cBhvr>
                                        <p:cTn id="20" dur="500"/>
                                        <p:tgtEl>
                                          <p:spTgt spid="2">
                                            <p:txEl>
                                              <p:pRg st="1" end="1"/>
                                            </p:txEl>
                                          </p:spTgt>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06DDEB-5915-4F0A-A488-46D057138EDC}" type="datetime1">
              <a:rPr lang="es-DO" smtClean="0"/>
              <a:pPr/>
              <a:t>1/5/2023</a:t>
            </a:fld>
            <a:endParaRPr lang="es-DO"/>
          </a:p>
        </p:txBody>
      </p:sp>
      <p:sp>
        <p:nvSpPr>
          <p:cNvPr id="3" name="Slide Number Placeholder 2"/>
          <p:cNvSpPr>
            <a:spLocks noGrp="1"/>
          </p:cNvSpPr>
          <p:nvPr>
            <p:ph type="sldNum" sz="quarter" idx="12"/>
          </p:nvPr>
        </p:nvSpPr>
        <p:spPr/>
        <p:txBody>
          <a:bodyPr/>
          <a:lstStyle/>
          <a:p>
            <a:fld id="{90A5B9C9-245D-480D-9FA5-B7213120A2DE}" type="slidenum">
              <a:rPr lang="es-DO" smtClean="0"/>
              <a:pPr/>
              <a:t>76</a:t>
            </a:fld>
            <a:endParaRPr lang="es-DO"/>
          </a:p>
        </p:txBody>
      </p:sp>
      <p:pic>
        <p:nvPicPr>
          <p:cNvPr id="70658" name="Picture 2" descr="http://enteraterd.com/page/wp-content/uploads/2011/04/Sill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2119670"/>
            <a:ext cx="5283200" cy="3962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57300" y="685800"/>
            <a:ext cx="6629400" cy="1107996"/>
          </a:xfrm>
          <a:prstGeom prst="rect">
            <a:avLst/>
          </a:prstGeom>
          <a:ln w="19050">
            <a:noFill/>
            <a:prstDash val="dashDot"/>
          </a:ln>
        </p:spPr>
        <p:txBody>
          <a:bodyPr wrap="square">
            <a:spAutoFit/>
          </a:bodyPr>
          <a:lstStyle/>
          <a:p>
            <a:pPr marL="0" indent="0" algn="ctr">
              <a:spcAft>
                <a:spcPts val="1200"/>
              </a:spcAft>
              <a:buNone/>
            </a:pPr>
            <a:r>
              <a:rPr lang="es-ES_tradnl" sz="2800" b="1" dirty="0">
                <a:solidFill>
                  <a:srgbClr val="0000FF"/>
                </a:solidFill>
                <a:effectLst>
                  <a:outerShdw blurRad="38100" dist="38100" dir="2700000" algn="tl">
                    <a:srgbClr val="000000">
                      <a:alpha val="43137"/>
                    </a:srgbClr>
                  </a:outerShdw>
                </a:effectLst>
                <a:cs typeface="Times New Roman" panose="02020603050405020304" pitchFamily="18" charset="0"/>
              </a:rPr>
              <a:t>R. Dominicana: BUTACA </a:t>
            </a:r>
            <a:r>
              <a:rPr lang="es-ES_tradnl" sz="2000" b="1" dirty="0">
                <a:solidFill>
                  <a:srgbClr val="0000FF"/>
                </a:solidFill>
                <a:effectLst>
                  <a:outerShdw blurRad="38100" dist="38100" dir="2700000" algn="tl">
                    <a:srgbClr val="000000">
                      <a:alpha val="43137"/>
                    </a:srgbClr>
                  </a:outerShdw>
                </a:effectLst>
                <a:cs typeface="Times New Roman" panose="02020603050405020304" pitchFamily="18" charset="0"/>
              </a:rPr>
              <a:t>(</a:t>
            </a:r>
            <a:r>
              <a:rPr lang="es-ES" sz="2000" b="1" kern="0" dirty="0">
                <a:solidFill>
                  <a:srgbClr val="0000FF"/>
                </a:solidFill>
                <a:ea typeface="Times New Roman" panose="02020603050405020304" pitchFamily="18" charset="0"/>
                <a:cs typeface="Times New Roman" panose="02020603050405020304" pitchFamily="18" charset="0"/>
              </a:rPr>
              <a:t>2</a:t>
            </a:r>
            <a:r>
              <a:rPr lang="es-ES" sz="2000" b="1" kern="0" baseline="30000" dirty="0">
                <a:solidFill>
                  <a:srgbClr val="0000FF"/>
                </a:solidFill>
                <a:ea typeface="Times New Roman" panose="02020603050405020304" pitchFamily="18" charset="0"/>
                <a:cs typeface="Times New Roman" panose="02020603050405020304" pitchFamily="18" charset="0"/>
              </a:rPr>
              <a:t>da</a:t>
            </a:r>
            <a:r>
              <a:rPr lang="es-ES_tradnl" sz="2000" b="1" dirty="0">
                <a:solidFill>
                  <a:srgbClr val="0000FF"/>
                </a:solidFill>
                <a:effectLst>
                  <a:outerShdw blurRad="38100" dist="38100" dir="2700000" algn="tl">
                    <a:srgbClr val="000000">
                      <a:alpha val="43137"/>
                    </a:srgbClr>
                  </a:outerShdw>
                </a:effectLst>
                <a:cs typeface="Times New Roman" panose="02020603050405020304" pitchFamily="18" charset="0"/>
              </a:rPr>
              <a:t> opción: pupitre)</a:t>
            </a:r>
          </a:p>
          <a:p>
            <a:pPr marL="0" indent="0" algn="ctr">
              <a:buNone/>
            </a:pPr>
            <a:r>
              <a:rPr lang="es-ES_tradnl" sz="2800" b="1" dirty="0">
                <a:solidFill>
                  <a:srgbClr val="0000FF"/>
                </a:solidFill>
                <a:effectLst>
                  <a:outerShdw blurRad="38100" dist="38100" dir="2700000" algn="tl">
                    <a:srgbClr val="000000">
                      <a:alpha val="43137"/>
                    </a:srgbClr>
                  </a:outerShdw>
                </a:effectLst>
                <a:cs typeface="Times New Roman" panose="02020603050405020304" pitchFamily="18" charset="0"/>
              </a:rPr>
              <a:t>Canarias: PUPITRE</a:t>
            </a:r>
          </a:p>
        </p:txBody>
      </p:sp>
    </p:spTree>
    <p:extLst>
      <p:ext uri="{BB962C8B-B14F-4D97-AF65-F5344CB8AC3E}">
        <p14:creationId xmlns:p14="http://schemas.microsoft.com/office/powerpoint/2010/main" val="3348833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wheel(3)">
                                      <p:cBhvr>
                                        <p:cTn id="7" dur="1000"/>
                                        <p:tgtEl>
                                          <p:spTgt spid="706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7ABFF72-3FB1-642A-D070-C4A7422F0C43}"/>
              </a:ext>
            </a:extLst>
          </p:cNvPr>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lunes, 01 de mayo de 2023</a:t>
            </a:fld>
            <a:endParaRPr lang="en-US">
              <a:solidFill>
                <a:prstClr val="black"/>
              </a:solidFill>
            </a:endParaRPr>
          </a:p>
        </p:txBody>
      </p:sp>
      <p:sp>
        <p:nvSpPr>
          <p:cNvPr id="4" name="Slide Number Placeholder 3">
            <a:extLst>
              <a:ext uri="{FF2B5EF4-FFF2-40B4-BE49-F238E27FC236}">
                <a16:creationId xmlns:a16="http://schemas.microsoft.com/office/drawing/2014/main" id="{A36BC696-345B-CC59-006E-AE541DEEB178}"/>
              </a:ext>
            </a:extLst>
          </p:cNvPr>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77</a:t>
            </a:fld>
            <a:endParaRPr lang="en-US">
              <a:solidFill>
                <a:prstClr val="black"/>
              </a:solidFill>
            </a:endParaRPr>
          </a:p>
        </p:txBody>
      </p:sp>
      <p:pic>
        <p:nvPicPr>
          <p:cNvPr id="1026" name="Picture 2" descr="Red and blue ballpoint pens on white background Red and blue ballpoint pens on white background. Pen Stock Photo">
            <a:extLst>
              <a:ext uri="{FF2B5EF4-FFF2-40B4-BE49-F238E27FC236}">
                <a16:creationId xmlns:a16="http://schemas.microsoft.com/office/drawing/2014/main" id="{97669E95-C951-F4F7-31F3-7F631F744665}"/>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06624" y="2286000"/>
            <a:ext cx="3730752" cy="37307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4">
            <a:extLst>
              <a:ext uri="{FF2B5EF4-FFF2-40B4-BE49-F238E27FC236}">
                <a16:creationId xmlns:a16="http://schemas.microsoft.com/office/drawing/2014/main" id="{5837BF1D-3777-CF12-ABB8-47DB2A23AB95}"/>
              </a:ext>
            </a:extLst>
          </p:cNvPr>
          <p:cNvSpPr txBox="1">
            <a:spLocks/>
          </p:cNvSpPr>
          <p:nvPr/>
        </p:nvSpPr>
        <p:spPr>
          <a:xfrm>
            <a:off x="924282" y="814832"/>
            <a:ext cx="7295436" cy="1450848"/>
          </a:xfrm>
          <a:prstGeom prst="rect">
            <a:avLst/>
          </a:prstGeom>
        </p:spPr>
        <p:txBody>
          <a:bodyPr vert="horz" rtlCol="0" anchor="ctr">
            <a:normAutofit lnSpcReduction="1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1200"/>
              </a:spcAft>
            </a:pPr>
            <a:r>
              <a:rPr lang="es-ES_tradnl" sz="2800" dirty="0">
                <a:solidFill>
                  <a:srgbClr val="0000FF"/>
                </a:solidFill>
                <a:effectLst>
                  <a:outerShdw blurRad="38100" dist="38100" dir="2700000" algn="tl">
                    <a:srgbClr val="000000">
                      <a:alpha val="43137"/>
                    </a:srgbClr>
                  </a:outerShdw>
                </a:effectLst>
                <a:latin typeface="Times New Roman" pitchFamily="18" charset="0"/>
                <a:ea typeface="+mn-ea"/>
                <a:cs typeface="Times New Roman" panose="02020603050405020304" pitchFamily="18" charset="0"/>
              </a:rPr>
              <a:t>R. Dominicana: </a:t>
            </a:r>
            <a:r>
              <a:rPr lang="es-ES" sz="2800" dirty="0">
                <a:solidFill>
                  <a:srgbClr val="0000FF"/>
                </a:solidFill>
                <a:latin typeface="Times New Roman" panose="02020603050405020304" pitchFamily="18" charset="0"/>
                <a:cs typeface="Times New Roman" panose="02020603050405020304" pitchFamily="18" charset="0"/>
              </a:rPr>
              <a:t>LAPICERO, </a:t>
            </a:r>
            <a:r>
              <a:rPr lang="es-ES" sz="2000" dirty="0">
                <a:solidFill>
                  <a:srgbClr val="0000FF"/>
                </a:solidFill>
                <a:latin typeface="Times New Roman" panose="02020603050405020304" pitchFamily="18" charset="0"/>
                <a:cs typeface="Times New Roman" panose="02020603050405020304" pitchFamily="18" charset="0"/>
              </a:rPr>
              <a:t>(</a:t>
            </a:r>
            <a:r>
              <a:rPr lang="en-US" sz="1800" b="0" dirty="0">
                <a:solidFill>
                  <a:srgbClr val="0000FF"/>
                </a:solidFill>
                <a:effectLst>
                  <a:outerShdw blurRad="38100" dist="38100" dir="2700000" algn="tl">
                    <a:srgbClr val="000000">
                      <a:alpha val="43137"/>
                    </a:srgbClr>
                  </a:outerShdw>
                </a:effectLst>
                <a:latin typeface="Times New Roman" pitchFamily="18" charset="0"/>
                <a:ea typeface="Calibri" panose="020F0502020204030204" pitchFamily="34" charset="0"/>
                <a:cs typeface="+mn-cs"/>
              </a:rPr>
              <a:t>2</a:t>
            </a:r>
            <a:r>
              <a:rPr lang="en-US" sz="1800" b="0" baseline="30000" dirty="0">
                <a:solidFill>
                  <a:srgbClr val="0000FF"/>
                </a:solidFill>
                <a:effectLst>
                  <a:outerShdw blurRad="38100" dist="38100" dir="2700000" algn="tl">
                    <a:srgbClr val="000000">
                      <a:alpha val="43137"/>
                    </a:srgbClr>
                  </a:outerShdw>
                </a:effectLst>
                <a:latin typeface="Times New Roman" pitchFamily="18" charset="0"/>
                <a:ea typeface="Calibri" panose="020F0502020204030204" pitchFamily="34" charset="0"/>
                <a:cs typeface="+mn-cs"/>
              </a:rPr>
              <a:t>da.</a:t>
            </a:r>
            <a:r>
              <a:rPr lang="es-ES_tradnl" sz="1800" b="0" dirty="0">
                <a:solidFill>
                  <a:srgbClr val="0000FF"/>
                </a:solidFill>
                <a:effectLst>
                  <a:outerShdw blurRad="38100" dist="38100" dir="2700000" algn="tl">
                    <a:srgbClr val="000000">
                      <a:alpha val="43137"/>
                    </a:srgbClr>
                  </a:outerShdw>
                </a:effectLst>
                <a:latin typeface="Times New Roman" pitchFamily="18" charset="0"/>
                <a:ea typeface="+mn-ea"/>
                <a:cs typeface="Times New Roman" panose="02020603050405020304" pitchFamily="18" charset="0"/>
              </a:rPr>
              <a:t> opción: </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bolígrafo</a:t>
            </a:r>
            <a:r>
              <a:rPr lang="es-ES" sz="2000" dirty="0">
                <a:solidFill>
                  <a:srgbClr val="0000FF"/>
                </a:solidFill>
                <a:latin typeface="Times New Roman" panose="02020603050405020304" pitchFamily="18" charset="0"/>
                <a:cs typeface="Times New Roman" panose="02020603050405020304" pitchFamily="18" charset="0"/>
              </a:rPr>
              <a:t>)</a:t>
            </a:r>
          </a:p>
          <a:p>
            <a:pPr algn="ctr" fontAlgn="auto">
              <a:spcAft>
                <a:spcPts val="1200"/>
              </a:spcAft>
            </a:pPr>
            <a:r>
              <a:rPr lang="es-ES" sz="2800" dirty="0">
                <a:solidFill>
                  <a:srgbClr val="0000FF"/>
                </a:solidFill>
                <a:latin typeface="Times New Roman" panose="02020603050405020304" pitchFamily="18" charset="0"/>
                <a:cs typeface="Times New Roman" panose="02020603050405020304" pitchFamily="18" charset="0"/>
              </a:rPr>
              <a:t>Canarias: BOLÍGRAFO</a:t>
            </a:r>
          </a:p>
          <a:p>
            <a:pPr lvl="0" algn="ctr"/>
            <a:r>
              <a:rPr lang="es-ES_tradnl" sz="1800" dirty="0">
                <a:solidFill>
                  <a:srgbClr val="0000FF"/>
                </a:solidFill>
                <a:effectLst>
                  <a:outerShdw blurRad="38100" dist="38100" dir="2700000" algn="tl">
                    <a:srgbClr val="000000">
                      <a:alpha val="43137"/>
                    </a:srgbClr>
                  </a:outerShdw>
                </a:effectLst>
                <a:latin typeface="Times New Roman" pitchFamily="18" charset="0"/>
                <a:ea typeface="+mn-ea"/>
                <a:cs typeface="Times New Roman" panose="02020603050405020304" pitchFamily="18" charset="0"/>
              </a:rPr>
              <a:t>(</a:t>
            </a:r>
            <a:r>
              <a:rPr lang="es-ES_tradnl" sz="1800" b="0" dirty="0">
                <a:solidFill>
                  <a:srgbClr val="0000FF"/>
                </a:solidFill>
                <a:effectLst>
                  <a:outerShdw blurRad="38100" dist="38100" dir="2700000" algn="tl">
                    <a:srgbClr val="000000">
                      <a:alpha val="43137"/>
                    </a:srgbClr>
                  </a:outerShdw>
                </a:effectLst>
                <a:latin typeface="Times New Roman" pitchFamily="18" charset="0"/>
                <a:ea typeface="+mn-ea"/>
                <a:cs typeface="Times New Roman" panose="02020603050405020304" pitchFamily="18" charset="0"/>
              </a:rPr>
              <a:t>en otros países: </a:t>
            </a:r>
            <a:r>
              <a:rPr lang="es-ES_tradnl" sz="1800" dirty="0">
                <a:solidFill>
                  <a:srgbClr val="0000FF"/>
                </a:solidFill>
                <a:effectLst>
                  <a:outerShdw blurRad="38100" dist="38100" dir="2700000" algn="tl">
                    <a:srgbClr val="000000">
                      <a:alpha val="43137"/>
                    </a:srgbClr>
                  </a:outerShdw>
                </a:effectLst>
                <a:latin typeface="Times New Roman" pitchFamily="18" charset="0"/>
                <a:ea typeface="+mn-ea"/>
                <a:cs typeface="Times New Roman" panose="02020603050405020304" pitchFamily="18" charset="0"/>
              </a:rPr>
              <a:t>bolígrafo, </a:t>
            </a:r>
            <a:r>
              <a:rPr lang="es-ES" sz="1800" dirty="0">
                <a:solidFill>
                  <a:srgbClr val="0000FF"/>
                </a:solidFill>
                <a:effectLst>
                  <a:outerShdw blurRad="38100" dist="38100" dir="2700000" algn="tl">
                    <a:srgbClr val="000000">
                      <a:alpha val="43137"/>
                    </a:srgbClr>
                  </a:outerShdw>
                </a:effectLst>
                <a:latin typeface="Times New Roman" pitchFamily="18" charset="0"/>
                <a:ea typeface="+mn-ea"/>
                <a:cs typeface="Times New Roman" panose="02020603050405020304" pitchFamily="18" charset="0"/>
              </a:rPr>
              <a:t>birome, pluma</a:t>
            </a:r>
            <a:r>
              <a:rPr lang="es-ES_tradnl" sz="1800" dirty="0">
                <a:solidFill>
                  <a:srgbClr val="0000FF"/>
                </a:solidFill>
                <a:effectLst>
                  <a:outerShdw blurRad="38100" dist="38100" dir="2700000" algn="tl">
                    <a:srgbClr val="000000">
                      <a:alpha val="43137"/>
                    </a:srgbClr>
                  </a:outerShdw>
                </a:effectLst>
                <a:latin typeface="Times New Roman" pitchFamily="18" charset="0"/>
                <a:ea typeface="+mn-ea"/>
                <a:cs typeface="Times New Roman" panose="02020603050405020304" pitchFamily="18" charset="0"/>
              </a:rPr>
              <a:t>)</a:t>
            </a:r>
            <a:endParaRPr lang="en-US" sz="1800" dirty="0">
              <a:solidFill>
                <a:srgbClr val="0000FF"/>
              </a:solidFill>
              <a:effectLst>
                <a:outerShdw blurRad="38100" dist="38100" dir="2700000" algn="tl">
                  <a:srgbClr val="000000">
                    <a:alpha val="43137"/>
                  </a:srgbClr>
                </a:outerShdw>
              </a:effectLst>
              <a:latin typeface="Times New Roman" pitchFamily="18" charset="0"/>
              <a:ea typeface="+mn-ea"/>
              <a:cs typeface="Times New Roman" panose="02020603050405020304" pitchFamily="18" charset="0"/>
            </a:endParaRPr>
          </a:p>
        </p:txBody>
      </p:sp>
    </p:spTree>
    <p:extLst>
      <p:ext uri="{BB962C8B-B14F-4D97-AF65-F5344CB8AC3E}">
        <p14:creationId xmlns:p14="http://schemas.microsoft.com/office/powerpoint/2010/main" val="103630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2)">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2)">
                                      <p:cBhvr>
                                        <p:cTn id="12" dur="10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barn(inVertical)">
                                      <p:cBhvr>
                                        <p:cTn id="20" dur="500"/>
                                        <p:tgtEl>
                                          <p:spTgt spid="2">
                                            <p:txEl>
                                              <p:pRg st="1" end="1"/>
                                            </p:txEl>
                                          </p:spTgt>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FB5EFA-B8FB-4E5B-ADE3-90471F4BD238}" type="datetime1">
              <a:rPr lang="es-DO" smtClean="0"/>
              <a:pPr/>
              <a:t>1/5/2023</a:t>
            </a:fld>
            <a:endParaRPr lang="es-DO"/>
          </a:p>
        </p:txBody>
      </p:sp>
      <p:sp>
        <p:nvSpPr>
          <p:cNvPr id="3" name="Slide Number Placeholder 2"/>
          <p:cNvSpPr>
            <a:spLocks noGrp="1"/>
          </p:cNvSpPr>
          <p:nvPr>
            <p:ph type="sldNum" sz="quarter" idx="12"/>
          </p:nvPr>
        </p:nvSpPr>
        <p:spPr/>
        <p:txBody>
          <a:bodyPr/>
          <a:lstStyle/>
          <a:p>
            <a:fld id="{DC086E69-37E4-4650-8849-CD17545127AD}" type="slidenum">
              <a:rPr lang="es-DO" smtClean="0"/>
              <a:pPr/>
              <a:t>78</a:t>
            </a:fld>
            <a:endParaRPr lang="es-DO"/>
          </a:p>
        </p:txBody>
      </p:sp>
      <p:pic>
        <p:nvPicPr>
          <p:cNvPr id="7" name="Picture 6" descr="http://www.amsterdamtour.it/img/trasporti/autostop.jpg"/>
          <p:cNvPicPr/>
          <p:nvPr/>
        </p:nvPicPr>
        <p:blipFill>
          <a:blip r:embed="rId2">
            <a:extLst>
              <a:ext uri="{28A0092B-C50C-407E-A947-70E740481C1C}">
                <a14:useLocalDpi xmlns:a14="http://schemas.microsoft.com/office/drawing/2010/main" val="0"/>
              </a:ext>
            </a:extLst>
          </a:blip>
          <a:srcRect/>
          <a:stretch>
            <a:fillRect/>
          </a:stretch>
        </p:blipFill>
        <p:spPr bwMode="auto">
          <a:xfrm>
            <a:off x="2544761" y="2093218"/>
            <a:ext cx="4054475" cy="4261098"/>
          </a:xfrm>
          <a:prstGeom prst="rect">
            <a:avLst/>
          </a:prstGeom>
          <a:noFill/>
          <a:ln>
            <a:noFill/>
          </a:ln>
        </p:spPr>
      </p:pic>
      <p:sp>
        <p:nvSpPr>
          <p:cNvPr id="6" name="Rectangle 5"/>
          <p:cNvSpPr/>
          <p:nvPr/>
        </p:nvSpPr>
        <p:spPr>
          <a:xfrm>
            <a:off x="876299" y="377597"/>
            <a:ext cx="7391400" cy="1661993"/>
          </a:xfrm>
          <a:prstGeom prst="rect">
            <a:avLst/>
          </a:prstGeom>
          <a:ln w="19050">
            <a:noFill/>
            <a:prstDash val="dashDot"/>
          </a:ln>
        </p:spPr>
        <p:txBody>
          <a:bodyPr wrap="square">
            <a:spAutoFit/>
          </a:bodyPr>
          <a:lstStyle/>
          <a:p>
            <a:pPr marL="0" indent="0" algn="ctr">
              <a:spcAft>
                <a:spcPts val="600"/>
              </a:spcAft>
              <a:buNone/>
            </a:pPr>
            <a:r>
              <a:rPr lang="es-ES_tradnl" sz="2800" b="1" dirty="0">
                <a:solidFill>
                  <a:srgbClr val="0000FF"/>
                </a:solidFill>
                <a:effectLst>
                  <a:outerShdw blurRad="38100" dist="38100" dir="2700000" algn="tl">
                    <a:srgbClr val="000000">
                      <a:alpha val="43137"/>
                    </a:srgbClr>
                  </a:outerShdw>
                </a:effectLst>
                <a:cs typeface="Times New Roman" panose="02020603050405020304" pitchFamily="18" charset="0"/>
              </a:rPr>
              <a:t>R. Dominicana: </a:t>
            </a:r>
            <a:r>
              <a:rPr lang="es-ES_tradnl" sz="2400" b="1" dirty="0">
                <a:solidFill>
                  <a:srgbClr val="0000FF"/>
                </a:solidFill>
                <a:effectLst>
                  <a:outerShdw blurRad="38100" dist="38100" dir="2700000" algn="tl">
                    <a:srgbClr val="000000">
                      <a:alpha val="43137"/>
                    </a:srgbClr>
                  </a:outerShdw>
                </a:effectLst>
                <a:cs typeface="Times New Roman" panose="02020603050405020304" pitchFamily="18" charset="0"/>
              </a:rPr>
              <a:t>Pedir</a:t>
            </a:r>
            <a:r>
              <a:rPr lang="es-ES_tradnl" sz="2400"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s-ES_tradnl" sz="2800" b="1" dirty="0">
                <a:solidFill>
                  <a:srgbClr val="0000FF"/>
                </a:solidFill>
                <a:effectLst>
                  <a:outerShdw blurRad="38100" dist="38100" dir="2700000" algn="tl">
                    <a:srgbClr val="000000">
                      <a:alpha val="43137"/>
                    </a:srgbClr>
                  </a:outerShdw>
                </a:effectLst>
                <a:cs typeface="Times New Roman" panose="02020603050405020304" pitchFamily="18" charset="0"/>
              </a:rPr>
              <a:t>BOLA</a:t>
            </a:r>
          </a:p>
          <a:p>
            <a:pPr marL="0" indent="0" algn="ctr">
              <a:spcAft>
                <a:spcPts val="600"/>
              </a:spcAft>
              <a:buNone/>
            </a:pPr>
            <a:r>
              <a:rPr lang="es-ES_tradnl" sz="2800" b="1" dirty="0">
                <a:solidFill>
                  <a:srgbClr val="0000FF"/>
                </a:solidFill>
                <a:effectLst>
                  <a:outerShdw blurRad="38100" dist="38100" dir="2700000" algn="tl">
                    <a:srgbClr val="000000">
                      <a:alpha val="43137"/>
                    </a:srgbClr>
                  </a:outerShdw>
                </a:effectLst>
                <a:cs typeface="Times New Roman" panose="02020603050405020304" pitchFamily="18" charset="0"/>
              </a:rPr>
              <a:t>Canarias: Hacer AUTOESTOP</a:t>
            </a:r>
          </a:p>
          <a:p>
            <a:pPr marL="0" indent="0" algn="ctr">
              <a:buNone/>
            </a:pPr>
            <a:r>
              <a:rPr lang="es-ES_tradnl" b="1" dirty="0">
                <a:solidFill>
                  <a:srgbClr val="0000FF"/>
                </a:solidFill>
                <a:effectLst>
                  <a:outerShdw blurRad="38100" dist="38100" dir="2700000" algn="tl">
                    <a:srgbClr val="000000">
                      <a:alpha val="43137"/>
                    </a:srgbClr>
                  </a:outerShdw>
                </a:effectLst>
                <a:cs typeface="Times New Roman" panose="02020603050405020304" pitchFamily="18" charset="0"/>
              </a:rPr>
              <a:t>(</a:t>
            </a:r>
            <a:r>
              <a:rPr lang="es-ES_tradnl" dirty="0">
                <a:solidFill>
                  <a:srgbClr val="0000FF"/>
                </a:solidFill>
                <a:effectLst>
                  <a:outerShdw blurRad="38100" dist="38100" dir="2700000" algn="tl">
                    <a:srgbClr val="000000">
                      <a:alpha val="43137"/>
                    </a:srgbClr>
                  </a:outerShdw>
                </a:effectLst>
                <a:cs typeface="Times New Roman" panose="02020603050405020304" pitchFamily="18" charset="0"/>
              </a:rPr>
              <a:t>en otros países: </a:t>
            </a:r>
            <a:r>
              <a:rPr lang="es-ES_tradnl" b="1" dirty="0">
                <a:solidFill>
                  <a:srgbClr val="0000FF"/>
                </a:solidFill>
                <a:effectLst>
                  <a:outerShdw blurRad="38100" dist="38100" dir="2700000" algn="tl">
                    <a:srgbClr val="000000">
                      <a:alpha val="43137"/>
                    </a:srgbClr>
                  </a:outerShdw>
                </a:effectLst>
                <a:cs typeface="Times New Roman" panose="02020603050405020304" pitchFamily="18" charset="0"/>
              </a:rPr>
              <a:t>autoestop</a:t>
            </a:r>
            <a:r>
              <a:rPr lang="es-ES_tradnl"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s-ES" b="1" dirty="0">
                <a:solidFill>
                  <a:srgbClr val="0000FF"/>
                </a:solidFill>
                <a:effectLst>
                  <a:outerShdw blurRad="38100" dist="38100" dir="2700000" algn="tl">
                    <a:srgbClr val="000000">
                      <a:alpha val="43137"/>
                    </a:srgbClr>
                  </a:outerShdw>
                </a:effectLst>
                <a:cs typeface="Times New Roman" panose="02020603050405020304" pitchFamily="18" charset="0"/>
              </a:rPr>
              <a:t>hacer dedo</a:t>
            </a:r>
            <a:r>
              <a:rPr lang="es-ES"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s-ES" b="1" dirty="0">
                <a:solidFill>
                  <a:srgbClr val="0000FF"/>
                </a:solidFill>
                <a:effectLst>
                  <a:outerShdw blurRad="38100" dist="38100" dir="2700000" algn="tl">
                    <a:srgbClr val="000000">
                      <a:alpha val="43137"/>
                    </a:srgbClr>
                  </a:outerShdw>
                </a:effectLst>
                <a:cs typeface="Times New Roman" panose="02020603050405020304" pitchFamily="18" charset="0"/>
              </a:rPr>
              <a:t>pedir un aventón</a:t>
            </a:r>
            <a:r>
              <a:rPr lang="es-ES" dirty="0">
                <a:solidFill>
                  <a:srgbClr val="0000FF"/>
                </a:solidFill>
                <a:effectLst>
                  <a:outerShdw blurRad="38100" dist="38100" dir="2700000" algn="tl">
                    <a:srgbClr val="000000">
                      <a:alpha val="43137"/>
                    </a:srgbClr>
                  </a:outerShdw>
                </a:effectLst>
                <a:cs typeface="Times New Roman" panose="02020603050405020304" pitchFamily="18" charset="0"/>
              </a:rPr>
              <a:t>,</a:t>
            </a:r>
          </a:p>
          <a:p>
            <a:pPr marL="0" indent="0" algn="ctr">
              <a:buNone/>
            </a:pPr>
            <a:r>
              <a:rPr lang="es-ES" b="1" dirty="0">
                <a:solidFill>
                  <a:srgbClr val="0000FF"/>
                </a:solidFill>
                <a:effectLst>
                  <a:outerShdw blurRad="38100" dist="38100" dir="2700000" algn="tl">
                    <a:srgbClr val="000000">
                      <a:alpha val="43137"/>
                    </a:srgbClr>
                  </a:outerShdw>
                </a:effectLst>
                <a:cs typeface="Times New Roman" panose="02020603050405020304" pitchFamily="18" charset="0"/>
              </a:rPr>
              <a:t>pedir un raite</a:t>
            </a:r>
            <a:r>
              <a:rPr lang="es-ES"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s-ES" b="1" dirty="0">
                <a:solidFill>
                  <a:srgbClr val="0000FF"/>
                </a:solidFill>
                <a:effectLst>
                  <a:outerShdw blurRad="38100" dist="38100" dir="2700000" algn="tl">
                    <a:srgbClr val="000000">
                      <a:alpha val="43137"/>
                    </a:srgbClr>
                  </a:outerShdw>
                </a:effectLst>
                <a:cs typeface="Times New Roman" panose="02020603050405020304" pitchFamily="18" charset="0"/>
              </a:rPr>
              <a:t>pedir la cola</a:t>
            </a:r>
            <a:r>
              <a:rPr lang="es-ES"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s-ES" b="1" dirty="0">
                <a:solidFill>
                  <a:srgbClr val="0000FF"/>
                </a:solidFill>
                <a:effectLst>
                  <a:outerShdw blurRad="38100" dist="38100" dir="2700000" algn="tl">
                    <a:srgbClr val="000000">
                      <a:alpha val="43137"/>
                    </a:srgbClr>
                  </a:outerShdw>
                </a:effectLst>
                <a:cs typeface="Times New Roman" panose="02020603050405020304" pitchFamily="18" charset="0"/>
              </a:rPr>
              <a:t>pedir pon</a:t>
            </a:r>
            <a:r>
              <a:rPr lang="es-ES_tradnl" b="1" dirty="0">
                <a:solidFill>
                  <a:srgbClr val="0000FF"/>
                </a:solidFill>
                <a:effectLst>
                  <a:outerShdw blurRad="38100" dist="38100" dir="2700000" algn="tl">
                    <a:srgbClr val="000000">
                      <a:alpha val="43137"/>
                    </a:srgbClr>
                  </a:outerShdw>
                </a:effectLst>
                <a:cs typeface="Times New Roman" panose="02020603050405020304" pitchFamily="18" charset="0"/>
              </a:rPr>
              <a:t>)</a:t>
            </a:r>
            <a:endParaRPr lang="en-US" b="1" dirty="0">
              <a:solidFill>
                <a:srgbClr val="0000FF"/>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4254288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3)">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3)">
                                      <p:cBhvr>
                                        <p:cTn id="12" dur="10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barn(inVertical)">
                                      <p:cBhvr>
                                        <p:cTn id="24" dur="500"/>
                                        <p:tgtEl>
                                          <p:spTgt spid="6">
                                            <p:txEl>
                                              <p:pRg st="2" end="2"/>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arn(inVertical)">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90C25C1-F306-31BE-AE55-276001C21665}"/>
              </a:ext>
            </a:extLst>
          </p:cNvPr>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lunes, 01 de mayo de 2023</a:t>
            </a:fld>
            <a:endParaRPr lang="en-US">
              <a:solidFill>
                <a:prstClr val="black"/>
              </a:solidFill>
            </a:endParaRPr>
          </a:p>
        </p:txBody>
      </p:sp>
      <p:sp>
        <p:nvSpPr>
          <p:cNvPr id="4" name="Slide Number Placeholder 3">
            <a:extLst>
              <a:ext uri="{FF2B5EF4-FFF2-40B4-BE49-F238E27FC236}">
                <a16:creationId xmlns:a16="http://schemas.microsoft.com/office/drawing/2014/main" id="{FA05ED34-749F-0CFF-E244-D0B0541179FA}"/>
              </a:ext>
            </a:extLst>
          </p:cNvPr>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79</a:t>
            </a:fld>
            <a:endParaRPr lang="en-US">
              <a:solidFill>
                <a:prstClr val="black"/>
              </a:solidFill>
            </a:endParaRPr>
          </a:p>
        </p:txBody>
      </p:sp>
      <p:pic>
        <p:nvPicPr>
          <p:cNvPr id="1026" name="Picture 2" descr="Yellow passion fruit sliced the table. Yellow passion fruit sliced on the table. Passion Fruit Stock Photo">
            <a:extLst>
              <a:ext uri="{FF2B5EF4-FFF2-40B4-BE49-F238E27FC236}">
                <a16:creationId xmlns:a16="http://schemas.microsoft.com/office/drawing/2014/main" id="{7AD607D3-EF91-7DFE-6AE9-B0C2B4DED694}"/>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3054621"/>
            <a:ext cx="2078736" cy="31211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ssion Fruit On The Vine Passion Fruit Stock Photo">
            <a:extLst>
              <a:ext uri="{FF2B5EF4-FFF2-40B4-BE49-F238E27FC236}">
                <a16:creationId xmlns:a16="http://schemas.microsoft.com/office/drawing/2014/main" id="{B50A2D92-1C05-D44C-1D42-AAEAE34E3D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2293144"/>
            <a:ext cx="4114800" cy="4114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A1DC4F0-2C2F-360F-76A4-0C5D089BD2AF}"/>
              </a:ext>
            </a:extLst>
          </p:cNvPr>
          <p:cNvSpPr txBox="1"/>
          <p:nvPr/>
        </p:nvSpPr>
        <p:spPr>
          <a:xfrm>
            <a:off x="1352550" y="554206"/>
            <a:ext cx="6438900" cy="1738938"/>
          </a:xfrm>
          <a:prstGeom prst="rect">
            <a:avLst/>
          </a:prstGeom>
          <a:noFill/>
          <a:ln w="28575">
            <a:noFill/>
            <a:prstDash val="sysDash"/>
          </a:ln>
        </p:spPr>
        <p:txBody>
          <a:bodyPr wrap="square">
            <a:spAutoFit/>
          </a:bodyPr>
          <a:lstStyle/>
          <a:p>
            <a:pPr algn="ctr">
              <a:spcAft>
                <a:spcPts val="600"/>
              </a:spcAft>
            </a:pPr>
            <a:r>
              <a:rPr lang="es-ES" sz="2800" b="1" dirty="0">
                <a:solidFill>
                  <a:srgbClr val="0000FF"/>
                </a:solidFill>
                <a:effectLst>
                  <a:outerShdw blurRad="38100" dist="38100" dir="2700000" algn="tl">
                    <a:srgbClr val="000000">
                      <a:alpha val="43137"/>
                    </a:srgbClr>
                  </a:outerShdw>
                </a:effectLst>
              </a:rPr>
              <a:t>R. Dominicana: CHINOLA</a:t>
            </a:r>
          </a:p>
          <a:p>
            <a:pPr algn="ctr">
              <a:spcAft>
                <a:spcPts val="1200"/>
              </a:spcAft>
            </a:pPr>
            <a:r>
              <a:rPr lang="es-ES" sz="2800" b="1" dirty="0">
                <a:solidFill>
                  <a:srgbClr val="0000FF"/>
                </a:solidFill>
                <a:effectLst>
                  <a:outerShdw blurRad="38100" dist="38100" dir="2700000" algn="tl">
                    <a:srgbClr val="000000">
                      <a:alpha val="43137"/>
                    </a:srgbClr>
                  </a:outerShdw>
                </a:effectLst>
              </a:rPr>
              <a:t>Canarias: MARACUYÁ, PARCHITA</a:t>
            </a:r>
          </a:p>
          <a:p>
            <a:pPr algn="ctr"/>
            <a:r>
              <a:rPr lang="es-ES" dirty="0">
                <a:solidFill>
                  <a:srgbClr val="0000FF"/>
                </a:solidFill>
                <a:effectLst>
                  <a:outerShdw blurRad="38100" dist="38100" dir="2700000" algn="tl">
                    <a:srgbClr val="000000">
                      <a:alpha val="43137"/>
                    </a:srgbClr>
                  </a:outerShdw>
                </a:effectLst>
              </a:rPr>
              <a:t>(en otros lugares: </a:t>
            </a:r>
            <a:r>
              <a:rPr lang="es-ES" b="1" dirty="0">
                <a:solidFill>
                  <a:srgbClr val="0000FF"/>
                </a:solidFill>
                <a:effectLst>
                  <a:outerShdw blurRad="38100" dist="38100" dir="2700000" algn="tl">
                    <a:srgbClr val="000000">
                      <a:alpha val="43137"/>
                    </a:srgbClr>
                  </a:outerShdw>
                </a:effectLst>
              </a:rPr>
              <a:t>fruta de la pasión</a:t>
            </a:r>
            <a:r>
              <a:rPr lang="es-ES" dirty="0">
                <a:solidFill>
                  <a:srgbClr val="0000FF"/>
                </a:solidFill>
                <a:effectLst>
                  <a:outerShdw blurRad="38100" dist="38100" dir="2700000" algn="tl">
                    <a:srgbClr val="000000">
                      <a:alpha val="43137"/>
                    </a:srgbClr>
                  </a:outerShdw>
                </a:effectLst>
              </a:rPr>
              <a:t>, </a:t>
            </a:r>
            <a:r>
              <a:rPr lang="es-ES" b="1" dirty="0">
                <a:solidFill>
                  <a:srgbClr val="0000FF"/>
                </a:solidFill>
                <a:effectLst>
                  <a:outerShdw blurRad="38100" dist="38100" dir="2700000" algn="tl">
                    <a:srgbClr val="000000">
                      <a:alpha val="43137"/>
                    </a:srgbClr>
                  </a:outerShdw>
                </a:effectLst>
              </a:rPr>
              <a:t>maracuyá</a:t>
            </a:r>
            <a:r>
              <a:rPr lang="es-ES" dirty="0">
                <a:solidFill>
                  <a:srgbClr val="0000FF"/>
                </a:solidFill>
                <a:effectLst>
                  <a:outerShdw blurRad="38100" dist="38100" dir="2700000" algn="tl">
                    <a:srgbClr val="000000">
                      <a:alpha val="43137"/>
                    </a:srgbClr>
                  </a:outerShdw>
                </a:effectLst>
              </a:rPr>
              <a:t>, </a:t>
            </a:r>
            <a:r>
              <a:rPr lang="es-ES" b="1" dirty="0">
                <a:solidFill>
                  <a:srgbClr val="0000FF"/>
                </a:solidFill>
                <a:effectLst>
                  <a:outerShdw blurRad="38100" dist="38100" dir="2700000" algn="tl">
                    <a:srgbClr val="000000">
                      <a:alpha val="43137"/>
                    </a:srgbClr>
                  </a:outerShdw>
                </a:effectLst>
              </a:rPr>
              <a:t>parcha</a:t>
            </a:r>
            <a:r>
              <a:rPr lang="es-ES" dirty="0">
                <a:solidFill>
                  <a:srgbClr val="0000FF"/>
                </a:solidFill>
                <a:effectLst>
                  <a:outerShdw blurRad="38100" dist="38100" dir="2700000" algn="tl">
                    <a:srgbClr val="000000">
                      <a:alpha val="43137"/>
                    </a:srgbClr>
                  </a:outerShdw>
                </a:effectLst>
              </a:rPr>
              <a:t>, </a:t>
            </a:r>
          </a:p>
          <a:p>
            <a:pPr algn="ctr"/>
            <a:r>
              <a:rPr lang="es-ES" b="1" dirty="0">
                <a:solidFill>
                  <a:srgbClr val="0000FF"/>
                </a:solidFill>
                <a:effectLst>
                  <a:outerShdw blurRad="38100" dist="38100" dir="2700000" algn="tl">
                    <a:srgbClr val="000000">
                      <a:alpha val="43137"/>
                    </a:srgbClr>
                  </a:outerShdw>
                </a:effectLst>
              </a:rPr>
              <a:t>granadilla púrpura</a:t>
            </a:r>
            <a:r>
              <a:rPr lang="es-ES" dirty="0">
                <a:solidFill>
                  <a:srgbClr val="0000FF"/>
                </a:solidFill>
                <a:effectLst>
                  <a:outerShdw blurRad="38100" dist="38100" dir="2700000" algn="tl">
                    <a:srgbClr val="000000">
                      <a:alpha val="43137"/>
                    </a:srgbClr>
                  </a:outerShdw>
                </a:effectLst>
              </a:rPr>
              <a:t>, </a:t>
            </a:r>
            <a:r>
              <a:rPr lang="es-ES" b="1" dirty="0">
                <a:solidFill>
                  <a:srgbClr val="0000FF"/>
                </a:solidFill>
                <a:effectLst>
                  <a:outerShdw blurRad="38100" dist="38100" dir="2700000" algn="tl">
                    <a:srgbClr val="000000">
                      <a:alpha val="43137"/>
                    </a:srgbClr>
                  </a:outerShdw>
                </a:effectLst>
              </a:rPr>
              <a:t>pasionaria</a:t>
            </a:r>
            <a:r>
              <a:rPr lang="es-ES" dirty="0">
                <a:solidFill>
                  <a:srgbClr val="0000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69121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3)">
                                      <p:cBhvr>
                                        <p:cTn id="7" dur="1000"/>
                                        <p:tgtEl>
                                          <p:spTgt spid="1028"/>
                                        </p:tgtEl>
                                      </p:cBhvr>
                                    </p:animEffect>
                                  </p:childTnLst>
                                </p:cTn>
                              </p:par>
                            </p:childTnLst>
                          </p:cTn>
                        </p:par>
                        <p:par>
                          <p:cTn id="8" fill="hold">
                            <p:stCondLst>
                              <p:cond delay="1000"/>
                            </p:stCondLst>
                            <p:childTnLst>
                              <p:par>
                                <p:cTn id="9" presetID="21" presetClass="entr" presetSubtype="3"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heel(3)">
                                      <p:cBhvr>
                                        <p:cTn id="11" dur="10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iterate type="wd">
                                    <p:tmPct val="10000"/>
                                  </p:iterate>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barn(inVertical)">
                                      <p:cBhvr>
                                        <p:cTn id="24" dur="500"/>
                                        <p:tgtEl>
                                          <p:spTgt spid="11">
                                            <p:txEl>
                                              <p:pRg st="1" end="1"/>
                                            </p:txEl>
                                          </p:spTgt>
                                        </p:tgtEl>
                                      </p:cBhvr>
                                    </p:animEffect>
                                  </p:childTnLst>
                                </p:cTn>
                              </p:par>
                            </p:childTnLst>
                          </p:cTn>
                        </p:par>
                        <p:par>
                          <p:cTn id="25" fill="hold">
                            <p:stCondLst>
                              <p:cond delay="700"/>
                            </p:stCondLst>
                            <p:childTnLst>
                              <p:par>
                                <p:cTn id="26" presetID="16" presetClass="entr" presetSubtype="21" fill="hold" nodeType="afterEffect">
                                  <p:stCondLst>
                                    <p:cond delay="0"/>
                                  </p:stCondLst>
                                  <p:iterate type="wd">
                                    <p:tmPct val="10000"/>
                                  </p:iterate>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barn(inVertical)">
                                      <p:cBhvr>
                                        <p:cTn id="28" dur="500"/>
                                        <p:tgtEl>
                                          <p:spTgt spid="11">
                                            <p:txEl>
                                              <p:pRg st="2" end="2"/>
                                            </p:txEl>
                                          </p:spTgt>
                                        </p:tgtEl>
                                      </p:cBhvr>
                                    </p:animEffect>
                                  </p:childTnLst>
                                </p:cTn>
                              </p:par>
                              <p:par>
                                <p:cTn id="29" presetID="16" presetClass="entr" presetSubtype="21" fill="hold" nodeType="withEffect">
                                  <p:stCondLst>
                                    <p:cond delay="0"/>
                                  </p:stCondLst>
                                  <p:iterate type="wd">
                                    <p:tmPct val="10000"/>
                                  </p:iterate>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barn(inVertical)">
                                      <p:cBhvr>
                                        <p:cTn id="31"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B57EC8-BD83-3E2E-4522-8B111A658A99}"/>
              </a:ext>
            </a:extLst>
          </p:cNvPr>
          <p:cNvSpPr>
            <a:spLocks noGrp="1"/>
          </p:cNvSpPr>
          <p:nvPr>
            <p:ph idx="1"/>
          </p:nvPr>
        </p:nvSpPr>
        <p:spPr>
          <a:xfrm>
            <a:off x="357459" y="1013693"/>
            <a:ext cx="8436892" cy="5514773"/>
          </a:xfrm>
          <a:solidFill>
            <a:schemeClr val="bg1">
              <a:lumMod val="95000"/>
            </a:schemeClr>
          </a:solidFill>
          <a:ln w="19050">
            <a:solidFill>
              <a:srgbClr val="0000FF"/>
            </a:solidFill>
          </a:ln>
        </p:spPr>
        <p:txBody>
          <a:bodyPr>
            <a:normAutofit/>
          </a:bodyPr>
          <a:lstStyle/>
          <a:p>
            <a:pPr marL="109728" indent="0" algn="ctr">
              <a:lnSpc>
                <a:spcPts val="1000"/>
              </a:lnSpc>
              <a:spcBef>
                <a:spcPts val="0"/>
              </a:spcBef>
              <a:buNone/>
            </a:pPr>
            <a:endParaRPr lang="es-ES" sz="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a:p>
            <a:pPr marL="109728" indent="0" algn="ctr">
              <a:lnSpc>
                <a:spcPts val="2600"/>
              </a:lnSpc>
              <a:spcBef>
                <a:spcPts val="0"/>
              </a:spcBef>
              <a:buNone/>
            </a:pP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La ensaladilla de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macarrone</a:t>
            </a:r>
            <a:r>
              <a:rPr lang="en-US" sz="20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Pone</a:t>
            </a:r>
            <a:r>
              <a:rPr lang="en-US" sz="20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macarrone</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en… en agua, se ponen a sancochar y mientra</a:t>
            </a:r>
            <a:r>
              <a:rPr lang="es-ES" sz="2000" b="1" u="sng" dirty="0">
                <a:solidFill>
                  <a:srgbClr val="0033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 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 sancochan,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sancocha</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huevo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también y pica</a:t>
            </a:r>
            <a:r>
              <a:rPr lang="es-ES" sz="2000" b="1" u="sng" dirty="0">
                <a:solidFill>
                  <a:srgbClr val="0033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 c</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ebolla,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pica</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aceituna</a:t>
            </a:r>
            <a:r>
              <a:rPr lang="en-US" sz="20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pone</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millo, lo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revuelve</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todo. Cuando se sancoche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macarrone</a:t>
            </a:r>
            <a:r>
              <a:rPr lang="en-US" sz="20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se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mete</a:t>
            </a:r>
            <a:r>
              <a:rPr lang="en-US" sz="20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dentro, saco…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saca</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huevo</a:t>
            </a:r>
            <a:r>
              <a:rPr lang="en-US" sz="20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se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pone</a:t>
            </a:r>
            <a:r>
              <a:rPr lang="en-US" sz="20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dentro también, se revuelve todo y se le pone un poquito de mayonesa. Por cada taza de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arro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le pongo </a:t>
            </a:r>
            <a:r>
              <a:rPr lang="es-ES" sz="20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do</a:t>
            </a:r>
            <a:r>
              <a:rPr lang="es-ES"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vasito</a:t>
            </a:r>
            <a:r>
              <a:rPr lang="en-US" sz="20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 agua en el caldero, un poquito de aceite y a…, a que se haga. </a:t>
            </a:r>
          </a:p>
          <a:p>
            <a:pPr algn="ctr">
              <a:lnSpc>
                <a:spcPts val="2500"/>
              </a:lnSpc>
              <a:spcBef>
                <a:spcPts val="0"/>
              </a:spcBef>
            </a:pPr>
            <a:endParaRPr lang="es-ES" sz="1400" dirty="0"/>
          </a:p>
        </p:txBody>
      </p:sp>
      <p:sp>
        <p:nvSpPr>
          <p:cNvPr id="3" name="Date Placeholder 2">
            <a:extLst>
              <a:ext uri="{FF2B5EF4-FFF2-40B4-BE49-F238E27FC236}">
                <a16:creationId xmlns:a16="http://schemas.microsoft.com/office/drawing/2014/main" id="{771F2D64-E5ED-092D-70B2-3C9AD51DFD05}"/>
              </a:ext>
            </a:extLst>
          </p:cNvPr>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lunes, 01 de mayo de 2023</a:t>
            </a:fld>
            <a:endParaRPr lang="en-US">
              <a:solidFill>
                <a:prstClr val="black"/>
              </a:solidFill>
            </a:endParaRPr>
          </a:p>
        </p:txBody>
      </p:sp>
      <p:sp>
        <p:nvSpPr>
          <p:cNvPr id="4" name="Slide Number Placeholder 3">
            <a:extLst>
              <a:ext uri="{FF2B5EF4-FFF2-40B4-BE49-F238E27FC236}">
                <a16:creationId xmlns:a16="http://schemas.microsoft.com/office/drawing/2014/main" id="{1ED6CE57-9B6E-093A-3A6B-34EEECD13865}"/>
              </a:ext>
            </a:extLst>
          </p:cNvPr>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8</a:t>
            </a:fld>
            <a:endParaRPr lang="en-US">
              <a:solidFill>
                <a:prstClr val="black"/>
              </a:solidFill>
            </a:endParaRPr>
          </a:p>
        </p:txBody>
      </p:sp>
      <p:sp>
        <p:nvSpPr>
          <p:cNvPr id="5" name="Title 4">
            <a:extLst>
              <a:ext uri="{FF2B5EF4-FFF2-40B4-BE49-F238E27FC236}">
                <a16:creationId xmlns:a16="http://schemas.microsoft.com/office/drawing/2014/main" id="{7804ABC3-96C6-E388-5683-C57E7F6A4B9D}"/>
              </a:ext>
            </a:extLst>
          </p:cNvPr>
          <p:cNvSpPr>
            <a:spLocks noGrp="1"/>
          </p:cNvSpPr>
          <p:nvPr>
            <p:ph type="title"/>
          </p:nvPr>
        </p:nvSpPr>
        <p:spPr>
          <a:xfrm>
            <a:off x="1737021" y="329534"/>
            <a:ext cx="5638800" cy="576071"/>
          </a:xfrm>
          <a:ln w="19050">
            <a:solidFill>
              <a:srgbClr val="0000FF"/>
            </a:solidFill>
            <a:prstDash val="sysDash"/>
          </a:ln>
        </p:spPr>
        <p:txBody>
          <a:bodyPr>
            <a:normAutofit/>
          </a:bodyPr>
          <a:lstStyle/>
          <a:p>
            <a:pPr algn="ctr"/>
            <a:r>
              <a:rPr lang="en-US" sz="2400" dirty="0" err="1">
                <a:solidFill>
                  <a:srgbClr val="0000FF"/>
                </a:solidFill>
                <a:latin typeface="Times New Roman" panose="02020603050405020304" pitchFamily="18" charset="0"/>
                <a:cs typeface="Times New Roman" panose="02020603050405020304" pitchFamily="18" charset="0"/>
              </a:rPr>
              <a:t>Otra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ilustraci</a:t>
            </a:r>
            <a:r>
              <a:rPr lang="es-ES" sz="2400" dirty="0">
                <a:solidFill>
                  <a:srgbClr val="0000FF"/>
                </a:solidFill>
                <a:latin typeface="Times New Roman" panose="02020603050405020304" pitchFamily="18" charset="0"/>
                <a:cs typeface="Times New Roman" panose="02020603050405020304" pitchFamily="18" charset="0"/>
              </a:rPr>
              <a:t>ón del HABLA POPULAR</a:t>
            </a:r>
          </a:p>
        </p:txBody>
      </p:sp>
      <p:sp>
        <p:nvSpPr>
          <p:cNvPr id="10" name="TextBox 9">
            <a:extLst>
              <a:ext uri="{FF2B5EF4-FFF2-40B4-BE49-F238E27FC236}">
                <a16:creationId xmlns:a16="http://schemas.microsoft.com/office/drawing/2014/main" id="{CDD13E11-868C-ACA3-9EF5-0A743E4D428A}"/>
              </a:ext>
            </a:extLst>
          </p:cNvPr>
          <p:cNvSpPr txBox="1"/>
          <p:nvPr/>
        </p:nvSpPr>
        <p:spPr>
          <a:xfrm>
            <a:off x="213021" y="3797076"/>
            <a:ext cx="8686800" cy="2736455"/>
          </a:xfrm>
          <a:prstGeom prst="rect">
            <a:avLst/>
          </a:prstGeom>
          <a:solidFill>
            <a:schemeClr val="bg1">
              <a:lumMod val="95000"/>
            </a:schemeClr>
          </a:solidFill>
          <a:ln w="19050">
            <a:solidFill>
              <a:srgbClr val="0000FF"/>
            </a:solidFill>
          </a:ln>
        </p:spPr>
        <p:txBody>
          <a:bodyPr wrap="square">
            <a:spAutoFit/>
          </a:bodyPr>
          <a:lstStyle/>
          <a:p>
            <a:pPr marL="457200" lvl="0" indent="-457200" algn="ctr" fontAlgn="auto">
              <a:lnSpc>
                <a:spcPts val="2600"/>
              </a:lnSpc>
              <a:spcBef>
                <a:spcPts val="400"/>
              </a:spcBef>
              <a:spcAft>
                <a:spcPts val="1200"/>
              </a:spcAft>
              <a:buClr>
                <a:srgbClr val="2DA2BF"/>
              </a:buClr>
              <a:buSzPct val="68000"/>
              <a:defRPr/>
            </a:pP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La verdadera dueña del colegio lloró cuando yo le enseñé al niño la canción de la madre, niño</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pequeñito</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de cuatro y tre</a:t>
            </a:r>
            <a:r>
              <a:rPr kumimoji="0" lang="es-ES" sz="20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año</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Y ello</a:t>
            </a:r>
            <a:r>
              <a:rPr kumimoji="0" lang="es-ES" sz="2000" b="1" i="0" u="sng"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 s</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 la cantaron, ella lo</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abrazó a todo</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lo</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besó y le dijo a la…</a:t>
            </a:r>
            <a:r>
              <a:rPr kumimoji="0" lang="es-ES" sz="2000" b="0" i="0" u="none" strike="noStrike" kern="1200" cap="none" spc="0" normalizeH="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 la</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que e</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taba por directora: ha</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lo que sea por esa muchacha y no me la deje</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ir, no me la deje</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ir. U</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0"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ted</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tiene que mantenérmela en el colegio, porque hay mucha</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mamá</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que me han llamado y e</a:t>
            </a:r>
            <a:r>
              <a:rPr kumimoji="0" lang="es-ES" sz="20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tán sati</a:t>
            </a:r>
            <a:r>
              <a:rPr kumimoji="0" lang="es-ES" sz="20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fecha</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Mucho trabajo yo le</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pongo, le</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digo que siempre, siempre cuando </a:t>
            </a:r>
            <a:r>
              <a:rPr kumimoji="0" lang="es-ES" sz="2000" b="0"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llegamo</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1" i="0"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000" b="0"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cantamo</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una canción y le damo</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gracia</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 Dio</a:t>
            </a:r>
            <a:r>
              <a:rPr lang="en-US" sz="2000" b="1" u="sng" dirty="0">
                <a:solidFill>
                  <a:srgbClr val="C00000"/>
                </a:solidFill>
                <a:effectLst>
                  <a:outerShdw blurRad="38100" dist="38100" dir="2700000" algn="tl">
                    <a:srgbClr val="000000">
                      <a:alpha val="43137"/>
                    </a:srgbClr>
                  </a:outerShdw>
                </a:effectLst>
                <a:cs typeface="Times New Roman" pitchFamily="18" charset="0"/>
              </a:rPr>
              <a:t>Ø</a:t>
            </a:r>
            <a:r>
              <a:rPr kumimoji="0" lang="es-ES" sz="20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p>
        </p:txBody>
      </p:sp>
      <p:sp>
        <p:nvSpPr>
          <p:cNvPr id="6" name="TextBox 5">
            <a:extLst>
              <a:ext uri="{FF2B5EF4-FFF2-40B4-BE49-F238E27FC236}">
                <a16:creationId xmlns:a16="http://schemas.microsoft.com/office/drawing/2014/main" id="{B2126063-384F-4C0E-D58D-61E1894C7EF9}"/>
              </a:ext>
            </a:extLst>
          </p:cNvPr>
          <p:cNvSpPr txBox="1"/>
          <p:nvPr/>
        </p:nvSpPr>
        <p:spPr>
          <a:xfrm>
            <a:off x="3960050" y="3245060"/>
            <a:ext cx="4803821" cy="430887"/>
          </a:xfrm>
          <a:prstGeom prst="rect">
            <a:avLst/>
          </a:prstGeom>
          <a:solidFill>
            <a:schemeClr val="bg1"/>
          </a:solidFill>
          <a:ln w="28575">
            <a:solidFill>
              <a:srgbClr val="0000FF"/>
            </a:solidFill>
            <a:prstDash val="sysDash"/>
          </a:ln>
        </p:spPr>
        <p:txBody>
          <a:bodyPr wrap="square">
            <a:spAutoFit/>
          </a:bodyPr>
          <a:lstStyle/>
          <a:p>
            <a:pPr algn="ctr"/>
            <a:r>
              <a:rPr lang="es-ES_tradnl" sz="2000" b="1" dirty="0">
                <a:solidFill>
                  <a:srgbClr val="290EB2"/>
                </a:solidFill>
                <a:effectLst>
                  <a:outerShdw blurRad="38100" dist="38100" dir="2700000" algn="tl">
                    <a:srgbClr val="000000">
                      <a:alpha val="43137"/>
                    </a:srgbClr>
                  </a:outerShdw>
                </a:effectLst>
                <a:cs typeface="Times New Roman" pitchFamily="18" charset="0"/>
              </a:rPr>
              <a:t>Las Palmas:  14 </a:t>
            </a:r>
            <a:r>
              <a:rPr lang="en-US" sz="2000" b="1" dirty="0">
                <a:solidFill>
                  <a:srgbClr val="290EB2"/>
                </a:solidFill>
                <a:effectLst>
                  <a:outerShdw blurRad="38100" dist="38100" dir="2700000" algn="tl">
                    <a:srgbClr val="000000">
                      <a:alpha val="43137"/>
                    </a:srgbClr>
                  </a:outerShdw>
                </a:effectLst>
                <a:cs typeface="Times New Roman" pitchFamily="18" charset="0"/>
              </a:rPr>
              <a:t>[</a:t>
            </a:r>
            <a:r>
              <a:rPr lang="en-US" sz="2200" b="1" dirty="0">
                <a:solidFill>
                  <a:srgbClr val="C00000"/>
                </a:solidFill>
                <a:effectLst>
                  <a:outerShdw blurRad="38100" dist="38100" dir="2700000" algn="tl">
                    <a:srgbClr val="000000">
                      <a:alpha val="43137"/>
                    </a:srgbClr>
                  </a:outerShdw>
                </a:effectLst>
                <a:cs typeface="Times New Roman" pitchFamily="18" charset="0"/>
              </a:rPr>
              <a:t>h</a:t>
            </a:r>
            <a:r>
              <a:rPr lang="en-US" sz="2000" b="1" dirty="0">
                <a:solidFill>
                  <a:srgbClr val="290EB2"/>
                </a:solidFill>
                <a:effectLst>
                  <a:outerShdw blurRad="38100" dist="38100" dir="2700000" algn="tl">
                    <a:srgbClr val="000000">
                      <a:alpha val="43137"/>
                    </a:srgbClr>
                  </a:outerShdw>
                </a:effectLst>
                <a:cs typeface="Times New Roman" pitchFamily="18" charset="0"/>
              </a:rPr>
              <a:t>];</a:t>
            </a:r>
            <a:r>
              <a:rPr lang="es-ES_tradnl" sz="2000" b="1" dirty="0">
                <a:solidFill>
                  <a:srgbClr val="290EB2"/>
                </a:solidFill>
                <a:effectLst>
                  <a:outerShdw blurRad="38100" dist="38100" dir="2700000" algn="tl">
                    <a:srgbClr val="000000">
                      <a:alpha val="43137"/>
                    </a:srgbClr>
                  </a:outerShdw>
                </a:effectLst>
                <a:cs typeface="Times New Roman" pitchFamily="18" charset="0"/>
              </a:rPr>
              <a:t>   8 </a:t>
            </a:r>
            <a:r>
              <a:rPr lang="en-US" sz="2000" b="1" dirty="0">
                <a:solidFill>
                  <a:srgbClr val="290EB2"/>
                </a:solidFill>
                <a:effectLst>
                  <a:outerShdw blurRad="38100" dist="38100" dir="2700000" algn="tl">
                    <a:srgbClr val="000000">
                      <a:alpha val="43137"/>
                    </a:srgbClr>
                  </a:outerShdw>
                </a:effectLst>
                <a:cs typeface="Times New Roman" pitchFamily="18" charset="0"/>
              </a:rPr>
              <a:t>[</a:t>
            </a:r>
            <a:r>
              <a:rPr lang="en-US" sz="2000" b="1" dirty="0">
                <a:solidFill>
                  <a:srgbClr val="C00000"/>
                </a:solidFill>
                <a:effectLst>
                  <a:outerShdw blurRad="38100" dist="38100" dir="2700000" algn="tl">
                    <a:srgbClr val="000000">
                      <a:alpha val="43137"/>
                    </a:srgbClr>
                  </a:outerShdw>
                </a:effectLst>
                <a:cs typeface="Times New Roman" pitchFamily="18" charset="0"/>
              </a:rPr>
              <a:t>Ø</a:t>
            </a:r>
            <a:r>
              <a:rPr lang="en-US" sz="2000" b="1" dirty="0">
                <a:solidFill>
                  <a:srgbClr val="290EB2"/>
                </a:solidFill>
                <a:effectLst>
                  <a:outerShdw blurRad="38100" dist="38100" dir="2700000" algn="tl">
                    <a:srgbClr val="000000">
                      <a:alpha val="43137"/>
                    </a:srgbClr>
                  </a:outerShdw>
                </a:effectLst>
                <a:cs typeface="Times New Roman" pitchFamily="18" charset="0"/>
              </a:rPr>
              <a:t>] (</a:t>
            </a:r>
            <a:r>
              <a:rPr lang="es-ES_tradnl" sz="2000" b="1" dirty="0">
                <a:solidFill>
                  <a:srgbClr val="290EB2"/>
                </a:solidFill>
                <a:effectLst>
                  <a:outerShdw blurRad="38100" dist="38100" dir="2700000" algn="tl">
                    <a:srgbClr val="000000">
                      <a:alpha val="43137"/>
                    </a:srgbClr>
                  </a:outerShdw>
                </a:effectLst>
                <a:cs typeface="Times New Roman" pitchFamily="18" charset="0"/>
              </a:rPr>
              <a:t>elisión: 36%)</a:t>
            </a:r>
            <a:endParaRPr lang="es-ES" sz="2000" b="1" dirty="0"/>
          </a:p>
        </p:txBody>
      </p:sp>
      <p:sp>
        <p:nvSpPr>
          <p:cNvPr id="7" name="TextBox 6">
            <a:extLst>
              <a:ext uri="{FF2B5EF4-FFF2-40B4-BE49-F238E27FC236}">
                <a16:creationId xmlns:a16="http://schemas.microsoft.com/office/drawing/2014/main" id="{4C06EB99-C03B-DA83-4DED-1364F003C962}"/>
              </a:ext>
            </a:extLst>
          </p:cNvPr>
          <p:cNvSpPr txBox="1"/>
          <p:nvPr/>
        </p:nvSpPr>
        <p:spPr>
          <a:xfrm>
            <a:off x="3606801" y="6022111"/>
            <a:ext cx="5293020" cy="461665"/>
          </a:xfrm>
          <a:prstGeom prst="rect">
            <a:avLst/>
          </a:prstGeom>
          <a:solidFill>
            <a:schemeClr val="bg1"/>
          </a:solidFill>
          <a:ln w="28575">
            <a:solidFill>
              <a:srgbClr val="0000FF"/>
            </a:solidFill>
            <a:prstDash val="sysDash"/>
          </a:ln>
        </p:spPr>
        <p:txBody>
          <a:bodyPr wrap="square">
            <a:spAutoFit/>
          </a:bodyPr>
          <a:lstStyle/>
          <a:p>
            <a:pPr algn="ctr"/>
            <a:r>
              <a:rPr lang="es-ES_tradnl" sz="2000" b="1" dirty="0">
                <a:solidFill>
                  <a:srgbClr val="290EB2"/>
                </a:solidFill>
                <a:effectLst>
                  <a:outerShdw blurRad="38100" dist="38100" dir="2700000" algn="tl">
                    <a:srgbClr val="000000">
                      <a:alpha val="43137"/>
                    </a:srgbClr>
                  </a:outerShdw>
                </a:effectLst>
                <a:cs typeface="Times New Roman" pitchFamily="18" charset="0"/>
              </a:rPr>
              <a:t>R. Dominicana:  3 </a:t>
            </a:r>
            <a:r>
              <a:rPr lang="en-US" sz="2000" b="1" dirty="0">
                <a:solidFill>
                  <a:srgbClr val="290EB2"/>
                </a:solidFill>
                <a:effectLst>
                  <a:outerShdw blurRad="38100" dist="38100" dir="2700000" algn="tl">
                    <a:srgbClr val="000000">
                      <a:alpha val="43137"/>
                    </a:srgbClr>
                  </a:outerShdw>
                </a:effectLst>
                <a:cs typeface="Times New Roman" pitchFamily="18" charset="0"/>
              </a:rPr>
              <a:t>[</a:t>
            </a:r>
            <a:r>
              <a:rPr lang="en-US" sz="2400" b="1" dirty="0">
                <a:solidFill>
                  <a:srgbClr val="006666"/>
                </a:solidFill>
                <a:effectLst>
                  <a:outerShdw blurRad="38100" dist="38100" dir="2700000" algn="tl">
                    <a:srgbClr val="000000">
                      <a:alpha val="43137"/>
                    </a:srgbClr>
                  </a:outerShdw>
                </a:effectLst>
                <a:cs typeface="Times New Roman" pitchFamily="18" charset="0"/>
              </a:rPr>
              <a:t>s</a:t>
            </a:r>
            <a:r>
              <a:rPr lang="en-US" sz="2000" b="1" dirty="0">
                <a:solidFill>
                  <a:srgbClr val="290EB2"/>
                </a:solidFill>
                <a:effectLst>
                  <a:outerShdw blurRad="38100" dist="38100" dir="2700000" algn="tl">
                    <a:srgbClr val="000000">
                      <a:alpha val="43137"/>
                    </a:srgbClr>
                  </a:outerShdw>
                </a:effectLst>
                <a:cs typeface="Times New Roman" pitchFamily="18" charset="0"/>
              </a:rPr>
              <a:t>];   21 [</a:t>
            </a:r>
            <a:r>
              <a:rPr lang="en-US" sz="2000" b="1" dirty="0">
                <a:solidFill>
                  <a:srgbClr val="C00000"/>
                </a:solidFill>
                <a:effectLst>
                  <a:outerShdw blurRad="38100" dist="38100" dir="2700000" algn="tl">
                    <a:srgbClr val="000000">
                      <a:alpha val="43137"/>
                    </a:srgbClr>
                  </a:outerShdw>
                </a:effectLst>
                <a:cs typeface="Times New Roman" pitchFamily="18" charset="0"/>
              </a:rPr>
              <a:t>Ø</a:t>
            </a:r>
            <a:r>
              <a:rPr lang="en-US" sz="2000" b="1" dirty="0">
                <a:solidFill>
                  <a:srgbClr val="290EB2"/>
                </a:solidFill>
                <a:effectLst>
                  <a:outerShdw blurRad="38100" dist="38100" dir="2700000" algn="tl">
                    <a:srgbClr val="000000">
                      <a:alpha val="43137"/>
                    </a:srgbClr>
                  </a:outerShdw>
                </a:effectLst>
                <a:cs typeface="Times New Roman" pitchFamily="18" charset="0"/>
              </a:rPr>
              <a:t>] (</a:t>
            </a:r>
            <a:r>
              <a:rPr lang="es-ES_tradnl" sz="2000" b="1" dirty="0">
                <a:solidFill>
                  <a:srgbClr val="290EB2"/>
                </a:solidFill>
                <a:effectLst>
                  <a:outerShdw blurRad="38100" dist="38100" dir="2700000" algn="tl">
                    <a:srgbClr val="000000">
                      <a:alpha val="43137"/>
                    </a:srgbClr>
                  </a:outerShdw>
                </a:effectLst>
                <a:cs typeface="Times New Roman" pitchFamily="18" charset="0"/>
              </a:rPr>
              <a:t>elisión: 87%) </a:t>
            </a:r>
            <a:endParaRPr lang="es-ES" sz="2000" dirty="0"/>
          </a:p>
        </p:txBody>
      </p:sp>
      <p:pic>
        <p:nvPicPr>
          <p:cNvPr id="9" name="03. LasPalmasBreve">
            <a:hlinkClick r:id="" action="ppaction://media"/>
            <a:extLst>
              <a:ext uri="{FF2B5EF4-FFF2-40B4-BE49-F238E27FC236}">
                <a16:creationId xmlns:a16="http://schemas.microsoft.com/office/drawing/2014/main" id="{96EAFB21-832D-BC0B-42AC-D071697835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85391" y="430671"/>
            <a:ext cx="203521" cy="203521"/>
          </a:xfrm>
          <a:prstGeom prst="rect">
            <a:avLst/>
          </a:prstGeom>
        </p:spPr>
      </p:pic>
      <p:pic>
        <p:nvPicPr>
          <p:cNvPr id="11" name="7. Pop.Muj.NSB">
            <a:hlinkClick r:id="" action="ppaction://media"/>
            <a:extLst>
              <a:ext uri="{FF2B5EF4-FFF2-40B4-BE49-F238E27FC236}">
                <a16:creationId xmlns:a16="http://schemas.microsoft.com/office/drawing/2014/main" id="{610C16AC-23D5-EA32-9B10-0535EEFE3E2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42632" y="430671"/>
            <a:ext cx="203522" cy="203522"/>
          </a:xfrm>
          <a:prstGeom prst="rect">
            <a:avLst/>
          </a:prstGeom>
        </p:spPr>
      </p:pic>
    </p:spTree>
    <p:extLst>
      <p:ext uri="{BB962C8B-B14F-4D97-AF65-F5344CB8AC3E}">
        <p14:creationId xmlns:p14="http://schemas.microsoft.com/office/powerpoint/2010/main" val="303503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500"/>
                                        <p:tgtEl>
                                          <p:spTgt spid="5"/>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3)">
                                      <p:cBhvr>
                                        <p:cTn id="11" dur="500"/>
                                        <p:tgtEl>
                                          <p:spTgt spid="2">
                                            <p:bg/>
                                          </p:spTgt>
                                        </p:tgtEl>
                                      </p:cBhvr>
                                    </p:animEffect>
                                  </p:childTnLst>
                                </p:cTn>
                              </p:par>
                            </p:childTnLst>
                          </p:cTn>
                        </p:par>
                        <p:par>
                          <p:cTn id="12" fill="hold">
                            <p:stCondLst>
                              <p:cond delay="1000"/>
                            </p:stCondLst>
                            <p:childTnLst>
                              <p:par>
                                <p:cTn id="13" presetID="21" presetClass="entr" presetSubtype="3"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heel(3)">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3208" fill="hold"/>
                                        <p:tgtEl>
                                          <p:spTgt spid="9"/>
                                        </p:tgtEl>
                                      </p:cBhvr>
                                    </p:cmd>
                                  </p:childTnLst>
                                </p:cTn>
                              </p:par>
                            </p:childTnLst>
                          </p:cTn>
                        </p:par>
                      </p:childTnLst>
                    </p:cTn>
                  </p:par>
                  <p:par>
                    <p:cTn id="20" fill="hold">
                      <p:stCondLst>
                        <p:cond delay="indefinite"/>
                      </p:stCondLst>
                      <p:childTnLst>
                        <p:par>
                          <p:cTn id="21" fill="hold">
                            <p:stCondLst>
                              <p:cond delay="0"/>
                            </p:stCondLst>
                            <p:childTnLst>
                              <p:par>
                                <p:cTn id="22" presetID="21" presetClass="entr" presetSubtype="3" fill="hold" grpId="0" nodeType="clickEffect">
                                  <p:stCondLst>
                                    <p:cond delay="0"/>
                                  </p:stCondLst>
                                  <p:iterate type="wd">
                                    <p:tmPct val="10000"/>
                                  </p:iterate>
                                  <p:childTnLst>
                                    <p:set>
                                      <p:cBhvr>
                                        <p:cTn id="23" dur="1" fill="hold">
                                          <p:stCondLst>
                                            <p:cond delay="0"/>
                                          </p:stCondLst>
                                        </p:cTn>
                                        <p:tgtEl>
                                          <p:spTgt spid="6"/>
                                        </p:tgtEl>
                                        <p:attrNameLst>
                                          <p:attrName>style.visibility</p:attrName>
                                        </p:attrNameLst>
                                      </p:cBhvr>
                                      <p:to>
                                        <p:strVal val="visible"/>
                                      </p:to>
                                    </p:set>
                                    <p:animEffect transition="in" filter="wheel(3)">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3"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3)">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7147" fill="hold"/>
                                        <p:tgtEl>
                                          <p:spTgt spid="11"/>
                                        </p:tgtEl>
                                      </p:cBhvr>
                                    </p:cmd>
                                  </p:childTnLst>
                                </p:cTn>
                              </p:par>
                            </p:childTnLst>
                          </p:cTn>
                        </p:par>
                      </p:childTnLst>
                    </p:cTn>
                  </p:par>
                  <p:par>
                    <p:cTn id="34" fill="hold">
                      <p:stCondLst>
                        <p:cond delay="indefinite"/>
                      </p:stCondLst>
                      <p:childTnLst>
                        <p:par>
                          <p:cTn id="35" fill="hold">
                            <p:stCondLst>
                              <p:cond delay="0"/>
                            </p:stCondLst>
                            <p:childTnLst>
                              <p:par>
                                <p:cTn id="36" presetID="21" presetClass="entr" presetSubtype="3" fill="hold" grpId="0" nodeType="clickEffect">
                                  <p:stCondLst>
                                    <p:cond delay="0"/>
                                  </p:stCondLst>
                                  <p:iterate type="wd">
                                    <p:tmPct val="10000"/>
                                  </p:iterate>
                                  <p:childTnLst>
                                    <p:set>
                                      <p:cBhvr>
                                        <p:cTn id="37" dur="1" fill="hold">
                                          <p:stCondLst>
                                            <p:cond delay="0"/>
                                          </p:stCondLst>
                                        </p:cTn>
                                        <p:tgtEl>
                                          <p:spTgt spid="7"/>
                                        </p:tgtEl>
                                        <p:attrNameLst>
                                          <p:attrName>style.visibility</p:attrName>
                                        </p:attrNameLst>
                                      </p:cBhvr>
                                      <p:to>
                                        <p:strVal val="visible"/>
                                      </p:to>
                                    </p:set>
                                    <p:animEffect transition="in" filter="wheel(3)">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40" fill="hold" display="0">
                  <p:stCondLst>
                    <p:cond delay="indefinite"/>
                  </p:stCondLst>
                  <p:endCondLst>
                    <p:cond evt="onStopAudio" delay="0">
                      <p:tgtEl>
                        <p:sldTgt/>
                      </p:tgtEl>
                    </p:cond>
                    <p:cond evt="onNext" delay="0">
                      <p:tgtEl>
                        <p:sldTgt/>
                      </p:tgtEl>
                    </p:cond>
                  </p:endCondLst>
                </p:cTn>
                <p:tgtEl>
                  <p:spTgt spid="11"/>
                </p:tgtEl>
              </p:cMediaNode>
            </p:audio>
          </p:childTnLst>
        </p:cTn>
      </p:par>
    </p:tnLst>
    <p:bldLst>
      <p:bldP spid="2" grpId="0" uiExpand="1" build="p" animBg="1"/>
      <p:bldP spid="5" grpId="0" animBg="1"/>
      <p:bldP spid="10" grpId="0" animBg="1"/>
      <p:bldP spid="6" grpId="0"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FB5EFA-B8FB-4E5B-ADE3-90471F4BD238}" type="datetime1">
              <a:rPr lang="es-DO" smtClean="0"/>
              <a:pPr/>
              <a:t>1/5/2023</a:t>
            </a:fld>
            <a:endParaRPr lang="es-DO"/>
          </a:p>
        </p:txBody>
      </p:sp>
      <p:sp>
        <p:nvSpPr>
          <p:cNvPr id="3" name="Slide Number Placeholder 2"/>
          <p:cNvSpPr>
            <a:spLocks noGrp="1"/>
          </p:cNvSpPr>
          <p:nvPr>
            <p:ph type="sldNum" sz="quarter" idx="12"/>
          </p:nvPr>
        </p:nvSpPr>
        <p:spPr/>
        <p:txBody>
          <a:bodyPr/>
          <a:lstStyle/>
          <a:p>
            <a:fld id="{DC086E69-37E4-4650-8849-CD17545127AD}" type="slidenum">
              <a:rPr lang="es-DO" smtClean="0"/>
              <a:pPr/>
              <a:t>80</a:t>
            </a:fld>
            <a:endParaRPr lang="es-DO"/>
          </a:p>
        </p:txBody>
      </p:sp>
      <p:pic>
        <p:nvPicPr>
          <p:cNvPr id="4" name="Picture 3" descr="File:Colores.jpg"/>
          <p:cNvPicPr/>
          <p:nvPr/>
        </p:nvPicPr>
        <p:blipFill>
          <a:blip r:embed="rId2">
            <a:extLst>
              <a:ext uri="{28A0092B-C50C-407E-A947-70E740481C1C}">
                <a14:useLocalDpi xmlns:a14="http://schemas.microsoft.com/office/drawing/2010/main" val="0"/>
              </a:ext>
            </a:extLst>
          </a:blip>
          <a:srcRect/>
          <a:stretch>
            <a:fillRect/>
          </a:stretch>
        </p:blipFill>
        <p:spPr bwMode="auto">
          <a:xfrm>
            <a:off x="335281" y="2286000"/>
            <a:ext cx="4876800" cy="3429000"/>
          </a:xfrm>
          <a:prstGeom prst="rect">
            <a:avLst/>
          </a:prstGeom>
          <a:noFill/>
          <a:ln>
            <a:noFill/>
          </a:ln>
        </p:spPr>
      </p:pic>
      <p:pic>
        <p:nvPicPr>
          <p:cNvPr id="5" name="Picture 4" descr="File:CashewSnack.jpg"/>
          <p:cNvPicPr/>
          <p:nvPr/>
        </p:nvPicPr>
        <p:blipFill>
          <a:blip r:embed="rId3">
            <a:extLst>
              <a:ext uri="{28A0092B-C50C-407E-A947-70E740481C1C}">
                <a14:useLocalDpi xmlns:a14="http://schemas.microsoft.com/office/drawing/2010/main" val="0"/>
              </a:ext>
            </a:extLst>
          </a:blip>
          <a:srcRect/>
          <a:stretch>
            <a:fillRect/>
          </a:stretch>
        </p:blipFill>
        <p:spPr bwMode="auto">
          <a:xfrm>
            <a:off x="5255808" y="2913697"/>
            <a:ext cx="3548944" cy="2173605"/>
          </a:xfrm>
          <a:prstGeom prst="rect">
            <a:avLst/>
          </a:prstGeom>
          <a:noFill/>
          <a:ln>
            <a:noFill/>
          </a:ln>
        </p:spPr>
      </p:pic>
      <p:sp>
        <p:nvSpPr>
          <p:cNvPr id="6" name="Rectangle 5"/>
          <p:cNvSpPr/>
          <p:nvPr/>
        </p:nvSpPr>
        <p:spPr>
          <a:xfrm>
            <a:off x="723900" y="609600"/>
            <a:ext cx="7696200" cy="1384995"/>
          </a:xfrm>
          <a:prstGeom prst="rect">
            <a:avLst/>
          </a:prstGeom>
          <a:ln w="19050">
            <a:noFill/>
            <a:prstDash val="dashDot"/>
          </a:ln>
        </p:spPr>
        <p:txBody>
          <a:bodyPr wrap="square">
            <a:spAutoFit/>
          </a:bodyPr>
          <a:lstStyle/>
          <a:p>
            <a:pPr marL="0" indent="0" algn="ctr">
              <a:spcAft>
                <a:spcPts val="600"/>
              </a:spcAft>
              <a:buNone/>
            </a:pPr>
            <a:r>
              <a:rPr lang="es-ES_tradnl" sz="2800" b="1" dirty="0">
                <a:solidFill>
                  <a:srgbClr val="0000FF"/>
                </a:solidFill>
                <a:effectLst>
                  <a:outerShdw blurRad="38100" dist="38100" dir="2700000" algn="tl">
                    <a:srgbClr val="000000">
                      <a:alpha val="43137"/>
                    </a:srgbClr>
                  </a:outerShdw>
                </a:effectLst>
                <a:cs typeface="Times New Roman" panose="02020603050405020304" pitchFamily="18" charset="0"/>
              </a:rPr>
              <a:t>R. Dominicana: CAJUIL</a:t>
            </a:r>
          </a:p>
          <a:p>
            <a:pPr marL="0" indent="0" algn="ctr">
              <a:spcAft>
                <a:spcPts val="600"/>
              </a:spcAft>
              <a:buNone/>
            </a:pPr>
            <a:r>
              <a:rPr lang="es-ES_tradnl" sz="2800" b="1" dirty="0">
                <a:solidFill>
                  <a:srgbClr val="0000FF"/>
                </a:solidFill>
                <a:effectLst>
                  <a:outerShdw blurRad="38100" dist="38100" dir="2700000" algn="tl">
                    <a:srgbClr val="000000">
                      <a:alpha val="43137"/>
                    </a:srgbClr>
                  </a:outerShdw>
                </a:effectLst>
                <a:cs typeface="Times New Roman" panose="02020603050405020304" pitchFamily="18" charset="0"/>
              </a:rPr>
              <a:t>Canarias: ANACARDO</a:t>
            </a:r>
          </a:p>
          <a:p>
            <a:pPr marL="0" indent="0" algn="ctr">
              <a:buNone/>
            </a:pPr>
            <a:r>
              <a:rPr lang="es-ES_tradnl" dirty="0">
                <a:solidFill>
                  <a:srgbClr val="0000FF"/>
                </a:solidFill>
                <a:effectLst>
                  <a:outerShdw blurRad="38100" dist="38100" dir="2700000" algn="tl">
                    <a:srgbClr val="000000">
                      <a:alpha val="43137"/>
                    </a:srgbClr>
                  </a:outerShdw>
                </a:effectLst>
                <a:cs typeface="Times New Roman" panose="02020603050405020304" pitchFamily="18" charset="0"/>
              </a:rPr>
              <a:t>(en otros lugares: </a:t>
            </a:r>
            <a:r>
              <a:rPr lang="es-ES" b="1" dirty="0">
                <a:solidFill>
                  <a:srgbClr val="0000FF"/>
                </a:solidFill>
                <a:effectLst>
                  <a:outerShdw blurRad="38100" dist="38100" dir="2700000" algn="tl">
                    <a:srgbClr val="000000">
                      <a:alpha val="43137"/>
                    </a:srgbClr>
                  </a:outerShdw>
                </a:effectLst>
                <a:cs typeface="Times New Roman" panose="02020603050405020304" pitchFamily="18" charset="0"/>
              </a:rPr>
              <a:t>nuez de la India</a:t>
            </a:r>
            <a:r>
              <a:rPr lang="es-ES"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s-ES" b="1" dirty="0">
                <a:solidFill>
                  <a:srgbClr val="0000FF"/>
                </a:solidFill>
                <a:effectLst>
                  <a:outerShdw blurRad="38100" dist="38100" dir="2700000" algn="tl">
                    <a:srgbClr val="000000">
                      <a:alpha val="43137"/>
                    </a:srgbClr>
                  </a:outerShdw>
                </a:effectLst>
                <a:cs typeface="Times New Roman" panose="02020603050405020304" pitchFamily="18" charset="0"/>
              </a:rPr>
              <a:t>anacardo</a:t>
            </a:r>
            <a:r>
              <a:rPr lang="es-ES"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s-ES" b="1" dirty="0">
                <a:solidFill>
                  <a:srgbClr val="0000FF"/>
                </a:solidFill>
                <a:effectLst>
                  <a:outerShdw blurRad="38100" dist="38100" dir="2700000" algn="tl">
                    <a:srgbClr val="000000">
                      <a:alpha val="43137"/>
                    </a:srgbClr>
                  </a:outerShdw>
                </a:effectLst>
                <a:cs typeface="Times New Roman" panose="02020603050405020304" pitchFamily="18" charset="0"/>
              </a:rPr>
              <a:t>merey</a:t>
            </a:r>
            <a:r>
              <a:rPr lang="es-ES"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s-ES" b="1" dirty="0">
                <a:solidFill>
                  <a:srgbClr val="0000FF"/>
                </a:solidFill>
                <a:effectLst>
                  <a:outerShdw blurRad="38100" dist="38100" dir="2700000" algn="tl">
                    <a:srgbClr val="000000">
                      <a:alpha val="43137"/>
                    </a:srgbClr>
                  </a:outerShdw>
                </a:effectLst>
                <a:cs typeface="Times New Roman" panose="02020603050405020304" pitchFamily="18" charset="0"/>
              </a:rPr>
              <a:t>marañón</a:t>
            </a:r>
            <a:r>
              <a:rPr lang="es-ES"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s-ES" b="1" dirty="0" err="1">
                <a:solidFill>
                  <a:srgbClr val="0000FF"/>
                </a:solidFill>
                <a:effectLst>
                  <a:outerShdw blurRad="38100" dist="38100" dir="2700000" algn="tl">
                    <a:srgbClr val="000000">
                      <a:alpha val="43137"/>
                    </a:srgbClr>
                  </a:outerShdw>
                </a:effectLst>
                <a:cs typeface="Times New Roman" panose="02020603050405020304" pitchFamily="18" charset="0"/>
              </a:rPr>
              <a:t>cag</a:t>
            </a:r>
            <a:r>
              <a:rPr lang="es-ES" b="1" dirty="0" err="1">
                <a:solidFill>
                  <a:srgbClr val="0000FF"/>
                </a:solidFill>
                <a:effectLst>
                  <a:outerShdw blurRad="38100" dist="38100" dir="2700000" algn="tl">
                    <a:srgbClr val="000000">
                      <a:alpha val="43137"/>
                    </a:srgbClr>
                  </a:outerShdw>
                </a:effectLst>
                <a:ea typeface="Calibri" panose="020F0502020204030204" pitchFamily="34" charset="0"/>
              </a:rPr>
              <a:t>ü</a:t>
            </a:r>
            <a:r>
              <a:rPr lang="es-ES" b="1" dirty="0" err="1">
                <a:solidFill>
                  <a:srgbClr val="0000FF"/>
                </a:solidFill>
                <a:effectLst>
                  <a:outerShdw blurRad="38100" dist="38100" dir="2700000" algn="tl">
                    <a:srgbClr val="000000">
                      <a:alpha val="43137"/>
                    </a:srgbClr>
                  </a:outerShdw>
                </a:effectLst>
                <a:cs typeface="Times New Roman" panose="02020603050405020304" pitchFamily="18" charset="0"/>
              </a:rPr>
              <a:t>il</a:t>
            </a:r>
            <a:r>
              <a:rPr lang="es-ES_tradnl" dirty="0">
                <a:solidFill>
                  <a:srgbClr val="0000FF"/>
                </a:solidFill>
                <a:effectLst>
                  <a:outerShdw blurRad="38100" dist="38100" dir="2700000" algn="tl">
                    <a:srgbClr val="000000">
                      <a:alpha val="43137"/>
                    </a:srgbClr>
                  </a:outerShdw>
                </a:effectLst>
                <a:cs typeface="Times New Roman" panose="02020603050405020304" pitchFamily="18" charset="0"/>
              </a:rPr>
              <a:t>)</a:t>
            </a:r>
            <a:endParaRPr lang="en-US" dirty="0">
              <a:solidFill>
                <a:srgbClr val="0000FF"/>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3826831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3)">
                                      <p:cBhvr>
                                        <p:cTn id="7" dur="1000"/>
                                        <p:tgtEl>
                                          <p:spTgt spid="4"/>
                                        </p:tgtEl>
                                      </p:cBhvr>
                                    </p:animEffect>
                                  </p:childTnLst>
                                </p:cTn>
                              </p:par>
                            </p:childTnLst>
                          </p:cTn>
                        </p:par>
                        <p:par>
                          <p:cTn id="8" fill="hold">
                            <p:stCondLst>
                              <p:cond delay="1000"/>
                            </p:stCondLst>
                            <p:childTnLst>
                              <p:par>
                                <p:cTn id="9" presetID="21"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3)">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3"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3)">
                                      <p:cBhvr>
                                        <p:cTn id="16" dur="10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barn(inVertic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barn(inVertical)">
                                      <p:cBhvr>
                                        <p:cTn id="24" dur="500"/>
                                        <p:tgtEl>
                                          <p:spTgt spid="6">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06DDEB-5915-4F0A-A488-46D057138EDC}" type="datetime1">
              <a:rPr lang="es-DO" smtClean="0"/>
              <a:pPr/>
              <a:t>1/5/2023</a:t>
            </a:fld>
            <a:endParaRPr lang="es-DO"/>
          </a:p>
        </p:txBody>
      </p:sp>
      <p:sp>
        <p:nvSpPr>
          <p:cNvPr id="3" name="Slide Number Placeholder 2"/>
          <p:cNvSpPr>
            <a:spLocks noGrp="1"/>
          </p:cNvSpPr>
          <p:nvPr>
            <p:ph type="sldNum" sz="quarter" idx="12"/>
          </p:nvPr>
        </p:nvSpPr>
        <p:spPr/>
        <p:txBody>
          <a:bodyPr/>
          <a:lstStyle/>
          <a:p>
            <a:fld id="{90A5B9C9-245D-480D-9FA5-B7213120A2DE}" type="slidenum">
              <a:rPr lang="es-DO" smtClean="0"/>
              <a:pPr/>
              <a:t>81</a:t>
            </a:fld>
            <a:endParaRPr lang="es-DO"/>
          </a:p>
        </p:txBody>
      </p:sp>
      <p:pic>
        <p:nvPicPr>
          <p:cNvPr id="67588" name="Picture 4" descr="http://descubreelpoderdecomersano.com/wp-content/uploads/2013/09/Siete-beneficios-de-comer-banano-en-tu-dieta-diaria%E2%80%A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2078146"/>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90600" y="533400"/>
            <a:ext cx="7620000" cy="1415772"/>
          </a:xfrm>
          <a:prstGeom prst="rect">
            <a:avLst/>
          </a:prstGeom>
          <a:ln w="19050">
            <a:noFill/>
            <a:prstDash val="dashDot"/>
          </a:ln>
        </p:spPr>
        <p:txBody>
          <a:bodyPr wrap="square">
            <a:spAutoFit/>
          </a:bodyPr>
          <a:lstStyle/>
          <a:p>
            <a:pPr marL="0" indent="0" algn="ctr">
              <a:spcAft>
                <a:spcPts val="600"/>
              </a:spcAft>
              <a:buNone/>
            </a:pPr>
            <a:r>
              <a:rPr lang="es-ES_tradnl" sz="2800" b="1" dirty="0">
                <a:solidFill>
                  <a:srgbClr val="0000FF"/>
                </a:solidFill>
                <a:effectLst>
                  <a:outerShdw blurRad="38100" dist="38100" dir="2700000" algn="tl">
                    <a:srgbClr val="000000">
                      <a:alpha val="43137"/>
                    </a:srgbClr>
                  </a:outerShdw>
                </a:effectLst>
                <a:cs typeface="Times New Roman" panose="02020603050405020304" pitchFamily="18" charset="0"/>
              </a:rPr>
              <a:t>R. Dominicana: GUINEO</a:t>
            </a:r>
          </a:p>
          <a:p>
            <a:pPr marL="0" indent="0" algn="ctr">
              <a:spcAft>
                <a:spcPts val="600"/>
              </a:spcAft>
              <a:buNone/>
            </a:pPr>
            <a:r>
              <a:rPr lang="es-ES_tradnl" sz="2800" b="1" dirty="0">
                <a:solidFill>
                  <a:srgbClr val="0000FF"/>
                </a:solidFill>
                <a:effectLst>
                  <a:outerShdw blurRad="38100" dist="38100" dir="2700000" algn="tl">
                    <a:srgbClr val="000000">
                      <a:alpha val="43137"/>
                    </a:srgbClr>
                  </a:outerShdw>
                </a:effectLst>
                <a:cs typeface="Times New Roman" panose="02020603050405020304" pitchFamily="18" charset="0"/>
              </a:rPr>
              <a:t>Canarias: PLÁTANO</a:t>
            </a:r>
          </a:p>
          <a:p>
            <a:pPr marL="0" indent="0" algn="ctr">
              <a:buNone/>
            </a:pPr>
            <a:r>
              <a:rPr lang="es-ES_tradnl" sz="2000" dirty="0">
                <a:solidFill>
                  <a:srgbClr val="0000FF"/>
                </a:solidFill>
                <a:effectLst>
                  <a:outerShdw blurRad="38100" dist="38100" dir="2700000" algn="tl">
                    <a:srgbClr val="000000">
                      <a:alpha val="43137"/>
                    </a:srgbClr>
                  </a:outerShdw>
                </a:effectLst>
                <a:cs typeface="Times New Roman" panose="02020603050405020304" pitchFamily="18" charset="0"/>
              </a:rPr>
              <a:t>(en otros lugares: </a:t>
            </a:r>
            <a:r>
              <a:rPr lang="es-ES_tradnl" sz="2000" b="1" dirty="0">
                <a:solidFill>
                  <a:srgbClr val="0000FF"/>
                </a:solidFill>
                <a:effectLst>
                  <a:outerShdw blurRad="38100" dist="38100" dir="2700000" algn="tl">
                    <a:srgbClr val="000000">
                      <a:alpha val="43137"/>
                    </a:srgbClr>
                  </a:outerShdw>
                </a:effectLst>
                <a:cs typeface="Times New Roman" panose="02020603050405020304" pitchFamily="18" charset="0"/>
              </a:rPr>
              <a:t>banana</a:t>
            </a:r>
            <a:r>
              <a:rPr lang="es-ES_tradnl" sz="2000"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s-ES_tradnl" sz="2000" b="1" dirty="0">
                <a:solidFill>
                  <a:srgbClr val="0000FF"/>
                </a:solidFill>
                <a:effectLst>
                  <a:outerShdw blurRad="38100" dist="38100" dir="2700000" algn="tl">
                    <a:srgbClr val="000000">
                      <a:alpha val="43137"/>
                    </a:srgbClr>
                  </a:outerShdw>
                </a:effectLst>
                <a:cs typeface="Times New Roman" panose="02020603050405020304" pitchFamily="18" charset="0"/>
              </a:rPr>
              <a:t>cambur</a:t>
            </a:r>
            <a:r>
              <a:rPr lang="es-ES_tradnl" sz="2000"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pt-BR" sz="2000" b="1" dirty="0">
                <a:solidFill>
                  <a:srgbClr val="0000FF"/>
                </a:solidFill>
                <a:effectLst>
                  <a:outerShdw blurRad="38100" dist="38100" dir="2700000" algn="tl">
                    <a:srgbClr val="000000">
                      <a:alpha val="43137"/>
                    </a:srgbClr>
                  </a:outerShdw>
                </a:effectLst>
                <a:cs typeface="Times New Roman" panose="02020603050405020304" pitchFamily="18" charset="0"/>
              </a:rPr>
              <a:t>guineo maduro</a:t>
            </a:r>
            <a:r>
              <a:rPr lang="pt-BR" sz="2000"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pt-BR" sz="2000" b="1" dirty="0">
                <a:solidFill>
                  <a:srgbClr val="0000FF"/>
                </a:solidFill>
                <a:effectLst>
                  <a:outerShdw blurRad="38100" dist="38100" dir="2700000" algn="tl">
                    <a:srgbClr val="000000">
                      <a:alpha val="43137"/>
                    </a:srgbClr>
                  </a:outerShdw>
                </a:effectLst>
                <a:cs typeface="Times New Roman" panose="02020603050405020304" pitchFamily="18" charset="0"/>
              </a:rPr>
              <a:t>gualel</a:t>
            </a:r>
            <a:r>
              <a:rPr lang="pt-BR" sz="2000" dirty="0">
                <a:solidFill>
                  <a:srgbClr val="0000FF"/>
                </a:solidFill>
                <a:effectLst>
                  <a:outerShdw blurRad="38100" dist="38100" dir="2700000" algn="tl">
                    <a:srgbClr val="000000">
                      <a:alpha val="43137"/>
                    </a:srgbClr>
                  </a:outerShdw>
                </a:effectLst>
                <a:cs typeface="Times New Roman" panose="02020603050405020304" pitchFamily="18" charset="0"/>
              </a:rPr>
              <a:t>e</a:t>
            </a:r>
            <a:r>
              <a:rPr lang="es-ES_tradnl" sz="2000"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s-ES_tradnl" sz="2000" b="1" dirty="0">
                <a:solidFill>
                  <a:srgbClr val="0000FF"/>
                </a:solidFill>
                <a:effectLst>
                  <a:outerShdw blurRad="38100" dist="38100" dir="2700000" algn="tl">
                    <a:srgbClr val="000000">
                      <a:alpha val="43137"/>
                    </a:srgbClr>
                  </a:outerShdw>
                </a:effectLst>
                <a:cs typeface="Times New Roman" panose="02020603050405020304" pitchFamily="18" charset="0"/>
              </a:rPr>
              <a:t>plátano</a:t>
            </a:r>
            <a:r>
              <a:rPr lang="es-ES_tradnl" sz="2000" dirty="0">
                <a:solidFill>
                  <a:srgbClr val="0000FF"/>
                </a:solidFill>
                <a:effectLst>
                  <a:outerShdw blurRad="38100" dist="38100" dir="2700000" algn="tl">
                    <a:srgbClr val="000000">
                      <a:alpha val="43137"/>
                    </a:srgbClr>
                  </a:outerShdw>
                </a:effectLst>
                <a:cs typeface="Times New Roman" panose="02020603050405020304" pitchFamily="18" charset="0"/>
              </a:rPr>
              <a:t>) </a:t>
            </a:r>
            <a:endParaRPr lang="en-US" sz="2000" dirty="0">
              <a:solidFill>
                <a:srgbClr val="0000FF"/>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326727245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wheel(3)">
                                      <p:cBhvr>
                                        <p:cTn id="7" dur="1000"/>
                                        <p:tgtEl>
                                          <p:spTgt spid="6758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F06DDEB-5915-4F0A-A488-46D057138EDC}" type="datetime1">
              <a:rPr kumimoji="0" lang="es-DO"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1/5/2023</a:t>
            </a:fld>
            <a:endParaRPr kumimoji="0" lang="es-DO"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A5B9C9-245D-480D-9FA5-B7213120A2DE}" type="slidenum">
              <a:rPr kumimoji="0" lang="es-DO"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s-DO"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 name="Rectangle 4"/>
          <p:cNvSpPr/>
          <p:nvPr/>
        </p:nvSpPr>
        <p:spPr>
          <a:xfrm>
            <a:off x="1181100" y="533400"/>
            <a:ext cx="6781800" cy="1415772"/>
          </a:xfrm>
          <a:prstGeom prst="rect">
            <a:avLst/>
          </a:prstGeom>
          <a:ln w="19050">
            <a:noFill/>
            <a:prstDash val="dashDot"/>
          </a:ln>
        </p:spPr>
        <p:txBody>
          <a:bodyPr wrap="square">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s-ES_tradnl" sz="2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R. Dominicana: MAÍZ</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s-ES_tradnl" sz="2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Canarias: </a:t>
            </a:r>
            <a:r>
              <a:rPr lang="es-ES_tradnl" sz="2800" b="1" dirty="0">
                <a:solidFill>
                  <a:srgbClr val="0000FF"/>
                </a:solidFill>
                <a:effectLst>
                  <a:outerShdw blurRad="38100" dist="38100" dir="2700000" algn="tl">
                    <a:srgbClr val="000000">
                      <a:alpha val="43137"/>
                    </a:srgbClr>
                  </a:outerShdw>
                </a:effectLst>
                <a:cs typeface="Times New Roman" panose="02020603050405020304" pitchFamily="18" charset="0"/>
              </a:rPr>
              <a:t>MILLO</a:t>
            </a:r>
            <a:endParaRPr kumimoji="0" lang="es-ES_tradnl" sz="2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(en otros lugares: </a:t>
            </a:r>
            <a:r>
              <a:rPr kumimoji="0" lang="es-ES_tradnl"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cs typeface="Times New Roman" panose="02020603050405020304" pitchFamily="18" charset="0"/>
              </a:rPr>
              <a:t>ma</a:t>
            </a:r>
            <a:r>
              <a:rPr lang="es-ES_tradnl" sz="2000" b="1" dirty="0" err="1">
                <a:solidFill>
                  <a:srgbClr val="0000FF"/>
                </a:solidFill>
                <a:effectLst>
                  <a:outerShdw blurRad="38100" dist="38100" dir="2700000" algn="tl">
                    <a:srgbClr val="000000">
                      <a:alpha val="43137"/>
                    </a:srgbClr>
                  </a:outerShdw>
                </a:effectLst>
                <a:cs typeface="Times New Roman" panose="02020603050405020304" pitchFamily="18" charset="0"/>
              </a:rPr>
              <a:t>íz</a:t>
            </a:r>
            <a:r>
              <a:rPr lang="es-ES_tradnl" sz="2000" dirty="0">
                <a:solidFill>
                  <a:srgbClr val="0000FF"/>
                </a:solidFill>
                <a:effectLst>
                  <a:outerShdw blurRad="38100" dist="38100" dir="2700000" algn="tl">
                    <a:srgbClr val="000000">
                      <a:alpha val="43137"/>
                    </a:srgbClr>
                  </a:outerShdw>
                </a:effectLst>
                <a:cs typeface="Times New Roman" panose="02020603050405020304" pitchFamily="18" charset="0"/>
              </a:rPr>
              <a:t>,</a:t>
            </a:r>
            <a:r>
              <a:rPr kumimoji="0" lang="es-ES_tradnl"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elote</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choclo</a:t>
            </a:r>
            <a:r>
              <a:rPr kumimoji="0" lang="es-ES_tradnl"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a:t>
            </a:r>
            <a:endParaRPr kumimoji="0" lang="en-U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endParaRPr>
          </a:p>
        </p:txBody>
      </p:sp>
      <p:pic>
        <p:nvPicPr>
          <p:cNvPr id="1026" name="Picture 2" descr="Así es como se le dice al maíz en otros países">
            <a:extLst>
              <a:ext uri="{FF2B5EF4-FFF2-40B4-BE49-F238E27FC236}">
                <a16:creationId xmlns:a16="http://schemas.microsoft.com/office/drawing/2014/main" id="{D4B3E762-A61A-4E8D-3F1E-AF5CB25DA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149852"/>
            <a:ext cx="5795010" cy="4346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93061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3)">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FB5EFA-B8FB-4E5B-ADE3-90471F4BD238}" type="datetime1">
              <a:rPr lang="es-DO" smtClean="0"/>
              <a:pPr/>
              <a:t>1/5/2023</a:t>
            </a:fld>
            <a:endParaRPr lang="es-DO"/>
          </a:p>
        </p:txBody>
      </p:sp>
      <p:sp>
        <p:nvSpPr>
          <p:cNvPr id="3" name="Slide Number Placeholder 2"/>
          <p:cNvSpPr>
            <a:spLocks noGrp="1"/>
          </p:cNvSpPr>
          <p:nvPr>
            <p:ph type="sldNum" sz="quarter" idx="12"/>
          </p:nvPr>
        </p:nvSpPr>
        <p:spPr/>
        <p:txBody>
          <a:bodyPr/>
          <a:lstStyle/>
          <a:p>
            <a:fld id="{DC086E69-37E4-4650-8849-CD17545127AD}" type="slidenum">
              <a:rPr lang="es-DO" smtClean="0"/>
              <a:pPr/>
              <a:t>83</a:t>
            </a:fld>
            <a:endParaRPr lang="es-DO"/>
          </a:p>
        </p:txBody>
      </p:sp>
      <p:pic>
        <p:nvPicPr>
          <p:cNvPr id="7" name="Picture 3" descr="papaya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932" y="2234259"/>
            <a:ext cx="3124200" cy="41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papa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11211"/>
            <a:ext cx="449779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43000" y="597694"/>
            <a:ext cx="6934200" cy="1384995"/>
          </a:xfrm>
          <a:prstGeom prst="rect">
            <a:avLst/>
          </a:prstGeom>
          <a:ln w="19050">
            <a:noFill/>
            <a:prstDash val="dashDot"/>
          </a:ln>
        </p:spPr>
        <p:txBody>
          <a:bodyPr wrap="square">
            <a:spAutoFit/>
          </a:bodyPr>
          <a:lstStyle/>
          <a:p>
            <a:pPr marL="0" indent="0" algn="ctr">
              <a:spcAft>
                <a:spcPts val="600"/>
              </a:spcAft>
              <a:buNone/>
            </a:pPr>
            <a:r>
              <a:rPr lang="es-ES_tradnl" sz="2800" b="1" dirty="0">
                <a:solidFill>
                  <a:srgbClr val="0000FF"/>
                </a:solidFill>
                <a:effectLst>
                  <a:outerShdw blurRad="38100" dist="38100" dir="2700000" algn="tl">
                    <a:srgbClr val="000000">
                      <a:alpha val="43137"/>
                    </a:srgbClr>
                  </a:outerShdw>
                </a:effectLst>
                <a:cs typeface="Times New Roman" panose="02020603050405020304" pitchFamily="18" charset="0"/>
              </a:rPr>
              <a:t>R. Dominicana: LECHOSA </a:t>
            </a:r>
            <a:r>
              <a:rPr lang="es-ES_tradnl" sz="2000" dirty="0">
                <a:solidFill>
                  <a:srgbClr val="0000FF"/>
                </a:solidFill>
                <a:effectLst>
                  <a:outerShdw blurRad="38100" dist="38100" dir="2700000" algn="tl">
                    <a:srgbClr val="000000">
                      <a:alpha val="43137"/>
                    </a:srgbClr>
                  </a:outerShdw>
                </a:effectLst>
                <a:cs typeface="Times New Roman" panose="02020603050405020304" pitchFamily="18" charset="0"/>
              </a:rPr>
              <a:t>(</a:t>
            </a:r>
            <a:r>
              <a:rPr lang="en-US" sz="2000" dirty="0">
                <a:solidFill>
                  <a:srgbClr val="0000FF"/>
                </a:solidFill>
                <a:effectLst>
                  <a:outerShdw blurRad="38100" dist="38100" dir="2700000" algn="tl">
                    <a:srgbClr val="000000">
                      <a:alpha val="43137"/>
                    </a:srgbClr>
                  </a:outerShdw>
                </a:effectLst>
                <a:ea typeface="Calibri" panose="020F0502020204030204" pitchFamily="34" charset="0"/>
              </a:rPr>
              <a:t>2</a:t>
            </a:r>
            <a:r>
              <a:rPr lang="en-US" sz="2000" baseline="30000" dirty="0">
                <a:solidFill>
                  <a:srgbClr val="0000FF"/>
                </a:solidFill>
                <a:effectLst>
                  <a:outerShdw blurRad="38100" dist="38100" dir="2700000" algn="tl">
                    <a:srgbClr val="000000">
                      <a:alpha val="43137"/>
                    </a:srgbClr>
                  </a:outerShdw>
                </a:effectLst>
                <a:ea typeface="Calibri" panose="020F0502020204030204" pitchFamily="34" charset="0"/>
              </a:rPr>
              <a:t>da.</a:t>
            </a:r>
            <a:r>
              <a:rPr lang="es-ES_tradnl" sz="2000" dirty="0">
                <a:solidFill>
                  <a:srgbClr val="0000FF"/>
                </a:solidFill>
                <a:effectLst>
                  <a:outerShdw blurRad="38100" dist="38100" dir="2700000" algn="tl">
                    <a:srgbClr val="000000">
                      <a:alpha val="43137"/>
                    </a:srgbClr>
                  </a:outerShdw>
                </a:effectLst>
                <a:cs typeface="Times New Roman" panose="02020603050405020304" pitchFamily="18" charset="0"/>
              </a:rPr>
              <a:t> opción: </a:t>
            </a:r>
            <a:r>
              <a:rPr lang="es-ES_tradnl" sz="2000" b="1" dirty="0">
                <a:solidFill>
                  <a:srgbClr val="0000FF"/>
                </a:solidFill>
                <a:effectLst>
                  <a:outerShdw blurRad="38100" dist="38100" dir="2700000" algn="tl">
                    <a:srgbClr val="000000">
                      <a:alpha val="43137"/>
                    </a:srgbClr>
                  </a:outerShdw>
                </a:effectLst>
                <a:cs typeface="Times New Roman" panose="02020603050405020304" pitchFamily="18" charset="0"/>
              </a:rPr>
              <a:t>papaya</a:t>
            </a:r>
            <a:r>
              <a:rPr lang="es-ES_tradnl" sz="2000" dirty="0">
                <a:solidFill>
                  <a:srgbClr val="0000FF"/>
                </a:solidFill>
                <a:effectLst>
                  <a:outerShdw blurRad="38100" dist="38100" dir="2700000" algn="tl">
                    <a:srgbClr val="000000">
                      <a:alpha val="43137"/>
                    </a:srgbClr>
                  </a:outerShdw>
                </a:effectLst>
                <a:cs typeface="Times New Roman" panose="02020603050405020304" pitchFamily="18" charset="0"/>
              </a:rPr>
              <a:t>)</a:t>
            </a:r>
            <a:endParaRPr lang="es-ES_tradnl" sz="2000" b="1" dirty="0">
              <a:solidFill>
                <a:srgbClr val="0000FF"/>
              </a:solidFill>
              <a:effectLst>
                <a:outerShdw blurRad="38100" dist="38100" dir="2700000" algn="tl">
                  <a:srgbClr val="000000">
                    <a:alpha val="43137"/>
                  </a:srgbClr>
                </a:outerShdw>
              </a:effectLst>
              <a:cs typeface="Times New Roman" panose="02020603050405020304" pitchFamily="18" charset="0"/>
            </a:endParaRPr>
          </a:p>
          <a:p>
            <a:pPr marL="0" indent="0" algn="ctr">
              <a:spcAft>
                <a:spcPts val="600"/>
              </a:spcAft>
              <a:buNone/>
            </a:pPr>
            <a:r>
              <a:rPr lang="es-ES_tradnl" sz="2800" b="1" dirty="0">
                <a:solidFill>
                  <a:srgbClr val="0000FF"/>
                </a:solidFill>
                <a:effectLst>
                  <a:outerShdw blurRad="38100" dist="38100" dir="2700000" algn="tl">
                    <a:srgbClr val="000000">
                      <a:alpha val="43137"/>
                    </a:srgbClr>
                  </a:outerShdw>
                </a:effectLst>
                <a:cs typeface="Times New Roman" panose="02020603050405020304" pitchFamily="18" charset="0"/>
              </a:rPr>
              <a:t>Canarias: PAPAYA</a:t>
            </a:r>
          </a:p>
          <a:p>
            <a:pPr marL="0" indent="0" algn="ctr">
              <a:buNone/>
            </a:pPr>
            <a:r>
              <a:rPr lang="es-ES_tradnl" dirty="0">
                <a:solidFill>
                  <a:srgbClr val="0000FF"/>
                </a:solidFill>
                <a:effectLst>
                  <a:outerShdw blurRad="38100" dist="38100" dir="2700000" algn="tl">
                    <a:srgbClr val="000000">
                      <a:alpha val="43137"/>
                    </a:srgbClr>
                  </a:outerShdw>
                </a:effectLst>
                <a:cs typeface="Times New Roman" panose="02020603050405020304" pitchFamily="18" charset="0"/>
              </a:rPr>
              <a:t>(</a:t>
            </a:r>
            <a:r>
              <a:rPr lang="es-ES" dirty="0">
                <a:solidFill>
                  <a:srgbClr val="0000FF"/>
                </a:solidFill>
                <a:effectLst>
                  <a:outerShdw blurRad="38100" dist="38100" dir="2700000" algn="tl">
                    <a:srgbClr val="000000">
                      <a:alpha val="43137"/>
                    </a:srgbClr>
                  </a:outerShdw>
                </a:effectLst>
                <a:ea typeface="Calibri" panose="020F0502020204030204" pitchFamily="34" charset="0"/>
              </a:rPr>
              <a:t>en otros lugares</a:t>
            </a:r>
            <a:r>
              <a:rPr lang="es-ES_tradnl"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s-ES_tradnl" b="1" dirty="0">
                <a:solidFill>
                  <a:srgbClr val="0000FF"/>
                </a:solidFill>
                <a:effectLst>
                  <a:outerShdw blurRad="38100" dist="38100" dir="2700000" algn="tl">
                    <a:srgbClr val="000000">
                      <a:alpha val="43137"/>
                    </a:srgbClr>
                  </a:outerShdw>
                </a:effectLst>
                <a:cs typeface="Times New Roman" panose="02020603050405020304" pitchFamily="18" charset="0"/>
              </a:rPr>
              <a:t>papaya</a:t>
            </a:r>
            <a:r>
              <a:rPr lang="es-ES_tradnl"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s-ES" b="1" dirty="0">
                <a:solidFill>
                  <a:srgbClr val="0000FF"/>
                </a:solidFill>
                <a:effectLst>
                  <a:outerShdw blurRad="38100" dist="38100" dir="2700000" algn="tl">
                    <a:srgbClr val="000000">
                      <a:alpha val="43137"/>
                    </a:srgbClr>
                  </a:outerShdw>
                </a:effectLst>
                <a:cs typeface="Times New Roman" panose="02020603050405020304" pitchFamily="18" charset="0"/>
              </a:rPr>
              <a:t>papayón</a:t>
            </a:r>
            <a:r>
              <a:rPr lang="es-ES"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s-ES" b="1" dirty="0">
                <a:solidFill>
                  <a:srgbClr val="0000FF"/>
                </a:solidFill>
                <a:effectLst>
                  <a:outerShdw blurRad="38100" dist="38100" dir="2700000" algn="tl">
                    <a:srgbClr val="000000">
                      <a:alpha val="43137"/>
                    </a:srgbClr>
                  </a:outerShdw>
                </a:effectLst>
                <a:cs typeface="Times New Roman" panose="02020603050405020304" pitchFamily="18" charset="0"/>
              </a:rPr>
              <a:t>fruta bomba</a:t>
            </a:r>
            <a:r>
              <a:rPr lang="es-ES"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s-ES" b="1" dirty="0">
                <a:solidFill>
                  <a:srgbClr val="0000FF"/>
                </a:solidFill>
                <a:effectLst>
                  <a:outerShdw blurRad="38100" dist="38100" dir="2700000" algn="tl">
                    <a:srgbClr val="000000">
                      <a:alpha val="43137"/>
                    </a:srgbClr>
                  </a:outerShdw>
                </a:effectLst>
                <a:cs typeface="Times New Roman" panose="02020603050405020304" pitchFamily="18" charset="0"/>
              </a:rPr>
              <a:t>papayo</a:t>
            </a:r>
            <a:r>
              <a:rPr lang="es-ES"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s-ES" b="1" dirty="0">
                <a:solidFill>
                  <a:srgbClr val="0000FF"/>
                </a:solidFill>
                <a:effectLst>
                  <a:outerShdw blurRad="38100" dist="38100" dir="2700000" algn="tl">
                    <a:srgbClr val="000000">
                      <a:alpha val="43137"/>
                    </a:srgbClr>
                  </a:outerShdw>
                </a:effectLst>
                <a:cs typeface="Times New Roman" panose="02020603050405020304" pitchFamily="18" charset="0"/>
              </a:rPr>
              <a:t>mamón</a:t>
            </a:r>
            <a:r>
              <a:rPr lang="es-ES_tradnl" dirty="0">
                <a:solidFill>
                  <a:srgbClr val="0000FF"/>
                </a:solidFill>
                <a:effectLst>
                  <a:outerShdw blurRad="38100" dist="38100" dir="2700000" algn="tl">
                    <a:srgbClr val="000000">
                      <a:alpha val="43137"/>
                    </a:srgbClr>
                  </a:outerShdw>
                </a:effectLst>
                <a:cs typeface="Times New Roman" panose="02020603050405020304" pitchFamily="18" charset="0"/>
              </a:rPr>
              <a:t>)</a:t>
            </a:r>
            <a:endParaRPr lang="en-US" dirty="0">
              <a:solidFill>
                <a:srgbClr val="0000FF"/>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2339994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barn(inVertical)">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7795ED-8C7C-E5A7-DFB2-2264677D7827}"/>
              </a:ext>
            </a:extLst>
          </p:cNvPr>
          <p:cNvSpPr>
            <a:spLocks noGrp="1"/>
          </p:cNvSpPr>
          <p:nvPr>
            <p:ph idx="1"/>
          </p:nvPr>
        </p:nvSpPr>
        <p:spPr>
          <a:xfrm>
            <a:off x="294081" y="867538"/>
            <a:ext cx="8555831" cy="5659944"/>
          </a:xfrm>
          <a:solidFill>
            <a:schemeClr val="bg1">
              <a:lumMod val="95000"/>
            </a:schemeClr>
          </a:solidFill>
          <a:ln w="28575">
            <a:solidFill>
              <a:srgbClr val="0000FF"/>
            </a:solidFill>
            <a:prstDash val="lgDashDot"/>
          </a:ln>
        </p:spPr>
        <p:txBody>
          <a:bodyPr>
            <a:normAutofit/>
          </a:bodyPr>
          <a:lstStyle/>
          <a:p>
            <a:pPr algn="ctr">
              <a:lnSpc>
                <a:spcPts val="300"/>
              </a:lnSpc>
              <a:spcBef>
                <a:spcPts val="0"/>
              </a:spcBef>
            </a:pPr>
            <a:endParaRPr lang="es-ES" sz="1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gn="ctr">
              <a:lnSpc>
                <a:spcPts val="3000"/>
              </a:lnSpc>
              <a:spcBef>
                <a:spcPts val="0"/>
              </a:spcBef>
              <a:spcAft>
                <a:spcPts val="600"/>
              </a:spcAft>
              <a:buNone/>
            </a:pP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Después de lo expuesto, la conclusión es fácil de deducir:</a:t>
            </a:r>
          </a:p>
          <a:p>
            <a:pPr marL="109728" indent="0" algn="ctr">
              <a:lnSpc>
                <a:spcPts val="2700"/>
              </a:lnSpc>
              <a:spcBef>
                <a:spcPts val="0"/>
              </a:spcBef>
              <a:spcAft>
                <a:spcPts val="1200"/>
              </a:spcAft>
              <a:buNone/>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 español de Canarias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 muy similar</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 de la República Dominicana. Los dos modos de hablar comparten la mayor parte de su repertorio fonológico, morfosintáctico y léxico.</a:t>
            </a:r>
          </a:p>
          <a:p>
            <a:pPr marL="109728" indent="0" algn="ctr">
              <a:lnSpc>
                <a:spcPts val="2500"/>
              </a:lnSpc>
              <a:spcBef>
                <a:spcPts val="0"/>
              </a:spcBef>
              <a:spcAft>
                <a:spcPts val="1200"/>
              </a:spcAft>
              <a:buNone/>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 no puede ser de otra manera: los canarios y los dominicanos </a:t>
            </a:r>
            <a:r>
              <a:rPr lang="es-E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hablamos la misma lengua: español</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109728" indent="0" algn="ctr">
              <a:lnSpc>
                <a:spcPts val="2700"/>
              </a:lnSpc>
              <a:spcBef>
                <a:spcPts val="0"/>
              </a:spcBef>
              <a:spcAft>
                <a:spcPts val="600"/>
              </a:spcAft>
              <a:buNone/>
            </a:pPr>
            <a:r>
              <a:rPr lang="es-ES" sz="22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Pero, al mismo tiempo, ambos dialectos constituyen modalidades hispánicas con su </a:t>
            </a:r>
            <a:r>
              <a:rPr lang="es-ES" sz="22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peculiar fisonomía</a:t>
            </a:r>
            <a:r>
              <a:rPr lang="es-ES" sz="22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Se distinguen entre sí por una serie de rasgos </a:t>
            </a:r>
            <a:r>
              <a:rPr lang="es-ES" sz="22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cualitativos</a:t>
            </a:r>
            <a:r>
              <a:rPr lang="es-ES" sz="22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exclusivos de cada zona, y también por la presencia de los mismos fenómenos y transformaciones en diferente proporción </a:t>
            </a:r>
            <a:r>
              <a:rPr lang="es-ES" sz="22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cuantitativa</a:t>
            </a:r>
            <a:r>
              <a:rPr lang="es-ES" sz="22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109728" indent="0" algn="ctr">
              <a:lnSpc>
                <a:spcPts val="2500"/>
              </a:lnSpc>
              <a:spcBef>
                <a:spcPts val="0"/>
              </a:spcBef>
              <a:buNone/>
            </a:pPr>
            <a:r>
              <a:rPr lang="es-ES" sz="22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 este sentido, el español dominicano se muestra más radical que el canario. Entre otros aspectos, el desgaste de la /s/ en el habla popular del país caribeño ha llegado al extremo, produciendo un contraste entre los grupos sociales mucho más visible que el observado en Canarias. </a:t>
            </a:r>
          </a:p>
        </p:txBody>
      </p:sp>
      <p:sp>
        <p:nvSpPr>
          <p:cNvPr id="3" name="Date Placeholder 2">
            <a:extLst>
              <a:ext uri="{FF2B5EF4-FFF2-40B4-BE49-F238E27FC236}">
                <a16:creationId xmlns:a16="http://schemas.microsoft.com/office/drawing/2014/main" id="{D1B59361-77ED-992B-DE88-C306AB79B9F6}"/>
              </a:ext>
            </a:extLst>
          </p:cNvPr>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lunes, 01 de mayo de 2023</a:t>
            </a:fld>
            <a:endParaRPr lang="en-US">
              <a:solidFill>
                <a:prstClr val="black"/>
              </a:solidFill>
            </a:endParaRPr>
          </a:p>
        </p:txBody>
      </p:sp>
      <p:sp>
        <p:nvSpPr>
          <p:cNvPr id="4" name="Slide Number Placeholder 3">
            <a:extLst>
              <a:ext uri="{FF2B5EF4-FFF2-40B4-BE49-F238E27FC236}">
                <a16:creationId xmlns:a16="http://schemas.microsoft.com/office/drawing/2014/main" id="{C99D8B60-D16D-55AA-8794-B35E3938720A}"/>
              </a:ext>
            </a:extLst>
          </p:cNvPr>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84</a:t>
            </a:fld>
            <a:endParaRPr lang="en-US">
              <a:solidFill>
                <a:prstClr val="black"/>
              </a:solidFill>
            </a:endParaRPr>
          </a:p>
        </p:txBody>
      </p:sp>
      <p:sp>
        <p:nvSpPr>
          <p:cNvPr id="5" name="Title 4">
            <a:extLst>
              <a:ext uri="{FF2B5EF4-FFF2-40B4-BE49-F238E27FC236}">
                <a16:creationId xmlns:a16="http://schemas.microsoft.com/office/drawing/2014/main" id="{B2933A84-3AFA-0B3C-0FC7-BB5389056750}"/>
              </a:ext>
            </a:extLst>
          </p:cNvPr>
          <p:cNvSpPr>
            <a:spLocks noGrp="1"/>
          </p:cNvSpPr>
          <p:nvPr>
            <p:ph type="title"/>
          </p:nvPr>
        </p:nvSpPr>
        <p:spPr>
          <a:xfrm>
            <a:off x="2057396" y="228600"/>
            <a:ext cx="5029200" cy="576071"/>
          </a:xfrm>
        </p:spPr>
        <p:txBody>
          <a:bodyPr>
            <a:noAutofit/>
          </a:bodyPr>
          <a:lstStyle/>
          <a:p>
            <a:pPr algn="ctr"/>
            <a:r>
              <a:rPr lang="es-ES" sz="3600" dirty="0">
                <a:solidFill>
                  <a:srgbClr val="0000FF"/>
                </a:solidFill>
                <a:latin typeface="Times New Roman" panose="02020603050405020304" pitchFamily="18" charset="0"/>
                <a:cs typeface="Times New Roman" panose="02020603050405020304" pitchFamily="18" charset="0"/>
              </a:rPr>
              <a:t>Conclusión</a:t>
            </a:r>
          </a:p>
        </p:txBody>
      </p:sp>
    </p:spTree>
    <p:extLst>
      <p:ext uri="{BB962C8B-B14F-4D97-AF65-F5344CB8AC3E}">
        <p14:creationId xmlns:p14="http://schemas.microsoft.com/office/powerpoint/2010/main" val="175369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wheel(3)">
                                      <p:cBhvr>
                                        <p:cTn id="7" dur="500"/>
                                        <p:tgtEl>
                                          <p:spTgt spid="5"/>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8)">
                                      <p:cBhvr>
                                        <p:cTn id="11" dur="500"/>
                                        <p:tgtEl>
                                          <p:spTgt spid="2">
                                            <p:bg/>
                                          </p:spTgt>
                                        </p:tgtEl>
                                      </p:cBhvr>
                                    </p:animEffect>
                                  </p:childTnLst>
                                </p:cTn>
                              </p:par>
                            </p:childTnLst>
                          </p:cTn>
                        </p:par>
                        <p:par>
                          <p:cTn id="12" fill="hold">
                            <p:stCondLst>
                              <p:cond delay="1000"/>
                            </p:stCondLst>
                            <p:childTnLst>
                              <p:par>
                                <p:cTn id="13" presetID="21" presetClass="entr" presetSubtype="8"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heel(8)">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8" fill="hold" grpId="0" nodeType="clickEffect">
                                  <p:stCondLst>
                                    <p:cond delay="0"/>
                                  </p:stCondLst>
                                  <p:iterate type="wd">
                                    <p:tmPct val="10000"/>
                                  </p:iterate>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heel(8)">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8"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heel(8)">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8"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wheel(8)">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8"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wheel(8)">
                                      <p:cBhvr>
                                        <p:cTn id="3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7795ED-8C7C-E5A7-DFB2-2264677D7827}"/>
              </a:ext>
            </a:extLst>
          </p:cNvPr>
          <p:cNvSpPr>
            <a:spLocks noGrp="1"/>
          </p:cNvSpPr>
          <p:nvPr>
            <p:ph idx="1"/>
          </p:nvPr>
        </p:nvSpPr>
        <p:spPr>
          <a:xfrm>
            <a:off x="361950" y="952500"/>
            <a:ext cx="8420100" cy="4953000"/>
          </a:xfrm>
          <a:solidFill>
            <a:schemeClr val="bg1">
              <a:lumMod val="95000"/>
            </a:schemeClr>
          </a:solidFill>
          <a:ln w="28575">
            <a:solidFill>
              <a:srgbClr val="0000FF"/>
            </a:solidFill>
            <a:prstDash val="lgDashDot"/>
          </a:ln>
        </p:spPr>
        <p:txBody>
          <a:bodyPr>
            <a:normAutofit/>
          </a:bodyPr>
          <a:lstStyle/>
          <a:p>
            <a:pPr algn="ctr">
              <a:lnSpc>
                <a:spcPts val="700"/>
              </a:lnSpc>
              <a:spcBef>
                <a:spcPts val="0"/>
              </a:spcBef>
            </a:pPr>
            <a:endParaRPr lang="es-ES" sz="1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ts val="3300"/>
              </a:lnSpc>
              <a:spcBef>
                <a:spcPts val="0"/>
              </a:spcBef>
              <a:spcAft>
                <a:spcPts val="1200"/>
              </a:spcAft>
            </a:pP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 se puede olvidar que las lenguas son </a:t>
            </a:r>
            <a:r>
              <a:rPr lang="es-E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variables</a:t>
            </a: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por naturaleza. Por esa razón, hay que celebrar las </a:t>
            </a:r>
            <a:r>
              <a:rPr lang="es-E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diferencias</a:t>
            </a: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son normales y necesarias. </a:t>
            </a:r>
          </a:p>
          <a:p>
            <a:pPr algn="ctr">
              <a:lnSpc>
                <a:spcPts val="3300"/>
              </a:lnSpc>
              <a:spcBef>
                <a:spcPts val="0"/>
              </a:spcBef>
              <a:spcAft>
                <a:spcPts val="1200"/>
              </a:spcAft>
            </a:pP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Entre las características que definen a un </a:t>
            </a:r>
            <a:r>
              <a:rPr lang="es-ES" sz="2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dialecto</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unas son </a:t>
            </a:r>
            <a:r>
              <a:rPr lang="es-ES" sz="2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compartidas</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con otros y algunas son </a:t>
            </a:r>
            <a:r>
              <a:rPr lang="es-ES" sz="2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exclusivas</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ts val="3300"/>
              </a:lnSpc>
              <a:spcBef>
                <a:spcPts val="0"/>
              </a:spcBef>
              <a:spcAft>
                <a:spcPts val="1200"/>
              </a:spcAft>
            </a:pP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Los dos tipos de rasgos, los </a:t>
            </a:r>
            <a:r>
              <a:rPr lang="es-ES" sz="2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comunes</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y los </a:t>
            </a:r>
            <a:r>
              <a:rPr lang="es-ES" sz="2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peculiares</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conforman la </a:t>
            </a:r>
            <a:r>
              <a:rPr lang="es-ES" sz="28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identidad lingüística</a:t>
            </a:r>
            <a:r>
              <a:rPr lang="es-ES" sz="28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 un individuo. </a:t>
            </a:r>
          </a:p>
          <a:p>
            <a:pPr algn="ctr">
              <a:lnSpc>
                <a:spcPts val="3300"/>
              </a:lnSpc>
              <a:spcBef>
                <a:spcPts val="0"/>
              </a:spcBef>
              <a:spcAft>
                <a:spcPts val="600"/>
              </a:spcAft>
            </a:pPr>
            <a:r>
              <a:rPr lang="es-ES" sz="2600"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Y toda persona </a:t>
            </a:r>
            <a:r>
              <a:rPr lang="es-ES" sz="2600" b="1" kern="1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debe </a:t>
            </a:r>
            <a:r>
              <a:rPr lang="es-ES" sz="2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sentirse orgullosa</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su idiosincrasia como hablante de la comunidad a la que pertenece.</a:t>
            </a:r>
          </a:p>
        </p:txBody>
      </p:sp>
      <p:sp>
        <p:nvSpPr>
          <p:cNvPr id="3" name="Date Placeholder 2">
            <a:extLst>
              <a:ext uri="{FF2B5EF4-FFF2-40B4-BE49-F238E27FC236}">
                <a16:creationId xmlns:a16="http://schemas.microsoft.com/office/drawing/2014/main" id="{D1B59361-77ED-992B-DE88-C306AB79B9F6}"/>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C99D8B60-D16D-55AA-8794-B35E3938720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1200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heel(8)">
                                      <p:cBhvr>
                                        <p:cTn id="7" dur="500"/>
                                        <p:tgtEl>
                                          <p:spTgt spid="2">
                                            <p:bg/>
                                          </p:spTgt>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heel(8)">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heel(8)">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wheel(8)">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8"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heel(8)">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164A77-F413-484E-6FD8-D5D88DB3ED94}"/>
              </a:ext>
            </a:extLst>
          </p:cNvPr>
          <p:cNvSpPr>
            <a:spLocks noGrp="1"/>
          </p:cNvSpPr>
          <p:nvPr>
            <p:ph idx="1"/>
          </p:nvPr>
        </p:nvSpPr>
        <p:spPr>
          <a:xfrm>
            <a:off x="283488" y="1219200"/>
            <a:ext cx="8577024" cy="5188109"/>
          </a:xfrm>
          <a:solidFill>
            <a:schemeClr val="bg1">
              <a:lumMod val="95000"/>
            </a:schemeClr>
          </a:solidFill>
          <a:ln w="28575">
            <a:solidFill>
              <a:srgbClr val="0000FF"/>
            </a:solidFill>
            <a:prstDash val="dash"/>
          </a:ln>
        </p:spPr>
        <p:txBody>
          <a:bodyPr>
            <a:noAutofit/>
          </a:bodyPr>
          <a:lstStyle/>
          <a:p>
            <a:pPr marL="0" marR="0" indent="0" algn="just">
              <a:spcBef>
                <a:spcPts val="0"/>
              </a:spcBef>
              <a:buNone/>
            </a:pPr>
            <a:endParaRPr lang="es-ES" sz="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ALBA, O. 1990. Variación fonética y diversidad social en el español dominicano de Santiago. Santiago: Pontificia 	Universidad Católica Madre y Maestra.</a:t>
            </a:r>
          </a:p>
          <a:p>
            <a:pPr marL="0" marR="0" indent="0">
              <a:spcBef>
                <a:spcPts val="0"/>
              </a:spcBef>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ALBA, O. 1995. El léxico disponible de la República Dominicana. Santiago: Pontificia Universidad Católica Madre 	y Maestra.</a:t>
            </a:r>
          </a:p>
          <a:p>
            <a:pPr marL="0" lvl="0" indent="0">
              <a:spcBef>
                <a:spcPts val="0"/>
              </a:spcBef>
              <a:buClr>
                <a:srgbClr val="2DA2BF"/>
              </a:buClr>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ALBA, O. 2004. Cómo hablamos los dominicanos. Santo Domingo: Colección Centenario-Grupo León Jimenes. </a:t>
            </a:r>
          </a:p>
          <a:p>
            <a:pPr marL="0" marR="0" indent="0">
              <a:spcBef>
                <a:spcPts val="0"/>
              </a:spcBef>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ALBA, O. 2014. Observación del cambio lingüístico en tiempo real: el nuevo léxico disponible de los dominicanos. 	Santo Domingo: Banco de Reservas-Pontificia Universidad Católica Madre y Maestra. </a:t>
            </a:r>
          </a:p>
          <a:p>
            <a:pPr marL="0" marR="0" indent="0">
              <a:spcBef>
                <a:spcPts val="0"/>
              </a:spcBef>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ÁLVAREZ NAZARIO, M. 1972. La herencia lingüística de Canarias en Puerto Rico: estudio histórico dialectal. San 	Juan: Instituto de Cultura Puertorriqueña.</a:t>
            </a:r>
          </a:p>
          <a:p>
            <a:pPr marL="0" marR="0" indent="0">
              <a:spcBef>
                <a:spcPts val="0"/>
              </a:spcBef>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BENTIVOGLIO, P. y M. SEDANO. 1989. “Haber: ¿un verbo impersonal? Un estudio sobre el español de Caracas”. 	En </a:t>
            </a:r>
            <a:r>
              <a:rPr lang="es-ES" sz="1400"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Estudios sobre español de América y lingüística afroamericana</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Bogotá: Instituto Caro y Cuervo, pp. 	59-81.</a:t>
            </a:r>
          </a:p>
          <a:p>
            <a:pPr marL="0" marR="0" indent="0">
              <a:spcBef>
                <a:spcPts val="0"/>
              </a:spcBef>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CLAES, J. 2014. “Sociolingüística comparada y gramática de construcciones. Un acercamiento a la pluralización de 	haber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presentacional</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en las capitales antillanas”, Revista Española de Lingüística Aplicada, 27/2, pp. 	338-364</a:t>
            </a:r>
          </a:p>
          <a:p>
            <a:pPr marL="0" marR="0" indent="0">
              <a:spcBef>
                <a:spcPts val="0"/>
              </a:spcBef>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CASTILLO TRELLES, C. 2007. “La pluralización del verbo haber impersonal en el español yucateco”. En J.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Holmquist</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et alii (eds.).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Selected</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Proceedings</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of</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the</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Third</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Workshop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on</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Spanish</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Sociolinguistics</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Somerville, MA: Cascadilla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Proceedings</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Project, pp. 74-84. </a:t>
            </a:r>
          </a:p>
          <a:p>
            <a:pPr marL="0" lvl="0" indent="0">
              <a:spcBef>
                <a:spcPts val="0"/>
              </a:spcBef>
              <a:buClr>
                <a:srgbClr val="2DA2BF"/>
              </a:buClr>
              <a:buNone/>
              <a:defRPr/>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DE GRANDA, G. e I. PÉREZ GUERRA. 2013. “Sobre los componentes canario y africano del léxico	del español 	dominicano. A propósito de me(s)turado y toto.” México: Anuario De Letras. Lingüística Y Filología, 	27: 281-294.</a:t>
            </a:r>
          </a:p>
          <a:p>
            <a:pPr marL="0" lvl="0" indent="0">
              <a:spcBef>
                <a:spcPts val="0"/>
              </a:spcBef>
              <a:buClr>
                <a:srgbClr val="2DA2BF"/>
              </a:buClr>
              <a:buNone/>
              <a:defRPr/>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GOLIBART, P. 1976. “Orígenes de la vocalización en el habla cibaeña.” Eme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Eme</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Estudios Dominicanos, 4(22): 	127-144.</a:t>
            </a:r>
          </a:p>
        </p:txBody>
      </p:sp>
      <p:sp>
        <p:nvSpPr>
          <p:cNvPr id="3" name="Date Placeholder 2">
            <a:extLst>
              <a:ext uri="{FF2B5EF4-FFF2-40B4-BE49-F238E27FC236}">
                <a16:creationId xmlns:a16="http://schemas.microsoft.com/office/drawing/2014/main" id="{3C4E9ED3-A60D-779C-262A-6F0DFABEC263}"/>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EFE69151-B624-0F1B-907D-020478569BF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 name="Title 4">
            <a:extLst>
              <a:ext uri="{FF2B5EF4-FFF2-40B4-BE49-F238E27FC236}">
                <a16:creationId xmlns:a16="http://schemas.microsoft.com/office/drawing/2014/main" id="{75B93C51-D354-977D-B128-DA75D1E45BBC}"/>
              </a:ext>
            </a:extLst>
          </p:cNvPr>
          <p:cNvSpPr>
            <a:spLocks noGrp="1"/>
          </p:cNvSpPr>
          <p:nvPr>
            <p:ph type="title"/>
          </p:nvPr>
        </p:nvSpPr>
        <p:spPr>
          <a:xfrm>
            <a:off x="2948583" y="609600"/>
            <a:ext cx="3246834" cy="314564"/>
          </a:xfrm>
        </p:spPr>
        <p:txBody>
          <a:bodyPr>
            <a:noAutofit/>
          </a:bodyPr>
          <a:lstStyle/>
          <a:p>
            <a:pPr algn="ctr"/>
            <a:r>
              <a:rPr lang="es-ES" sz="2400" dirty="0">
                <a:solidFill>
                  <a:srgbClr val="0000FF"/>
                </a:solidFill>
                <a:latin typeface="Times New Roman" panose="02020603050405020304" pitchFamily="18" charset="0"/>
                <a:cs typeface="Times New Roman" panose="02020603050405020304" pitchFamily="18" charset="0"/>
              </a:rPr>
              <a:t>Referencias</a:t>
            </a:r>
          </a:p>
        </p:txBody>
      </p:sp>
    </p:spTree>
    <p:extLst>
      <p:ext uri="{BB962C8B-B14F-4D97-AF65-F5344CB8AC3E}">
        <p14:creationId xmlns:p14="http://schemas.microsoft.com/office/powerpoint/2010/main" val="397360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par>
                          <p:cTn id="8" fill="hold">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4)">
                                      <p:cBhvr>
                                        <p:cTn id="11" dur="500"/>
                                        <p:tgtEl>
                                          <p:spTgt spid="2">
                                            <p:bg/>
                                          </p:spTgt>
                                        </p:tgtEl>
                                      </p:cBhvr>
                                    </p:animEffect>
                                  </p:childTnLst>
                                </p:cTn>
                              </p:par>
                              <p:par>
                                <p:cTn id="12" presetID="21" presetClass="entr" presetSubtype="4" fill="hold" grpId="0"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heel(4)">
                                      <p:cBhvr>
                                        <p:cTn id="14" dur="500"/>
                                        <p:tgtEl>
                                          <p:spTgt spid="2">
                                            <p:txEl>
                                              <p:pRg st="1" end="1"/>
                                            </p:txEl>
                                          </p:spTgt>
                                        </p:tgtEl>
                                      </p:cBhvr>
                                    </p:animEffect>
                                  </p:childTnLst>
                                </p:cTn>
                              </p:par>
                              <p:par>
                                <p:cTn id="15" presetID="21" presetClass="entr" presetSubtype="4"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heel(4)">
                                      <p:cBhvr>
                                        <p:cTn id="17" dur="500"/>
                                        <p:tgtEl>
                                          <p:spTgt spid="2">
                                            <p:txEl>
                                              <p:pRg st="2" end="2"/>
                                            </p:txEl>
                                          </p:spTgt>
                                        </p:tgtEl>
                                      </p:cBhvr>
                                    </p:animEffect>
                                  </p:childTnLst>
                                </p:cTn>
                              </p:par>
                              <p:par>
                                <p:cTn id="18" presetID="21" presetClass="entr" presetSubtype="4"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heel(4)">
                                      <p:cBhvr>
                                        <p:cTn id="20" dur="500"/>
                                        <p:tgtEl>
                                          <p:spTgt spid="2">
                                            <p:txEl>
                                              <p:pRg st="3" end="3"/>
                                            </p:txEl>
                                          </p:spTgt>
                                        </p:tgtEl>
                                      </p:cBhvr>
                                    </p:animEffect>
                                  </p:childTnLst>
                                </p:cTn>
                              </p:par>
                              <p:par>
                                <p:cTn id="21" presetID="21" presetClass="entr" presetSubtype="4"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heel(4)">
                                      <p:cBhvr>
                                        <p:cTn id="23" dur="500"/>
                                        <p:tgtEl>
                                          <p:spTgt spid="2">
                                            <p:txEl>
                                              <p:pRg st="4" end="4"/>
                                            </p:txEl>
                                          </p:spTgt>
                                        </p:tgtEl>
                                      </p:cBhvr>
                                    </p:animEffect>
                                  </p:childTnLst>
                                </p:cTn>
                              </p:par>
                              <p:par>
                                <p:cTn id="24" presetID="21" presetClass="entr" presetSubtype="4"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heel(4)">
                                      <p:cBhvr>
                                        <p:cTn id="26" dur="500"/>
                                        <p:tgtEl>
                                          <p:spTgt spid="2">
                                            <p:txEl>
                                              <p:pRg st="5" end="5"/>
                                            </p:txEl>
                                          </p:spTgt>
                                        </p:tgtEl>
                                      </p:cBhvr>
                                    </p:animEffect>
                                  </p:childTnLst>
                                </p:cTn>
                              </p:par>
                              <p:par>
                                <p:cTn id="27" presetID="21" presetClass="entr" presetSubtype="4"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wheel(4)">
                                      <p:cBhvr>
                                        <p:cTn id="29" dur="500"/>
                                        <p:tgtEl>
                                          <p:spTgt spid="2">
                                            <p:txEl>
                                              <p:pRg st="6" end="6"/>
                                            </p:txEl>
                                          </p:spTgt>
                                        </p:tgtEl>
                                      </p:cBhvr>
                                    </p:animEffect>
                                  </p:childTnLst>
                                </p:cTn>
                              </p:par>
                              <p:par>
                                <p:cTn id="30" presetID="21" presetClass="entr" presetSubtype="4" fill="hold" grpId="0"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heel(4)">
                                      <p:cBhvr>
                                        <p:cTn id="32" dur="500"/>
                                        <p:tgtEl>
                                          <p:spTgt spid="2">
                                            <p:txEl>
                                              <p:pRg st="7" end="7"/>
                                            </p:txEl>
                                          </p:spTgt>
                                        </p:tgtEl>
                                      </p:cBhvr>
                                    </p:animEffect>
                                  </p:childTnLst>
                                </p:cTn>
                              </p:par>
                              <p:par>
                                <p:cTn id="33" presetID="21" presetClass="entr" presetSubtype="4" fill="hold" grpId="0"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wheel(4)">
                                      <p:cBhvr>
                                        <p:cTn id="35" dur="500"/>
                                        <p:tgtEl>
                                          <p:spTgt spid="2">
                                            <p:txEl>
                                              <p:pRg st="8" end="8"/>
                                            </p:txEl>
                                          </p:spTgt>
                                        </p:tgtEl>
                                      </p:cBhvr>
                                    </p:animEffect>
                                  </p:childTnLst>
                                </p:cTn>
                              </p:par>
                              <p:par>
                                <p:cTn id="36" presetID="21" presetClass="entr" presetSubtype="4" fill="hold" grpId="0" nodeType="with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wheel(4)">
                                      <p:cBhvr>
                                        <p:cTn id="38" dur="500"/>
                                        <p:tgtEl>
                                          <p:spTgt spid="2">
                                            <p:txEl>
                                              <p:pRg st="9" end="9"/>
                                            </p:txEl>
                                          </p:spTgt>
                                        </p:tgtEl>
                                      </p:cBhvr>
                                    </p:animEffect>
                                  </p:childTnLst>
                                </p:cTn>
                              </p:par>
                              <p:par>
                                <p:cTn id="39" presetID="21" presetClass="entr" presetSubtype="4" fill="hold" grpId="0" nodeType="with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Effect transition="in" filter="wheel(4)">
                                      <p:cBhvr>
                                        <p:cTn id="41"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164A77-F413-484E-6FD8-D5D88DB3ED94}"/>
              </a:ext>
            </a:extLst>
          </p:cNvPr>
          <p:cNvSpPr>
            <a:spLocks noGrp="1"/>
          </p:cNvSpPr>
          <p:nvPr>
            <p:ph idx="1"/>
          </p:nvPr>
        </p:nvSpPr>
        <p:spPr>
          <a:xfrm>
            <a:off x="304800" y="1143000"/>
            <a:ext cx="8534400" cy="5334000"/>
          </a:xfrm>
          <a:solidFill>
            <a:schemeClr val="bg1">
              <a:lumMod val="95000"/>
            </a:schemeClr>
          </a:solidFill>
          <a:ln w="28575">
            <a:solidFill>
              <a:srgbClr val="0000FF"/>
            </a:solidFill>
            <a:prstDash val="dash"/>
          </a:ln>
        </p:spPr>
        <p:txBody>
          <a:bodyPr>
            <a:noAutofit/>
          </a:bodyPr>
          <a:lstStyle/>
          <a:p>
            <a:pPr marL="0" marR="0" indent="0" algn="just">
              <a:lnSpc>
                <a:spcPts val="400"/>
              </a:lnSpc>
              <a:spcBef>
                <a:spcPts val="0"/>
              </a:spcBef>
              <a:buNone/>
            </a:pPr>
            <a:endParaRPr lang="es-ES" sz="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spcBef>
                <a:spcPts val="0"/>
              </a:spcBef>
              <a:buClr>
                <a:srgbClr val="2DA2BF"/>
              </a:buClr>
              <a:buNone/>
              <a:defRPr/>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GÓMEZ MOLINA, J. R. 2013. “Pluralización de haber impersonal en el español de Valencia (España)”, Verba, 40, 	pp. 253-284.</a:t>
            </a:r>
          </a:p>
          <a:p>
            <a:pPr marL="0" lvl="0" indent="0">
              <a:spcBef>
                <a:spcPts val="0"/>
              </a:spcBef>
              <a:buClr>
                <a:srgbClr val="2DA2BF"/>
              </a:buClr>
              <a:buNone/>
              <a:defRPr/>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HENRÍQUEZ UREÑA, P. 1975. El español en Santo Domingo. Santo Domingo: Editora 	Taller.</a:t>
            </a:r>
          </a:p>
          <a:p>
            <a:pPr marL="0" lvl="0" indent="0">
              <a:spcBef>
                <a:spcPts val="0"/>
              </a:spcBef>
              <a:buClr>
                <a:srgbClr val="2DA2BF"/>
              </a:buClr>
              <a:buNone/>
              <a:defRPr/>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HERNÁNDEZ CABRERA, Clara E. 2016. </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Variación de haber impersonal en el español 	de Las Palmas de Gran 	Canaria.</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ELUA, 30: 141-162. doi:10.14198/ELUA2016.30.07.</a:t>
            </a:r>
          </a:p>
          <a:p>
            <a:pPr marL="0" lvl="0" indent="0">
              <a:spcBef>
                <a:spcPts val="0"/>
              </a:spcBef>
              <a:buClr>
                <a:srgbClr val="2DA2BF"/>
              </a:buClr>
              <a:buNone/>
              <a:defRPr/>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HERNÁNDEZ CABRERA, C. E. y J. A. SAMPER PADILLA. 2018. “Un acercamiento a la pluralización de </a:t>
            </a:r>
            <a:r>
              <a:rPr lang="es-ES" sz="14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haber</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la prensa canaria.” En </a:t>
            </a:r>
            <a:r>
              <a:rPr lang="es-ES" sz="14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Estudios de lengua y lingüística españolas: Homenaje a Orlando Alba</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editado por Lynn Williams. Bern: Peter Lang. Pp. 71-99.</a:t>
            </a:r>
            <a:endParaRPr lang="en-U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0"/>
              </a:spcBef>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HINZELIN, M. O. y G. Kaiser. 2006. “El Pronombre «ello» en el Léxico del Español Dominicano”. En Lenguas en 	Contacto y Cambio Léxico-gramatical en el Caribe: Análisis de Casos Concretos. Frankfurt am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Main</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Lang.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Sprachen</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Gesellschaften</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und</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Kulturen</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in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Lateinamerika</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Pp. 171-188.</a:t>
            </a:r>
          </a:p>
          <a:p>
            <a:pPr marL="0" lvl="0" indent="0">
              <a:spcBef>
                <a:spcPts val="0"/>
              </a:spcBef>
              <a:buClr>
                <a:srgbClr val="2DA2BF"/>
              </a:buClr>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JIMÉNEZ SABATER, M. A. 1975. Más datos sobre el español de la República Dominicana. Santo Domingo: Ed. 	INTEC.</a:t>
            </a:r>
          </a:p>
          <a:p>
            <a:pPr marL="0" lvl="0" indent="0">
              <a:spcBef>
                <a:spcPts val="0"/>
              </a:spcBef>
              <a:buClr>
                <a:srgbClr val="2DA2BF"/>
              </a:buClr>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JIMÉNEZ SABATER, M. A. 1978. “Estructuras morfosintácticas en el español dominicano: algunas implicaciones 	sociolingüísticas”. En </a:t>
            </a:r>
            <a:r>
              <a:rPr lang="es-ES" sz="1400"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Corrientes actuales de la dialectología del Caribe Hispánico</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H. López Morales, 	ed., Río Piedras: Editorial Universitaria-Universidad de P. Rico. Pp. 165-180.</a:t>
            </a:r>
          </a:p>
          <a:p>
            <a:pPr marL="0" lvl="0" indent="0">
              <a:spcBef>
                <a:spcPts val="0"/>
              </a:spcBef>
              <a:buClr>
                <a:srgbClr val="2DA2BF"/>
              </a:buClr>
              <a:buNone/>
            </a:pPr>
            <a:r>
              <a:rPr lang="pt-BR"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JORGE MOREL, E. 1974. Estudio lingüístico de Santo Domingo. Santo Domingo: Editora Taller.</a:t>
            </a:r>
          </a:p>
          <a:p>
            <a:pPr marL="0" lvl="0" indent="0">
              <a:spcBef>
                <a:spcPts val="0"/>
              </a:spcBef>
              <a:buClr>
                <a:srgbClr val="2DA2BF"/>
              </a:buClr>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LAPESA, R. 1968. Historia de la lengua española. 7ma. ed. New York: Las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Americas</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Publishing Company)</a:t>
            </a:r>
          </a:p>
          <a:p>
            <a:pPr marL="0" lvl="0" indent="0">
              <a:spcBef>
                <a:spcPts val="0"/>
              </a:spcBef>
              <a:buClr>
                <a:srgbClr val="2DA2BF"/>
              </a:buClr>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MOYA PONS, F. 1974. </a:t>
            </a:r>
            <a:r>
              <a:rPr lang="en-U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Nuevas consideraciones sobre la historia de la población dominicana: curvas, tasas y 	problemas.” EME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EME</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3 No. 15: 3-28.</a:t>
            </a:r>
          </a:p>
          <a:p>
            <a:pPr marL="0" lvl="0" indent="0">
              <a:spcBef>
                <a:spcPts val="0"/>
              </a:spcBef>
              <a:buClr>
                <a:srgbClr val="2DA2BF"/>
              </a:buClr>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ORTEGA OJEDA, G. 2016. El español hablado en Canarias. Consejería de Educación, Universidades, Cultura y 	Deportes. Dirección General de Ordenación e Innovación Educativa. Área de Tecnología Educativa.</a:t>
            </a:r>
          </a:p>
          <a:p>
            <a:pPr marL="0" lvl="0" indent="0">
              <a:spcBef>
                <a:spcPts val="0"/>
              </a:spcBef>
              <a:buClr>
                <a:srgbClr val="2DA2BF"/>
              </a:buClr>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PÉREZ GUERRA, I. 2022. Historia y lengua. La presencia canaria en Santo Domingo (el caso de Sabana de la Mar. 	2da ed. Santo Domingo: Colección del Banco Central de la República Dominicana.</a:t>
            </a:r>
          </a:p>
        </p:txBody>
      </p:sp>
      <p:sp>
        <p:nvSpPr>
          <p:cNvPr id="3" name="Date Placeholder 2">
            <a:extLst>
              <a:ext uri="{FF2B5EF4-FFF2-40B4-BE49-F238E27FC236}">
                <a16:creationId xmlns:a16="http://schemas.microsoft.com/office/drawing/2014/main" id="{3C4E9ED3-A60D-779C-262A-6F0DFABEC263}"/>
              </a:ext>
            </a:extLst>
          </p:cNvPr>
          <p:cNvSpPr>
            <a:spLocks noGrp="1"/>
          </p:cNvSpPr>
          <p:nvPr>
            <p:ph type="dt" sz="half" idx="10"/>
          </p:nvPr>
        </p:nvSpPr>
        <p:spPr/>
        <p:txBody>
          <a:bodyPr/>
          <a:lstStyle/>
          <a:p>
            <a:pPr>
              <a:defRPr/>
            </a:pPr>
            <a:fld id="{47258102-43AA-4BD4-8FD1-B699002C454B}" type="datetime2">
              <a:rPr lang="es-ES_tradnl" smtClean="0"/>
              <a:t>lunes, 01 de mayo de 2023</a:t>
            </a:fld>
            <a:endParaRPr lang="en-US"/>
          </a:p>
        </p:txBody>
      </p:sp>
      <p:sp>
        <p:nvSpPr>
          <p:cNvPr id="4" name="Slide Number Placeholder 3">
            <a:extLst>
              <a:ext uri="{FF2B5EF4-FFF2-40B4-BE49-F238E27FC236}">
                <a16:creationId xmlns:a16="http://schemas.microsoft.com/office/drawing/2014/main" id="{EFE69151-B624-0F1B-907D-020478569BFB}"/>
              </a:ext>
            </a:extLst>
          </p:cNvPr>
          <p:cNvSpPr>
            <a:spLocks noGrp="1"/>
          </p:cNvSpPr>
          <p:nvPr>
            <p:ph type="sldNum" sz="quarter" idx="12"/>
          </p:nvPr>
        </p:nvSpPr>
        <p:spPr/>
        <p:txBody>
          <a:bodyPr/>
          <a:lstStyle/>
          <a:p>
            <a:pPr>
              <a:defRPr/>
            </a:pPr>
            <a:fld id="{25BDB74C-C077-446D-8009-06BEE6833E96}" type="slidenum">
              <a:rPr lang="en-US" smtClean="0"/>
              <a:pPr>
                <a:defRPr/>
              </a:pPr>
              <a:t>87</a:t>
            </a:fld>
            <a:endParaRPr lang="en-US"/>
          </a:p>
        </p:txBody>
      </p:sp>
      <p:sp>
        <p:nvSpPr>
          <p:cNvPr id="5" name="Title 4">
            <a:extLst>
              <a:ext uri="{FF2B5EF4-FFF2-40B4-BE49-F238E27FC236}">
                <a16:creationId xmlns:a16="http://schemas.microsoft.com/office/drawing/2014/main" id="{75B93C51-D354-977D-B128-DA75D1E45BBC}"/>
              </a:ext>
            </a:extLst>
          </p:cNvPr>
          <p:cNvSpPr>
            <a:spLocks noGrp="1"/>
          </p:cNvSpPr>
          <p:nvPr>
            <p:ph type="title"/>
          </p:nvPr>
        </p:nvSpPr>
        <p:spPr>
          <a:xfrm>
            <a:off x="2948583" y="557371"/>
            <a:ext cx="3246834" cy="314564"/>
          </a:xfrm>
        </p:spPr>
        <p:txBody>
          <a:bodyPr>
            <a:noAutofit/>
          </a:bodyPr>
          <a:lstStyle/>
          <a:p>
            <a:pPr algn="ctr"/>
            <a:r>
              <a:rPr lang="es-ES" sz="2400" dirty="0">
                <a:solidFill>
                  <a:srgbClr val="0000FF"/>
                </a:solidFill>
                <a:latin typeface="Times New Roman" panose="02020603050405020304" pitchFamily="18" charset="0"/>
                <a:cs typeface="Times New Roman" panose="02020603050405020304" pitchFamily="18" charset="0"/>
              </a:rPr>
              <a:t>Referencias</a:t>
            </a:r>
          </a:p>
        </p:txBody>
      </p:sp>
    </p:spTree>
    <p:extLst>
      <p:ext uri="{BB962C8B-B14F-4D97-AF65-F5344CB8AC3E}">
        <p14:creationId xmlns:p14="http://schemas.microsoft.com/office/powerpoint/2010/main" val="68554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par>
                          <p:cTn id="8" fill="hold">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4)">
                                      <p:cBhvr>
                                        <p:cTn id="11" dur="500"/>
                                        <p:tgtEl>
                                          <p:spTgt spid="2">
                                            <p:bg/>
                                          </p:spTgt>
                                        </p:tgtEl>
                                      </p:cBhvr>
                                    </p:animEffect>
                                  </p:childTnLst>
                                </p:cTn>
                              </p:par>
                              <p:par>
                                <p:cTn id="12" presetID="21" presetClass="entr" presetSubtype="4" fill="hold" grpId="0"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heel(4)">
                                      <p:cBhvr>
                                        <p:cTn id="14" dur="500"/>
                                        <p:tgtEl>
                                          <p:spTgt spid="2">
                                            <p:txEl>
                                              <p:pRg st="1" end="1"/>
                                            </p:txEl>
                                          </p:spTgt>
                                        </p:tgtEl>
                                      </p:cBhvr>
                                    </p:animEffect>
                                  </p:childTnLst>
                                </p:cTn>
                              </p:par>
                              <p:par>
                                <p:cTn id="15" presetID="21" presetClass="entr" presetSubtype="4"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heel(4)">
                                      <p:cBhvr>
                                        <p:cTn id="17" dur="500"/>
                                        <p:tgtEl>
                                          <p:spTgt spid="2">
                                            <p:txEl>
                                              <p:pRg st="2" end="2"/>
                                            </p:txEl>
                                          </p:spTgt>
                                        </p:tgtEl>
                                      </p:cBhvr>
                                    </p:animEffect>
                                  </p:childTnLst>
                                </p:cTn>
                              </p:par>
                              <p:par>
                                <p:cTn id="18" presetID="21" presetClass="entr" presetSubtype="4"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heel(4)">
                                      <p:cBhvr>
                                        <p:cTn id="20" dur="500"/>
                                        <p:tgtEl>
                                          <p:spTgt spid="2">
                                            <p:txEl>
                                              <p:pRg st="3" end="3"/>
                                            </p:txEl>
                                          </p:spTgt>
                                        </p:tgtEl>
                                      </p:cBhvr>
                                    </p:animEffect>
                                  </p:childTnLst>
                                </p:cTn>
                              </p:par>
                              <p:par>
                                <p:cTn id="21" presetID="21" presetClass="entr" presetSubtype="4"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heel(4)">
                                      <p:cBhvr>
                                        <p:cTn id="23" dur="500"/>
                                        <p:tgtEl>
                                          <p:spTgt spid="2">
                                            <p:txEl>
                                              <p:pRg st="4" end="4"/>
                                            </p:txEl>
                                          </p:spTgt>
                                        </p:tgtEl>
                                      </p:cBhvr>
                                    </p:animEffect>
                                  </p:childTnLst>
                                </p:cTn>
                              </p:par>
                              <p:par>
                                <p:cTn id="24" presetID="21" presetClass="entr" presetSubtype="4"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heel(4)">
                                      <p:cBhvr>
                                        <p:cTn id="26" dur="500"/>
                                        <p:tgtEl>
                                          <p:spTgt spid="2">
                                            <p:txEl>
                                              <p:pRg st="5" end="5"/>
                                            </p:txEl>
                                          </p:spTgt>
                                        </p:tgtEl>
                                      </p:cBhvr>
                                    </p:animEffect>
                                  </p:childTnLst>
                                </p:cTn>
                              </p:par>
                              <p:par>
                                <p:cTn id="27" presetID="21" presetClass="entr" presetSubtype="4"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wheel(4)">
                                      <p:cBhvr>
                                        <p:cTn id="29" dur="500"/>
                                        <p:tgtEl>
                                          <p:spTgt spid="2">
                                            <p:txEl>
                                              <p:pRg st="6" end="6"/>
                                            </p:txEl>
                                          </p:spTgt>
                                        </p:tgtEl>
                                      </p:cBhvr>
                                    </p:animEffect>
                                  </p:childTnLst>
                                </p:cTn>
                              </p:par>
                              <p:par>
                                <p:cTn id="30" presetID="21" presetClass="entr" presetSubtype="4" fill="hold" grpId="0"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heel(4)">
                                      <p:cBhvr>
                                        <p:cTn id="32" dur="500"/>
                                        <p:tgtEl>
                                          <p:spTgt spid="2">
                                            <p:txEl>
                                              <p:pRg st="7" end="7"/>
                                            </p:txEl>
                                          </p:spTgt>
                                        </p:tgtEl>
                                      </p:cBhvr>
                                    </p:animEffect>
                                  </p:childTnLst>
                                </p:cTn>
                              </p:par>
                              <p:par>
                                <p:cTn id="33" presetID="21" presetClass="entr" presetSubtype="4" fill="hold" grpId="0"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wheel(4)">
                                      <p:cBhvr>
                                        <p:cTn id="35" dur="500"/>
                                        <p:tgtEl>
                                          <p:spTgt spid="2">
                                            <p:txEl>
                                              <p:pRg st="8" end="8"/>
                                            </p:txEl>
                                          </p:spTgt>
                                        </p:tgtEl>
                                      </p:cBhvr>
                                    </p:animEffect>
                                  </p:childTnLst>
                                </p:cTn>
                              </p:par>
                              <p:par>
                                <p:cTn id="36" presetID="21" presetClass="entr" presetSubtype="4" fill="hold" grpId="0" nodeType="with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wheel(4)">
                                      <p:cBhvr>
                                        <p:cTn id="38" dur="500"/>
                                        <p:tgtEl>
                                          <p:spTgt spid="2">
                                            <p:txEl>
                                              <p:pRg st="9" end="9"/>
                                            </p:txEl>
                                          </p:spTgt>
                                        </p:tgtEl>
                                      </p:cBhvr>
                                    </p:animEffect>
                                  </p:childTnLst>
                                </p:cTn>
                              </p:par>
                              <p:par>
                                <p:cTn id="39" presetID="21" presetClass="entr" presetSubtype="4" fill="hold" grpId="0" nodeType="with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Effect transition="in" filter="wheel(4)">
                                      <p:cBhvr>
                                        <p:cTn id="41" dur="500"/>
                                        <p:tgtEl>
                                          <p:spTgt spid="2">
                                            <p:txEl>
                                              <p:pRg st="10" end="10"/>
                                            </p:txEl>
                                          </p:spTgt>
                                        </p:tgtEl>
                                      </p:cBhvr>
                                    </p:animEffect>
                                  </p:childTnLst>
                                </p:cTn>
                              </p:par>
                              <p:par>
                                <p:cTn id="42" presetID="21" presetClass="entr" presetSubtype="4" fill="hold" grpId="0" nodeType="withEffect">
                                  <p:stCondLst>
                                    <p:cond delay="0"/>
                                  </p:stCondLst>
                                  <p:childTnLst>
                                    <p:set>
                                      <p:cBhvr>
                                        <p:cTn id="43" dur="1" fill="hold">
                                          <p:stCondLst>
                                            <p:cond delay="0"/>
                                          </p:stCondLst>
                                        </p:cTn>
                                        <p:tgtEl>
                                          <p:spTgt spid="2">
                                            <p:txEl>
                                              <p:pRg st="11" end="11"/>
                                            </p:txEl>
                                          </p:spTgt>
                                        </p:tgtEl>
                                        <p:attrNameLst>
                                          <p:attrName>style.visibility</p:attrName>
                                        </p:attrNameLst>
                                      </p:cBhvr>
                                      <p:to>
                                        <p:strVal val="visible"/>
                                      </p:to>
                                    </p:set>
                                    <p:animEffect transition="in" filter="wheel(4)">
                                      <p:cBhvr>
                                        <p:cTn id="44" dur="500"/>
                                        <p:tgtEl>
                                          <p:spTgt spid="2">
                                            <p:txEl>
                                              <p:pRg st="11" end="11"/>
                                            </p:txEl>
                                          </p:spTgt>
                                        </p:tgtEl>
                                      </p:cBhvr>
                                    </p:animEffect>
                                  </p:childTnLst>
                                </p:cTn>
                              </p:par>
                              <p:par>
                                <p:cTn id="45" presetID="21" presetClass="entr" presetSubtype="4" fill="hold" grpId="0" nodeType="with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animEffect transition="in" filter="wheel(4)">
                                      <p:cBhvr>
                                        <p:cTn id="47"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164A77-F413-484E-6FD8-D5D88DB3ED94}"/>
              </a:ext>
            </a:extLst>
          </p:cNvPr>
          <p:cNvSpPr>
            <a:spLocks noGrp="1"/>
          </p:cNvSpPr>
          <p:nvPr>
            <p:ph idx="1"/>
          </p:nvPr>
        </p:nvSpPr>
        <p:spPr>
          <a:xfrm>
            <a:off x="304800" y="1143000"/>
            <a:ext cx="8534400" cy="4876800"/>
          </a:xfrm>
          <a:solidFill>
            <a:schemeClr val="bg1">
              <a:lumMod val="95000"/>
            </a:schemeClr>
          </a:solidFill>
          <a:ln w="28575">
            <a:solidFill>
              <a:srgbClr val="0000FF"/>
            </a:solidFill>
            <a:prstDash val="dash"/>
          </a:ln>
        </p:spPr>
        <p:txBody>
          <a:bodyPr>
            <a:noAutofit/>
          </a:bodyPr>
          <a:lstStyle/>
          <a:p>
            <a:pPr marL="0" lvl="0" indent="0" algn="just">
              <a:spcBef>
                <a:spcPts val="0"/>
              </a:spcBef>
              <a:buClr>
                <a:srgbClr val="2DA2BF"/>
              </a:buClr>
              <a:buNone/>
            </a:pPr>
            <a:endParaRPr lang="es-ES" sz="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QUINTANILLA AGUILAR, J. R. 2009. La (des)pluralización del verbo haber existencial en el español salvadoreño: 	¿un cambio en progreso?, tesis doctoral.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University</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of</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Florida. 	&lt;digitalcommons.butler.edu/</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facsch_papers</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/411&gt;.</a:t>
            </a:r>
          </a:p>
          <a:p>
            <a:pPr marL="0" lvl="0" indent="0">
              <a:spcBef>
                <a:spcPts val="0"/>
              </a:spcBef>
              <a:buClr>
                <a:srgbClr val="2DA2BF"/>
              </a:buClr>
              <a:buNone/>
              <a:defRPr/>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SAMPER HERNÁNDEZ, M. 2019.  </a:t>
            </a:r>
            <a:r>
              <a:rPr lang="en-U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Aproximación al uso del diminutivo en Las Palmas de Gran Canaria: datos 	sociolingüísticos a partir de muestras orales de actuación”. En </a:t>
            </a:r>
            <a:r>
              <a:rPr lang="es-ES" sz="1400"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Pragmática del español hablado: hacia 	nuevos horizontes</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Editado por Adrián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Cabedo</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Nebot y Antonio Hidalgo Navarro. Valencia: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Publicacions</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 la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Universitat</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 Valencia. Pp. 433-445.</a:t>
            </a:r>
          </a:p>
          <a:p>
            <a:pPr marL="0" lvl="0" indent="0">
              <a:spcBef>
                <a:spcPts val="0"/>
              </a:spcBef>
              <a:buClr>
                <a:srgbClr val="2DA2BF"/>
              </a:buClr>
              <a:buNone/>
              <a:defRPr/>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SAMPER PADILLA, J. A. 1990. Estudio sociolingüístico del español de Las Palmas de Gran Canaria.	Las Palmas: 	Imprenta Pérez Galdós.</a:t>
            </a:r>
          </a:p>
          <a:p>
            <a:pPr marL="0" lvl="0" indent="0">
              <a:spcBef>
                <a:spcPts val="0"/>
              </a:spcBef>
              <a:buClr>
                <a:srgbClr val="2DA2BF"/>
              </a:buClr>
              <a:buNone/>
              <a:defRPr/>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SAMPER PADILLA, J. A. y C. E. HERNÁNDEZ CABRERA. 1995. </a:t>
            </a:r>
            <a:r>
              <a:rPr lang="en-U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 variación de -/s/ en el español culto de 	Las Palmas de Gran Canaria: condicionantes lingüísticos.” </a:t>
            </a:r>
            <a:r>
              <a:rPr lang="es-ES" sz="1400" i="1"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Philologica</a:t>
            </a:r>
            <a:r>
              <a:rPr lang="es-ES" sz="1400"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1400" i="1"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canariensia</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2: 391-408.</a:t>
            </a:r>
          </a:p>
          <a:p>
            <a:pPr marL="0" lvl="0" indent="0">
              <a:spcBef>
                <a:spcPts val="0"/>
              </a:spcBef>
              <a:buClr>
                <a:srgbClr val="2DA2BF"/>
              </a:buClr>
              <a:buNone/>
              <a:defRPr/>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SAMPER PADILLA, J. A. y C. E. HERNÁNDEZ CABRERA. 2016. “Sobre un cambio en el español de Las 	Palmas de Gran Canaria: de [s] a [h] en el contexto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prevocálico</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tónico”. En El español a través del 	tiempo. 119-124. Sevilla: Editorial Universidad de Sevilla. </a:t>
            </a:r>
          </a:p>
          <a:p>
            <a:pPr marL="0" lvl="0" indent="0">
              <a:spcBef>
                <a:spcPts val="0"/>
              </a:spcBef>
              <a:buClr>
                <a:srgbClr val="2DA2BF"/>
              </a:buClr>
              <a:buNone/>
              <a:defRPr/>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SCHWEGLER, A. 1996. “La doble negación dominicana y la génesis del español caribeño”.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Hispanic</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Linguistics</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8 	(2): 247-315.</a:t>
            </a:r>
          </a:p>
          <a:p>
            <a:pPr marL="0" lvl="0" indent="0">
              <a:spcBef>
                <a:spcPts val="0"/>
              </a:spcBef>
              <a:buClr>
                <a:srgbClr val="2DA2BF"/>
              </a:buClr>
              <a:buNone/>
              <a:defRPr/>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TERRELL, T. 1986. "La desaparici6n de/ s/ posnuclear a nivel léxico en el habla dominicana", en Estudios sobre la 	fonología del español del Caribe, editado por R. Núñez Cedeño, I. Páez, J. Guitart, Caracas: La Casa de 	Bello, 117-134.</a:t>
            </a:r>
          </a:p>
          <a:p>
            <a:pPr marL="0" lvl="0" indent="0">
              <a:spcBef>
                <a:spcPts val="0"/>
              </a:spcBef>
              <a:spcAft>
                <a:spcPts val="600"/>
              </a:spcAft>
              <a:buClr>
                <a:srgbClr val="2DA2BF"/>
              </a:buClr>
              <a:buNone/>
              <a:defRPr/>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TORIBIO, A. J. y B.  Bullock. 2020. “La expresión y distribución del sujeto expletivo ello en el habla 	dominicana”. 	Ponencia del </a:t>
            </a:r>
            <a:r>
              <a:rPr lang="es-ES" sz="1400"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Congreso Retorno al español del Caribe</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PUCMM. Santiago.</a:t>
            </a:r>
          </a:p>
        </p:txBody>
      </p:sp>
      <p:sp>
        <p:nvSpPr>
          <p:cNvPr id="3" name="Date Placeholder 2">
            <a:extLst>
              <a:ext uri="{FF2B5EF4-FFF2-40B4-BE49-F238E27FC236}">
                <a16:creationId xmlns:a16="http://schemas.microsoft.com/office/drawing/2014/main" id="{3C4E9ED3-A60D-779C-262A-6F0DFABEC263}"/>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lunes, 01 de mayo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EFE69151-B624-0F1B-907D-020478569BF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 name="Title 4">
            <a:extLst>
              <a:ext uri="{FF2B5EF4-FFF2-40B4-BE49-F238E27FC236}">
                <a16:creationId xmlns:a16="http://schemas.microsoft.com/office/drawing/2014/main" id="{75B93C51-D354-977D-B128-DA75D1E45BBC}"/>
              </a:ext>
            </a:extLst>
          </p:cNvPr>
          <p:cNvSpPr>
            <a:spLocks noGrp="1"/>
          </p:cNvSpPr>
          <p:nvPr>
            <p:ph type="title"/>
          </p:nvPr>
        </p:nvSpPr>
        <p:spPr>
          <a:xfrm>
            <a:off x="2733675" y="559315"/>
            <a:ext cx="3676650" cy="391081"/>
          </a:xfrm>
        </p:spPr>
        <p:txBody>
          <a:bodyPr>
            <a:noAutofit/>
          </a:bodyPr>
          <a:lstStyle/>
          <a:p>
            <a:pPr algn="ctr"/>
            <a:r>
              <a:rPr lang="es-ES" sz="2400" dirty="0">
                <a:solidFill>
                  <a:srgbClr val="0000FF"/>
                </a:solidFill>
                <a:latin typeface="Times New Roman" panose="02020603050405020304" pitchFamily="18" charset="0"/>
                <a:cs typeface="Times New Roman" panose="02020603050405020304" pitchFamily="18" charset="0"/>
              </a:rPr>
              <a:t>Referencias</a:t>
            </a:r>
          </a:p>
        </p:txBody>
      </p:sp>
    </p:spTree>
    <p:extLst>
      <p:ext uri="{BB962C8B-B14F-4D97-AF65-F5344CB8AC3E}">
        <p14:creationId xmlns:p14="http://schemas.microsoft.com/office/powerpoint/2010/main" val="257865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par>
                          <p:cTn id="8" fill="hold">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4)">
                                      <p:cBhvr>
                                        <p:cTn id="11" dur="500"/>
                                        <p:tgtEl>
                                          <p:spTgt spid="2">
                                            <p:bg/>
                                          </p:spTgt>
                                        </p:tgtEl>
                                      </p:cBhvr>
                                    </p:animEffect>
                                  </p:childTnLst>
                                </p:cTn>
                              </p:par>
                              <p:par>
                                <p:cTn id="12" presetID="21" presetClass="entr" presetSubtype="4" fill="hold" grpId="0"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heel(4)">
                                      <p:cBhvr>
                                        <p:cTn id="14" dur="500"/>
                                        <p:tgtEl>
                                          <p:spTgt spid="2">
                                            <p:txEl>
                                              <p:pRg st="1" end="1"/>
                                            </p:txEl>
                                          </p:spTgt>
                                        </p:tgtEl>
                                      </p:cBhvr>
                                    </p:animEffect>
                                  </p:childTnLst>
                                </p:cTn>
                              </p:par>
                              <p:par>
                                <p:cTn id="15" presetID="21" presetClass="entr" presetSubtype="4"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heel(4)">
                                      <p:cBhvr>
                                        <p:cTn id="17" dur="500"/>
                                        <p:tgtEl>
                                          <p:spTgt spid="2">
                                            <p:txEl>
                                              <p:pRg st="2" end="2"/>
                                            </p:txEl>
                                          </p:spTgt>
                                        </p:tgtEl>
                                      </p:cBhvr>
                                    </p:animEffect>
                                  </p:childTnLst>
                                </p:cTn>
                              </p:par>
                              <p:par>
                                <p:cTn id="18" presetID="21" presetClass="entr" presetSubtype="4"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heel(4)">
                                      <p:cBhvr>
                                        <p:cTn id="20" dur="500"/>
                                        <p:tgtEl>
                                          <p:spTgt spid="2">
                                            <p:txEl>
                                              <p:pRg st="3" end="3"/>
                                            </p:txEl>
                                          </p:spTgt>
                                        </p:tgtEl>
                                      </p:cBhvr>
                                    </p:animEffect>
                                  </p:childTnLst>
                                </p:cTn>
                              </p:par>
                              <p:par>
                                <p:cTn id="21" presetID="21" presetClass="entr" presetSubtype="4"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heel(4)">
                                      <p:cBhvr>
                                        <p:cTn id="23" dur="500"/>
                                        <p:tgtEl>
                                          <p:spTgt spid="2">
                                            <p:txEl>
                                              <p:pRg st="4" end="4"/>
                                            </p:txEl>
                                          </p:spTgt>
                                        </p:tgtEl>
                                      </p:cBhvr>
                                    </p:animEffect>
                                  </p:childTnLst>
                                </p:cTn>
                              </p:par>
                              <p:par>
                                <p:cTn id="24" presetID="21" presetClass="entr" presetSubtype="4"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heel(4)">
                                      <p:cBhvr>
                                        <p:cTn id="26" dur="500"/>
                                        <p:tgtEl>
                                          <p:spTgt spid="2">
                                            <p:txEl>
                                              <p:pRg st="5" end="5"/>
                                            </p:txEl>
                                          </p:spTgt>
                                        </p:tgtEl>
                                      </p:cBhvr>
                                    </p:animEffect>
                                  </p:childTnLst>
                                </p:cTn>
                              </p:par>
                              <p:par>
                                <p:cTn id="27" presetID="21" presetClass="entr" presetSubtype="4"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wheel(4)">
                                      <p:cBhvr>
                                        <p:cTn id="29" dur="500"/>
                                        <p:tgtEl>
                                          <p:spTgt spid="2">
                                            <p:txEl>
                                              <p:pRg st="6" end="6"/>
                                            </p:txEl>
                                          </p:spTgt>
                                        </p:tgtEl>
                                      </p:cBhvr>
                                    </p:animEffect>
                                  </p:childTnLst>
                                </p:cTn>
                              </p:par>
                              <p:par>
                                <p:cTn id="30" presetID="21" presetClass="entr" presetSubtype="4" fill="hold" grpId="0"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heel(4)">
                                      <p:cBhvr>
                                        <p:cTn id="32" dur="500"/>
                                        <p:tgtEl>
                                          <p:spTgt spid="2">
                                            <p:txEl>
                                              <p:pRg st="7" end="7"/>
                                            </p:txEl>
                                          </p:spTgt>
                                        </p:tgtEl>
                                      </p:cBhvr>
                                    </p:animEffect>
                                  </p:childTnLst>
                                </p:cTn>
                              </p:par>
                              <p:par>
                                <p:cTn id="33" presetID="21" presetClass="entr" presetSubtype="4" fill="hold" grpId="0"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wheel(4)">
                                      <p:cBhvr>
                                        <p:cTn id="3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A47EB8F-F499-7A3C-F325-A46F4EACD5D4}"/>
              </a:ext>
            </a:extLst>
          </p:cNvPr>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lunes, 01 de mayo de 2023</a:t>
            </a:fld>
            <a:endParaRPr lang="en-US">
              <a:solidFill>
                <a:prstClr val="black"/>
              </a:solidFill>
            </a:endParaRPr>
          </a:p>
        </p:txBody>
      </p:sp>
      <p:sp>
        <p:nvSpPr>
          <p:cNvPr id="4" name="Slide Number Placeholder 3">
            <a:extLst>
              <a:ext uri="{FF2B5EF4-FFF2-40B4-BE49-F238E27FC236}">
                <a16:creationId xmlns:a16="http://schemas.microsoft.com/office/drawing/2014/main" id="{04911EA7-C8D4-6A3A-2AC7-3A9ECA0F280E}"/>
              </a:ext>
            </a:extLst>
          </p:cNvPr>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9</a:t>
            </a:fld>
            <a:endParaRPr lang="en-US">
              <a:solidFill>
                <a:prstClr val="black"/>
              </a:solidFill>
            </a:endParaRPr>
          </a:p>
        </p:txBody>
      </p:sp>
      <p:sp>
        <p:nvSpPr>
          <p:cNvPr id="5" name="Title 4">
            <a:extLst>
              <a:ext uri="{FF2B5EF4-FFF2-40B4-BE49-F238E27FC236}">
                <a16:creationId xmlns:a16="http://schemas.microsoft.com/office/drawing/2014/main" id="{1B758A94-E3B0-4763-61AB-9F072ACE4285}"/>
              </a:ext>
            </a:extLst>
          </p:cNvPr>
          <p:cNvSpPr>
            <a:spLocks noGrp="1"/>
          </p:cNvSpPr>
          <p:nvPr>
            <p:ph type="title"/>
          </p:nvPr>
        </p:nvSpPr>
        <p:spPr>
          <a:xfrm>
            <a:off x="1447800" y="585311"/>
            <a:ext cx="6248400" cy="639762"/>
          </a:xfrm>
          <a:ln w="28575">
            <a:solidFill>
              <a:srgbClr val="0000FF"/>
            </a:solidFill>
            <a:prstDash val="sysDash"/>
          </a:ln>
        </p:spPr>
        <p:txBody>
          <a:bodyPr>
            <a:normAutofit/>
          </a:bodyPr>
          <a:lstStyle/>
          <a:p>
            <a:pPr algn="ctr"/>
            <a:r>
              <a:rPr kumimoji="0" lang="es-ES" sz="2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Times New Roman" panose="02020603050405020304" pitchFamily="18" charset="0"/>
                <a:cs typeface="Times New Roman" panose="02020603050405020304" pitchFamily="18" charset="0"/>
              </a:rPr>
              <a:t>Más del habla POPULAR DOMINICANA</a:t>
            </a:r>
            <a:endParaRPr lang="es-ES" sz="2400" dirty="0"/>
          </a:p>
        </p:txBody>
      </p:sp>
      <p:sp>
        <p:nvSpPr>
          <p:cNvPr id="6" name="Title 3">
            <a:extLst>
              <a:ext uri="{FF2B5EF4-FFF2-40B4-BE49-F238E27FC236}">
                <a16:creationId xmlns:a16="http://schemas.microsoft.com/office/drawing/2014/main" id="{3E3E2147-D6A3-A16F-C209-784A920AE69E}"/>
              </a:ext>
            </a:extLst>
          </p:cNvPr>
          <p:cNvSpPr>
            <a:spLocks noGrp="1"/>
          </p:cNvSpPr>
          <p:nvPr>
            <p:ph idx="1"/>
          </p:nvPr>
        </p:nvSpPr>
        <p:spPr>
          <a:xfrm>
            <a:off x="342900" y="1551780"/>
            <a:ext cx="8458200" cy="4815682"/>
          </a:xfrm>
          <a:solidFill>
            <a:schemeClr val="bg1"/>
          </a:solidFill>
          <a:ln w="28575">
            <a:solidFill>
              <a:srgbClr val="0000FF"/>
            </a:solidFill>
            <a:prstDash val="sysDash"/>
          </a:ln>
        </p:spPr>
        <p:txBody>
          <a:bodyPr wrap="square">
            <a:noAutofit/>
          </a:bodyPr>
          <a:lstStyle/>
          <a:p>
            <a:pPr marL="0" lvl="0" indent="0" algn="ctr" fontAlgn="base">
              <a:lnSpc>
                <a:spcPts val="1000"/>
              </a:lnSpc>
              <a:spcBef>
                <a:spcPts val="0"/>
              </a:spcBef>
              <a:buNone/>
              <a:defRPr/>
            </a:pPr>
            <a:endParaRPr kumimoji="0" lang="es-MX" sz="1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lvl="0" indent="0" algn="ctr" fontAlgn="base">
              <a:lnSpc>
                <a:spcPts val="3000"/>
              </a:lnSpc>
              <a:spcBef>
                <a:spcPts val="0"/>
              </a:spcBef>
              <a:spcAft>
                <a:spcPts val="1800"/>
              </a:spcAft>
              <a:buNone/>
              <a:defRPr/>
            </a:pP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No, no se puede e</a:t>
            </a:r>
            <a:r>
              <a:rPr lang="en-US" sz="2300" b="1" dirty="0">
                <a:solidFill>
                  <a:srgbClr val="C00000"/>
                </a:solidFill>
                <a:effectLst>
                  <a:outerShdw blurRad="38100" dist="38100" dir="2700000" algn="tl">
                    <a:srgbClr val="000000">
                      <a:alpha val="43137"/>
                    </a:srgbClr>
                  </a:outerShdw>
                </a:effectLst>
                <a:latin typeface="Times New Roman" pitchFamily="18" charset="0"/>
                <a:ea typeface="+mn-ea"/>
                <a:cs typeface="Times New Roman" pitchFamily="18" charset="0"/>
              </a:rPr>
              <a:t>Ø</a:t>
            </a:r>
            <a:r>
              <a:rPr kumimoji="0" lang="es-MX" sz="23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to</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E</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to</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tá</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demasia</a:t>
            </a:r>
            <a:r>
              <a:rPr kumimoji="0" lang="es-MX" sz="2300" b="1" i="0"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o malo. Mira, e</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ta</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e</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la hora que yo no me he desayuna</a:t>
            </a:r>
            <a:r>
              <a:rPr kumimoji="0" lang="es-MX" sz="2300" b="1" i="0"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o. </a:t>
            </a:r>
            <a:r>
              <a:rPr lang="en-US" sz="2300" b="1" dirty="0">
                <a:solidFill>
                  <a:srgbClr val="C00000"/>
                </a:solidFill>
                <a:effectLst>
                  <a:outerShdw blurRad="38100" dist="38100" dir="2700000" algn="tl">
                    <a:srgbClr val="000000">
                      <a:alpha val="43137"/>
                    </a:srgbClr>
                  </a:outerShdw>
                </a:effectLst>
                <a:latin typeface="Times New Roman" pitchFamily="18" charset="0"/>
                <a:ea typeface="+mn-ea"/>
                <a:cs typeface="Times New Roman" pitchFamily="18" charset="0"/>
              </a:rPr>
              <a:t>Ø</a:t>
            </a:r>
            <a:r>
              <a:rPr kumimoji="0" lang="es-MX" sz="23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toy</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de</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de las </a:t>
            </a:r>
            <a:r>
              <a:rPr kumimoji="0" lang="es-MX" sz="23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sei</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de la mañana senta</a:t>
            </a:r>
            <a:r>
              <a:rPr kumimoji="0" lang="es-MX" sz="2300" b="1" i="0"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o en e</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te volante aquí, en e</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te guía, y na</a:t>
            </a:r>
            <a:r>
              <a:rPr kumimoji="0" lang="es-MX" sz="2300" b="1" i="0"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da</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s-MX" sz="23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má</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 </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he pica</a:t>
            </a:r>
            <a:r>
              <a:rPr kumimoji="0" lang="es-MX" sz="2300" b="1" i="0"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o ciento cincuenta peso</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Y e</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te carro e</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de </a:t>
            </a:r>
            <a:r>
              <a:rPr kumimoji="0" lang="es-MX" sz="23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ga</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¿Y sabe</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cuánto se chupa? Ciento treinta peso</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al día. No hay </a:t>
            </a:r>
            <a:r>
              <a:rPr kumimoji="0" lang="es-MX" sz="23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má</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que habla</a:t>
            </a:r>
            <a:r>
              <a:rPr kumimoji="0" lang="es-MX" sz="2300" b="1" i="0"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lvl="0" indent="0" algn="ctr" fontAlgn="base">
              <a:lnSpc>
                <a:spcPts val="3000"/>
              </a:lnSpc>
              <a:spcBef>
                <a:spcPts val="0"/>
              </a:spcBef>
              <a:spcAft>
                <a:spcPts val="1800"/>
              </a:spcAft>
              <a:buNone/>
              <a:defRPr/>
            </a:pP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Y yo me eché mi muchachita al hombro y le dije a la otra, </a:t>
            </a:r>
            <a:r>
              <a:rPr lang="es-E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vámono</a:t>
            </a:r>
            <a:r>
              <a:rPr lang="en-US" sz="23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po</a:t>
            </a:r>
            <a:r>
              <a:rPr lang="es-ES" sz="2400" b="1" strike="dblStrike"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r</a:t>
            </a: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que nada </a:t>
            </a:r>
            <a:r>
              <a:rPr lang="es-E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má</a:t>
            </a:r>
            <a:r>
              <a:rPr lang="en-US" sz="23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había</a:t>
            </a:r>
            <a:r>
              <a:rPr lang="es-ES" sz="26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n</a:t>
            </a:r>
            <a:r>
              <a:rPr lang="es-E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o</a:t>
            </a:r>
            <a:r>
              <a:rPr lang="en-US" sz="23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tre</a:t>
            </a:r>
            <a:r>
              <a:rPr lang="es-ES" sz="2400" b="1" u="sng"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400" b="1" u="sng"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s</a:t>
            </a: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ola</a:t>
            </a:r>
            <a:r>
              <a:rPr lang="en-US" sz="23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en la casa. Digo, </a:t>
            </a:r>
            <a:r>
              <a:rPr lang="es-E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vámono</a:t>
            </a:r>
            <a:r>
              <a:rPr lang="en-US" sz="23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que no</a:t>
            </a:r>
            <a:r>
              <a:rPr lang="en-US" sz="23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a:t>
            </a:r>
            <a:r>
              <a:rPr lang="es-ES" sz="24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ogamo</a:t>
            </a:r>
            <a:r>
              <a:rPr lang="en-US" sz="23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y </a:t>
            </a:r>
            <a:r>
              <a:rPr lang="es-E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dejamo</a:t>
            </a:r>
            <a:r>
              <a:rPr lang="en-US" sz="23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to</a:t>
            </a:r>
            <a:r>
              <a:rPr lang="es-ES" sz="2400" b="1" strike="dblStrike"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do</a:t>
            </a: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así, tranca</a:t>
            </a:r>
            <a:r>
              <a:rPr lang="es-ES" sz="2400" b="1" strike="dblStrike"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a:t>
            </a: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o con canda</a:t>
            </a:r>
            <a:r>
              <a:rPr lang="es-ES" sz="2400" b="1" strike="dblStrike"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a:t>
            </a: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o sí. Y </a:t>
            </a:r>
            <a:r>
              <a:rPr lang="es-E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cu</a:t>
            </a: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y, no</a:t>
            </a:r>
            <a:r>
              <a:rPr lang="en-US" sz="23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tiramo</a:t>
            </a:r>
            <a:r>
              <a:rPr lang="en-US" sz="23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pa</a:t>
            </a:r>
            <a:r>
              <a:rPr lang="es-ES" sz="2400" b="1" strike="dblStrike"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r</a:t>
            </a:r>
            <a:r>
              <a:rPr lang="es-ES" sz="2400" b="1" strike="sngStrike"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a:t>
            </a: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allá, y voy a llama</a:t>
            </a:r>
            <a:r>
              <a:rPr lang="es-ES" sz="2400" b="1" strike="dblStrike"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r</a:t>
            </a: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 otra hija mía que vive allí, y cuando quise llama</a:t>
            </a:r>
            <a:r>
              <a:rPr lang="es-ES" sz="2400" b="1" strike="dblStrike"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r</a:t>
            </a: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la me tumbé con to</a:t>
            </a:r>
            <a:r>
              <a:rPr lang="es-ES" sz="2400" b="1" strike="dblStrike"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do</a:t>
            </a:r>
            <a:r>
              <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que me pelé una rodilla.</a:t>
            </a:r>
          </a:p>
        </p:txBody>
      </p:sp>
      <p:pic>
        <p:nvPicPr>
          <p:cNvPr id="2" name="RD. ChoferStoDgo">
            <a:hlinkClick r:id="" action="ppaction://media"/>
            <a:extLst>
              <a:ext uri="{FF2B5EF4-FFF2-40B4-BE49-F238E27FC236}">
                <a16:creationId xmlns:a16="http://schemas.microsoft.com/office/drawing/2014/main" id="{6060B648-3F5E-97CF-6B66-2493E145C1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994" y="471884"/>
            <a:ext cx="203200" cy="203200"/>
          </a:xfrm>
          <a:prstGeom prst="rect">
            <a:avLst/>
          </a:prstGeom>
        </p:spPr>
      </p:pic>
      <p:pic>
        <p:nvPicPr>
          <p:cNvPr id="9" name="RD. Pop.MujerNB.RD">
            <a:hlinkClick r:id="" action="ppaction://media"/>
            <a:extLst>
              <a:ext uri="{FF2B5EF4-FFF2-40B4-BE49-F238E27FC236}">
                <a16:creationId xmlns:a16="http://schemas.microsoft.com/office/drawing/2014/main" id="{4A3D3DFD-8DE9-3C7E-53DA-EDF473C5D35A}"/>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077994" y="1123473"/>
            <a:ext cx="203201" cy="203201"/>
          </a:xfrm>
          <a:prstGeom prst="rect">
            <a:avLst/>
          </a:prstGeom>
        </p:spPr>
      </p:pic>
    </p:spTree>
    <p:extLst>
      <p:ext uri="{BB962C8B-B14F-4D97-AF65-F5344CB8AC3E}">
        <p14:creationId xmlns:p14="http://schemas.microsoft.com/office/powerpoint/2010/main" val="279412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500"/>
                                        <p:tgtEl>
                                          <p:spTgt spid="5"/>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3)">
                                      <p:cBhvr>
                                        <p:cTn id="11" dur="500"/>
                                        <p:tgtEl>
                                          <p:spTgt spid="6"/>
                                        </p:tgtEl>
                                      </p:cBhvr>
                                    </p:animEffect>
                                  </p:childTnLst>
                                </p:cTn>
                              </p:par>
                            </p:childTnLst>
                          </p:cTn>
                        </p:par>
                        <p:par>
                          <p:cTn id="12" fill="hold">
                            <p:stCondLst>
                              <p:cond delay="1000"/>
                            </p:stCondLst>
                            <p:childTnLst>
                              <p:par>
                                <p:cTn id="13" presetID="21" presetClass="entr" presetSubtype="3" fill="hold"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heel(3)">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5564" fill="hold"/>
                                        <p:tgtEl>
                                          <p:spTgt spid="2"/>
                                        </p:tgtEl>
                                      </p:cBhvr>
                                    </p:cmd>
                                  </p:childTnLst>
                                </p:cTn>
                              </p:par>
                            </p:childTnLst>
                          </p:cTn>
                        </p:par>
                      </p:childTnLst>
                    </p:cTn>
                  </p:par>
                  <p:par>
                    <p:cTn id="20" fill="hold">
                      <p:stCondLst>
                        <p:cond delay="indefinite"/>
                      </p:stCondLst>
                      <p:childTnLst>
                        <p:par>
                          <p:cTn id="21" fill="hold">
                            <p:stCondLst>
                              <p:cond delay="0"/>
                            </p:stCondLst>
                            <p:childTnLst>
                              <p:par>
                                <p:cTn id="22" presetID="21" presetClass="entr" presetSubtype="3"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wheel(3)">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45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30" fill="hold" display="0">
                  <p:stCondLst>
                    <p:cond delay="indefinite"/>
                  </p:stCondLst>
                  <p:endCondLst>
                    <p:cond evt="onStopAudio" delay="0">
                      <p:tgtEl>
                        <p:sldTgt/>
                      </p:tgtEl>
                    </p:cond>
                    <p:cond evt="onNext" delay="0">
                      <p:tgtEl>
                        <p:sldTgt/>
                      </p:tgtEl>
                    </p:cond>
                  </p:endCondLst>
                </p:cTn>
                <p:tgtEl>
                  <p:spTgt spid="9"/>
                </p:tgtEl>
              </p:cMediaNode>
            </p:audio>
          </p:childTnLst>
        </p:cTn>
      </p:par>
    </p:tnLst>
    <p:bldLst>
      <p:bldP spid="5" grpId="0" animBg="1"/>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3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25344</TotalTime>
  <Words>11850</Words>
  <Application>Microsoft Office PowerPoint</Application>
  <PresentationFormat>On-screen Show (4:3)</PresentationFormat>
  <Paragraphs>1449</Paragraphs>
  <Slides>88</Slides>
  <Notes>11</Notes>
  <HiddenSlides>0</HiddenSlides>
  <MMClips>58</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88</vt:i4>
      </vt:variant>
    </vt:vector>
  </HeadingPairs>
  <TitlesOfParts>
    <vt:vector size="98" baseType="lpstr">
      <vt:lpstr>Arial</vt:lpstr>
      <vt:lpstr>Calibri</vt:lpstr>
      <vt:lpstr>Lucida Sans Unicode</vt:lpstr>
      <vt:lpstr>Times New Roman</vt:lpstr>
      <vt:lpstr>Verdana</vt:lpstr>
      <vt:lpstr>Wingdings 2</vt:lpstr>
      <vt:lpstr>Wingdings 3</vt:lpstr>
      <vt:lpstr>2_Concourse</vt:lpstr>
      <vt:lpstr>3_Concourse</vt:lpstr>
      <vt:lpstr>Drawing</vt:lpstr>
      <vt:lpstr>PowerPoint Presentation</vt:lpstr>
      <vt:lpstr>Descripción </vt:lpstr>
      <vt:lpstr>Conexión histórica</vt:lpstr>
      <vt:lpstr>Conexión lingüística</vt:lpstr>
      <vt:lpstr>Fenómenos fonéticos</vt:lpstr>
      <vt:lpstr>Variación de la /s/</vt:lpstr>
      <vt:lpstr>Ilustración oral del HABLA POPULAR</vt:lpstr>
      <vt:lpstr>Otra ilustración del HABLA POPULAR</vt:lpstr>
      <vt:lpstr>Más del habla POPULAR DOMINICANA</vt:lpstr>
      <vt:lpstr>PowerPoint Presentation</vt:lpstr>
      <vt:lpstr>PowerPoint Presentation</vt:lpstr>
      <vt:lpstr>Comparación interdialectal: Habla POPULAR canaria frente a habla POPULAR dominicana</vt:lpstr>
      <vt:lpstr>PowerPoint Presentation</vt:lpstr>
      <vt:lpstr>Otra ilustración del habla popular</vt:lpstr>
      <vt:lpstr>PowerPoint Presentation</vt:lpstr>
      <vt:lpstr>Ilustración del habla CULTA CANARIA</vt:lpstr>
      <vt:lpstr>Ilustración del habla CULTA DOMINICANA</vt:lpstr>
      <vt:lpstr>Otros ejemplos del habla culta</vt:lpstr>
      <vt:lpstr>PowerPoint Presentation</vt:lpstr>
      <vt:lpstr>PowerPoint Presentation</vt:lpstr>
      <vt:lpstr>Comparación interdialectal: Habla CULTA CANARIA frente a habla CULTA DOMINICANA</vt:lpstr>
      <vt:lpstr>PowerPoint Presentation</vt:lpstr>
      <vt:lpstr>PowerPoint Presentation</vt:lpstr>
      <vt:lpstr>Habla culta canaria</vt:lpstr>
      <vt:lpstr>Habla culta canaria</vt:lpstr>
      <vt:lpstr>PowerPoint Presentation</vt:lpstr>
      <vt:lpstr>Habla culta dominicana</vt:lpstr>
      <vt:lpstr>Habla culta dominicana</vt:lpstr>
      <vt:lpstr>Comparación intradialectal: Habla POPULAR frente a habla CULTA en R. DOMINICANA</vt:lpstr>
      <vt:lpstr>PowerPoint Presentation</vt:lpstr>
      <vt:lpstr>Comparación intradialectal: Habla POPULAR frente a habla CULTA en LAS PALMAS</vt:lpstr>
      <vt:lpstr>PowerPoint Presentation</vt:lpstr>
      <vt:lpstr>Algunas breves ilustraciones adicionales</vt:lpstr>
      <vt:lpstr>PowerPoint Presentation</vt:lpstr>
      <vt:lpstr>PowerPoint Presentation</vt:lpstr>
      <vt:lpstr>PowerPoint Presentation</vt:lpstr>
      <vt:lpstr>PowerPoint Presentation</vt:lpstr>
      <vt:lpstr>Fenómenos relativos a las líquidas /l, r/</vt:lpstr>
      <vt:lpstr>Ilustración oral de la vocalización</vt:lpstr>
      <vt:lpstr>PowerPoint Presentation</vt:lpstr>
      <vt:lpstr>PowerPoint Presentation</vt:lpstr>
      <vt:lpstr>Variación de las líquidas en el habla popular dominicana</vt:lpstr>
      <vt:lpstr>PowerPoint Presentation</vt:lpstr>
      <vt:lpstr>Las líquidas en Las Palmas</vt:lpstr>
      <vt:lpstr>Variantes de /r, l/ en Las Palmas (Samper Padilla 1990: 169 y 202)</vt:lpstr>
      <vt:lpstr>Ilustración del habla popular de Las Palmas (atención a la variación de las líquidas)</vt:lpstr>
      <vt:lpstr>Algunos hechos morfosintácticos</vt:lpstr>
      <vt:lpstr>HABER impersonal en plural</vt:lpstr>
      <vt:lpstr>PowerPoint Presentation</vt:lpstr>
      <vt:lpstr>HABER en LAS PALMAS</vt:lpstr>
      <vt:lpstr>HABER en LAS PALMAS</vt:lpstr>
      <vt:lpstr>PowerPoint Presentation</vt:lpstr>
      <vt:lpstr>PowerPoint Presentation</vt:lpstr>
      <vt:lpstr>PowerPoint Presentation</vt:lpstr>
      <vt:lpstr>Otro rasgo sintáctico que opone el español dominicano al canario es la no inversión del orden en la interrogación.</vt:lpstr>
      <vt:lpstr>PowerPoint Presentation</vt:lpstr>
      <vt:lpstr>PowerPoint Presentation</vt:lpstr>
      <vt:lpstr>Doble negación</vt:lpstr>
      <vt:lpstr>PowerPoint Presentation</vt:lpstr>
      <vt:lpstr>ELLO ante verbos impersonales</vt:lpstr>
      <vt:lpstr>PowerPoint Presentation</vt:lpstr>
      <vt:lpstr>El LÉXICO</vt:lpstr>
      <vt:lpstr>PowerPoint Presentation</vt:lpstr>
      <vt:lpstr>PowerPoint Presentation</vt:lpstr>
      <vt:lpstr>El léxico disponible</vt:lpstr>
      <vt:lpstr>PowerPoint Presentation</vt:lpstr>
      <vt:lpstr>El léxico disponible</vt:lpstr>
      <vt:lpstr>PowerPoint Presentation</vt:lpstr>
      <vt:lpstr>El léxico disponible</vt:lpstr>
      <vt:lpstr>PowerPoint Presentation</vt:lpstr>
      <vt:lpstr> El léxico disponible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Conclusión</vt:lpstr>
      <vt:lpstr>PowerPoint Presentation</vt:lpstr>
      <vt:lpstr>Referencias</vt:lpstr>
      <vt:lpstr>Referencias</vt:lpstr>
      <vt:lpstr>Referencias</vt:lpstr>
    </vt:vector>
  </TitlesOfParts>
  <Company>Brigham Young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español del Caribe</dc:title>
  <dc:creator>Orlando Alba</dc:creator>
  <cp:lastModifiedBy>Orlando Alba</cp:lastModifiedBy>
  <cp:revision>3209</cp:revision>
  <dcterms:created xsi:type="dcterms:W3CDTF">2004-03-18T17:58:32Z</dcterms:created>
  <dcterms:modified xsi:type="dcterms:W3CDTF">2023-05-01T21:59:53Z</dcterms:modified>
</cp:coreProperties>
</file>