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 id="2147483809" r:id="rId2"/>
    <p:sldMasterId id="2147483895" r:id="rId3"/>
  </p:sldMasterIdLst>
  <p:notesMasterIdLst>
    <p:notesMasterId r:id="rId53"/>
  </p:notesMasterIdLst>
  <p:handoutMasterIdLst>
    <p:handoutMasterId r:id="rId54"/>
  </p:handoutMasterIdLst>
  <p:sldIdLst>
    <p:sldId id="543" r:id="rId4"/>
    <p:sldId id="716" r:id="rId5"/>
    <p:sldId id="676" r:id="rId6"/>
    <p:sldId id="705" r:id="rId7"/>
    <p:sldId id="650" r:id="rId8"/>
    <p:sldId id="677" r:id="rId9"/>
    <p:sldId id="673" r:id="rId10"/>
    <p:sldId id="674" r:id="rId11"/>
    <p:sldId id="713" r:id="rId12"/>
    <p:sldId id="679" r:id="rId13"/>
    <p:sldId id="350" r:id="rId14"/>
    <p:sldId id="596" r:id="rId15"/>
    <p:sldId id="685" r:id="rId16"/>
    <p:sldId id="681" r:id="rId17"/>
    <p:sldId id="706" r:id="rId18"/>
    <p:sldId id="682" r:id="rId19"/>
    <p:sldId id="683" r:id="rId20"/>
    <p:sldId id="686" r:id="rId21"/>
    <p:sldId id="546" r:id="rId22"/>
    <p:sldId id="661" r:id="rId23"/>
    <p:sldId id="687" r:id="rId24"/>
    <p:sldId id="688" r:id="rId25"/>
    <p:sldId id="711" r:id="rId26"/>
    <p:sldId id="694" r:id="rId27"/>
    <p:sldId id="346" r:id="rId28"/>
    <p:sldId id="564" r:id="rId29"/>
    <p:sldId id="710" r:id="rId30"/>
    <p:sldId id="311" r:id="rId31"/>
    <p:sldId id="695" r:id="rId32"/>
    <p:sldId id="554" r:id="rId33"/>
    <p:sldId id="323" r:id="rId34"/>
    <p:sldId id="555" r:id="rId35"/>
    <p:sldId id="689" r:id="rId36"/>
    <p:sldId id="691" r:id="rId37"/>
    <p:sldId id="696" r:id="rId38"/>
    <p:sldId id="697" r:id="rId39"/>
    <p:sldId id="707" r:id="rId40"/>
    <p:sldId id="690" r:id="rId41"/>
    <p:sldId id="459" r:id="rId42"/>
    <p:sldId id="460" r:id="rId43"/>
    <p:sldId id="271" r:id="rId44"/>
    <p:sldId id="701" r:id="rId45"/>
    <p:sldId id="352" r:id="rId46"/>
    <p:sldId id="700" r:id="rId47"/>
    <p:sldId id="267" r:id="rId48"/>
    <p:sldId id="353" r:id="rId49"/>
    <p:sldId id="455" r:id="rId50"/>
    <p:sldId id="715" r:id="rId51"/>
    <p:sldId id="714" r:id="rId52"/>
  </p:sldIdLst>
  <p:sldSz cx="9144000" cy="6858000" type="screen4x3"/>
  <p:notesSz cx="7010400" cy="9296400"/>
  <p:defaultTextStyle>
    <a:defPPr>
      <a:defRPr lang="es-DO"/>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C0000"/>
    <a:srgbClr val="006600"/>
    <a:srgbClr val="006666"/>
    <a:srgbClr val="004ADE"/>
    <a:srgbClr val="3333CC"/>
    <a:srgbClr val="336699"/>
    <a:srgbClr val="EFFCFF"/>
    <a:srgbClr val="E7FAFF"/>
    <a:srgbClr val="E5F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586" autoAdjust="0"/>
  </p:normalViewPr>
  <p:slideViewPr>
    <p:cSldViewPr>
      <p:cViewPr varScale="1">
        <p:scale>
          <a:sx n="63" d="100"/>
          <a:sy n="63" d="100"/>
        </p:scale>
        <p:origin x="8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3.jpeg"/><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blipFill>
          <a:blip xmlns:r="http://schemas.openxmlformats.org/officeDocument/2006/relationships" r:embed="rId2"/>
          <a:tile tx="0" ty="0" sx="100000" sy="100000" flip="none" algn="tl"/>
        </a:blipFill>
        <a:ln>
          <a:solidFill>
            <a:sysClr val="windowText" lastClr="000000"/>
          </a:solidFill>
        </a:ln>
        <a:effectLst/>
        <a:sp3d/>
      </c:spPr>
    </c:sideWall>
    <c:backWall>
      <c:thickness val="0"/>
      <c:spPr>
        <a:blipFill>
          <a:blip xmlns:r="http://schemas.openxmlformats.org/officeDocument/2006/relationships" r:embed="rId2"/>
          <a:tile tx="0" ty="0" sx="100000" sy="100000" flip="none" algn="tl"/>
        </a:blipFill>
        <a:ln w="12700">
          <a:solidFill>
            <a:srgbClr val="000068"/>
          </a:solidFill>
        </a:ln>
        <a:effectLst/>
        <a:sp3d/>
      </c:spPr>
    </c:backWall>
    <c:plotArea>
      <c:layout>
        <c:manualLayout>
          <c:layoutTarget val="inner"/>
          <c:xMode val="edge"/>
          <c:yMode val="edge"/>
          <c:x val="8.060053737287011E-2"/>
          <c:y val="2.6237742457832666E-2"/>
          <c:w val="0.91396573519878588"/>
          <c:h val="0.89759018979644312"/>
        </c:manualLayout>
      </c:layout>
      <c:bar3DChart>
        <c:barDir val="col"/>
        <c:grouping val="standard"/>
        <c:varyColors val="0"/>
        <c:ser>
          <c:idx val="0"/>
          <c:order val="0"/>
          <c:tx>
            <c:v>1%</c:v>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1FCD-4646-B970-223FA497FA79}"/>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1FCD-4646-B970-223FA497FA79}"/>
              </c:ext>
            </c:extLst>
          </c:dPt>
          <c:dLbls>
            <c:dLbl>
              <c:idx val="0"/>
              <c:layout>
                <c:manualLayout>
                  <c:x val="2.6057919130884025E-2"/>
                  <c:y val="-7.0659040523729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D-4646-B970-223FA497FA79}"/>
                </c:ext>
              </c:extLst>
            </c:dLbl>
            <c:dLbl>
              <c:idx val="3"/>
              <c:layout>
                <c:manualLayout>
                  <c:x val="-1.0923139068690317E-2"/>
                  <c:y val="-1.809312902427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66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0.02</c:v>
                </c:pt>
                <c:pt idx="3" formatCode="0%">
                  <c:v>1</c:v>
                </c:pt>
              </c:numCache>
            </c:numRef>
          </c:val>
          <c:extLst>
            <c:ext xmlns:c16="http://schemas.microsoft.com/office/drawing/2014/chart" uri="{C3380CC4-5D6E-409C-BE32-E72D297353CC}">
              <c16:uniqueId val="{00000004-1FCD-4646-B970-223FA497FA79}"/>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1FCD-4646-B970-223FA497FA79}"/>
              </c:ext>
            </c:extLst>
          </c:dPt>
          <c:dLbls>
            <c:dLbl>
              <c:idx val="1"/>
              <c:layout>
                <c:manualLayout>
                  <c:x val="9.7665793336878422E-3"/>
                  <c:y val="-6.0387376555865201E-2"/>
                </c:manualLayout>
              </c:layout>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290EB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0.03</c:v>
                </c:pt>
              </c:numCache>
            </c:numRef>
          </c:val>
          <c:extLst>
            <c:ext xmlns:c16="http://schemas.microsoft.com/office/drawing/2014/chart" uri="{C3380CC4-5D6E-409C-BE32-E72D297353CC}">
              <c16:uniqueId val="{00000007-1FCD-4646-B970-223FA497FA79}"/>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1FCD-4646-B970-223FA497FA79}"/>
              </c:ext>
            </c:extLst>
          </c:dPt>
          <c:dLbls>
            <c:dLbl>
              <c:idx val="2"/>
              <c:layout>
                <c:manualLayout>
                  <c:x val="4.1392380350403351E-4"/>
                  <c:y val="-1.7041024108526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CD-4646-B970-223FA497FA79}"/>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C00000"/>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0.95</c:v>
                </c:pt>
              </c:numCache>
            </c:numRef>
          </c:val>
          <c:extLst>
            <c:ext xmlns:c16="http://schemas.microsoft.com/office/drawing/2014/chart" uri="{C3380CC4-5D6E-409C-BE32-E72D297353CC}">
              <c16:uniqueId val="{0000000A-1FCD-4646-B970-223FA497FA79}"/>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solidFill>
          <a:srgbClr val="EFFCFF"/>
        </a:solidFill>
        <a:ln w="28575">
          <a:solidFill>
            <a:srgbClr val="0000FF"/>
          </a:solidFill>
          <a:prstDash val="dashDot"/>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0"/>
      <c:rotY val="0"/>
      <c:depthPercent val="100"/>
      <c:rAngAx val="0"/>
    </c:view3D>
    <c:floor>
      <c:thickness val="0"/>
      <c:spPr>
        <a:solidFill>
          <a:schemeClr val="lt1"/>
        </a:solidFill>
        <a:ln>
          <a:solidFill>
            <a:schemeClr val="tx1"/>
          </a:solidFill>
        </a:ln>
        <a:effectLst/>
        <a:sp3d>
          <a:contourClr>
            <a:schemeClr val="tx1"/>
          </a:contourClr>
        </a:sp3d>
      </c:spPr>
    </c:floor>
    <c:sideWall>
      <c:thickness val="0"/>
      <c:spPr>
        <a:solidFill>
          <a:srgbClr val="474B78">
            <a:lumMod val="20000"/>
            <a:lumOff val="80000"/>
          </a:srgbClr>
        </a:solidFill>
        <a:ln>
          <a:solidFill>
            <a:sysClr val="windowText" lastClr="000000"/>
          </a:solidFill>
        </a:ln>
        <a:effectLst/>
        <a:sp3d/>
      </c:spPr>
    </c:sideWall>
    <c:backWall>
      <c:thickness val="0"/>
      <c:spPr>
        <a:solidFill>
          <a:srgbClr val="474B78">
            <a:lumMod val="20000"/>
            <a:lumOff val="80000"/>
          </a:srgbClr>
        </a:solidFill>
        <a:ln w="12700">
          <a:solidFill>
            <a:srgbClr val="000068"/>
          </a:solidFill>
        </a:ln>
        <a:effectLst/>
        <a:sp3d/>
      </c:spPr>
    </c:backWall>
    <c:plotArea>
      <c:layout>
        <c:manualLayout>
          <c:layoutTarget val="inner"/>
          <c:xMode val="edge"/>
          <c:yMode val="edge"/>
          <c:x val="8.7449830277757684E-2"/>
          <c:y val="3.5167857579818836E-2"/>
          <c:w val="0.89371461423380139"/>
          <c:h val="0.88864001046297247"/>
        </c:manualLayout>
      </c:layout>
      <c:bar3DChart>
        <c:barDir val="col"/>
        <c:grouping val="standard"/>
        <c:varyColors val="0"/>
        <c:ser>
          <c:idx val="0"/>
          <c:order val="0"/>
          <c:tx>
            <c:strRef>
              <c:f>Sheet1!$B$1</c:f>
              <c:strCache>
                <c:ptCount val="1"/>
                <c:pt idx="0">
                  <c:v>Column1</c:v>
                </c:pt>
              </c:strCache>
            </c:strRef>
          </c:tx>
          <c:spPr>
            <a:pattFill prst="dkVert">
              <a:fgClr>
                <a:srgbClr val="00B050"/>
              </a:fgClr>
              <a:bgClr>
                <a:srgbClr val="5B9BD5">
                  <a:lumMod val="20000"/>
                  <a:lumOff val="80000"/>
                </a:srgbClr>
              </a:bgClr>
            </a:pattFill>
            <a:ln>
              <a:solidFill>
                <a:schemeClr val="accent1"/>
              </a:solidFill>
            </a:ln>
            <a:effectLst/>
            <a:sp3d>
              <a:contourClr>
                <a:schemeClr val="accent1"/>
              </a:contourClr>
            </a:sp3d>
          </c:spPr>
          <c:invertIfNegative val="0"/>
          <c:dPt>
            <c:idx val="0"/>
            <c:invertIfNegative val="0"/>
            <c:bubble3D val="0"/>
            <c:spPr>
              <a:pattFill prst="dkVert">
                <a:fgClr>
                  <a:srgbClr val="00B050"/>
                </a:fgClr>
                <a:bgClr>
                  <a:srgbClr val="5B9BD5">
                    <a:lumMod val="20000"/>
                    <a:lumOff val="80000"/>
                  </a:srgbClr>
                </a:bgClr>
              </a:pattFill>
              <a:ln>
                <a:noFill/>
              </a:ln>
              <a:effectLst/>
              <a:sp3d>
                <a:contourClr>
                  <a:schemeClr val="accent1"/>
                </a:contourClr>
              </a:sp3d>
            </c:spPr>
            <c:extLst>
              <c:ext xmlns:c16="http://schemas.microsoft.com/office/drawing/2014/chart" uri="{C3380CC4-5D6E-409C-BE32-E72D297353CC}">
                <c16:uniqueId val="{00000001-1FCD-4646-B970-223FA497FA79}"/>
              </c:ext>
            </c:extLst>
          </c:dPt>
          <c:dPt>
            <c:idx val="3"/>
            <c:invertIfNegative val="0"/>
            <c:bubble3D val="0"/>
            <c:spPr>
              <a:pattFill prst="wdUpDiag">
                <a:fgClr>
                  <a:srgbClr val="0070C0"/>
                </a:fgClr>
                <a:bgClr>
                  <a:srgbClr val="5B9BD5">
                    <a:lumMod val="20000"/>
                    <a:lumOff val="80000"/>
                  </a:srgbClr>
                </a:bgClr>
              </a:pattFill>
              <a:ln>
                <a:solidFill>
                  <a:schemeClr val="accent1"/>
                </a:solidFill>
              </a:ln>
              <a:effectLst/>
              <a:sp3d>
                <a:contourClr>
                  <a:schemeClr val="accent1"/>
                </a:contourClr>
              </a:sp3d>
            </c:spPr>
            <c:extLst>
              <c:ext xmlns:c16="http://schemas.microsoft.com/office/drawing/2014/chart" uri="{C3380CC4-5D6E-409C-BE32-E72D297353CC}">
                <c16:uniqueId val="{00000003-1FCD-4646-B970-223FA497FA79}"/>
              </c:ext>
            </c:extLst>
          </c:dPt>
          <c:dLbls>
            <c:dLbl>
              <c:idx val="0"/>
              <c:layout>
                <c:manualLayout>
                  <c:x val="1.9208626225996464E-2"/>
                  <c:y val="-4.8462266499221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FCD-4646-B970-223FA497FA79}"/>
                </c:ext>
              </c:extLst>
            </c:dLbl>
            <c:dLbl>
              <c:idx val="3"/>
              <c:layout>
                <c:manualLayout>
                  <c:x val="-9.2108158424684203E-3"/>
                  <c:y val="-1.1425945640357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CD-4646-B970-223FA497FA7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FF"/>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Sheet1!$B$2:$B$5</c:f>
              <c:numCache>
                <c:formatCode>General</c:formatCode>
                <c:ptCount val="4"/>
                <c:pt idx="0" formatCode="0%">
                  <c:v>0.22</c:v>
                </c:pt>
                <c:pt idx="3" formatCode="0%">
                  <c:v>1</c:v>
                </c:pt>
              </c:numCache>
            </c:numRef>
          </c:val>
          <c:extLst>
            <c:ext xmlns:c16="http://schemas.microsoft.com/office/drawing/2014/chart" uri="{C3380CC4-5D6E-409C-BE32-E72D297353CC}">
              <c16:uniqueId val="{00000004-1FCD-4646-B970-223FA497FA79}"/>
            </c:ext>
          </c:extLst>
        </c:ser>
        <c:ser>
          <c:idx val="1"/>
          <c:order val="1"/>
          <c:tx>
            <c:strRef>
              <c:f>Sheet1!$C$1</c:f>
              <c:strCache>
                <c:ptCount val="1"/>
                <c:pt idx="0">
                  <c:v>Series 2</c:v>
                </c:pt>
              </c:strCache>
            </c:strRef>
          </c:tx>
          <c:spPr>
            <a:pattFill prst="lgCheck">
              <a:fgClr>
                <a:srgbClr val="002060"/>
              </a:fgClr>
              <a:bgClr>
                <a:srgbClr val="ED7D31">
                  <a:lumMod val="20000"/>
                  <a:lumOff val="80000"/>
                </a:srgbClr>
              </a:bgClr>
            </a:pattFill>
            <a:ln>
              <a:solidFill>
                <a:schemeClr val="accent2"/>
              </a:solidFill>
            </a:ln>
            <a:effectLst/>
            <a:sp3d>
              <a:contourClr>
                <a:schemeClr val="accent2"/>
              </a:contourClr>
            </a:sp3d>
          </c:spPr>
          <c:invertIfNegative val="0"/>
          <c:dPt>
            <c:idx val="1"/>
            <c:invertIfNegative val="0"/>
            <c:bubble3D val="0"/>
            <c:spPr>
              <a:pattFill prst="lgCheck">
                <a:fgClr>
                  <a:srgbClr val="002060"/>
                </a:fgClr>
                <a:bgClr>
                  <a:sysClr val="window" lastClr="FFFFFF"/>
                </a:bgClr>
              </a:pattFill>
              <a:ln>
                <a:noFill/>
              </a:ln>
              <a:effectLst/>
              <a:sp3d>
                <a:contourClr>
                  <a:schemeClr val="accent2"/>
                </a:contourClr>
              </a:sp3d>
            </c:spPr>
            <c:extLst>
              <c:ext xmlns:c16="http://schemas.microsoft.com/office/drawing/2014/chart" uri="{C3380CC4-5D6E-409C-BE32-E72D297353CC}">
                <c16:uniqueId val="{00000006-1FCD-4646-B970-223FA497FA79}"/>
              </c:ext>
            </c:extLst>
          </c:dPt>
          <c:dLbls>
            <c:dLbl>
              <c:idx val="1"/>
              <c:layout>
                <c:manualLayout>
                  <c:x val="8.0542561074659451E-3"/>
                  <c:y val="-4.0424657457188304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FF"/>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FCD-4646-B970-223FA497FA7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Sheet1!$C$2:$C$5</c:f>
              <c:numCache>
                <c:formatCode>0%</c:formatCode>
                <c:ptCount val="4"/>
                <c:pt idx="1">
                  <c:v>0.63</c:v>
                </c:pt>
              </c:numCache>
            </c:numRef>
          </c:val>
          <c:extLst>
            <c:ext xmlns:c16="http://schemas.microsoft.com/office/drawing/2014/chart" uri="{C3380CC4-5D6E-409C-BE32-E72D297353CC}">
              <c16:uniqueId val="{00000007-1FCD-4646-B970-223FA497FA79}"/>
            </c:ext>
          </c:extLst>
        </c:ser>
        <c:ser>
          <c:idx val="2"/>
          <c:order val="2"/>
          <c:tx>
            <c:strRef>
              <c:f>Sheet1!$D$1</c:f>
              <c:strCache>
                <c:ptCount val="1"/>
                <c:pt idx="0">
                  <c:v>Series 3</c:v>
                </c:pt>
              </c:strCache>
            </c:strRef>
          </c:tx>
          <c:spPr>
            <a:pattFill prst="solidDmnd">
              <a:fgClr>
                <a:srgbClr val="C00000"/>
              </a:fgClr>
              <a:bgClr>
                <a:srgbClr val="A5A5A5">
                  <a:lumMod val="20000"/>
                  <a:lumOff val="80000"/>
                </a:srgbClr>
              </a:bgClr>
            </a:pattFill>
            <a:ln>
              <a:solidFill>
                <a:schemeClr val="accent1"/>
              </a:solidFill>
            </a:ln>
            <a:effectLst/>
            <a:sp3d>
              <a:contourClr>
                <a:schemeClr val="accent1"/>
              </a:contourClr>
            </a:sp3d>
          </c:spPr>
          <c:invertIfNegative val="0"/>
          <c:dPt>
            <c:idx val="2"/>
            <c:invertIfNegative val="0"/>
            <c:bubble3D val="0"/>
            <c:spPr>
              <a:pattFill prst="solidDmnd">
                <a:fgClr>
                  <a:srgbClr val="C00000"/>
                </a:fgClr>
                <a:bgClr>
                  <a:srgbClr val="A5A5A5">
                    <a:lumMod val="20000"/>
                    <a:lumOff val="80000"/>
                  </a:srgbClr>
                </a:bgClr>
              </a:pattFill>
              <a:ln>
                <a:noFill/>
              </a:ln>
              <a:effectLst/>
              <a:sp3d>
                <a:contourClr>
                  <a:schemeClr val="accent1"/>
                </a:contourClr>
              </a:sp3d>
            </c:spPr>
            <c:extLst>
              <c:ext xmlns:c16="http://schemas.microsoft.com/office/drawing/2014/chart" uri="{C3380CC4-5D6E-409C-BE32-E72D297353CC}">
                <c16:uniqueId val="{00000009-1FCD-4646-B970-223FA497FA79}"/>
              </c:ext>
            </c:extLst>
          </c:dPt>
          <c:dLbls>
            <c:dLbl>
              <c:idx val="2"/>
              <c:layout>
                <c:manualLayout>
                  <c:x val="3.8385702559478288E-3"/>
                  <c:y val="-4.6140442904374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FCD-4646-B970-223FA497FA79}"/>
                </c:ext>
              </c:extLst>
            </c:dLbl>
            <c:spPr>
              <a:solidFill>
                <a:sysClr val="window" lastClr="FFFFFF">
                  <a:lumMod val="85000"/>
                </a:sysClr>
              </a:solid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FF"/>
                    </a:solidFill>
                    <a:latin typeface="Times New Roman" panose="02020603050405020304" pitchFamily="18"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[s]</c:v>
                </c:pt>
                <c:pt idx="1">
                  <c:v>[h]</c:v>
                </c:pt>
                <c:pt idx="2">
                  <c:v>[Ø]</c:v>
                </c:pt>
                <c:pt idx="3">
                  <c:v>Total</c:v>
                </c:pt>
              </c:strCache>
            </c:strRef>
          </c:cat>
          <c:val>
            <c:numRef>
              <c:f>Sheet1!$D$2:$D$5</c:f>
              <c:numCache>
                <c:formatCode>General</c:formatCode>
                <c:ptCount val="4"/>
                <c:pt idx="2" formatCode="0%">
                  <c:v>0.15</c:v>
                </c:pt>
              </c:numCache>
            </c:numRef>
          </c:val>
          <c:extLst>
            <c:ext xmlns:c16="http://schemas.microsoft.com/office/drawing/2014/chart" uri="{C3380CC4-5D6E-409C-BE32-E72D297353CC}">
              <c16:uniqueId val="{0000000A-1FCD-4646-B970-223FA497FA79}"/>
            </c:ext>
          </c:extLst>
        </c:ser>
        <c:dLbls>
          <c:showLegendKey val="0"/>
          <c:showVal val="0"/>
          <c:showCatName val="0"/>
          <c:showSerName val="0"/>
          <c:showPercent val="0"/>
          <c:showBubbleSize val="0"/>
        </c:dLbls>
        <c:gapWidth val="160"/>
        <c:gapDepth val="0"/>
        <c:shape val="box"/>
        <c:axId val="228076824"/>
        <c:axId val="1"/>
        <c:axId val="2"/>
      </c:bar3DChart>
      <c:catAx>
        <c:axId val="228076824"/>
        <c:scaling>
          <c:orientation val="minMax"/>
        </c:scaling>
        <c:delete val="0"/>
        <c:axPos val="b"/>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rgbClr val="0000FF"/>
                </a:solidFill>
                <a:effectLst>
                  <a:outerShdw blurRad="38100" dist="38100" dir="2700000" algn="tl">
                    <a:srgbClr val="000000">
                      <a:alpha val="43137"/>
                    </a:srgbClr>
                  </a:outerShdw>
                </a:effectLst>
                <a:latin typeface="Times New Roman" panose="02020603050405020304" pitchFamily="18" charset="0"/>
                <a:ea typeface="+mn-ea"/>
                <a:cs typeface="+mn-cs"/>
              </a:defRPr>
            </a:pPr>
            <a:endParaRPr lang="en-US"/>
          </a:p>
        </c:txPr>
        <c:crossAx val="1"/>
        <c:crosses val="autoZero"/>
        <c:auto val="1"/>
        <c:lblAlgn val="ctr"/>
        <c:lblOffset val="100"/>
        <c:noMultiLvlLbl val="0"/>
      </c:catAx>
      <c:valAx>
        <c:axId val="1"/>
        <c:scaling>
          <c:orientation val="minMax"/>
        </c:scaling>
        <c:delete val="0"/>
        <c:axPos val="l"/>
        <c:majorGridlines>
          <c:spPr>
            <a:ln>
              <a:solidFill>
                <a:srgbClr val="000068"/>
              </a:solidFill>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3333CC"/>
                </a:solidFill>
                <a:latin typeface="Times New Roman" panose="02020603050405020304" pitchFamily="18" charset="0"/>
                <a:ea typeface="+mn-ea"/>
                <a:cs typeface="+mn-cs"/>
              </a:defRPr>
            </a:pPr>
            <a:endParaRPr lang="en-US"/>
          </a:p>
        </c:txPr>
        <c:crossAx val="228076824"/>
        <c:crosses val="autoZero"/>
        <c:crossBetween val="between"/>
      </c:valAx>
      <c:serAx>
        <c:axId val="2"/>
        <c:scaling>
          <c:orientation val="minMax"/>
        </c:scaling>
        <c:delete val="1"/>
        <c:axPos val="b"/>
        <c:majorTickMark val="out"/>
        <c:minorTickMark val="none"/>
        <c:tickLblPos val="nextTo"/>
        <c:crossAx val="1"/>
        <c:crosses val="autoZero"/>
      </c:serAx>
      <c:spPr>
        <a:noFill/>
        <a:ln w="25392">
          <a:noFill/>
        </a:ln>
      </c:spPr>
    </c:plotArea>
    <c:plotVisOnly val="1"/>
    <c:dispBlanksAs val="gap"/>
    <c:showDLblsOverMax val="0"/>
  </c:chart>
  <c:spPr>
    <a:solidFill>
      <a:schemeClr val="bg1"/>
    </a:solidFill>
    <a:ln w="12696" cap="flat" cmpd="sng" algn="ctr">
      <a:solidFill>
        <a:schemeClr val="tx1"/>
      </a:solidFill>
      <a:prstDash val="dash"/>
      <a:round/>
    </a:ln>
    <a:effectLst/>
  </c:spPr>
  <c:txPr>
    <a:bodyPr/>
    <a:lstStyle/>
    <a:p>
      <a:pPr>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s-DO"/>
          </a:p>
        </p:txBody>
      </p:sp>
      <p:sp>
        <p:nvSpPr>
          <p:cNvPr id="9219"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s-DO"/>
          </a:p>
        </p:txBody>
      </p:sp>
      <p:sp>
        <p:nvSpPr>
          <p:cNvPr id="9220"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s-DO"/>
          </a:p>
        </p:txBody>
      </p:sp>
      <p:sp>
        <p:nvSpPr>
          <p:cNvPr id="9221"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05286CC9-90CA-40C2-840A-89BFC5EE3B2B}" type="slidenum">
              <a:rPr lang="es-DO"/>
              <a:pPr/>
              <a:t>‹#›</a:t>
            </a:fld>
            <a:endParaRPr lang="es-DO"/>
          </a:p>
        </p:txBody>
      </p:sp>
    </p:spTree>
    <p:extLst>
      <p:ext uri="{BB962C8B-B14F-4D97-AF65-F5344CB8AC3E}">
        <p14:creationId xmlns:p14="http://schemas.microsoft.com/office/powerpoint/2010/main" val="2595902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s-DO"/>
          </a:p>
        </p:txBody>
      </p:sp>
      <p:sp>
        <p:nvSpPr>
          <p:cNvPr id="8195"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s-DO"/>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s-DO"/>
              <a:t>Click to edit Master text styles</a:t>
            </a:r>
          </a:p>
          <a:p>
            <a:pPr lvl="1"/>
            <a:r>
              <a:rPr lang="es-DO"/>
              <a:t>Second level</a:t>
            </a:r>
          </a:p>
          <a:p>
            <a:pPr lvl="2"/>
            <a:r>
              <a:rPr lang="es-DO"/>
              <a:t>Third level</a:t>
            </a:r>
          </a:p>
          <a:p>
            <a:pPr lvl="3"/>
            <a:r>
              <a:rPr lang="es-DO"/>
              <a:t>Fourth level</a:t>
            </a:r>
          </a:p>
          <a:p>
            <a:pPr lvl="4"/>
            <a:r>
              <a:rPr lang="es-DO"/>
              <a:t>Fifth level</a:t>
            </a:r>
          </a:p>
        </p:txBody>
      </p:sp>
      <p:sp>
        <p:nvSpPr>
          <p:cNvPr id="8198"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s-DO"/>
          </a:p>
        </p:txBody>
      </p:sp>
      <p:sp>
        <p:nvSpPr>
          <p:cNvPr id="8199"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16282D8C-7BF0-4B1F-8DA0-77738DC5DC58}" type="slidenum">
              <a:rPr lang="es-DO"/>
              <a:pPr/>
              <a:t>‹#›</a:t>
            </a:fld>
            <a:endParaRPr lang="es-DO"/>
          </a:p>
        </p:txBody>
      </p:sp>
    </p:spTree>
    <p:extLst>
      <p:ext uri="{BB962C8B-B14F-4D97-AF65-F5344CB8AC3E}">
        <p14:creationId xmlns:p14="http://schemas.microsoft.com/office/powerpoint/2010/main" val="22270420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A1196C-1B26-4C40-A5F5-BAE224ACF2E1}" type="slidenum">
              <a:rPr kumimoji="0" lang="es-DO"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s-DO"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10598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AAF9BBE7-C804-4E1A-9B98-CDBFE37C3880}" type="datetime2">
              <a:rPr lang="es-ES_tradnl" smtClean="0"/>
              <a:pPr>
                <a:defRPr/>
              </a:pPr>
              <a:t>jueves, 30 de marzo de 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8208798-9BB5-4283-BB38-D9002675CBF3}" type="slidenum">
              <a:rPr lang="en-US" smtClean="0"/>
              <a:pPr>
                <a:defRPr/>
              </a:pPr>
              <a:t>‹#›</a:t>
            </a:fld>
            <a:endParaRPr lang="en-US"/>
          </a:p>
        </p:txBody>
      </p:sp>
    </p:spTree>
    <p:extLst>
      <p:ext uri="{BB962C8B-B14F-4D97-AF65-F5344CB8AC3E}">
        <p14:creationId xmlns:p14="http://schemas.microsoft.com/office/powerpoint/2010/main" val="2806600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CF05DF8-C4E4-4A54-8AC7-5F4B10F2D1BC}" type="datetime2">
              <a:rPr lang="es-ES_tradnl" smtClean="0">
                <a:solidFill>
                  <a:prstClr val="black"/>
                </a:solidFill>
              </a:rPr>
              <a:pPr>
                <a:defRPr/>
              </a:pPr>
              <a:t>jueves, 30 de marzo de 2023</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17AA0D2B-127E-4BFC-A6DB-2E5FC989E861}"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35769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25E3C9F-BBAD-49AC-B229-41135A11BF6E}" type="datetime2">
              <a:rPr lang="es-ES_tradnl" smtClean="0">
                <a:solidFill>
                  <a:prstClr val="black"/>
                </a:solidFill>
              </a:rPr>
              <a:pPr>
                <a:defRPr/>
              </a:pPr>
              <a:t>jueves, 30 de marzo de 2023</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3C012F6F-A069-4E87-9840-B79F6768C660}"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9996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DF945361-D440-41BF-8F4F-DFE4F5B340A7}" type="datetime2">
              <a:rPr lang="es-ES_tradnl" smtClean="0">
                <a:solidFill>
                  <a:prstClr val="black"/>
                </a:solidFill>
              </a:rPr>
              <a:pPr>
                <a:defRPr/>
              </a:pPr>
              <a:t>jueves, 30 de marzo de 2023</a:t>
            </a:fld>
            <a:endParaRPr lang="en-US">
              <a:solidFill>
                <a:prstClr val="black"/>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43A67FB9-F7AD-47CB-9F17-A0596B90F8B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46437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2A97ABC-72AE-44D4-A410-AB7F4DCB05B1}" type="datetime2">
              <a:rPr lang="es-ES_tradnl" smtClean="0">
                <a:solidFill>
                  <a:prstClr val="black"/>
                </a:solidFill>
              </a:rPr>
              <a:pPr>
                <a:defRPr/>
              </a:pPr>
              <a:t>jueves, 30 de marzo de 2023</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76278A-9B78-4551-95E6-0575267CC63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89416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79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779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379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335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514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701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jueves, 30 de marzo de 2023</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932581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11514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0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36735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734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96D4AE-457B-4FBB-BDAA-6B38B26E6007}"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9AD694-A3BF-46D7-89C3-5C9DF7A8B5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378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918A9858-3FF1-44C0-BADD-30B468078AB6}" type="datetime1">
              <a:rPr lang="es-DO">
                <a:solidFill>
                  <a:srgbClr val="000000"/>
                </a:solidFill>
              </a:rPr>
              <a:pPr>
                <a:defRPr/>
              </a:pPr>
              <a:t>30/3/2023</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9F7E93C-31E5-4B81-8ADE-5B12ABA63E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90095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D5B057F7-8B59-4CB0-9E09-280F7BB14CC8}" type="datetime1">
              <a:rPr lang="es-DO"/>
              <a:pPr>
                <a:defRPr/>
              </a:pPr>
              <a:t>30/3/2023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F8DD98-A977-465F-A765-9B68BDF0CF21}" type="slidenum">
              <a:rPr lang="en-US"/>
              <a:pPr>
                <a:defRPr/>
              </a:pPr>
              <a:t>‹#›</a:t>
            </a:fld>
            <a:endParaRPr lang="en-US"/>
          </a:p>
        </p:txBody>
      </p:sp>
    </p:spTree>
    <p:extLst>
      <p:ext uri="{BB962C8B-B14F-4D97-AF65-F5344CB8AC3E}">
        <p14:creationId xmlns:p14="http://schemas.microsoft.com/office/powerpoint/2010/main" val="333685235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AAF9BBE7-C804-4E1A-9B98-CDBFE37C3880}" type="datetime2">
              <a:rPr lang="es-ES_tradnl" smtClean="0"/>
              <a:t>jueves, 30 de marzo de 2023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8208798-9BB5-4283-BB38-D9002675CBF3}" type="slidenum">
              <a:rPr lang="en-US" smtClean="0"/>
              <a:pPr>
                <a:defRPr/>
              </a:pPr>
              <a:t>‹#›</a:t>
            </a:fld>
            <a:endParaRPr lang="en-US"/>
          </a:p>
        </p:txBody>
      </p:sp>
    </p:spTree>
    <p:extLst>
      <p:ext uri="{BB962C8B-B14F-4D97-AF65-F5344CB8AC3E}">
        <p14:creationId xmlns:p14="http://schemas.microsoft.com/office/powerpoint/2010/main" val="3476866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47258102-43AA-4BD4-8FD1-B699002C454B}" type="datetime2">
              <a:rPr lang="es-ES_tradnl" smtClean="0"/>
              <a:t>jueves, 30 de marzo de 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5BDB74C-C077-446D-8009-06BEE6833E96}" type="slidenum">
              <a:rPr lang="en-US" smtClean="0"/>
              <a:pPr>
                <a:defRPr/>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373379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F2C4EF9-3686-4A5C-BF14-15F558196398}" type="datetime2">
              <a:rPr lang="es-ES_tradnl" smtClean="0"/>
              <a:t>jueves, 30 de marzo de 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F027B57-FF63-4DEA-97C4-2049B0605F92}"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2015739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F2C4EF9-3686-4A5C-BF14-15F558196398}" type="datetime2">
              <a:rPr lang="es-ES_tradnl" smtClean="0">
                <a:solidFill>
                  <a:prstClr val="black"/>
                </a:solidFill>
              </a:rPr>
              <a:pPr>
                <a:defRPr/>
              </a:pPr>
              <a:t>jueves, 30 de marzo de 2023</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F027B57-FF63-4DEA-97C4-2049B0605F92}" type="slidenum">
              <a:rPr lang="en-US" smtClean="0">
                <a:solidFill>
                  <a:prstClr val="black"/>
                </a:solidFill>
              </a:rPr>
              <a:pPr>
                <a:def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48253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1144A34A-0645-41BF-8C17-F640FFF1331C}" type="datetime2">
              <a:rPr lang="es-ES_tradnl" smtClean="0"/>
              <a:t>jueves, 30 de marzo de 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DC48A2E-FC7F-4969-8F56-083898D7BC8D}" type="slidenum">
              <a:rPr lang="en-US" smtClean="0"/>
              <a:pPr>
                <a:defRPr/>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662732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A7C18A08-002A-4582-B2E1-2F4873EA16EA}" type="datetime2">
              <a:rPr lang="es-ES_tradnl" smtClean="0"/>
              <a:t>jueves, 30 de marzo de 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3D0C959-AC11-4F49-AF86-F970AF4DAA89}" type="slidenum">
              <a:rPr lang="en-US" smtClean="0"/>
              <a:pPr>
                <a:defRPr/>
              </a:pPr>
              <a:t>‹#›</a:t>
            </a:fld>
            <a:endParaRPr lang="en-US"/>
          </a:p>
        </p:txBody>
      </p:sp>
    </p:spTree>
    <p:extLst>
      <p:ext uri="{BB962C8B-B14F-4D97-AF65-F5344CB8AC3E}">
        <p14:creationId xmlns:p14="http://schemas.microsoft.com/office/powerpoint/2010/main" val="686445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530230A-7824-4922-8B25-D5B7F37115D3}" type="datetime2">
              <a:rPr lang="es-ES_tradnl" smtClean="0"/>
              <a:t>jueves, 30 de marzo de 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6D32155-4A3C-467C-AF35-7096A6CE5445}" type="slidenum">
              <a:rPr lang="en-US" smtClean="0"/>
              <a:pPr>
                <a:defRPr/>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3891711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6DF319-95CC-413B-A704-42766C545EDD}" type="datetime2">
              <a:rPr lang="es-ES_tradnl" smtClean="0"/>
              <a:t>jueves, 30 de marzo de 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68772EA-1EED-4278-8FBF-D48A18D301BE}" type="slidenum">
              <a:rPr lang="en-US" smtClean="0"/>
              <a:pPr>
                <a:defRPr/>
              </a:pPr>
              <a:t>‹#›</a:t>
            </a:fld>
            <a:endParaRPr lang="en-US"/>
          </a:p>
        </p:txBody>
      </p:sp>
    </p:spTree>
    <p:extLst>
      <p:ext uri="{BB962C8B-B14F-4D97-AF65-F5344CB8AC3E}">
        <p14:creationId xmlns:p14="http://schemas.microsoft.com/office/powerpoint/2010/main" val="3012887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4B219D55-E82E-4218-93FF-8F2884B63F7D}" type="datetime2">
              <a:rPr lang="es-ES_tradnl" smtClean="0"/>
              <a:t>jueves, 30 de marzo de 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5A771DB-3E5D-4F3F-A97A-BF1CDE9893DE}" type="slidenum">
              <a:rPr lang="en-US" smtClean="0"/>
              <a:pPr>
                <a:defRPr/>
              </a:pPr>
              <a:t>‹#›</a:t>
            </a:fld>
            <a:endParaRPr lang="en-US"/>
          </a:p>
        </p:txBody>
      </p:sp>
    </p:spTree>
    <p:extLst>
      <p:ext uri="{BB962C8B-B14F-4D97-AF65-F5344CB8AC3E}">
        <p14:creationId xmlns:p14="http://schemas.microsoft.com/office/powerpoint/2010/main" val="2996454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B7AF20CA-1445-43E9-9CB4-6DBD859B8A3A}" type="datetime2">
              <a:rPr lang="es-ES_tradnl" smtClean="0"/>
              <a:t>jueves, 30 de marzo de 2023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2094A3B-8658-4986-B20D-EF8D79C2DA0D}"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extLst>
      <p:ext uri="{BB962C8B-B14F-4D97-AF65-F5344CB8AC3E}">
        <p14:creationId xmlns:p14="http://schemas.microsoft.com/office/powerpoint/2010/main" val="3371859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CF05DF8-C4E4-4A54-8AC7-5F4B10F2D1BC}" type="datetime2">
              <a:rPr lang="es-ES_tradnl" smtClean="0"/>
              <a:t>jueves, 30 de marzo de 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7AA0D2B-127E-4BFC-A6DB-2E5FC989E861}" type="slidenum">
              <a:rPr lang="en-US" smtClean="0"/>
              <a:pPr>
                <a:defRPr/>
              </a:pPr>
              <a:t>‹#›</a:t>
            </a:fld>
            <a:endParaRPr lang="en-US"/>
          </a:p>
        </p:txBody>
      </p:sp>
    </p:spTree>
    <p:extLst>
      <p:ext uri="{BB962C8B-B14F-4D97-AF65-F5344CB8AC3E}">
        <p14:creationId xmlns:p14="http://schemas.microsoft.com/office/powerpoint/2010/main" val="625916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25E3C9F-BBAD-49AC-B229-41135A11BF6E}" type="datetime2">
              <a:rPr lang="es-ES_tradnl" smtClean="0"/>
              <a:t>jueves, 30 de marzo de 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C012F6F-A069-4E87-9840-B79F6768C660}" type="slidenum">
              <a:rPr lang="en-US" smtClean="0"/>
              <a:pPr>
                <a:defRPr/>
              </a:pPr>
              <a:t>‹#›</a:t>
            </a:fld>
            <a:endParaRPr lang="en-US"/>
          </a:p>
        </p:txBody>
      </p:sp>
    </p:spTree>
    <p:extLst>
      <p:ext uri="{BB962C8B-B14F-4D97-AF65-F5344CB8AC3E}">
        <p14:creationId xmlns:p14="http://schemas.microsoft.com/office/powerpoint/2010/main" val="2024046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DF945361-D440-41BF-8F4F-DFE4F5B340A7}" type="datetime2">
              <a:rPr lang="es-ES_tradnl" smtClean="0"/>
              <a:t>jueves, 30 de marzo de 2023</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3A67FB9-F7AD-47CB-9F17-A0596B90F8B8}" type="slidenum">
              <a:rPr lang="en-US"/>
              <a:pPr>
                <a:defRPr/>
              </a:pPr>
              <a:t>‹#›</a:t>
            </a:fld>
            <a:endParaRPr lang="en-US"/>
          </a:p>
        </p:txBody>
      </p:sp>
    </p:spTree>
    <p:extLst>
      <p:ext uri="{BB962C8B-B14F-4D97-AF65-F5344CB8AC3E}">
        <p14:creationId xmlns:p14="http://schemas.microsoft.com/office/powerpoint/2010/main" val="3916712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2A97ABC-72AE-44D4-A410-AB7F4DCB05B1}" type="datetime2">
              <a:rPr lang="es-ES_tradnl" smtClean="0"/>
              <a:t>jueves, 30 de marzo de 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76278A-9B78-4551-95E6-0575267CC63A}" type="slidenum">
              <a:rPr lang="en-US"/>
              <a:pPr>
                <a:defRPr/>
              </a:pPr>
              <a:t>‹#›</a:t>
            </a:fld>
            <a:endParaRPr lang="en-US"/>
          </a:p>
        </p:txBody>
      </p:sp>
    </p:spTree>
    <p:extLst>
      <p:ext uri="{BB962C8B-B14F-4D97-AF65-F5344CB8AC3E}">
        <p14:creationId xmlns:p14="http://schemas.microsoft.com/office/powerpoint/2010/main" val="237664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1144A34A-0645-41BF-8C17-F640FFF1331C}" type="datetime2">
              <a:rPr lang="es-ES_tradnl" smtClean="0">
                <a:solidFill>
                  <a:prstClr val="black"/>
                </a:solidFill>
              </a:rPr>
              <a:pPr>
                <a:defRPr/>
              </a:pPr>
              <a:t>jueves, 30 de marzo de 2023</a:t>
            </a:fld>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DDC48A2E-FC7F-4969-8F56-083898D7BC8D}" type="slidenum">
              <a:rPr lang="en-US" smtClean="0">
                <a:solidFill>
                  <a:prstClr val="black"/>
                </a:solidFill>
              </a:rPr>
              <a:pPr>
                <a:def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045681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A7C18A08-002A-4582-B2E1-2F4873EA16EA}" type="datetime2">
              <a:rPr lang="es-ES_tradnl" smtClean="0">
                <a:solidFill>
                  <a:prstClr val="black"/>
                </a:solidFill>
              </a:rPr>
              <a:pPr>
                <a:defRPr/>
              </a:pPr>
              <a:t>jueves, 30 de marzo de 2023</a:t>
            </a:fld>
            <a:endParaRPr lang="en-US">
              <a:solidFill>
                <a:prstClr val="black"/>
              </a:solidFill>
            </a:endParaRPr>
          </a:p>
        </p:txBody>
      </p:sp>
      <p:sp>
        <p:nvSpPr>
          <p:cNvPr id="8" name="Footer Placeholder 7"/>
          <p:cNvSpPr>
            <a:spLocks noGrp="1"/>
          </p:cNvSpPr>
          <p:nvPr>
            <p:ph type="ftr" sz="quarter" idx="11"/>
          </p:nvPr>
        </p:nvSpPr>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a:defRPr/>
            </a:pPr>
            <a:fld id="{13D0C959-AC11-4F49-AF86-F970AF4DAA89}"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3027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530230A-7824-4922-8B25-D5B7F37115D3}" type="datetime2">
              <a:rPr lang="es-ES_tradnl" smtClean="0">
                <a:solidFill>
                  <a:prstClr val="black"/>
                </a:solidFill>
              </a:rPr>
              <a:pPr>
                <a:defRPr/>
              </a:pPr>
              <a:t>jueves, 30 de marzo de 2023</a:t>
            </a:fld>
            <a:endParaRPr lang="en-US">
              <a:solidFill>
                <a:prstClr val="black"/>
              </a:solidFill>
            </a:endParaRPr>
          </a:p>
        </p:txBody>
      </p:sp>
      <p:sp>
        <p:nvSpPr>
          <p:cNvPr id="4" name="Footer Placeholder 3"/>
          <p:cNvSpPr>
            <a:spLocks noGrp="1"/>
          </p:cNvSpPr>
          <p:nvPr>
            <p:ph type="ftr" sz="quarter" idx="11"/>
          </p:nvPr>
        </p:nvSpPr>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a:defRPr/>
            </a:pPr>
            <a:fld id="{46D32155-4A3C-467C-AF35-7096A6CE5445}" type="slidenum">
              <a:rPr lang="en-US" smtClean="0">
                <a:solidFill>
                  <a:prstClr val="black"/>
                </a:solidFill>
              </a:rPr>
              <a:pPr>
                <a:def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899578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6DF319-95CC-413B-A704-42766C545EDD}" type="datetime2">
              <a:rPr lang="es-ES_tradnl" smtClean="0">
                <a:solidFill>
                  <a:prstClr val="black"/>
                </a:solidFill>
              </a:rPr>
              <a:pPr>
                <a:defRPr/>
              </a:pPr>
              <a:t>jueves, 30 de marzo de 2023</a:t>
            </a:fld>
            <a:endParaRPr lang="en-US">
              <a:solidFill>
                <a:prstClr val="black"/>
              </a:solidFill>
            </a:endParaRPr>
          </a:p>
        </p:txBody>
      </p:sp>
      <p:sp>
        <p:nvSpPr>
          <p:cNvPr id="3" name="Footer Placeholder 2"/>
          <p:cNvSpPr>
            <a:spLocks noGrp="1"/>
          </p:cNvSpPr>
          <p:nvPr>
            <p:ph type="ftr" sz="quarter" idx="11"/>
          </p:nvPr>
        </p:nvSpPr>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a:defRPr/>
            </a:pPr>
            <a:fld id="{868772EA-1EED-4278-8FBF-D48A18D301BE}"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4821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4B219D55-E82E-4218-93FF-8F2884B63F7D}" type="datetime2">
              <a:rPr lang="es-ES_tradnl" smtClean="0">
                <a:solidFill>
                  <a:prstClr val="black"/>
                </a:solidFill>
              </a:rPr>
              <a:pPr>
                <a:defRPr/>
              </a:pPr>
              <a:t>jueves, 30 de marzo de 2023</a:t>
            </a:fld>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55A771DB-3E5D-4F3F-A97A-BF1CDE9893DE}"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57317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B7AF20CA-1445-43E9-9CB4-6DBD859B8A3A}" type="datetime2">
              <a:rPr lang="es-ES_tradnl" smtClean="0">
                <a:solidFill>
                  <a:prstClr val="black"/>
                </a:solidFill>
              </a:rPr>
              <a:pPr>
                <a:defRPr/>
              </a:pPr>
              <a:t>jueves, 30 de marzo de 2023</a:t>
            </a:fld>
            <a:endParaRPr lang="en-US">
              <a:solidFill>
                <a:prstClr val="black"/>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2094A3B-8658-4986-B20D-EF8D79C2DA0D}" type="slidenum">
              <a:rPr lang="en-US" smtClean="0">
                <a:solidFill>
                  <a:prstClr val="black"/>
                </a:solidFill>
              </a:rPr>
              <a:pPr>
                <a:defRPr/>
              </a:pPr>
              <a:t>‹#›</a:t>
            </a:fld>
            <a:endParaRPr lang="en-US">
              <a:solidFill>
                <a:prstClr val="black"/>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642268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D4C8A206-6D90-41AE-8A04-264EFA69F949}" type="datetime2">
              <a:rPr lang="es-ES_tradnl" smtClean="0">
                <a:solidFill>
                  <a:prstClr val="black"/>
                </a:solidFill>
                <a:latin typeface="Arial" charset="0"/>
              </a:rPr>
              <a:pPr>
                <a:defRPr/>
              </a:pPr>
              <a:t>jueves, 30 de marzo de 2023</a:t>
            </a:fld>
            <a:endParaRPr lang="en-US">
              <a:solidFill>
                <a:prstClr val="black"/>
              </a:solidFill>
              <a:latin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solidFill>
                <a:prstClr val="black"/>
              </a:solidFill>
              <a:latin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D279B978-6884-4961-AF10-71399FD55A3F}" type="slidenum">
              <a:rPr lang="en-US" smtClean="0">
                <a:solidFill>
                  <a:prstClr val="black"/>
                </a:solidFill>
                <a:latin typeface="Arial" charset="0"/>
              </a:rPr>
              <a:pPr>
                <a:defRPr/>
              </a:pPr>
              <a:t>‹#›</a:t>
            </a:fld>
            <a:endParaRPr lang="en-US">
              <a:solidFill>
                <a:prstClr val="black"/>
              </a:solidFill>
              <a:latin typeface="Arial" charset="0"/>
            </a:endParaRPr>
          </a:p>
        </p:txBody>
      </p:sp>
    </p:spTree>
    <p:extLst>
      <p:ext uri="{BB962C8B-B14F-4D97-AF65-F5344CB8AC3E}">
        <p14:creationId xmlns:p14="http://schemas.microsoft.com/office/powerpoint/2010/main" val="27093864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2196D4AE-457B-4FBB-BDAA-6B38B26E6007}" type="datetimeFigureOut">
              <a:rPr lang="en-US" smtClean="0">
                <a:solidFill>
                  <a:prstClr val="black">
                    <a:tint val="75000"/>
                  </a:prstClr>
                </a:solidFill>
                <a:latin typeface="Calibri" panose="020F0502020204030204"/>
              </a:rPr>
              <a:pPr fontAlgn="auto">
                <a:spcBef>
                  <a:spcPts val="0"/>
                </a:spcBef>
                <a:spcAft>
                  <a:spcPts val="0"/>
                </a:spcAft>
              </a:pPr>
              <a:t>3/30/2023</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E9AD694-A3BF-46D7-89C3-5C9DF7A8B547}"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85474300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909" r:id="rId12"/>
    <p:sldLayoutId id="2147483925"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D4C8A206-6D90-41AE-8A04-264EFA69F949}" type="datetime2">
              <a:rPr lang="es-ES_tradnl" smtClean="0"/>
              <a:t>jueves, 30 de marzo de 2023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D279B978-6884-4961-AF10-71399FD55A3F}" type="slidenum">
              <a:rPr lang="en-US" smtClean="0"/>
              <a:pPr>
                <a:defRPr/>
              </a:pPr>
              <a:t>‹#›</a:t>
            </a:fld>
            <a:endParaRPr lang="en-US"/>
          </a:p>
        </p:txBody>
      </p:sp>
    </p:spTree>
    <p:extLst>
      <p:ext uri="{BB962C8B-B14F-4D97-AF65-F5344CB8AC3E}">
        <p14:creationId xmlns:p14="http://schemas.microsoft.com/office/powerpoint/2010/main" val="194572648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Lst>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microsoft.com/office/2007/relationships/media" Target="../media/media10.mp3"/><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slideLayout" Target="../slideLayouts/slideLayout28.xml"/><Relationship Id="rId4" Type="http://schemas.openxmlformats.org/officeDocument/2006/relationships/audio" Target="../media/media10.mp3"/></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microsoft.com/office/2007/relationships/media" Target="../media/media12.wav"/><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slideLayout" Target="../slideLayouts/slideLayout28.xml"/><Relationship Id="rId4" Type="http://schemas.openxmlformats.org/officeDocument/2006/relationships/audio" Target="../media/media12.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media" Target="../media/media15.mp3"/><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slideLayout" Target="../slideLayouts/slideLayout28.xml"/><Relationship Id="rId4" Type="http://schemas.openxmlformats.org/officeDocument/2006/relationships/audio" Target="../media/media15.mp3"/></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8.mp3"/><Relationship Id="rId7" Type="http://schemas.openxmlformats.org/officeDocument/2006/relationships/image" Target="../media/image6.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8.mp3"/></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oleObject" Target="../embeddings/oleObject1.bin"/><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3"/><Relationship Id="rId7"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4" Type="http://schemas.openxmlformats.org/officeDocument/2006/relationships/audio" Target="../media/media2.mp3"/></Relationships>
</file>

<file path=ppt/slides/_rels/slide30.xml.rels><?xml version="1.0" encoding="UTF-8" standalone="yes"?>
<Relationships xmlns="http://schemas.openxmlformats.org/package/2006/relationships"><Relationship Id="rId3" Type="http://schemas.microsoft.com/office/2007/relationships/media" Target="../media/media22.mp3"/><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2.mp3"/></Relationships>
</file>

<file path=ppt/slides/_rels/slide31.xml.rels><?xml version="1.0" encoding="UTF-8" standalone="yes"?>
<Relationships xmlns="http://schemas.openxmlformats.org/package/2006/relationships"><Relationship Id="rId3" Type="http://schemas.microsoft.com/office/2007/relationships/media" Target="../media/media24.mp3"/><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4.mp3"/></Relationships>
</file>

<file path=ppt/slides/_rels/slide32.xml.rels><?xml version="1.0" encoding="UTF-8" standalone="yes"?>
<Relationships xmlns="http://schemas.openxmlformats.org/package/2006/relationships"><Relationship Id="rId3" Type="http://schemas.microsoft.com/office/2007/relationships/media" Target="../media/media26.mp3"/><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2.png"/><Relationship Id="rId5" Type="http://schemas.openxmlformats.org/officeDocument/2006/relationships/slideLayout" Target="../slideLayouts/slideLayout33.xml"/><Relationship Id="rId4" Type="http://schemas.openxmlformats.org/officeDocument/2006/relationships/audio" Target="../media/media26.mp3"/></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microsoft.com/office/2007/relationships/media" Target="../media/media29.mp3"/><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2.png"/><Relationship Id="rId5" Type="http://schemas.openxmlformats.org/officeDocument/2006/relationships/slideLayout" Target="../slideLayouts/slideLayout28.xml"/><Relationship Id="rId4" Type="http://schemas.openxmlformats.org/officeDocument/2006/relationships/audio" Target="../media/media29.mp3"/></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2.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microsoft.com/office/2007/relationships/media" Target="../media/media34.mp3"/><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34.mp3"/></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1481" y="1639570"/>
            <a:ext cx="7781038" cy="3578860"/>
          </a:xfrm>
          <a:solidFill>
            <a:schemeClr val="bg1"/>
          </a:solidFill>
          <a:ln w="28575">
            <a:solidFill>
              <a:srgbClr val="0000FF"/>
            </a:solidFill>
            <a:prstDash val="dash"/>
          </a:ln>
        </p:spPr>
        <p:txBody>
          <a:bodyPr>
            <a:normAutofit/>
          </a:bodyPr>
          <a:lstStyle/>
          <a:p>
            <a:pPr algn="ctr">
              <a:lnSpc>
                <a:spcPts val="2000"/>
              </a:lnSpc>
              <a:spcBef>
                <a:spcPts val="0"/>
              </a:spcBef>
              <a:buNone/>
            </a:pPr>
            <a:endParaRPr lang="es-ES" sz="1600" b="1" dirty="0">
              <a:solidFill>
                <a:srgbClr val="0000CC"/>
              </a:solidFill>
              <a:latin typeface="Times New Roman" panose="02020603050405020304" pitchFamily="18" charset="0"/>
              <a:cs typeface="Times New Roman" panose="02020603050405020304" pitchFamily="18" charset="0"/>
            </a:endParaRPr>
          </a:p>
          <a:p>
            <a:pPr algn="ctr">
              <a:lnSpc>
                <a:spcPts val="4500"/>
              </a:lnSpc>
              <a:spcAft>
                <a:spcPts val="1200"/>
              </a:spcAft>
              <a:buNone/>
            </a:pPr>
            <a:r>
              <a:rPr lang="en-U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4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 virtud está en el medio’</a:t>
            </a:r>
          </a:p>
          <a:p>
            <a:pPr algn="ctr">
              <a:lnSpc>
                <a:spcPts val="3500"/>
              </a:lnSpc>
              <a:buNone/>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Observaciones sobre la </a:t>
            </a:r>
            <a:r>
              <a:rPr lang="es-E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pronunciación de la /s/</a:t>
            </a:r>
          </a:p>
          <a:p>
            <a:pPr algn="ctr">
              <a:lnSpc>
                <a:spcPts val="3000"/>
              </a:lnSpc>
              <a:buNone/>
            </a:pPr>
            <a:r>
              <a:rPr lang="es-ES" sz="28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el español dominicano</a:t>
            </a:r>
          </a:p>
          <a:p>
            <a:pPr algn="ctr">
              <a:buNone/>
            </a:pPr>
            <a:endParaRPr lang="es-ES" sz="1000" dirty="0">
              <a:solidFill>
                <a:srgbClr val="0000FF"/>
              </a:solidFill>
              <a:latin typeface="Times New Roman" pitchFamily="18" charset="0"/>
              <a:cs typeface="Times New Roman" pitchFamily="18" charset="0"/>
            </a:endParaRPr>
          </a:p>
          <a:p>
            <a:pPr algn="ctr">
              <a:spcBef>
                <a:spcPts val="0"/>
              </a:spcBef>
              <a:buNone/>
            </a:pPr>
            <a:br>
              <a:rPr lang="en-US" sz="3600" dirty="0">
                <a:solidFill>
                  <a:srgbClr val="0000FF"/>
                </a:solidFill>
                <a:latin typeface="Times New Roman" pitchFamily="18" charset="0"/>
                <a:cs typeface="Times New Roman" pitchFamily="18" charset="0"/>
              </a:rPr>
            </a:br>
            <a:r>
              <a:rPr lang="en-US" sz="3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Orlando Alba</a:t>
            </a:r>
          </a:p>
          <a:p>
            <a:pPr algn="ctr">
              <a:lnSpc>
                <a:spcPts val="2000"/>
              </a:lnSpc>
              <a:spcBef>
                <a:spcPts val="0"/>
              </a:spcBef>
              <a:buNone/>
            </a:pPr>
            <a:endParaRPr lang="en-US" sz="12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Date Placeholder 2"/>
          <p:cNvSpPr>
            <a:spLocks noGrp="1"/>
          </p:cNvSpPr>
          <p:nvPr>
            <p:ph type="dt" sz="half" idx="10"/>
          </p:nvPr>
        </p:nvSpPr>
        <p:spPr>
          <a:xfrm>
            <a:off x="6516216" y="6407944"/>
            <a:ext cx="2131056" cy="365760"/>
          </a:xfrm>
        </p:spPr>
        <p:txBody>
          <a:bodyPr/>
          <a:lstStyle/>
          <a:p>
            <a:pPr>
              <a:defRPr/>
            </a:pPr>
            <a:fld id="{1A34889C-5690-4A88-AC49-83D4FFA4AD70}" type="datetime2">
              <a:rPr lang="es-ES_tradnl" smtClean="0">
                <a:solidFill>
                  <a:prstClr val="black"/>
                </a:solidFill>
                <a:latin typeface="Times New Roman" pitchFamily="18" charset="0"/>
              </a:rPr>
              <a:pPr>
                <a:defRPr/>
              </a:pPr>
              <a:t>jueves, 30 de marzo de 2023</a:t>
            </a:fld>
            <a:endParaRPr lang="en-US" dirty="0">
              <a:solidFill>
                <a:prstClr val="black"/>
              </a:solidFill>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25BDB74C-C077-446D-8009-06BEE6833E96}" type="slidenum">
              <a:rPr lang="en-US" b="1" smtClean="0">
                <a:solidFill>
                  <a:prstClr val="black"/>
                </a:solidFill>
                <a:latin typeface="Times New Roman" pitchFamily="18" charset="0"/>
              </a:rPr>
              <a:pPr>
                <a:defRPr/>
              </a:pPr>
              <a:t>1</a:t>
            </a:fld>
            <a:endParaRPr lang="en-US" b="1" dirty="0">
              <a:solidFill>
                <a:prstClr val="black"/>
              </a:solidFill>
              <a:latin typeface="Times New Roman" pitchFamily="18" charset="0"/>
            </a:endParaRPr>
          </a:p>
        </p:txBody>
      </p:sp>
    </p:spTree>
    <p:extLst>
      <p:ext uri="{BB962C8B-B14F-4D97-AF65-F5344CB8AC3E}">
        <p14:creationId xmlns:p14="http://schemas.microsoft.com/office/powerpoint/2010/main" val="280508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checkerboard(across)">
                                      <p:cBhvr>
                                        <p:cTn id="7" dur="500"/>
                                        <p:tgtEl>
                                          <p:spTgt spid="2">
                                            <p:bg/>
                                          </p:spTgt>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wd">
                                    <p:tmPct val="10000"/>
                                  </p:iterate>
                                  <p:childTnLst>
                                    <p:set>
                                      <p:cBhvr>
                                        <p:cTn id="10" dur="1" fill="hold">
                                          <p:stCondLst>
                                            <p:cond delay="0"/>
                                          </p:stCondLst>
                                        </p:cTn>
                                        <p:tgtEl>
                                          <p:spTgt spid="2">
                                            <p:txEl>
                                              <p:pRg st="1" end="1"/>
                                            </p:txEl>
                                          </p:spTgt>
                                        </p:tgtEl>
                                        <p:attrNameLst>
                                          <p:attrName>style.visibility</p:attrName>
                                        </p:attrNameLst>
                                      </p:cBhvr>
                                      <p:to>
                                        <p:strVal val="visible"/>
                                      </p:to>
                                    </p:set>
                                    <p:anim by="(-#ppt_w*2)" calcmode="lin" valueType="num">
                                      <p:cBhvr rctx="PPT">
                                        <p:cTn id="11" dur="500" autoRev="1" fill="hold">
                                          <p:stCondLst>
                                            <p:cond delay="0"/>
                                          </p:stCondLst>
                                        </p:cTn>
                                        <p:tgtEl>
                                          <p:spTgt spid="2">
                                            <p:txEl>
                                              <p:pRg st="1" end="1"/>
                                            </p:txEl>
                                          </p:spTgt>
                                        </p:tgtEl>
                                        <p:attrNameLst>
                                          <p:attrName>ppt_w</p:attrName>
                                        </p:attrNameLst>
                                      </p:cBhvr>
                                    </p:anim>
                                    <p:anim by="(#ppt_w*0.50)" calcmode="lin" valueType="num">
                                      <p:cBhvr>
                                        <p:cTn id="12" dur="500" decel="50000" autoRev="1" fill="hold">
                                          <p:stCondLst>
                                            <p:cond delay="0"/>
                                          </p:stCondLst>
                                        </p:cTn>
                                        <p:tgtEl>
                                          <p:spTgt spid="2">
                                            <p:txEl>
                                              <p:pRg st="1" end="1"/>
                                            </p:txEl>
                                          </p:spTgt>
                                        </p:tgtEl>
                                        <p:attrNameLst>
                                          <p:attrName>ppt_x</p:attrName>
                                        </p:attrNameLst>
                                      </p:cBhvr>
                                    </p:anim>
                                    <p:anim from="(-#ppt_h/2)" to="(#ppt_y)" calcmode="lin" valueType="num">
                                      <p:cBhvr>
                                        <p:cTn id="13" dur="1000" fill="hold">
                                          <p:stCondLst>
                                            <p:cond delay="0"/>
                                          </p:stCondLst>
                                        </p:cTn>
                                        <p:tgtEl>
                                          <p:spTgt spid="2">
                                            <p:txEl>
                                              <p:pRg st="1" end="1"/>
                                            </p:txEl>
                                          </p:spTgt>
                                        </p:tgtEl>
                                        <p:attrNameLst>
                                          <p:attrName>ppt_y</p:attrName>
                                        </p:attrNameLst>
                                      </p:cBhvr>
                                    </p:anim>
                                    <p:animRot by="21600000">
                                      <p:cBhvr>
                                        <p:cTn id="14" dur="1000" fill="hold">
                                          <p:stCondLst>
                                            <p:cond delay="0"/>
                                          </p:stCondLst>
                                        </p:cTn>
                                        <p:tgtEl>
                                          <p:spTgt spid="2">
                                            <p:txEl>
                                              <p:pRg st="1" end="1"/>
                                            </p:txEl>
                                          </p:spTgt>
                                        </p:tgtEl>
                                        <p:attrNameLst>
                                          <p:attrName>r</p:attrName>
                                        </p:attrNameLst>
                                      </p:cBhvr>
                                    </p:animRot>
                                  </p:childTnLst>
                                </p:cTn>
                              </p:par>
                            </p:childTnLst>
                          </p:cTn>
                        </p:par>
                        <p:par>
                          <p:cTn id="15" fill="hold">
                            <p:stCondLst>
                              <p:cond delay="22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2">
                                            <p:txEl>
                                              <p:pRg st="2" end="2"/>
                                            </p:txEl>
                                          </p:spTgt>
                                        </p:tgtEl>
                                        <p:attrNameLst>
                                          <p:attrName>style.visibility</p:attrName>
                                        </p:attrNameLst>
                                      </p:cBhvr>
                                      <p:to>
                                        <p:strVal val="visible"/>
                                      </p:to>
                                    </p:set>
                                    <p:anim by="(-#ppt_w*2)" calcmode="lin" valueType="num">
                                      <p:cBhvr rctx="PPT">
                                        <p:cTn id="18" dur="250" autoRev="1" fill="hold">
                                          <p:stCondLst>
                                            <p:cond delay="0"/>
                                          </p:stCondLst>
                                        </p:cTn>
                                        <p:tgtEl>
                                          <p:spTgt spid="2">
                                            <p:txEl>
                                              <p:pRg st="2" end="2"/>
                                            </p:txEl>
                                          </p:spTgt>
                                        </p:tgtEl>
                                        <p:attrNameLst>
                                          <p:attrName>ppt_w</p:attrName>
                                        </p:attrNameLst>
                                      </p:cBhvr>
                                    </p:anim>
                                    <p:anim by="(#ppt_w*0.50)" calcmode="lin" valueType="num">
                                      <p:cBhvr>
                                        <p:cTn id="19" dur="250" decel="50000" autoRev="1" fill="hold">
                                          <p:stCondLst>
                                            <p:cond delay="0"/>
                                          </p:stCondLst>
                                        </p:cTn>
                                        <p:tgtEl>
                                          <p:spTgt spid="2">
                                            <p:txEl>
                                              <p:pRg st="2" end="2"/>
                                            </p:txEl>
                                          </p:spTgt>
                                        </p:tgtEl>
                                        <p:attrNameLst>
                                          <p:attrName>ppt_x</p:attrName>
                                        </p:attrNameLst>
                                      </p:cBhvr>
                                    </p:anim>
                                    <p:anim from="(-#ppt_h/2)" to="(#ppt_y)" calcmode="lin" valueType="num">
                                      <p:cBhvr>
                                        <p:cTn id="20" dur="500" fill="hold">
                                          <p:stCondLst>
                                            <p:cond delay="0"/>
                                          </p:stCondLst>
                                        </p:cTn>
                                        <p:tgtEl>
                                          <p:spTgt spid="2">
                                            <p:txEl>
                                              <p:pRg st="2" end="2"/>
                                            </p:txEl>
                                          </p:spTgt>
                                        </p:tgtEl>
                                        <p:attrNameLst>
                                          <p:attrName>ppt_y</p:attrName>
                                        </p:attrNameLst>
                                      </p:cBhvr>
                                    </p:anim>
                                    <p:animRot by="21600000">
                                      <p:cBhvr>
                                        <p:cTn id="21" dur="500" fill="hold">
                                          <p:stCondLst>
                                            <p:cond delay="0"/>
                                          </p:stCondLst>
                                        </p:cTn>
                                        <p:tgtEl>
                                          <p:spTgt spid="2">
                                            <p:txEl>
                                              <p:pRg st="2" end="2"/>
                                            </p:txEl>
                                          </p:spTgt>
                                        </p:tgtEl>
                                        <p:attrNameLst>
                                          <p:attrName>r</p:attrName>
                                        </p:attrNameLst>
                                      </p:cBhvr>
                                    </p:animRot>
                                  </p:childTnLst>
                                </p:cTn>
                              </p:par>
                            </p:childTnLst>
                          </p:cTn>
                        </p:par>
                        <p:par>
                          <p:cTn id="22" fill="hold">
                            <p:stCondLst>
                              <p:cond delay="465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2">
                                            <p:txEl>
                                              <p:pRg st="3" end="3"/>
                                            </p:txEl>
                                          </p:spTgt>
                                        </p:tgtEl>
                                        <p:attrNameLst>
                                          <p:attrName>style.visibility</p:attrName>
                                        </p:attrNameLst>
                                      </p:cBhvr>
                                      <p:to>
                                        <p:strVal val="visible"/>
                                      </p:to>
                                    </p:set>
                                    <p:anim by="(-#ppt_w*2)" calcmode="lin" valueType="num">
                                      <p:cBhvr rctx="PPT">
                                        <p:cTn id="25" dur="250" autoRev="1" fill="hold">
                                          <p:stCondLst>
                                            <p:cond delay="0"/>
                                          </p:stCondLst>
                                        </p:cTn>
                                        <p:tgtEl>
                                          <p:spTgt spid="2">
                                            <p:txEl>
                                              <p:pRg st="3" end="3"/>
                                            </p:txEl>
                                          </p:spTgt>
                                        </p:tgtEl>
                                        <p:attrNameLst>
                                          <p:attrName>ppt_w</p:attrName>
                                        </p:attrNameLst>
                                      </p:cBhvr>
                                    </p:anim>
                                    <p:anim by="(#ppt_w*0.50)" calcmode="lin" valueType="num">
                                      <p:cBhvr>
                                        <p:cTn id="26" dur="250" decel="50000" autoRev="1" fill="hold">
                                          <p:stCondLst>
                                            <p:cond delay="0"/>
                                          </p:stCondLst>
                                        </p:cTn>
                                        <p:tgtEl>
                                          <p:spTgt spid="2">
                                            <p:txEl>
                                              <p:pRg st="3" end="3"/>
                                            </p:txEl>
                                          </p:spTgt>
                                        </p:tgtEl>
                                        <p:attrNameLst>
                                          <p:attrName>ppt_x</p:attrName>
                                        </p:attrNameLst>
                                      </p:cBhvr>
                                    </p:anim>
                                    <p:anim from="(-#ppt_h/2)" to="(#ppt_y)" calcmode="lin" valueType="num">
                                      <p:cBhvr>
                                        <p:cTn id="27" dur="500" fill="hold">
                                          <p:stCondLst>
                                            <p:cond delay="0"/>
                                          </p:stCondLst>
                                        </p:cTn>
                                        <p:tgtEl>
                                          <p:spTgt spid="2">
                                            <p:txEl>
                                              <p:pRg st="3" end="3"/>
                                            </p:txEl>
                                          </p:spTgt>
                                        </p:tgtEl>
                                        <p:attrNameLst>
                                          <p:attrName>ppt_y</p:attrName>
                                        </p:attrNameLst>
                                      </p:cBhvr>
                                    </p:anim>
                                    <p:animRot by="21600000">
                                      <p:cBhvr>
                                        <p:cTn id="28" dur="500" fill="hold">
                                          <p:stCondLst>
                                            <p:cond delay="0"/>
                                          </p:stCondLst>
                                        </p:cTn>
                                        <p:tgtEl>
                                          <p:spTgt spid="2">
                                            <p:txEl>
                                              <p:pRg st="3" end="3"/>
                                            </p:txEl>
                                          </p:spTgt>
                                        </p:tgtEl>
                                        <p:attrNameLst>
                                          <p:attrName>r</p:attrName>
                                        </p:attrNameLst>
                                      </p:cBhvr>
                                    </p:animRot>
                                  </p:childTnLst>
                                </p:cTn>
                              </p:par>
                            </p:childTnLst>
                          </p:cTn>
                        </p:par>
                        <p:par>
                          <p:cTn id="29" fill="hold">
                            <p:stCondLst>
                              <p:cond delay="6150"/>
                            </p:stCondLst>
                            <p:childTnLst>
                              <p:par>
                                <p:cTn id="30" presetID="5" presetClass="entr" presetSubtype="10" fill="hold" grpId="0" nodeType="after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heckerboard(across)">
                                      <p:cBhvr>
                                        <p:cTn id="32"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8686800" cy="4959509"/>
          </a:xfrm>
          <a:solidFill>
            <a:schemeClr val="bg1">
              <a:lumMod val="95000"/>
            </a:schemeClr>
          </a:solidFill>
          <a:ln w="28575">
            <a:solidFill>
              <a:srgbClr val="000099"/>
            </a:solidFill>
            <a:prstDash val="sysDash"/>
          </a:ln>
        </p:spPr>
        <p:txBody>
          <a:bodyPr>
            <a:normAutofit/>
          </a:bodyPr>
          <a:lstStyle/>
          <a:p>
            <a:pPr marL="457200" indent="-457200" algn="just">
              <a:lnSpc>
                <a:spcPct val="120000"/>
              </a:lnSpc>
              <a:spcBef>
                <a:spcPts val="0"/>
              </a:spcBef>
              <a:buNone/>
            </a:pPr>
            <a:endParaRPr lang="es-ES" sz="9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80000"/>
              </a:lnSpc>
              <a:spcBef>
                <a:spcPts val="0"/>
              </a:spcBef>
              <a:buFontTx/>
              <a:buNone/>
            </a:pPr>
            <a:r>
              <a:rPr lang="es-MX" sz="2200" u="sng" dirty="0">
                <a:solidFill>
                  <a:srgbClr val="0000FF"/>
                </a:solidFill>
                <a:effectLst>
                  <a:outerShdw blurRad="38100" dist="38100" dir="2700000" algn="tl">
                    <a:srgbClr val="000000">
                      <a:alpha val="43137"/>
                    </a:srgbClr>
                  </a:outerShdw>
                </a:effectLst>
                <a:latin typeface="Times New Roman" pitchFamily="18" charset="0"/>
              </a:rPr>
              <a:t>CHOFERES DEL CONCHO DE SANTO DOMINGO</a:t>
            </a:r>
            <a:r>
              <a:rPr lang="es-MX" sz="2200" dirty="0">
                <a:solidFill>
                  <a:srgbClr val="0000FF"/>
                </a:solidFill>
                <a:effectLst>
                  <a:outerShdw blurRad="38100" dist="38100" dir="2700000" algn="tl">
                    <a:srgbClr val="000000">
                      <a:alpha val="43137"/>
                    </a:srgbClr>
                  </a:outerShdw>
                </a:effectLst>
                <a:latin typeface="Times New Roman" pitchFamily="18" charset="0"/>
              </a:rPr>
              <a:t>:</a:t>
            </a:r>
          </a:p>
          <a:p>
            <a:pPr>
              <a:lnSpc>
                <a:spcPct val="80000"/>
              </a:lnSpc>
              <a:spcBef>
                <a:spcPts val="0"/>
              </a:spcBef>
              <a:buFontTx/>
              <a:buNone/>
            </a:pPr>
            <a:endParaRPr lang="es-MX" sz="1050" dirty="0">
              <a:solidFill>
                <a:srgbClr val="0000FF"/>
              </a:solidFill>
              <a:effectLst>
                <a:outerShdw blurRad="38100" dist="38100" dir="2700000" algn="tl">
                  <a:srgbClr val="000000">
                    <a:alpha val="43137"/>
                  </a:srgbClr>
                </a:outerShdw>
              </a:effectLst>
              <a:latin typeface="Times New Roman" pitchFamily="18" charset="0"/>
            </a:endParaRPr>
          </a:p>
          <a:p>
            <a:pPr algn="ctr">
              <a:lnSpc>
                <a:spcPts val="3000"/>
              </a:lnSpc>
              <a:buFontTx/>
              <a:buNone/>
            </a:pPr>
            <a:r>
              <a:rPr lang="es-MX" sz="2000" b="1" u="sng" dirty="0">
                <a:solidFill>
                  <a:srgbClr val="0000FF"/>
                </a:solidFill>
                <a:effectLst>
                  <a:outerShdw blurRad="38100" dist="38100" dir="2700000" algn="tl">
                    <a:srgbClr val="000000">
                      <a:alpha val="43137"/>
                    </a:srgbClr>
                  </a:outerShdw>
                </a:effectLst>
                <a:latin typeface="Times New Roman" pitchFamily="18" charset="0"/>
              </a:rPr>
              <a:t>1.</a:t>
            </a:r>
            <a:r>
              <a:rPr lang="es-MX" sz="2000" dirty="0">
                <a:solidFill>
                  <a:srgbClr val="0000FF"/>
                </a:solidFill>
                <a:effectLst>
                  <a:outerShdw blurRad="38100" dist="38100" dir="2700000" algn="tl">
                    <a:srgbClr val="000000">
                      <a:alpha val="43137"/>
                    </a:srgbClr>
                  </a:outerShdw>
                </a:effectLst>
                <a:latin typeface="Times New Roman" pitchFamily="18" charset="0"/>
              </a:rPr>
              <a:t>  </a:t>
            </a:r>
            <a:r>
              <a:rPr lang="es-MX" sz="2400" dirty="0">
                <a:solidFill>
                  <a:srgbClr val="0000FF"/>
                </a:solidFill>
                <a:effectLst>
                  <a:outerShdw blurRad="38100" dist="38100" dir="2700000" algn="tl">
                    <a:srgbClr val="000000">
                      <a:alpha val="43137"/>
                    </a:srgbClr>
                  </a:outerShdw>
                </a:effectLst>
                <a:latin typeface="Times New Roman" pitchFamily="18" charset="0"/>
              </a:rPr>
              <a:t>Bueno, yo no </a:t>
            </a:r>
            <a:r>
              <a:rPr lang="es-MX" sz="2800" b="1" u="sng" dirty="0" err="1">
                <a:solidFill>
                  <a:srgbClr val="C00000"/>
                </a:solidFill>
                <a:effectLst>
                  <a:outerShdw blurRad="38100" dist="38100" dir="2700000" algn="tl">
                    <a:srgbClr val="000000">
                      <a:alpha val="43137"/>
                    </a:srgbClr>
                  </a:outerShdw>
                </a:effectLst>
                <a:latin typeface="Times New Roman" pitchFamily="18" charset="0"/>
              </a:rPr>
              <a:t>ø</a:t>
            </a:r>
            <a:r>
              <a:rPr lang="es-MX" sz="2400" dirty="0" err="1">
                <a:solidFill>
                  <a:srgbClr val="0000FF"/>
                </a:solidFill>
                <a:effectLst>
                  <a:outerShdw blurRad="38100" dist="38100" dir="2700000" algn="tl">
                    <a:srgbClr val="000000">
                      <a:alpha val="43137"/>
                    </a:srgbClr>
                  </a:outerShdw>
                </a:effectLst>
                <a:latin typeface="Times New Roman" pitchFamily="18" charset="0"/>
              </a:rPr>
              <a:t>toy</a:t>
            </a:r>
            <a:r>
              <a:rPr lang="es-MX" sz="2400" dirty="0">
                <a:solidFill>
                  <a:srgbClr val="0000FF"/>
                </a:solidFill>
                <a:effectLst>
                  <a:outerShdw blurRad="38100" dist="38100" dir="2700000" algn="tl">
                    <a:srgbClr val="000000">
                      <a:alpha val="43137"/>
                    </a:srgbClr>
                  </a:outerShdw>
                </a:effectLst>
                <a:latin typeface="Times New Roman" pitchFamily="18" charset="0"/>
              </a:rPr>
              <a:t> de acuerdo con eso, no. No </a:t>
            </a:r>
            <a:r>
              <a:rPr lang="es-MX" sz="2800" b="1" u="sng" dirty="0" err="1">
                <a:solidFill>
                  <a:srgbClr val="C00000"/>
                </a:solidFill>
                <a:effectLst>
                  <a:outerShdw blurRad="38100" dist="38100" dir="2700000" algn="tl">
                    <a:srgbClr val="000000">
                      <a:alpha val="43137"/>
                    </a:srgbClr>
                  </a:outerShdw>
                </a:effectLst>
                <a:latin typeface="Times New Roman" pitchFamily="18" charset="0"/>
              </a:rPr>
              <a:t>ø</a:t>
            </a:r>
            <a:r>
              <a:rPr lang="es-MX" sz="2400" dirty="0" err="1">
                <a:solidFill>
                  <a:srgbClr val="0000FF"/>
                </a:solidFill>
                <a:effectLst>
                  <a:outerShdw blurRad="38100" dist="38100" dir="2700000" algn="tl">
                    <a:srgbClr val="000000">
                      <a:alpha val="43137"/>
                    </a:srgbClr>
                  </a:outerShdw>
                </a:effectLst>
                <a:latin typeface="Times New Roman" pitchFamily="18" charset="0"/>
              </a:rPr>
              <a:t>toy</a:t>
            </a:r>
            <a:r>
              <a:rPr lang="es-MX" sz="2400" dirty="0">
                <a:solidFill>
                  <a:srgbClr val="0000FF"/>
                </a:solidFill>
                <a:effectLst>
                  <a:outerShdw blurRad="38100" dist="38100" dir="2700000" algn="tl">
                    <a:srgbClr val="000000">
                      <a:alpha val="43137"/>
                    </a:srgbClr>
                  </a:outerShdw>
                </a:effectLst>
                <a:latin typeface="Times New Roman" pitchFamily="18" charset="0"/>
              </a:rPr>
              <a:t> de acuerdo con </a:t>
            </a:r>
            <a:r>
              <a:rPr lang="es-MX" sz="2400" dirty="0" err="1">
                <a:solidFill>
                  <a:srgbClr val="0000FF"/>
                </a:solidFill>
                <a:effectLst>
                  <a:outerShdw blurRad="38100" dist="38100" dir="2700000" algn="tl">
                    <a:srgbClr val="000000">
                      <a:alpha val="43137"/>
                    </a:srgbClr>
                  </a:outerShdw>
                </a:effectLst>
                <a:latin typeface="Times New Roman" pitchFamily="18" charset="0"/>
              </a:rPr>
              <a:t>eso</a:t>
            </a:r>
            <a:r>
              <a:rPr lang="es-MX" sz="2800" b="1" u="sng" dirty="0" err="1">
                <a:solidFill>
                  <a:srgbClr val="C00000"/>
                </a:solidFill>
                <a:effectLst>
                  <a:outerShdw blurRad="38100" dist="38100" dir="2700000" algn="tl">
                    <a:srgbClr val="000000">
                      <a:alpha val="43137"/>
                    </a:srgbClr>
                  </a:outerShdw>
                </a:effectLst>
                <a:latin typeface="Times New Roman" pitchFamily="18" charset="0"/>
              </a:rPr>
              <a:t>ø</a:t>
            </a:r>
            <a:r>
              <a:rPr lang="es-MX" sz="2400" dirty="0">
                <a:solidFill>
                  <a:srgbClr val="0000FF"/>
                </a:solidFill>
                <a:effectLst>
                  <a:outerShdw blurRad="38100" dist="38100" dir="2700000" algn="tl">
                    <a:srgbClr val="000000">
                      <a:alpha val="43137"/>
                    </a:srgbClr>
                  </a:outerShdw>
                </a:effectLst>
                <a:latin typeface="Times New Roman" pitchFamily="18" charset="0"/>
              </a:rPr>
              <a:t> </a:t>
            </a:r>
            <a:r>
              <a:rPr lang="es-MX" sz="2400" dirty="0" err="1">
                <a:solidFill>
                  <a:srgbClr val="0000FF"/>
                </a:solidFill>
                <a:effectLst>
                  <a:outerShdw blurRad="38100" dist="38100" dir="2700000" algn="tl">
                    <a:srgbClr val="000000">
                      <a:alpha val="43137"/>
                    </a:srgbClr>
                  </a:outerShdw>
                </a:effectLst>
                <a:latin typeface="Times New Roman" pitchFamily="18" charset="0"/>
              </a:rPr>
              <a:t>plane</a:t>
            </a:r>
            <a:r>
              <a:rPr lang="es-MX" sz="2800" b="1" u="sng" dirty="0" err="1">
                <a:solidFill>
                  <a:srgbClr val="C00000"/>
                </a:solidFill>
                <a:effectLst>
                  <a:outerShdw blurRad="38100" dist="38100" dir="2700000" algn="tl">
                    <a:srgbClr val="000000">
                      <a:alpha val="43137"/>
                    </a:srgbClr>
                  </a:outerShdw>
                </a:effectLst>
                <a:latin typeface="Times New Roman" pitchFamily="18" charset="0"/>
              </a:rPr>
              <a:t>ø</a:t>
            </a:r>
            <a:r>
              <a:rPr lang="es-MX" sz="2400" dirty="0">
                <a:solidFill>
                  <a:srgbClr val="0000FF"/>
                </a:solidFill>
                <a:effectLst>
                  <a:outerShdw blurRad="38100" dist="38100" dir="2700000" algn="tl">
                    <a:srgbClr val="000000">
                      <a:alpha val="43137"/>
                    </a:srgbClr>
                  </a:outerShdw>
                </a:effectLst>
                <a:latin typeface="Times New Roman" pitchFamily="18" charset="0"/>
              </a:rPr>
              <a:t>. Porque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que aumentar la, la, el precio de la gasolina, había que aumentar el pasaje.</a:t>
            </a:r>
          </a:p>
          <a:p>
            <a:pPr algn="ctr">
              <a:lnSpc>
                <a:spcPts val="3000"/>
              </a:lnSpc>
              <a:spcBef>
                <a:spcPts val="0"/>
              </a:spcBef>
              <a:buFontTx/>
              <a:buNone/>
            </a:pPr>
            <a:r>
              <a:rPr lang="es-MX" sz="2400" b="1" u="sng" dirty="0">
                <a:solidFill>
                  <a:srgbClr val="0000FF"/>
                </a:solidFill>
                <a:effectLst>
                  <a:outerShdw blurRad="38100" dist="38100" dir="2700000" algn="tl">
                    <a:srgbClr val="000000">
                      <a:alpha val="43137"/>
                    </a:srgbClr>
                  </a:outerShdw>
                </a:effectLst>
                <a:latin typeface="Times New Roman" pitchFamily="18" charset="0"/>
              </a:rPr>
              <a:t>2.</a:t>
            </a:r>
            <a:r>
              <a:rPr lang="es-MX" sz="2400" dirty="0">
                <a:solidFill>
                  <a:srgbClr val="0000FF"/>
                </a:solidFill>
                <a:effectLst>
                  <a:outerShdw blurRad="38100" dist="38100" dir="2700000" algn="tl">
                    <a:srgbClr val="000000">
                      <a:alpha val="43137"/>
                    </a:srgbClr>
                  </a:outerShdw>
                </a:effectLst>
                <a:latin typeface="Times New Roman" pitchFamily="18" charset="0"/>
              </a:rPr>
              <a:t>  Porque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que el </a:t>
            </a:r>
            <a:r>
              <a:rPr lang="es-MX" sz="2400" dirty="0" err="1">
                <a:solidFill>
                  <a:srgbClr val="0000FF"/>
                </a:solidFill>
                <a:effectLst>
                  <a:outerShdw blurRad="38100" dist="38100" dir="2700000" algn="tl">
                    <a:srgbClr val="000000">
                      <a:alpha val="43137"/>
                    </a:srgbClr>
                  </a:outerShdw>
                </a:effectLst>
                <a:latin typeface="Times New Roman" pitchFamily="18" charset="0"/>
              </a:rPr>
              <a:t>paí</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err="1">
                <a:solidFill>
                  <a:srgbClr val="0000FF"/>
                </a:solidFill>
                <a:effectLst>
                  <a:outerShdw blurRad="38100" dist="38100" dir="2700000" algn="tl">
                    <a:srgbClr val="000000">
                      <a:alpha val="43137"/>
                    </a:srgbClr>
                  </a:outerShdw>
                </a:effectLst>
                <a:latin typeface="Times New Roman" pitchFamily="18" charset="0"/>
              </a:rPr>
              <a:t>tá</a:t>
            </a:r>
            <a:r>
              <a:rPr lang="es-MX" sz="2400" dirty="0">
                <a:solidFill>
                  <a:srgbClr val="0000FF"/>
                </a:solidFill>
                <a:effectLst>
                  <a:outerShdw blurRad="38100" dist="38100" dir="2700000" algn="tl">
                    <a:srgbClr val="000000">
                      <a:alpha val="43137"/>
                    </a:srgbClr>
                  </a:outerShdw>
                </a:effectLst>
                <a:latin typeface="Times New Roman" pitchFamily="18" charset="0"/>
              </a:rPr>
              <a:t> en </a:t>
            </a:r>
            <a:r>
              <a:rPr lang="es-MX" sz="2400" dirty="0" err="1">
                <a:solidFill>
                  <a:srgbClr val="0000FF"/>
                </a:solidFill>
                <a:effectLst>
                  <a:outerShdw blurRad="38100" dist="38100" dir="2700000" algn="tl">
                    <a:srgbClr val="000000">
                      <a:alpha val="43137"/>
                    </a:srgbClr>
                  </a:outerShdw>
                </a:effectLst>
                <a:latin typeface="Times New Roman" pitchFamily="18" charset="0"/>
              </a:rPr>
              <a:t>crisi</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Y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tamo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en mala todo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Lo que hay que bajar la comida, bajar gasolina, y bajar todo el mundo. </a:t>
            </a:r>
            <a:r>
              <a:rPr lang="es-MX" sz="2400" dirty="0" err="1">
                <a:solidFill>
                  <a:srgbClr val="0000FF"/>
                </a:solidFill>
                <a:effectLst>
                  <a:outerShdw blurRad="38100" dist="38100" dir="2700000" algn="tl">
                    <a:srgbClr val="000000">
                      <a:alpha val="43137"/>
                    </a:srgbClr>
                  </a:outerShdw>
                </a:effectLst>
                <a:latin typeface="Times New Roman" pitchFamily="18" charset="0"/>
              </a:rPr>
              <a:t>Entonce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va a venir el pasaje carísimo.</a:t>
            </a:r>
          </a:p>
          <a:p>
            <a:pPr algn="ctr">
              <a:lnSpc>
                <a:spcPts val="3000"/>
              </a:lnSpc>
              <a:spcBef>
                <a:spcPts val="0"/>
              </a:spcBef>
              <a:buFontTx/>
              <a:buNone/>
            </a:pPr>
            <a:r>
              <a:rPr lang="es-MX" sz="2400" b="1" u="sng" dirty="0">
                <a:solidFill>
                  <a:srgbClr val="0000FF"/>
                </a:solidFill>
                <a:effectLst>
                  <a:outerShdw blurRad="38100" dist="38100" dir="2700000" algn="tl">
                    <a:srgbClr val="000000">
                      <a:alpha val="43137"/>
                    </a:srgbClr>
                  </a:outerShdw>
                </a:effectLst>
                <a:latin typeface="Times New Roman" pitchFamily="18" charset="0"/>
              </a:rPr>
              <a:t>3.</a:t>
            </a:r>
            <a:r>
              <a:rPr lang="es-MX" sz="2400" dirty="0">
                <a:solidFill>
                  <a:srgbClr val="0000FF"/>
                </a:solidFill>
                <a:effectLst>
                  <a:outerShdw blurRad="38100" dist="38100" dir="2700000" algn="tl">
                    <a:srgbClr val="000000">
                      <a:alpha val="43137"/>
                    </a:srgbClr>
                  </a:outerShdw>
                </a:effectLst>
                <a:latin typeface="Times New Roman" pitchFamily="18" charset="0"/>
              </a:rPr>
              <a:t>  El pobre, el pobre se va a ir a pique.</a:t>
            </a:r>
          </a:p>
          <a:p>
            <a:pPr algn="ctr">
              <a:lnSpc>
                <a:spcPts val="3000"/>
              </a:lnSpc>
              <a:spcBef>
                <a:spcPts val="0"/>
              </a:spcBef>
              <a:spcAft>
                <a:spcPts val="600"/>
              </a:spcAft>
              <a:buFontTx/>
              <a:buNone/>
            </a:pPr>
            <a:r>
              <a:rPr lang="es-MX" sz="2400" b="1" u="sng" dirty="0">
                <a:solidFill>
                  <a:srgbClr val="0000FF"/>
                </a:solidFill>
                <a:effectLst>
                  <a:outerShdw blurRad="38100" dist="38100" dir="2700000" algn="tl">
                    <a:srgbClr val="000000">
                      <a:alpha val="43137"/>
                    </a:srgbClr>
                  </a:outerShdw>
                </a:effectLst>
                <a:latin typeface="Times New Roman" pitchFamily="18" charset="0"/>
              </a:rPr>
              <a:t>4.</a:t>
            </a:r>
            <a:r>
              <a:rPr lang="es-MX" sz="2400" dirty="0">
                <a:solidFill>
                  <a:srgbClr val="0000FF"/>
                </a:solidFill>
                <a:effectLst>
                  <a:outerShdw blurRad="38100" dist="38100" dir="2700000" algn="tl">
                    <a:srgbClr val="000000">
                      <a:alpha val="43137"/>
                    </a:srgbClr>
                  </a:outerShdw>
                </a:effectLst>
                <a:latin typeface="Times New Roman" pitchFamily="18" charset="0"/>
              </a:rPr>
              <a:t>  No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bueno que la suba porque tú sabe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a:t>
            </a:r>
            <a:r>
              <a:rPr lang="es-MX" sz="2400" dirty="0" err="1">
                <a:solidFill>
                  <a:srgbClr val="0000FF"/>
                </a:solidFill>
                <a:effectLst>
                  <a:outerShdw blurRad="38100" dist="38100" dir="2700000" algn="tl">
                    <a:srgbClr val="000000">
                      <a:alpha val="43137"/>
                    </a:srgbClr>
                  </a:outerShdw>
                </a:effectLst>
                <a:latin typeface="Times New Roman" pitchFamily="18" charset="0"/>
              </a:rPr>
              <a:t>nosotro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chofere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somo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padre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de familia y lo que </a:t>
            </a:r>
            <a:r>
              <a:rPr lang="es-MX" sz="2400" dirty="0" err="1">
                <a:solidFill>
                  <a:srgbClr val="0000FF"/>
                </a:solidFill>
                <a:effectLst>
                  <a:outerShdw blurRad="38100" dist="38100" dir="2700000" algn="tl">
                    <a:srgbClr val="000000">
                      <a:alpha val="43137"/>
                    </a:srgbClr>
                  </a:outerShdw>
                </a:effectLst>
                <a:latin typeface="Times New Roman" pitchFamily="18" charset="0"/>
              </a:rPr>
              <a:t>pagamo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a:t>
            </a:r>
            <a:r>
              <a:rPr lang="es-MX" sz="2400" dirty="0" err="1">
                <a:solidFill>
                  <a:srgbClr val="0000FF"/>
                </a:solidFill>
                <a:effectLst>
                  <a:outerShdw blurRad="38100" dist="38100" dir="2700000" algn="tl">
                    <a:srgbClr val="000000">
                      <a:alpha val="43137"/>
                    </a:srgbClr>
                  </a:outerShdw>
                </a:effectLst>
                <a:latin typeface="Times New Roman" pitchFamily="18" charset="0"/>
              </a:rPr>
              <a:t>dosciento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peso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de carro de </a:t>
            </a:r>
            <a:r>
              <a:rPr lang="es-MX" sz="2400" dirty="0" err="1">
                <a:solidFill>
                  <a:srgbClr val="0000FF"/>
                </a:solidFill>
                <a:effectLst>
                  <a:outerShdw blurRad="38100" dist="38100" dir="2700000" algn="tl">
                    <a:srgbClr val="000000">
                      <a:alpha val="43137"/>
                    </a:srgbClr>
                  </a:outerShdw>
                </a:effectLst>
                <a:latin typeface="Times New Roman" pitchFamily="18" charset="0"/>
              </a:rPr>
              <a:t>tran</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porte público, no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debido que la suba y no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MX" sz="2400" dirty="0">
                <a:solidFill>
                  <a:srgbClr val="0000FF"/>
                </a:solidFill>
                <a:effectLst>
                  <a:outerShdw blurRad="38100" dist="38100" dir="2700000" algn="tl">
                    <a:srgbClr val="000000">
                      <a:alpha val="43137"/>
                    </a:srgbClr>
                  </a:outerShdw>
                </a:effectLst>
                <a:latin typeface="Times New Roman" pitchFamily="18" charset="0"/>
              </a:rPr>
              <a:t> lo correcto.</a:t>
            </a:r>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pic>
        <p:nvPicPr>
          <p:cNvPr id="6" name="2. Pop.VariosChoferes">
            <a:hlinkClick r:id="" action="ppaction://media"/>
            <a:extLst>
              <a:ext uri="{FF2B5EF4-FFF2-40B4-BE49-F238E27FC236}">
                <a16:creationId xmlns:a16="http://schemas.microsoft.com/office/drawing/2014/main" id="{9EF39D7B-5F4D-095B-5159-BFCEA98704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52261" y="845183"/>
            <a:ext cx="190022" cy="190022"/>
          </a:xfrm>
          <a:prstGeom prst="rect">
            <a:avLst/>
          </a:prstGeom>
        </p:spPr>
      </p:pic>
      <p:sp>
        <p:nvSpPr>
          <p:cNvPr id="10" name="Title 1">
            <a:extLst>
              <a:ext uri="{FF2B5EF4-FFF2-40B4-BE49-F238E27FC236}">
                <a16:creationId xmlns:a16="http://schemas.microsoft.com/office/drawing/2014/main" id="{7F354FC2-1BC4-D7C8-7C6C-D93D5431894F}"/>
              </a:ext>
            </a:extLst>
          </p:cNvPr>
          <p:cNvSpPr>
            <a:spLocks noGrp="1"/>
          </p:cNvSpPr>
          <p:nvPr>
            <p:ph type="title"/>
          </p:nvPr>
        </p:nvSpPr>
        <p:spPr>
          <a:xfrm>
            <a:off x="781050" y="433465"/>
            <a:ext cx="7581900" cy="808038"/>
          </a:xfrm>
          <a:ln w="28575">
            <a:solidFill>
              <a:srgbClr val="0000FF"/>
            </a:solidFill>
          </a:ln>
        </p:spPr>
        <p:txBody>
          <a:bodyPr>
            <a:normAutofit/>
          </a:bodyPr>
          <a:lstStyle/>
          <a:p>
            <a:pPr algn="ctr"/>
            <a:r>
              <a:rPr lang="es-ES_tradnl" sz="2800" dirty="0">
                <a:solidFill>
                  <a:srgbClr val="0000FF"/>
                </a:solidFill>
                <a:effectLst>
                  <a:outerShdw blurRad="38100" dist="38100" dir="2700000" algn="tl">
                    <a:srgbClr val="000000">
                      <a:alpha val="43137"/>
                    </a:srgbClr>
                  </a:outerShdw>
                </a:effectLst>
                <a:latin typeface="Times New Roman" pitchFamily="18" charset="0"/>
              </a:rPr>
              <a:t>Ilustración </a:t>
            </a:r>
            <a:r>
              <a:rPr lang="es-DO" sz="2800" dirty="0">
                <a:solidFill>
                  <a:srgbClr val="0000FF"/>
                </a:solidFill>
                <a:effectLst>
                  <a:outerShdw blurRad="38100" dist="38100" dir="2700000" algn="tl">
                    <a:srgbClr val="000000">
                      <a:alpha val="43137"/>
                    </a:srgbClr>
                  </a:outerShdw>
                </a:effectLst>
                <a:latin typeface="Times New Roman" pitchFamily="18" charset="0"/>
              </a:rPr>
              <a:t>del radicalismo </a:t>
            </a:r>
            <a:r>
              <a:rPr lang="es-ES_tradnl" sz="2800" dirty="0">
                <a:solidFill>
                  <a:srgbClr val="0000FF"/>
                </a:solidFill>
                <a:effectLst>
                  <a:outerShdw blurRad="38100" dist="38100" dir="2700000" algn="tl">
                    <a:srgbClr val="000000">
                      <a:alpha val="43137"/>
                    </a:srgbClr>
                  </a:outerShdw>
                </a:effectLst>
                <a:latin typeface="Times New Roman" pitchFamily="18" charset="0"/>
              </a:rPr>
              <a:t>de la elisión de /s/</a:t>
            </a:r>
            <a:endParaRPr lang="en-US" sz="2800" dirty="0">
              <a:solidFill>
                <a:srgbClr val="0000FF"/>
              </a:solidFill>
            </a:endParaRPr>
          </a:p>
        </p:txBody>
      </p:sp>
    </p:spTree>
    <p:extLst>
      <p:ext uri="{BB962C8B-B14F-4D97-AF65-F5344CB8AC3E}">
        <p14:creationId xmlns:p14="http://schemas.microsoft.com/office/powerpoint/2010/main" val="39834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inVertical)">
                                      <p:cBhvr>
                                        <p:cTn id="11" dur="500"/>
                                        <p:tgtEl>
                                          <p:spTgt spid="2">
                                            <p:bg/>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Vertical)">
                                      <p:cBhvr>
                                        <p:cTn id="21" dur="500"/>
                                        <p:tgtEl>
                                          <p:spTgt spid="2">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barn(inVertical)">
                                      <p:cBhvr>
                                        <p:cTn id="24" dur="500"/>
                                        <p:tgtEl>
                                          <p:spTgt spid="2">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barn(inVertical)">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3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uiExpand="1" build="p"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150B1AA-EC85-4242-9C99-EFB6BFFA19D4}" type="datetime1">
              <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30/3/2023</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10"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2C92E3-BEDE-4F2A-98B7-132BD4B7E0B1}" type="slidenum">
              <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40965" name="Rectangle 5"/>
          <p:cNvSpPr>
            <a:spLocks noChangeArrowheads="1"/>
          </p:cNvSpPr>
          <p:nvPr/>
        </p:nvSpPr>
        <p:spPr bwMode="auto">
          <a:xfrm>
            <a:off x="0" y="2286000"/>
            <a:ext cx="9144000" cy="0"/>
          </a:xfrm>
          <a:prstGeom prst="rect">
            <a:avLst/>
          </a:prstGeom>
          <a:noFill/>
          <a:ln w="9525">
            <a:no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 name="Rectangle 1"/>
          <p:cNvSpPr/>
          <p:nvPr/>
        </p:nvSpPr>
        <p:spPr>
          <a:xfrm>
            <a:off x="304798" y="948651"/>
            <a:ext cx="8534400" cy="5555367"/>
          </a:xfrm>
          <a:prstGeom prst="rect">
            <a:avLst/>
          </a:prstGeom>
          <a:solidFill>
            <a:schemeClr val="bg1">
              <a:lumMod val="95000"/>
            </a:schemeClr>
          </a:solidFill>
          <a:ln w="19050">
            <a:solidFill>
              <a:srgbClr val="0000CC"/>
            </a:solidFill>
          </a:ln>
        </p:spPr>
        <p:txBody>
          <a:bodyPr wrap="square">
            <a:spAutoFit/>
          </a:bodyPr>
          <a:lstStyle/>
          <a:p>
            <a:pPr marL="0" marR="0" lvl="0" indent="0" algn="ctr" defTabSz="914400" rtl="0" eaLnBrk="1" fontAlgn="base" latinLnBrk="0" hangingPunct="1">
              <a:lnSpc>
                <a:spcPts val="800"/>
              </a:lnSpc>
              <a:spcBef>
                <a:spcPts val="0"/>
              </a:spcBef>
              <a:spcAft>
                <a:spcPts val="0"/>
              </a:spcAft>
              <a:buClrTx/>
              <a:buSzTx/>
              <a:buFontTx/>
              <a:buNone/>
              <a:tabLst/>
              <a:defRPr/>
            </a:pPr>
            <a:endParaRPr kumimoji="0" lang="es-ES_tradnl" sz="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3300"/>
              </a:lnSpc>
              <a:spcBef>
                <a:spcPts val="0"/>
              </a:spcBef>
              <a:spcAft>
                <a:spcPts val="600"/>
              </a:spcAft>
              <a:buClrTx/>
              <a:buSzTx/>
              <a:buFontTx/>
              <a:buNone/>
              <a:tabLst/>
              <a:defRPr/>
            </a:pP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WP TypographicSymbols" panose="00000400000000000000" pitchFamily="2" charset="0"/>
                <a:ea typeface="Times New Roman" panose="02020603050405020304" pitchFamily="18" charset="0"/>
                <a:cs typeface="Times New Roman" panose="02020603050405020304" pitchFamily="18" charset="0"/>
              </a:rPr>
              <a:t> </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Hemo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ido cuatro vece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a la CAASD y lo que no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hacen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promesa</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y promesa</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y no </a:t>
            </a:r>
            <a:r>
              <a:rPr kumimoji="0" lang="es-ES_tradnl" sz="28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no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resuelven el problema. Parece que tienen 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la, la tubería </a:t>
            </a:r>
            <a:r>
              <a:rPr kumimoji="0" lang="es-ES_tradnl" sz="28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entaponada</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o no sé qué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lo que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tá</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pasando.</a:t>
            </a:r>
            <a:endParaRPr kumimoji="0" lang="en-US"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3300"/>
              </a:lnSpc>
              <a:spcBef>
                <a:spcPts val="0"/>
              </a:spcBef>
              <a:spcAft>
                <a:spcPts val="600"/>
              </a:spcAft>
              <a:buClrTx/>
              <a:buSzTx/>
              <a:buFontTx/>
              <a:buNone/>
              <a:tabLst/>
              <a:defRPr/>
            </a:pP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WP TypographicSymbols" panose="00000400000000000000" pitchFamily="2" charset="0"/>
                <a:ea typeface="Times New Roman" panose="02020603050405020304" pitchFamily="18" charset="0"/>
                <a:cs typeface="Times New Roman" panose="02020603050405020304" pitchFamily="18" charset="0"/>
              </a:rPr>
              <a:t> </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Que manden, que no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manden agua, que no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manden agua, que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tamo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seco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Como cuatro mese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que no viene una gota de agua.</a:t>
            </a:r>
            <a:endParaRPr kumimoji="0" lang="en-US"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3300"/>
              </a:lnSpc>
              <a:spcBef>
                <a:spcPts val="0"/>
              </a:spcBef>
              <a:spcAft>
                <a:spcPts val="0"/>
              </a:spcAft>
              <a:buClrTx/>
              <a:buSzTx/>
              <a:buFontTx/>
              <a:buNone/>
              <a:tabLst/>
              <a:defRPr/>
            </a:pP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WP TypographicSymbols" panose="00000400000000000000" pitchFamily="2" charset="0"/>
                <a:ea typeface="Times New Roman" panose="02020603050405020304" pitchFamily="18" charset="0"/>
                <a:cs typeface="Times New Roman" panose="02020603050405020304" pitchFamily="18" charset="0"/>
              </a:rPr>
              <a:t> </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Lo que se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tá</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exigiendo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que se mande el agua nada </a:t>
            </a:r>
            <a:r>
              <a:rPr kumimoji="0" lang="es-ES_tradnl" sz="28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má</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Aquí se paga </a:t>
            </a:r>
            <a:r>
              <a:rPr kumimoji="0" lang="es-ES_tradnl" sz="28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impue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to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se paga todo, todo lo que paga un ciudadano y somo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persona</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pobre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ø</a:t>
            </a:r>
            <a:r>
              <a:rPr kumimoji="0" lang="es-ES_tradnl" sz="2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rPr>
              <a:t>. Aquí lo que se exige que se mande el agua y que se cumpla con la promesa que se hizo.</a:t>
            </a:r>
          </a:p>
          <a:p>
            <a:pPr marL="0" marR="0" lvl="0" indent="0" algn="ctr" defTabSz="914400" rtl="0" eaLnBrk="1" fontAlgn="base" latinLnBrk="0" hangingPunct="1">
              <a:lnSpc>
                <a:spcPts val="1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D02DC0A-AA1B-E03E-D268-F3C321B1E7C0}"/>
              </a:ext>
            </a:extLst>
          </p:cNvPr>
          <p:cNvSpPr/>
          <p:nvPr/>
        </p:nvSpPr>
        <p:spPr>
          <a:xfrm>
            <a:off x="1480832" y="353982"/>
            <a:ext cx="6182333" cy="46166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DO"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Muestra del habla popular en Santo Domingo</a:t>
            </a:r>
            <a:endPar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pic>
        <p:nvPicPr>
          <p:cNvPr id="3" name="7. SANTO.DGO.NSB">
            <a:hlinkClick r:id="" action="ppaction://media"/>
            <a:extLst>
              <a:ext uri="{FF2B5EF4-FFF2-40B4-BE49-F238E27FC236}">
                <a16:creationId xmlns:a16="http://schemas.microsoft.com/office/drawing/2014/main" id="{628B3E6A-7423-A023-CD0F-6199E73A7C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470514"/>
            <a:ext cx="228600" cy="228600"/>
          </a:xfrm>
          <a:prstGeom prst="rect">
            <a:avLst/>
          </a:prstGeom>
        </p:spPr>
      </p:pic>
    </p:spTree>
  </p:cSld>
  <p:clrMapOvr>
    <a:masterClrMapping/>
  </p:clrMapOvr>
  <p:transition spd="med" advClick="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par>
                          <p:cTn id="8" fill="hold">
                            <p:stCondLst>
                              <p:cond delay="8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par>
                          <p:cTn id="12" fill="hold">
                            <p:stCondLst>
                              <p:cond delay="1300"/>
                            </p:stCondLst>
                            <p:childTnLst>
                              <p:par>
                                <p:cTn id="13" presetID="21" presetClass="entr" presetSubtype="3"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3)">
                                      <p:cBhvr>
                                        <p:cTn id="15" dur="500"/>
                                        <p:tgtEl>
                                          <p:spTgt spid="2">
                                            <p:txEl>
                                              <p:pRg st="1" end="1"/>
                                            </p:txEl>
                                          </p:spTgt>
                                        </p:tgtEl>
                                      </p:cBhvr>
                                    </p:animEffect>
                                  </p:childTnLst>
                                </p:cTn>
                              </p:par>
                            </p:childTnLst>
                          </p:cTn>
                        </p:par>
                        <p:par>
                          <p:cTn id="16" fill="hold">
                            <p:stCondLst>
                              <p:cond delay="1800"/>
                            </p:stCondLst>
                            <p:childTnLst>
                              <p:par>
                                <p:cTn id="17" presetID="21" presetClass="entr" presetSubtype="3"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heel(3)">
                                      <p:cBhvr>
                                        <p:cTn id="19" dur="500"/>
                                        <p:tgtEl>
                                          <p:spTgt spid="2">
                                            <p:txEl>
                                              <p:pRg st="2" end="2"/>
                                            </p:txEl>
                                          </p:spTgt>
                                        </p:tgtEl>
                                      </p:cBhvr>
                                    </p:animEffect>
                                  </p:childTnLst>
                                </p:cTn>
                              </p:par>
                            </p:childTnLst>
                          </p:cTn>
                        </p:par>
                        <p:par>
                          <p:cTn id="20" fill="hold">
                            <p:stCondLst>
                              <p:cond delay="2300"/>
                            </p:stCondLst>
                            <p:childTnLst>
                              <p:par>
                                <p:cTn id="21" presetID="21" presetClass="entr" presetSubtype="3" fill="hold"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heel(3)">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308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40D9F2B-09F8-877C-190B-D07C56422A89}"/>
              </a:ext>
            </a:extLst>
          </p:cNvPr>
          <p:cNvSpPr>
            <a:spLocks noGrp="1"/>
          </p:cNvSpPr>
          <p:nvPr>
            <p:ph idx="1"/>
          </p:nvPr>
        </p:nvSpPr>
        <p:spPr/>
        <p:txBody>
          <a:bodyPr/>
          <a:lstStyle/>
          <a:p>
            <a:endParaRPr lang="es-E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60672B-BCE7-41D7-8C46-56F0D2C1934C}" type="datetime1">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30/3/2023</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68EA03-A2B5-4922-B577-5601BF7EA8F3}" type="slidenum">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s-DO" sz="1200" b="0" i="0" u="none" strike="noStrike" kern="1200" cap="none" spc="0" normalizeH="0" baseline="0" noProof="0" dirty="0">
              <a:ln>
                <a:noFill/>
              </a:ln>
              <a:solidFill>
                <a:prstClr val="black">
                  <a:tint val="75000"/>
                </a:prstClr>
              </a:solidFill>
              <a:effectLst/>
              <a:uLnTx/>
              <a:uFillTx/>
              <a:latin typeface="Times New Roman" pitchFamily="18" charset="0"/>
              <a:ea typeface="+mn-ea"/>
              <a:cs typeface="+mn-cs"/>
            </a:endParaRPr>
          </a:p>
        </p:txBody>
      </p:sp>
      <p:sp>
        <p:nvSpPr>
          <p:cNvPr id="9" name="Rectangle 8"/>
          <p:cNvSpPr/>
          <p:nvPr/>
        </p:nvSpPr>
        <p:spPr>
          <a:xfrm>
            <a:off x="220980" y="905266"/>
            <a:ext cx="8696960" cy="5560497"/>
          </a:xfrm>
          <a:prstGeom prst="rect">
            <a:avLst/>
          </a:prstGeom>
          <a:solidFill>
            <a:schemeClr val="bg1">
              <a:lumMod val="95000"/>
            </a:schemeClr>
          </a:solidFill>
          <a:ln w="28575">
            <a:solidFill>
              <a:srgbClr val="0000FF"/>
            </a:solidFill>
            <a:prstDash val="sysDash"/>
          </a:ln>
        </p:spPr>
        <p:txBody>
          <a:bodyPr wrap="square">
            <a:spAutoFit/>
          </a:bodyPr>
          <a:lstStyle/>
          <a:p>
            <a:pPr marL="0" marR="0" lvl="0" indent="0" algn="ctr" defTabSz="914400" rtl="0" eaLnBrk="1" fontAlgn="base" latinLnBrk="0" hangingPunct="1">
              <a:lnSpc>
                <a:spcPts val="2500"/>
              </a:lnSpc>
              <a:spcBef>
                <a:spcPts val="0"/>
              </a:spcBef>
              <a:spcAft>
                <a:spcPts val="600"/>
              </a:spcAft>
              <a:buClrTx/>
              <a:buSzTx/>
              <a:buFontTx/>
              <a:buNone/>
              <a:tabLst/>
              <a:defRPr/>
            </a:pPr>
            <a:r>
              <a:rPr kumimoji="0" lang="es-ES_tradnl" sz="2000" b="1"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1.</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La situación económica </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tá</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dura. Que lo que 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médico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ganan en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momento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no le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alcanza para nada. Yo le hago un llamado al Gobierno para que interceda en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porque cuando pasan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tipo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de incidente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lo</a:t>
            </a:r>
            <a:r>
              <a:rPr kumimoji="0" lang="es-ES_tradnl" sz="24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s</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único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perjudicado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son 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paciente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2500"/>
              </a:lnSpc>
              <a:spcBef>
                <a:spcPts val="0"/>
              </a:spcBef>
              <a:spcAft>
                <a:spcPts val="600"/>
              </a:spcAft>
              <a:buClrTx/>
              <a:buSzTx/>
              <a:buFontTx/>
              <a:buNone/>
              <a:tabLst/>
              <a:defRPr/>
            </a:pPr>
            <a:r>
              <a:rPr kumimoji="0" lang="es-ES_tradnl" sz="2000" b="1"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2.</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tá</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malo, porque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 fuerza de cuarto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que se mueve todo. Y hay mucho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atraco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ahora en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te Gobierno, y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nunca se va a acabar. Ve, eso fue un atraco que me hicieron ahí. Me quitaron una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copeta y un revólver, y </a:t>
            </a:r>
            <a:r>
              <a:rPr kumimoji="0" lang="es-ES_tradnl"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todavía no me han atendido, de</a:t>
            </a:r>
            <a:r>
              <a:rPr kumimoji="0" lang="es-ES_tradnl" b="0"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n</a:t>
            </a:r>
            <a:r>
              <a:rPr kumimoji="0" lang="es-ES_tradnl" i="0"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d</a:t>
            </a:r>
            <a:r>
              <a:rPr kumimoji="0" lang="es-ES_tradnl"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e el sábado. </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Nada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má</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me dieron</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eso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puntico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ahí</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2500"/>
              </a:lnSpc>
              <a:spcBef>
                <a:spcPts val="0"/>
              </a:spcBef>
              <a:spcAft>
                <a:spcPts val="600"/>
              </a:spcAft>
              <a:buClrTx/>
              <a:buSzTx/>
              <a:buFontTx/>
              <a:buNone/>
              <a:tabLst/>
              <a:defRPr/>
            </a:pPr>
            <a:r>
              <a:rPr kumimoji="0" lang="es-ES_tradnl" sz="2000" b="1"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3.</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Adió</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yo que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toy</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pagando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ello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pasilleando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y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nosotro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con eso, ve un dolor que tengo ahí que ni voltearme puedo de ahí, ahí.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Entonce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ello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pueden hacer su huelga en otra forma, no ca</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tigando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al paciente.</a:t>
            </a:r>
            <a:endParaRPr kumimoji="0" lang="en-U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ts val="2500"/>
              </a:lnSpc>
              <a:spcBef>
                <a:spcPts val="0"/>
              </a:spcBef>
              <a:spcAft>
                <a:spcPts val="600"/>
              </a:spcAft>
              <a:buClrTx/>
              <a:buSzTx/>
              <a:buFontTx/>
              <a:buNone/>
              <a:tabLst/>
              <a:defRPr/>
            </a:pPr>
            <a:r>
              <a:rPr kumimoji="0" lang="es-ES_tradnl" sz="2000" b="1"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4.</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médico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u</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ted</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sabe, hacen la huelga y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entonce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nosotro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paciente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que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pasamo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trabajo. Sí, porque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nosotro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tamo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aquí de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de la</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sei</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y media de la mañana y todavía no </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no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1" i="0"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rPr>
              <a:t>han podido ver por eso, por la huelga. </a:t>
            </a:r>
            <a:endParaRPr kumimoji="0" lang="en-US"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cs typeface="Times New Roman" panose="02020603050405020304" pitchFamily="18" charset="0"/>
            </a:endParaRPr>
          </a:p>
          <a:p>
            <a:pPr marR="0" lvl="0" algn="ctr" defTabSz="914400" rtl="0" eaLnBrk="1" fontAlgn="base" latinLnBrk="0" hangingPunct="1">
              <a:lnSpc>
                <a:spcPts val="2500"/>
              </a:lnSpc>
              <a:spcBef>
                <a:spcPct val="0"/>
              </a:spcBef>
              <a:spcAft>
                <a:spcPts val="0"/>
              </a:spcAft>
              <a:buClrTx/>
              <a:buSzTx/>
              <a:tabLst/>
              <a:defRPr/>
            </a:pPr>
            <a:r>
              <a:rPr kumimoji="0" lang="es-ES_tradnl" sz="2000" b="1"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5.</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 Yo </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toy</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 mala, me siento mala, me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tán</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 dando ha</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ta</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 mareo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MX" sz="2800" b="1" i="0"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aquí y aquí yo no he vi</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to</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 yo un médico. Yo no lo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Times New Roman" panose="02020603050405020304" pitchFamily="18" charset="0"/>
              </a:rPr>
              <a:t> veo aquí.</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US" sz="2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 name="Rectangle 1">
            <a:extLst>
              <a:ext uri="{FF2B5EF4-FFF2-40B4-BE49-F238E27FC236}">
                <a16:creationId xmlns:a16="http://schemas.microsoft.com/office/drawing/2014/main" id="{4D5DA843-7CBE-76E6-3C67-476B0E28B599}"/>
              </a:ext>
            </a:extLst>
          </p:cNvPr>
          <p:cNvSpPr/>
          <p:nvPr/>
        </p:nvSpPr>
        <p:spPr>
          <a:xfrm>
            <a:off x="1711960" y="275704"/>
            <a:ext cx="5715000" cy="461665"/>
          </a:xfrm>
          <a:prstGeom prst="rect">
            <a:avLst/>
          </a:prstGeom>
        </p:spPr>
        <p:txBody>
          <a:bodyPr wrap="square">
            <a:spAutoFit/>
          </a:bodyPr>
          <a:lstStyle/>
          <a:p>
            <a:pPr lvl="0" algn="ctr">
              <a:defRPr/>
            </a:pPr>
            <a:r>
              <a:rPr lang="es-DO" sz="2400" b="1" dirty="0">
                <a:solidFill>
                  <a:srgbClr val="0000FF"/>
                </a:solidFill>
                <a:effectLst>
                  <a:outerShdw blurRad="38100" dist="38100" dir="2700000" algn="tl">
                    <a:srgbClr val="000000">
                      <a:alpha val="43137"/>
                    </a:srgbClr>
                  </a:outerShdw>
                </a:effectLst>
              </a:rPr>
              <a:t>Muestra del habla </a:t>
            </a:r>
            <a:r>
              <a:rPr kumimoji="0" lang="es-DO"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popular en Santiago</a:t>
            </a:r>
            <a:endParaRPr kumimoji="0" lang="en-U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pic>
        <p:nvPicPr>
          <p:cNvPr id="3" name="7. SANTIAGO.NSB">
            <a:hlinkClick r:id="" action="ppaction://media"/>
            <a:extLst>
              <a:ext uri="{FF2B5EF4-FFF2-40B4-BE49-F238E27FC236}">
                <a16:creationId xmlns:a16="http://schemas.microsoft.com/office/drawing/2014/main" id="{8E233FD3-E53A-41BC-33D5-5D69D903EA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392237"/>
            <a:ext cx="228600" cy="228600"/>
          </a:xfrm>
          <a:prstGeom prst="rect">
            <a:avLst/>
          </a:prstGeom>
        </p:spPr>
      </p:pic>
      <p:sp>
        <p:nvSpPr>
          <p:cNvPr id="6" name="Oval 5">
            <a:extLst>
              <a:ext uri="{FF2B5EF4-FFF2-40B4-BE49-F238E27FC236}">
                <a16:creationId xmlns:a16="http://schemas.microsoft.com/office/drawing/2014/main" id="{980090A4-BE26-FD03-B0A9-1EB2348ED352}"/>
              </a:ext>
            </a:extLst>
          </p:cNvPr>
          <p:cNvSpPr/>
          <p:nvPr/>
        </p:nvSpPr>
        <p:spPr>
          <a:xfrm>
            <a:off x="7467600" y="1447800"/>
            <a:ext cx="594360" cy="457200"/>
          </a:xfrm>
          <a:prstGeom prst="ellipse">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80527713"/>
      </p:ext>
    </p:extLst>
  </p:cSld>
  <p:clrMapOvr>
    <a:masterClrMapping/>
  </p:clrMapOvr>
  <p:transition spd="med" advClick="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500"/>
                                        <p:tgtEl>
                                          <p:spTgt spid="9"/>
                                        </p:tgtEl>
                                      </p:cBhvr>
                                    </p:animEffect>
                                  </p:childTnLst>
                                </p:cTn>
                              </p:par>
                            </p:childTnLst>
                          </p:cTn>
                        </p:par>
                        <p:par>
                          <p:cTn id="12" fill="hold">
                            <p:stCondLst>
                              <p:cond delay="1000"/>
                            </p:stCondLst>
                            <p:childTnLst>
                              <p:par>
                                <p:cTn id="13" presetID="21" presetClass="entr" presetSubtype="3"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heel(3)">
                                      <p:cBhvr>
                                        <p:cTn id="15" dur="500"/>
                                        <p:tgtEl>
                                          <p:spTgt spid="9">
                                            <p:txEl>
                                              <p:pRg st="0" end="0"/>
                                            </p:txEl>
                                          </p:spTgt>
                                        </p:tgtEl>
                                      </p:cBhvr>
                                    </p:animEffect>
                                  </p:childTnLst>
                                </p:cTn>
                              </p:par>
                            </p:childTnLst>
                          </p:cTn>
                        </p:par>
                        <p:par>
                          <p:cTn id="16" fill="hold">
                            <p:stCondLst>
                              <p:cond delay="1500"/>
                            </p:stCondLst>
                            <p:childTnLst>
                              <p:par>
                                <p:cTn id="17" presetID="21" presetClass="entr" presetSubtype="3" fill="hold" nodeType="after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wheel(3)">
                                      <p:cBhvr>
                                        <p:cTn id="19" dur="500"/>
                                        <p:tgtEl>
                                          <p:spTgt spid="9">
                                            <p:txEl>
                                              <p:pRg st="1" end="1"/>
                                            </p:txEl>
                                          </p:spTgt>
                                        </p:tgtEl>
                                      </p:cBhvr>
                                    </p:animEffect>
                                  </p:childTnLst>
                                </p:cTn>
                              </p:par>
                            </p:childTnLst>
                          </p:cTn>
                        </p:par>
                        <p:par>
                          <p:cTn id="20" fill="hold">
                            <p:stCondLst>
                              <p:cond delay="2000"/>
                            </p:stCondLst>
                            <p:childTnLst>
                              <p:par>
                                <p:cTn id="21" presetID="21" presetClass="entr" presetSubtype="3" fill="hold" nodeType="after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heel(3)">
                                      <p:cBhvr>
                                        <p:cTn id="23" dur="500"/>
                                        <p:tgtEl>
                                          <p:spTgt spid="9">
                                            <p:txEl>
                                              <p:pRg st="2" end="2"/>
                                            </p:txEl>
                                          </p:spTgt>
                                        </p:tgtEl>
                                      </p:cBhvr>
                                    </p:animEffect>
                                  </p:childTnLst>
                                </p:cTn>
                              </p:par>
                            </p:childTnLst>
                          </p:cTn>
                        </p:par>
                        <p:par>
                          <p:cTn id="24" fill="hold">
                            <p:stCondLst>
                              <p:cond delay="2500"/>
                            </p:stCondLst>
                            <p:childTnLst>
                              <p:par>
                                <p:cTn id="25" presetID="21" presetClass="entr" presetSubtype="3" fill="hold" nodeType="after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heel(3)">
                                      <p:cBhvr>
                                        <p:cTn id="27" dur="500"/>
                                        <p:tgtEl>
                                          <p:spTgt spid="9">
                                            <p:txEl>
                                              <p:pRg st="3" end="3"/>
                                            </p:txEl>
                                          </p:spTgt>
                                        </p:tgtEl>
                                      </p:cBhvr>
                                    </p:animEffect>
                                  </p:childTnLst>
                                </p:cTn>
                              </p:par>
                            </p:childTnLst>
                          </p:cTn>
                        </p:par>
                        <p:par>
                          <p:cTn id="28" fill="hold">
                            <p:stCondLst>
                              <p:cond delay="3000"/>
                            </p:stCondLst>
                            <p:childTnLst>
                              <p:par>
                                <p:cTn id="29" presetID="21" presetClass="entr" presetSubtype="3"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heel(3)">
                                      <p:cBhvr>
                                        <p:cTn id="31" dur="500"/>
                                        <p:tgtEl>
                                          <p:spTgt spid="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8554" fill="hold"/>
                                        <p:tgtEl>
                                          <p:spTgt spid="3"/>
                                        </p:tgtEl>
                                      </p:cBhvr>
                                    </p:cmd>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9" grpId="0" animBg="1"/>
      <p:bldP spid="2"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247A8-9D19-D5AA-81BF-399920C15D34}"/>
              </a:ext>
            </a:extLst>
          </p:cNvPr>
          <p:cNvSpPr>
            <a:spLocks noGrp="1"/>
          </p:cNvSpPr>
          <p:nvPr>
            <p:ph idx="1"/>
          </p:nvPr>
        </p:nvSpPr>
        <p:spPr>
          <a:xfrm>
            <a:off x="457200" y="2083038"/>
            <a:ext cx="8229600" cy="4005263"/>
          </a:xfrm>
          <a:solidFill>
            <a:schemeClr val="bg1">
              <a:lumMod val="95000"/>
            </a:schemeClr>
          </a:solidFill>
          <a:ln w="28575">
            <a:solidFill>
              <a:srgbClr val="0000FF"/>
            </a:solidFill>
            <a:prstDash val="sysDash"/>
          </a:ln>
        </p:spPr>
        <p:txBody>
          <a:bodyPr>
            <a:normAutofit/>
          </a:bodyPr>
          <a:lstStyle/>
          <a:p>
            <a:pPr algn="ctr">
              <a:lnSpc>
                <a:spcPts val="3300"/>
              </a:lnSpc>
              <a:spcBef>
                <a:spcPts val="0"/>
              </a:spcBef>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 aprobaron do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crédito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 crédito con, con… un pool de banco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encabezado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 un banco italiano y el crédito del </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BND</a:t>
            </a:r>
            <a:r>
              <a:rPr lang="es-ES" sz="28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kumimoji="0" lang="es-ES"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Ambo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crédito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fueron coordinado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 sé por qué razón. E</a:t>
            </a:r>
            <a:r>
              <a:rPr lang="es-MX" sz="2800" b="1" u="sng" dirty="0">
                <a:solidFill>
                  <a:srgbClr val="C00000"/>
                </a:solidFill>
                <a:effectLst>
                  <a:outerShdw blurRad="38100" dist="38100" dir="2700000" algn="tl">
                    <a:srgbClr val="000000">
                      <a:alpha val="43137"/>
                    </a:srgbClr>
                  </a:outerShdw>
                </a:effectLst>
                <a:latin typeface="Times New Roman" pitchFamily="18" charset="0"/>
              </a:rPr>
              <a:t>ø</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tablecían</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por cada dólar que soltara el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BND</a:t>
            </a:r>
            <a:r>
              <a:rPr lang="es-ES" sz="2800" b="1" u="sng" dirty="0" err="1">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el pool de banco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italiano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soltaba uno también. Ha llegado el momento ya que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nosotro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podemo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seguir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perando</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porque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nosotro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necesitamo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terminar a Catalina. Y por eso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nosotro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que hemo</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pedido al Congreso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e</a:t>
            </a:r>
            <a:r>
              <a:rPr kumimoji="0" lang="es-MX"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 crédito que e</a:t>
            </a:r>
            <a:r>
              <a:rPr lang="es-MX" sz="2800" b="1" u="sng" dirty="0">
                <a:solidFill>
                  <a:srgbClr val="C00000"/>
                </a:solidFill>
                <a:effectLst>
                  <a:outerShdw blurRad="38100" dist="38100" dir="2700000" algn="tl">
                    <a:srgbClr val="000000">
                      <a:alpha val="43137"/>
                    </a:srgbClr>
                  </a:outerShdw>
                </a:effectLst>
                <a:latin typeface="Times New Roman" pitchFamily="18" charset="0"/>
              </a:rPr>
              <a:t>ø</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aprobado en, en el…, en el Congreso…</a:t>
            </a:r>
          </a:p>
        </p:txBody>
      </p:sp>
      <p:sp>
        <p:nvSpPr>
          <p:cNvPr id="4" name="Date Placeholder 3">
            <a:extLst>
              <a:ext uri="{FF2B5EF4-FFF2-40B4-BE49-F238E27FC236}">
                <a16:creationId xmlns:a16="http://schemas.microsoft.com/office/drawing/2014/main" id="{67FD7F61-5AA4-7915-2186-68389F27A158}"/>
              </a:ext>
            </a:extLst>
          </p:cNvPr>
          <p:cNvSpPr>
            <a:spLocks noGrp="1"/>
          </p:cNvSpPr>
          <p:nvPr>
            <p:ph type="dt" sz="half" idx="10"/>
          </p:nvPr>
        </p:nvSpPr>
        <p:spPr/>
        <p:txBody>
          <a:bodyPr/>
          <a:lstStyle/>
          <a:p>
            <a:fld id="{DB60672B-BCE7-41D7-8C46-56F0D2C1934C}" type="datetime1">
              <a:rPr lang="es-DO" smtClean="0"/>
              <a:pPr/>
              <a:t>30/3/2023</a:t>
            </a:fld>
            <a:endParaRPr lang="es-DO"/>
          </a:p>
        </p:txBody>
      </p:sp>
      <p:sp>
        <p:nvSpPr>
          <p:cNvPr id="5" name="Slide Number Placeholder 4">
            <a:extLst>
              <a:ext uri="{FF2B5EF4-FFF2-40B4-BE49-F238E27FC236}">
                <a16:creationId xmlns:a16="http://schemas.microsoft.com/office/drawing/2014/main" id="{AF24CA53-6D41-41FB-A432-1349E50C99C9}"/>
              </a:ext>
            </a:extLst>
          </p:cNvPr>
          <p:cNvSpPr>
            <a:spLocks noGrp="1"/>
          </p:cNvSpPr>
          <p:nvPr>
            <p:ph type="sldNum" sz="quarter" idx="12"/>
          </p:nvPr>
        </p:nvSpPr>
        <p:spPr/>
        <p:txBody>
          <a:bodyPr/>
          <a:lstStyle/>
          <a:p>
            <a:fld id="{1868EA03-A2B5-4922-B577-5601BF7EA8F3}" type="slidenum">
              <a:rPr lang="es-DO" smtClean="0"/>
              <a:pPr/>
              <a:t>13</a:t>
            </a:fld>
            <a:endParaRPr lang="es-DO"/>
          </a:p>
        </p:txBody>
      </p:sp>
      <p:sp>
        <p:nvSpPr>
          <p:cNvPr id="2" name="Title 1">
            <a:extLst>
              <a:ext uri="{FF2B5EF4-FFF2-40B4-BE49-F238E27FC236}">
                <a16:creationId xmlns:a16="http://schemas.microsoft.com/office/drawing/2014/main" id="{121BBE69-E651-741B-16C2-EF48BEF764D2}"/>
              </a:ext>
            </a:extLst>
          </p:cNvPr>
          <p:cNvSpPr>
            <a:spLocks noGrp="1"/>
          </p:cNvSpPr>
          <p:nvPr>
            <p:ph type="title"/>
          </p:nvPr>
        </p:nvSpPr>
        <p:spPr>
          <a:xfrm>
            <a:off x="1047750" y="711160"/>
            <a:ext cx="7048500" cy="960438"/>
          </a:xfrm>
          <a:ln w="28575">
            <a:solidFill>
              <a:srgbClr val="0000FF"/>
            </a:solidFill>
            <a:prstDash val="dash"/>
          </a:ln>
        </p:spPr>
        <p:txBody>
          <a:bodyPr>
            <a:noAutofit/>
          </a:bodyPr>
          <a:lstStyle/>
          <a:p>
            <a:pPr algn="ct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avanzado proceso de reducción no se limita a los hablantes de nivel social bajo.</a:t>
            </a:r>
          </a:p>
        </p:txBody>
      </p:sp>
      <p:pic>
        <p:nvPicPr>
          <p:cNvPr id="7" name="12. Pop.X.Dan.Medina">
            <a:hlinkClick r:id="" action="ppaction://media"/>
            <a:extLst>
              <a:ext uri="{FF2B5EF4-FFF2-40B4-BE49-F238E27FC236}">
                <a16:creationId xmlns:a16="http://schemas.microsoft.com/office/drawing/2014/main" id="{FF5E1D8A-53E5-CADE-7FBA-9AE4D3B31F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24800" y="1763395"/>
            <a:ext cx="228600" cy="228600"/>
          </a:xfrm>
          <a:prstGeom prst="rect">
            <a:avLst/>
          </a:prstGeom>
        </p:spPr>
      </p:pic>
    </p:spTree>
    <p:extLst>
      <p:ext uri="{BB962C8B-B14F-4D97-AF65-F5344CB8AC3E}">
        <p14:creationId xmlns:p14="http://schemas.microsoft.com/office/powerpoint/2010/main" val="323188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8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 grpId="0" uiExpand="1" build="p"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2330285"/>
            <a:ext cx="8784976" cy="3918272"/>
          </a:xfrm>
          <a:solidFill>
            <a:schemeClr val="bg1">
              <a:lumMod val="95000"/>
            </a:schemeClr>
          </a:solidFill>
          <a:ln w="28575">
            <a:solidFill>
              <a:srgbClr val="800080"/>
            </a:solidFill>
            <a:prstDash val="dash"/>
          </a:ln>
        </p:spPr>
        <p:txBody>
          <a:bodyPr>
            <a:normAutofit/>
          </a:bodyPr>
          <a:lstStyle/>
          <a:p>
            <a:pPr algn="ctr"/>
            <a:r>
              <a:rPr lang="es-ES" sz="2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Variación de la </a:t>
            </a:r>
            <a:r>
              <a:rPr lang="en-US" sz="2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endParaRPr lang="es-ES" sz="2400" dirty="0">
              <a:solidFill>
                <a:srgbClr val="0000FF"/>
              </a:solidFill>
              <a:latin typeface="Times New Roman" pitchFamily="18" charset="0"/>
              <a:cs typeface="Times New Roman" pitchFamily="18" charset="0"/>
            </a:endParaRPr>
          </a:p>
          <a:p>
            <a:pPr algn="ctr">
              <a:spcAft>
                <a:spcPts val="2400"/>
              </a:spcAft>
            </a:pPr>
            <a:r>
              <a:rPr lang="es-ES" sz="2400" dirty="0">
                <a:solidFill>
                  <a:srgbClr val="0000FF"/>
                </a:solidFill>
                <a:latin typeface="Times New Roman" pitchFamily="18" charset="0"/>
                <a:cs typeface="Times New Roman" pitchFamily="18" charset="0"/>
              </a:rPr>
              <a:t>“Uno </a:t>
            </a:r>
            <a:r>
              <a:rPr lang="es-ES" sz="24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FF"/>
                </a:solidFill>
                <a:latin typeface="Times New Roman" pitchFamily="18" charset="0"/>
                <a:cs typeface="Times New Roman" pitchFamily="18" charset="0"/>
              </a:rPr>
              <a:t>ale a </a:t>
            </a:r>
            <a:r>
              <a:rPr lang="es-ES" sz="2400" dirty="0" err="1">
                <a:solidFill>
                  <a:srgbClr val="0000FF"/>
                </a:solidFill>
                <a:latin typeface="Times New Roman" pitchFamily="18" charset="0"/>
                <a:cs typeface="Times New Roman" pitchFamily="18" charset="0"/>
              </a:rPr>
              <a:t>bu</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err="1">
                <a:solidFill>
                  <a:srgbClr val="0000FF"/>
                </a:solidFill>
                <a:latin typeface="Times New Roman" pitchFamily="18" charset="0"/>
                <a:cs typeface="Times New Roman" pitchFamily="18" charset="0"/>
              </a:rPr>
              <a:t>ca</a:t>
            </a:r>
            <a:r>
              <a:rPr lang="es-ES" sz="2400" b="1" dirty="0" err="1">
                <a:solidFill>
                  <a:srgbClr val="C00000"/>
                </a:solidFill>
                <a:latin typeface="Times New Roman" pitchFamily="18" charset="0"/>
                <a:cs typeface="Times New Roman" pitchFamily="18" charset="0"/>
              </a:rPr>
              <a:t>i</a:t>
            </a:r>
            <a:r>
              <a:rPr lang="es-ES" sz="24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err="1">
                <a:solidFill>
                  <a:srgbClr val="0000FF"/>
                </a:solidFill>
                <a:latin typeface="Times New Roman" pitchFamily="18" charset="0"/>
                <a:cs typeface="Times New Roman" pitchFamily="18" charset="0"/>
              </a:rPr>
              <a:t>e</a:t>
            </a:r>
            <a:r>
              <a:rPr lang="es-ES" sz="2400" dirty="0">
                <a:solidFill>
                  <a:srgbClr val="0000FF"/>
                </a:solidFill>
                <a:latin typeface="Times New Roman" pitchFamily="18" charset="0"/>
                <a:cs typeface="Times New Roman" pitchFamily="18" charset="0"/>
              </a:rPr>
              <a:t> </a:t>
            </a:r>
            <a:r>
              <a:rPr lang="es-ES" sz="24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FF"/>
                </a:solidFill>
                <a:latin typeface="Times New Roman" pitchFamily="18" charset="0"/>
                <a:cs typeface="Times New Roman" pitchFamily="18" charset="0"/>
              </a:rPr>
              <a:t>u comida de </a:t>
            </a:r>
            <a:r>
              <a:rPr lang="es-ES" sz="24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err="1">
                <a:solidFill>
                  <a:srgbClr val="0000FF"/>
                </a:solidFill>
                <a:latin typeface="Times New Roman" pitchFamily="18" charset="0"/>
                <a:cs typeface="Times New Roman" pitchFamily="18" charset="0"/>
              </a:rPr>
              <a:t>u</a:t>
            </a:r>
            <a:r>
              <a:rPr lang="es-ES" sz="24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b="1" dirty="0" err="1">
                <a:solidFill>
                  <a:srgbClr val="006600"/>
                </a:solidFill>
                <a:latin typeface="Times New Roman" panose="02020603050405020304" pitchFamily="18" charset="0"/>
                <a:cs typeface="Times New Roman" pitchFamily="18" charset="0"/>
                <a:sym typeface="WP Phonetic"/>
              </a:rPr>
              <a:t>͜</a:t>
            </a:r>
            <a:r>
              <a:rPr lang="es-ES" sz="2400" dirty="0" err="1">
                <a:solidFill>
                  <a:srgbClr val="0000FF"/>
                </a:solidFill>
                <a:latin typeface="Times New Roman" pitchFamily="18" charset="0"/>
                <a:cs typeface="Times New Roman" pitchFamily="18" charset="0"/>
              </a:rPr>
              <a:t>hijo</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a:solidFill>
                  <a:srgbClr val="0000FF"/>
                </a:solidFill>
                <a:latin typeface="Times New Roman" pitchFamily="18" charset="0"/>
                <a:cs typeface="Times New Roman" pitchFamily="18" charset="0"/>
              </a:rPr>
              <a:t>. Cuando uno viene a </a:t>
            </a:r>
            <a:r>
              <a:rPr lang="es-ES" sz="2400" dirty="0" err="1">
                <a:solidFill>
                  <a:srgbClr val="0000FF"/>
                </a:solidFill>
                <a:latin typeface="Times New Roman" pitchFamily="18" charset="0"/>
                <a:cs typeface="Times New Roman" pitchFamily="18" charset="0"/>
              </a:rPr>
              <a:t>ve</a:t>
            </a:r>
            <a:r>
              <a:rPr lang="es-ES" sz="2400" b="1" dirty="0" err="1">
                <a:solidFill>
                  <a:srgbClr val="C00000"/>
                </a:solidFill>
                <a:latin typeface="Times New Roman" pitchFamily="18" charset="0"/>
                <a:cs typeface="Times New Roman" pitchFamily="18" charset="0"/>
              </a:rPr>
              <a:t>i</a:t>
            </a:r>
            <a:r>
              <a:rPr lang="es-ES" sz="2400" dirty="0">
                <a:solidFill>
                  <a:srgbClr val="0000FF"/>
                </a:solidFill>
                <a:latin typeface="Times New Roman" pitchFamily="18" charset="0"/>
                <a:cs typeface="Times New Roman" pitchFamily="18" charset="0"/>
              </a:rPr>
              <a:t>, monta a un </a:t>
            </a:r>
            <a:r>
              <a:rPr lang="es-ES" sz="2400" dirty="0" err="1">
                <a:solidFill>
                  <a:srgbClr val="0000FF"/>
                </a:solidFill>
                <a:latin typeface="Times New Roman" pitchFamily="18" charset="0"/>
                <a:cs typeface="Times New Roman" pitchFamily="18" charset="0"/>
              </a:rPr>
              <a:t>malhecho</a:t>
            </a:r>
            <a:r>
              <a:rPr lang="es-ES" sz="2400" b="1" dirty="0" err="1">
                <a:solidFill>
                  <a:srgbClr val="C00000"/>
                </a:solidFill>
                <a:latin typeface="Times New Roman" pitchFamily="18" charset="0"/>
                <a:cs typeface="Times New Roman" pitchFamily="18" charset="0"/>
              </a:rPr>
              <a:t>i</a:t>
            </a:r>
            <a:r>
              <a:rPr lang="es-ES" sz="2400" dirty="0">
                <a:solidFill>
                  <a:srgbClr val="0000FF"/>
                </a:solidFill>
                <a:latin typeface="Times New Roman" pitchFamily="18" charset="0"/>
                <a:cs typeface="Times New Roman" pitchFamily="18" charset="0"/>
              </a:rPr>
              <a:t> ahí, en la co</a:t>
            </a:r>
            <a:r>
              <a:rPr lang="es-ES" sz="2400" b="1" dirty="0">
                <a:solidFill>
                  <a:srgbClr val="006600"/>
                </a:solidFill>
                <a:latin typeface="Times New Roman" pitchFamily="18" charset="0"/>
                <a:cs typeface="Times New Roman" pitchFamily="18" charset="0"/>
              </a:rPr>
              <a:t>l</a:t>
            </a:r>
            <a:r>
              <a:rPr lang="es-ES" sz="2400" dirty="0">
                <a:solidFill>
                  <a:srgbClr val="0000FF"/>
                </a:solidFill>
                <a:latin typeface="Times New Roman" pitchFamily="18" charset="0"/>
                <a:cs typeface="Times New Roman" pitchFamily="18" charset="0"/>
              </a:rPr>
              <a:t>a </a:t>
            </a:r>
            <a:r>
              <a:rPr lang="es-ES" sz="2400" dirty="0" err="1">
                <a:solidFill>
                  <a:srgbClr val="0000FF"/>
                </a:solidFill>
                <a:latin typeface="Times New Roman" pitchFamily="18" charset="0"/>
                <a:cs typeface="Times New Roman" pitchFamily="18" charset="0"/>
              </a:rPr>
              <a:t>de</a:t>
            </a:r>
            <a:r>
              <a:rPr lang="es-ES" sz="2400" b="1" dirty="0" err="1">
                <a:solidFill>
                  <a:srgbClr val="C00000"/>
                </a:solidFill>
                <a:latin typeface="Times New Roman" pitchFamily="18" charset="0"/>
                <a:cs typeface="Times New Roman" pitchFamily="18" charset="0"/>
              </a:rPr>
              <a:t>i</a:t>
            </a:r>
            <a:r>
              <a:rPr lang="es-ES" sz="2400" dirty="0">
                <a:solidFill>
                  <a:srgbClr val="0000FF"/>
                </a:solidFill>
                <a:latin typeface="Times New Roman" pitchFamily="18" charset="0"/>
                <a:cs typeface="Times New Roman" pitchFamily="18" charset="0"/>
              </a:rPr>
              <a:t> </a:t>
            </a:r>
            <a:r>
              <a:rPr lang="es-ES" sz="2400" dirty="0" err="1">
                <a:solidFill>
                  <a:srgbClr val="0000FF"/>
                </a:solidFill>
                <a:latin typeface="Times New Roman" pitchFamily="18" charset="0"/>
                <a:cs typeface="Times New Roman" pitchFamily="18" charset="0"/>
              </a:rPr>
              <a:t>moto</a:t>
            </a:r>
            <a:r>
              <a:rPr lang="es-ES" sz="2400" b="1" dirty="0" err="1">
                <a:solidFill>
                  <a:srgbClr val="C00000"/>
                </a:solidFill>
                <a:latin typeface="Times New Roman" pitchFamily="18" charset="0"/>
                <a:cs typeface="Times New Roman" pitchFamily="18" charset="0"/>
              </a:rPr>
              <a:t>i</a:t>
            </a:r>
            <a:r>
              <a:rPr lang="es-ES" sz="2400" dirty="0">
                <a:solidFill>
                  <a:srgbClr val="0000FF"/>
                </a:solidFill>
                <a:latin typeface="Times New Roman" pitchFamily="18" charset="0"/>
                <a:cs typeface="Times New Roman" pitchFamily="18" charset="0"/>
              </a:rPr>
              <a:t> y </a:t>
            </a:r>
            <a:r>
              <a:rPr lang="es-ES" sz="2400" dirty="0" err="1">
                <a:solidFill>
                  <a:srgbClr val="0000FF"/>
                </a:solidFill>
                <a:latin typeface="Times New Roman" pitchFamily="18" charset="0"/>
                <a:cs typeface="Times New Roman" pitchFamily="18" charset="0"/>
              </a:rPr>
              <a:t>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a:solidFill>
                  <a:srgbClr val="0000FF"/>
                </a:solidFill>
                <a:latin typeface="Times New Roman" pitchFamily="18" charset="0"/>
                <a:cs typeface="Times New Roman" pitchFamily="18" charset="0"/>
              </a:rPr>
              <a:t> para </a:t>
            </a:r>
            <a:r>
              <a:rPr lang="es-ES" sz="2400" dirty="0" err="1">
                <a:solidFill>
                  <a:srgbClr val="0000FF"/>
                </a:solidFill>
                <a:latin typeface="Times New Roman" pitchFamily="18" charset="0"/>
                <a:cs typeface="Times New Roman" pitchFamily="18" charset="0"/>
              </a:rPr>
              <a:t>quita</a:t>
            </a:r>
            <a:r>
              <a:rPr lang="es-ES" sz="2400" b="1" dirty="0" err="1">
                <a:solidFill>
                  <a:srgbClr val="C00000"/>
                </a:solidFill>
                <a:latin typeface="Times New Roman" pitchFamily="18" charset="0"/>
                <a:cs typeface="Times New Roman" pitchFamily="18" charset="0"/>
              </a:rPr>
              <a:t>i</a:t>
            </a:r>
            <a:r>
              <a:rPr lang="es-ES" sz="2400" dirty="0" err="1">
                <a:solidFill>
                  <a:srgbClr val="0000FF"/>
                </a:solidFill>
                <a:latin typeface="Times New Roman" pitchFamily="18" charset="0"/>
                <a:cs typeface="Times New Roman" pitchFamily="18" charset="0"/>
              </a:rPr>
              <a:t>le</a:t>
            </a:r>
            <a:r>
              <a:rPr lang="es-ES" sz="2400" dirty="0">
                <a:solidFill>
                  <a:srgbClr val="0000FF"/>
                </a:solidFill>
                <a:latin typeface="Times New Roman" pitchFamily="18" charset="0"/>
                <a:cs typeface="Times New Roman" pitchFamily="18" charset="0"/>
              </a:rPr>
              <a:t> </a:t>
            </a:r>
            <a:r>
              <a:rPr lang="es-ES" sz="2400" dirty="0" err="1">
                <a:solidFill>
                  <a:srgbClr val="0000FF"/>
                </a:solidFill>
                <a:latin typeface="Times New Roman" pitchFamily="18" charset="0"/>
                <a:cs typeface="Times New Roman" pitchFamily="18" charset="0"/>
              </a:rPr>
              <a:t>e</a:t>
            </a:r>
            <a:r>
              <a:rPr lang="es-ES" sz="2400" b="1" dirty="0" err="1">
                <a:solidFill>
                  <a:srgbClr val="C00000"/>
                </a:solidFill>
                <a:latin typeface="Times New Roman" pitchFamily="18" charset="0"/>
                <a:cs typeface="Times New Roman" pitchFamily="18" charset="0"/>
              </a:rPr>
              <a:t>i</a:t>
            </a:r>
            <a:r>
              <a:rPr lang="es-ES" sz="2400" dirty="0">
                <a:solidFill>
                  <a:srgbClr val="0000FF"/>
                </a:solidFill>
                <a:latin typeface="Times New Roman" pitchFamily="18" charset="0"/>
                <a:cs typeface="Times New Roman" pitchFamily="18" charset="0"/>
              </a:rPr>
              <a:t> </a:t>
            </a:r>
            <a:r>
              <a:rPr lang="es-ES" sz="2400" dirty="0" err="1">
                <a:solidFill>
                  <a:srgbClr val="0000FF"/>
                </a:solidFill>
                <a:latin typeface="Times New Roman" pitchFamily="18" charset="0"/>
                <a:cs typeface="Times New Roman" pitchFamily="18" charset="0"/>
              </a:rPr>
              <a:t>moto</a:t>
            </a:r>
            <a:r>
              <a:rPr lang="es-ES" sz="2400" b="1" dirty="0" err="1">
                <a:solidFill>
                  <a:srgbClr val="C00000"/>
                </a:solidFill>
                <a:latin typeface="Times New Roman" pitchFamily="18" charset="0"/>
                <a:cs typeface="Times New Roman" pitchFamily="18" charset="0"/>
              </a:rPr>
              <a:t>i</a:t>
            </a:r>
            <a:r>
              <a:rPr lang="es-ES" sz="2400" dirty="0">
                <a:solidFill>
                  <a:srgbClr val="0000FF"/>
                </a:solidFill>
                <a:latin typeface="Times New Roman" pitchFamily="18" charset="0"/>
                <a:cs typeface="Times New Roman" pitchFamily="18" charset="0"/>
              </a:rPr>
              <a:t> y </a:t>
            </a:r>
            <a:r>
              <a:rPr lang="es-ES" sz="2400" dirty="0" err="1">
                <a:solidFill>
                  <a:srgbClr val="0000FF"/>
                </a:solidFill>
                <a:latin typeface="Times New Roman" pitchFamily="18" charset="0"/>
                <a:cs typeface="Times New Roman" pitchFamily="18" charset="0"/>
              </a:rPr>
              <a:t>quita</a:t>
            </a:r>
            <a:r>
              <a:rPr lang="es-ES" sz="2400" b="1" dirty="0" err="1">
                <a:solidFill>
                  <a:srgbClr val="C00000"/>
                </a:solidFill>
                <a:latin typeface="Times New Roman" pitchFamily="18" charset="0"/>
                <a:cs typeface="Times New Roman" pitchFamily="18" charset="0"/>
              </a:rPr>
              <a:t>i</a:t>
            </a:r>
            <a:r>
              <a:rPr lang="es-ES" sz="2400" dirty="0" err="1">
                <a:solidFill>
                  <a:srgbClr val="0000FF"/>
                </a:solidFill>
                <a:latin typeface="Times New Roman" pitchFamily="18" charset="0"/>
                <a:cs typeface="Times New Roman" pitchFamily="18" charset="0"/>
              </a:rPr>
              <a:t>le</a:t>
            </a:r>
            <a:r>
              <a:rPr lang="es-ES" sz="2400" dirty="0">
                <a:solidFill>
                  <a:srgbClr val="0000FF"/>
                </a:solidFill>
                <a:latin typeface="Times New Roman" pitchFamily="18" charset="0"/>
                <a:cs typeface="Times New Roman" pitchFamily="18" charset="0"/>
              </a:rPr>
              <a:t> </a:t>
            </a:r>
            <a:r>
              <a:rPr lang="es-ES" sz="2400" b="1" dirty="0" err="1">
                <a:solidFill>
                  <a:srgbClr val="C00000"/>
                </a:solidFill>
                <a:latin typeface="Times New Roman" pitchFamily="18" charset="0"/>
                <a:cs typeface="Times New Roman" pitchFamily="18" charset="0"/>
              </a:rPr>
              <a:t>h</a:t>
            </a:r>
            <a:r>
              <a:rPr lang="es-ES" sz="2400" dirty="0" err="1">
                <a:solidFill>
                  <a:srgbClr val="0000FF"/>
                </a:solidFill>
                <a:latin typeface="Times New Roman" pitchFamily="18" charset="0"/>
                <a:cs typeface="Times New Roman" pitchFamily="18" charset="0"/>
              </a:rPr>
              <a:t>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err="1">
                <a:solidFill>
                  <a:srgbClr val="0000FF"/>
                </a:solidFill>
                <a:latin typeface="Times New Roman" pitchFamily="18" charset="0"/>
                <a:cs typeface="Times New Roman" pitchFamily="18" charset="0"/>
              </a:rPr>
              <a:t>ta</a:t>
            </a:r>
            <a:r>
              <a:rPr lang="es-ES" sz="2400" dirty="0">
                <a:solidFill>
                  <a:srgbClr val="0000FF"/>
                </a:solidFill>
                <a:latin typeface="Times New Roman" pitchFamily="18" charset="0"/>
                <a:cs typeface="Times New Roman" pitchFamily="18" charset="0"/>
              </a:rPr>
              <a:t> la vida a uno también. </a:t>
            </a:r>
            <a:r>
              <a:rPr lang="es-ES" sz="2400" dirty="0" err="1">
                <a:solidFill>
                  <a:srgbClr val="0000FF"/>
                </a:solidFill>
                <a:latin typeface="Times New Roman" pitchFamily="18" charset="0"/>
                <a:cs typeface="Times New Roman" pitchFamily="18" charset="0"/>
              </a:rPr>
              <a:t>Enton</a:t>
            </a:r>
            <a:r>
              <a:rPr lang="es-ES" sz="24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a:t>
            </a:r>
            <a:r>
              <a:rPr lang="es-ES" sz="2400" dirty="0" err="1">
                <a:solidFill>
                  <a:srgbClr val="0000FF"/>
                </a:solidFill>
                <a:latin typeface="Times New Roman" pitchFamily="18" charset="0"/>
                <a:cs typeface="Times New Roman" pitchFamily="18" charset="0"/>
              </a:rPr>
              <a:t>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a:solidFill>
                  <a:srgbClr val="0000FF"/>
                </a:solidFill>
                <a:latin typeface="Times New Roman" pitchFamily="18" charset="0"/>
                <a:cs typeface="Times New Roman" pitchFamily="18" charset="0"/>
              </a:rPr>
              <a:t> yo </a:t>
            </a:r>
            <a:r>
              <a:rPr lang="es-ES" sz="2400" dirty="0" err="1">
                <a:solidFill>
                  <a:srgbClr val="0000FF"/>
                </a:solidFill>
                <a:latin typeface="Times New Roman" pitchFamily="18" charset="0"/>
                <a:cs typeface="Times New Roman" pitchFamily="18" charset="0"/>
              </a:rPr>
              <a:t>le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a:solidFill>
                  <a:srgbClr val="0000FF"/>
                </a:solidFill>
                <a:latin typeface="Times New Roman" pitchFamily="18" charset="0"/>
                <a:cs typeface="Times New Roman" pitchFamily="18" charset="0"/>
              </a:rPr>
              <a:t> digo a </a:t>
            </a:r>
            <a:r>
              <a:rPr lang="es-ES" sz="2400" dirty="0" err="1">
                <a:solidFill>
                  <a:srgbClr val="0000FF"/>
                </a:solidFill>
                <a:latin typeface="Times New Roman" pitchFamily="18" charset="0"/>
                <a:cs typeface="Times New Roman" pitchFamily="18" charset="0"/>
              </a:rPr>
              <a:t>mi</a:t>
            </a:r>
            <a:r>
              <a:rPr lang="es-ES" sz="24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b="1" dirty="0" err="1">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Phonetic"/>
              </a:rPr>
              <a:t>͜</a:t>
            </a:r>
            <a:r>
              <a:rPr lang="es-ES" sz="2400" dirty="0" err="1">
                <a:solidFill>
                  <a:srgbClr val="0000FF"/>
                </a:solidFill>
                <a:latin typeface="Times New Roman" pitchFamily="18" charset="0"/>
                <a:cs typeface="Times New Roman" pitchFamily="18" charset="0"/>
              </a:rPr>
              <a:t>hijo</a:t>
            </a:r>
            <a:r>
              <a:rPr lang="es-E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sym typeface="WP MultinationalA Roman"/>
              </a:rPr>
              <a:t>Ø</a:t>
            </a:r>
            <a:r>
              <a:rPr lang="es-ES"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sym typeface="WP MultinationalA Roman"/>
              </a:rPr>
              <a:t> </a:t>
            </a:r>
            <a:r>
              <a:rPr lang="es-ES" sz="2400" dirty="0">
                <a:solidFill>
                  <a:srgbClr val="0000FF"/>
                </a:solidFill>
                <a:latin typeface="Times New Roman" pitchFamily="18" charset="0"/>
                <a:cs typeface="Times New Roman" pitchFamily="18" charset="0"/>
              </a:rPr>
              <a:t>: vean, yo </a:t>
            </a:r>
            <a:r>
              <a:rPr lang="es-ES" sz="24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err="1">
                <a:solidFill>
                  <a:srgbClr val="0000FF"/>
                </a:solidFill>
                <a:latin typeface="Times New Roman" pitchFamily="18" charset="0"/>
                <a:cs typeface="Times New Roman" pitchFamily="18" charset="0"/>
              </a:rPr>
              <a:t>a</a:t>
            </a:r>
            <a:r>
              <a:rPr lang="es-ES" sz="2400" b="1" dirty="0" err="1">
                <a:solidFill>
                  <a:srgbClr val="C00000"/>
                </a:solidFill>
                <a:latin typeface="Times New Roman" pitchFamily="18" charset="0"/>
                <a:cs typeface="Times New Roman" pitchFamily="18" charset="0"/>
              </a:rPr>
              <a:t>i</a:t>
            </a:r>
            <a:r>
              <a:rPr lang="es-ES" sz="2400" dirty="0" err="1">
                <a:solidFill>
                  <a:srgbClr val="0000FF"/>
                </a:solidFill>
                <a:latin typeface="Times New Roman" pitchFamily="18" charset="0"/>
                <a:cs typeface="Times New Roman" pitchFamily="18" charset="0"/>
              </a:rPr>
              <a:t>go</a:t>
            </a:r>
            <a:r>
              <a:rPr lang="es-ES" sz="2400" dirty="0">
                <a:solidFill>
                  <a:srgbClr val="0000FF"/>
                </a:solidFill>
                <a:latin typeface="Times New Roman" pitchFamily="18" charset="0"/>
                <a:cs typeface="Times New Roman" pitchFamily="18" charset="0"/>
              </a:rPr>
              <a:t> a las </a:t>
            </a:r>
            <a:r>
              <a:rPr lang="es-ES" sz="24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err="1">
                <a:solidFill>
                  <a:srgbClr val="0000FF"/>
                </a:solidFill>
                <a:latin typeface="Times New Roman" pitchFamily="18" charset="0"/>
                <a:cs typeface="Times New Roman" pitchFamily="18" charset="0"/>
              </a:rPr>
              <a:t>ei</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a:solidFill>
                  <a:srgbClr val="0000FF"/>
                </a:solidFill>
                <a:latin typeface="Times New Roman" pitchFamily="18" charset="0"/>
                <a:cs typeface="Times New Roman" pitchFamily="18" charset="0"/>
              </a:rPr>
              <a:t> de la mañana y hay </a:t>
            </a:r>
            <a:r>
              <a:rPr lang="es-ES" sz="2400" dirty="0" err="1">
                <a:solidFill>
                  <a:srgbClr val="0000FF"/>
                </a:solidFill>
                <a:latin typeface="Times New Roman" pitchFamily="18" charset="0"/>
                <a:cs typeface="Times New Roman" pitchFamily="18" charset="0"/>
              </a:rPr>
              <a:t>día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a:solidFill>
                  <a:srgbClr val="0000FF"/>
                </a:solidFill>
                <a:latin typeface="Times New Roman" pitchFamily="18" charset="0"/>
                <a:cs typeface="Times New Roman" pitchFamily="18" charset="0"/>
              </a:rPr>
              <a:t> que yo </a:t>
            </a:r>
            <a:r>
              <a:rPr lang="es-ES" sz="2400" dirty="0" err="1">
                <a:solidFill>
                  <a:srgbClr val="0000FF"/>
                </a:solidFill>
                <a:latin typeface="Times New Roman" pitchFamily="18" charset="0"/>
                <a:cs typeface="Times New Roman" pitchFamily="18" charset="0"/>
              </a:rPr>
              <a:t>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err="1">
                <a:solidFill>
                  <a:srgbClr val="0000FF"/>
                </a:solidFill>
                <a:latin typeface="Times New Roman" pitchFamily="18" charset="0"/>
                <a:cs typeface="Times New Roman" pitchFamily="18" charset="0"/>
              </a:rPr>
              <a:t>toy</a:t>
            </a:r>
            <a:r>
              <a:rPr lang="es-ES" sz="2400" dirty="0">
                <a:solidFill>
                  <a:srgbClr val="0000FF"/>
                </a:solidFill>
                <a:latin typeface="Times New Roman" pitchFamily="18" charset="0"/>
                <a:cs typeface="Times New Roman" pitchFamily="18" charset="0"/>
              </a:rPr>
              <a:t> a </a:t>
            </a:r>
            <a:r>
              <a:rPr lang="es-ES" sz="2400" dirty="0" err="1">
                <a:solidFill>
                  <a:srgbClr val="0000FF"/>
                </a:solidFill>
                <a:latin typeface="Times New Roman" pitchFamily="18" charset="0"/>
                <a:cs typeface="Times New Roman" pitchFamily="18" charset="0"/>
              </a:rPr>
              <a:t>la</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a:solidFill>
                  <a:srgbClr val="0000FF"/>
                </a:solidFill>
                <a:latin typeface="Times New Roman" pitchFamily="18" charset="0"/>
                <a:cs typeface="Times New Roman" pitchFamily="18" charset="0"/>
              </a:rPr>
              <a:t> do</a:t>
            </a:r>
            <a:r>
              <a:rPr lang="es-ES" sz="2400" dirty="0">
                <a:solidFill>
                  <a:srgbClr val="BC1A31"/>
                </a:solidFill>
                <a:effectLst>
                  <a:outerShdw blurRad="38100" dist="38100" dir="2700000" algn="tl">
                    <a:srgbClr val="000000">
                      <a:alpha val="43137"/>
                    </a:srgbClr>
                  </a:outerShdw>
                </a:effectLst>
                <a:latin typeface="Times New Roman" pitchFamily="18" charset="0"/>
                <a:cs typeface="Times New Roman" pitchFamily="18" charset="0"/>
              </a:rPr>
              <a:t>c</a:t>
            </a:r>
            <a:r>
              <a:rPr lang="es-ES" sz="2400" dirty="0">
                <a:solidFill>
                  <a:srgbClr val="0000FF"/>
                </a:solidFill>
                <a:latin typeface="Times New Roman" pitchFamily="18" charset="0"/>
                <a:cs typeface="Times New Roman" pitchFamily="18" charset="0"/>
              </a:rPr>
              <a:t>e, a la una de la mañana en la calle, no ha</a:t>
            </a:r>
            <a:r>
              <a:rPr lang="es-ES" sz="24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c</a:t>
            </a:r>
            <a:r>
              <a:rPr lang="es-ES" sz="2400" dirty="0">
                <a:solidFill>
                  <a:srgbClr val="0000FF"/>
                </a:solidFill>
                <a:latin typeface="Times New Roman" pitchFamily="18" charset="0"/>
                <a:cs typeface="Times New Roman" pitchFamily="18" charset="0"/>
              </a:rPr>
              <a:t>iendo lo mal hecho, </a:t>
            </a:r>
            <a:r>
              <a:rPr lang="es-ES" sz="2400" dirty="0" err="1">
                <a:solidFill>
                  <a:srgbClr val="0000FF"/>
                </a:solidFill>
                <a:latin typeface="Times New Roman" pitchFamily="18" charset="0"/>
                <a:cs typeface="Times New Roman" pitchFamily="18" charset="0"/>
              </a:rPr>
              <a:t>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a:solidFill>
                  <a:srgbClr val="0000FF"/>
                </a:solidFill>
                <a:latin typeface="Times New Roman" pitchFamily="18" charset="0"/>
                <a:cs typeface="Times New Roman" pitchFamily="18" charset="0"/>
              </a:rPr>
              <a:t> </a:t>
            </a:r>
            <a:r>
              <a:rPr lang="es-ES" sz="2400" dirty="0" err="1">
                <a:solidFill>
                  <a:srgbClr val="0000FF"/>
                </a:solidFill>
                <a:latin typeface="Times New Roman" pitchFamily="18" charset="0"/>
                <a:cs typeface="Times New Roman" pitchFamily="18" charset="0"/>
              </a:rPr>
              <a:t>bu</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err="1">
                <a:solidFill>
                  <a:srgbClr val="0000FF"/>
                </a:solidFill>
                <a:latin typeface="Times New Roman" pitchFamily="18" charset="0"/>
                <a:cs typeface="Times New Roman" pitchFamily="18" charset="0"/>
              </a:rPr>
              <a:t>cándoles</a:t>
            </a:r>
            <a:r>
              <a:rPr lang="es-ES" sz="2400" dirty="0">
                <a:solidFill>
                  <a:srgbClr val="0000FF"/>
                </a:solidFill>
                <a:latin typeface="Times New Roman" pitchFamily="18" charset="0"/>
                <a:cs typeface="Times New Roman" pitchFamily="18" charset="0"/>
              </a:rPr>
              <a:t> </a:t>
            </a:r>
            <a:r>
              <a:rPr lang="es-ES" sz="24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FF"/>
                </a:solidFill>
                <a:latin typeface="Times New Roman" pitchFamily="18" charset="0"/>
                <a:cs typeface="Times New Roman" pitchFamily="18" charset="0"/>
              </a:rPr>
              <a:t>u comida a </a:t>
            </a:r>
            <a:r>
              <a:rPr lang="es-ES" sz="2400" dirty="0" err="1">
                <a:solidFill>
                  <a:srgbClr val="0000FF"/>
                </a:solidFill>
                <a:latin typeface="Times New Roman" pitchFamily="18" charset="0"/>
                <a:cs typeface="Times New Roman" pitchFamily="18" charset="0"/>
              </a:rPr>
              <a:t>u</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err="1">
                <a:solidFill>
                  <a:srgbClr val="0000FF"/>
                </a:solidFill>
                <a:latin typeface="Times New Roman" pitchFamily="18" charset="0"/>
                <a:cs typeface="Times New Roman" pitchFamily="18" charset="0"/>
              </a:rPr>
              <a:t>tede</a:t>
            </a:r>
            <a:r>
              <a:rPr lang="es-ES" sz="18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itchFamily="18" charset="0"/>
                <a:sym typeface="WP MultinationalA Roman"/>
              </a:rPr>
              <a:t>Ø</a:t>
            </a:r>
            <a:r>
              <a:rPr lang="es-ES" sz="2400" dirty="0" err="1">
                <a:solidFill>
                  <a:srgbClr val="0000FF"/>
                </a:solidFill>
                <a:latin typeface="Times New Roman" pitchFamily="18" charset="0"/>
                <a:cs typeface="Times New Roman" pitchFamily="18" charset="0"/>
              </a:rPr>
              <a:t>.ˮ</a:t>
            </a:r>
            <a:r>
              <a:rPr lang="es-ES" sz="1400" dirty="0">
                <a:solidFill>
                  <a:srgbClr val="0000FF"/>
                </a:solidFill>
                <a:latin typeface="Times New Roman" pitchFamily="18" charset="0"/>
                <a:cs typeface="Times New Roman" pitchFamily="18" charset="0"/>
              </a:rPr>
              <a:t> </a:t>
            </a:r>
          </a:p>
          <a:p>
            <a:pPr algn="ct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El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hablante</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un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motoconchista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cibaeño</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solo produce los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cambios</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cuando</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esas</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consontantes</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están</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en </a:t>
            </a:r>
            <a:r>
              <a:rPr lang="en-US" sz="2400"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posición</a:t>
            </a:r>
            <a:r>
              <a:rPr lang="en-US" sz="2400"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final de </a:t>
            </a:r>
            <a:r>
              <a:rPr lang="en-US" sz="2400" i="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sílaba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 name="Title 1"/>
          <p:cNvSpPr>
            <a:spLocks noGrp="1"/>
          </p:cNvSpPr>
          <p:nvPr>
            <p:ph type="ctrTitle"/>
          </p:nvPr>
        </p:nvSpPr>
        <p:spPr>
          <a:xfrm>
            <a:off x="323528" y="569046"/>
            <a:ext cx="8496944" cy="1440812"/>
          </a:xfrm>
          <a:ln w="28575">
            <a:solidFill>
              <a:srgbClr val="7030A0"/>
            </a:solidFill>
            <a:prstDash val="dash"/>
          </a:ln>
        </p:spPr>
        <p:txBody>
          <a:bodyPr>
            <a:normAutofit/>
          </a:bodyPr>
          <a:lstStyle/>
          <a:p>
            <a:pPr algn="ctr"/>
            <a:r>
              <a:rPr lang="es-ES" sz="2700" dirty="0">
                <a:solidFill>
                  <a:srgbClr val="0000FF"/>
                </a:solidFill>
                <a:latin typeface="Times New Roman" pitchFamily="18" charset="0"/>
                <a:cs typeface="Times New Roman" pitchFamily="18" charset="0"/>
              </a:rPr>
              <a:t>Una aclaración necesaria:</a:t>
            </a:r>
            <a:br>
              <a:rPr lang="es-ES" sz="2700" dirty="0">
                <a:solidFill>
                  <a:srgbClr val="0000FF"/>
                </a:solidFill>
                <a:latin typeface="Times New Roman" pitchFamily="18" charset="0"/>
                <a:cs typeface="Times New Roman" pitchFamily="18" charset="0"/>
              </a:rPr>
            </a:br>
            <a:r>
              <a:rPr lang="es-ES" sz="2000" dirty="0">
                <a:solidFill>
                  <a:srgbClr val="0000FF"/>
                </a:solidFill>
                <a:latin typeface="Times New Roman" pitchFamily="18" charset="0"/>
                <a:cs typeface="Times New Roman" pitchFamily="18" charset="0"/>
              </a:rPr>
              <a:t>La elisión de la /s/ solo se produce al final de la sílaba. </a:t>
            </a:r>
            <a:br>
              <a:rPr lang="es-ES" sz="2000" dirty="0">
                <a:solidFill>
                  <a:srgbClr val="0000FF"/>
                </a:solidFill>
                <a:latin typeface="Times New Roman" pitchFamily="18" charset="0"/>
                <a:cs typeface="Times New Roman" pitchFamily="18" charset="0"/>
              </a:rPr>
            </a:br>
            <a:r>
              <a:rPr lang="es-ES" sz="2000" dirty="0">
                <a:solidFill>
                  <a:srgbClr val="0000FF"/>
                </a:solidFill>
                <a:latin typeface="Times New Roman" pitchFamily="18" charset="0"/>
                <a:cs typeface="Times New Roman" pitchFamily="18" charset="0"/>
              </a:rPr>
              <a:t>Eso demuestra que los factores lingüísticos tienen prioridad sobre los sociales, que actúan solamente cuando los primeros lo permiten.</a:t>
            </a:r>
            <a:endParaRPr lang="en-US" sz="2000" dirty="0">
              <a:solidFill>
                <a:srgbClr val="0000FF"/>
              </a:solidFill>
              <a:latin typeface="Times New Roman" pitchFamily="18" charset="0"/>
              <a:cs typeface="Times New Roman" pitchFamily="18" charset="0"/>
            </a:endParaRPr>
          </a:p>
        </p:txBody>
      </p:sp>
      <p:cxnSp>
        <p:nvCxnSpPr>
          <p:cNvPr id="7" name="Straight Arrow Connector 6"/>
          <p:cNvCxnSpPr/>
          <p:nvPr/>
        </p:nvCxnSpPr>
        <p:spPr>
          <a:xfrm>
            <a:off x="990600" y="2730113"/>
            <a:ext cx="72008"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609284" y="2713876"/>
            <a:ext cx="72008"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955683" y="2710596"/>
            <a:ext cx="72008"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635646" y="2724386"/>
            <a:ext cx="72008"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226881" y="2697138"/>
            <a:ext cx="108012" cy="21930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582937" y="2710596"/>
            <a:ext cx="144016" cy="216024"/>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911763" y="2740421"/>
            <a:ext cx="72008" cy="2160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6588224" y="6407944"/>
            <a:ext cx="2059048"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2C8BA552-4213-4788-9A02-0222276EE2D4}" type="datetime2">
              <a:rPr kumimoji="0" lang="es-ES_tradnl" sz="1000" b="0" i="0" u="none" strike="noStrike" kern="1200" cap="none" spc="0" normalizeH="0" baseline="0" noProof="0" smtClean="0">
                <a:ln>
                  <a:noFill/>
                </a:ln>
                <a:solidFill>
                  <a:srgbClr val="FFFFFF"/>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208798-9BB5-4283-BB38-D9002675CBF3}" type="slidenum">
              <a:rPr kumimoji="0" lang="en-US" sz="1000" b="1" i="0" u="none" strike="noStrike" kern="1200" cap="none" spc="0" normalizeH="0" baseline="0" noProof="0" smtClean="0">
                <a:ln>
                  <a:noFill/>
                </a:ln>
                <a:solidFill>
                  <a:srgbClr val="FFFFFF"/>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000" b="1"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8" name="3. RepDom.NSBajo">
            <a:hlinkClick r:id="" action="ppaction://media"/>
            <a:extLst>
              <a:ext uri="{FF2B5EF4-FFF2-40B4-BE49-F238E27FC236}">
                <a16:creationId xmlns:a16="http://schemas.microsoft.com/office/drawing/2014/main" id="{7ADF9C45-A7F3-8F62-7AED-9E5B5D3FA4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1392" y="2057400"/>
            <a:ext cx="177800" cy="177800"/>
          </a:xfrm>
          <a:prstGeom prst="rect">
            <a:avLst/>
          </a:prstGeom>
        </p:spPr>
      </p:pic>
    </p:spTree>
    <p:extLst>
      <p:ext uri="{BB962C8B-B14F-4D97-AF65-F5344CB8AC3E}">
        <p14:creationId xmlns:p14="http://schemas.microsoft.com/office/powerpoint/2010/main" val="222605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1000" fill="hold"/>
                                        <p:tgtEl>
                                          <p:spTgt spid="3">
                                            <p:bg/>
                                          </p:spTgt>
                                        </p:tgtEl>
                                        <p:attrNameLst>
                                          <p:attrName>ppt_x</p:attrName>
                                        </p:attrNameLst>
                                      </p:cBhvr>
                                      <p:tavLst>
                                        <p:tav tm="0">
                                          <p:val>
                                            <p:strVal val="#ppt_x-.2"/>
                                          </p:val>
                                        </p:tav>
                                        <p:tav tm="100000">
                                          <p:val>
                                            <p:strVal val="#ppt_x"/>
                                          </p:val>
                                        </p:tav>
                                      </p:tavLst>
                                    </p:anim>
                                    <p:anim calcmode="lin" valueType="num">
                                      <p:cBhvr>
                                        <p:cTn id="13" dur="1000" fill="hold"/>
                                        <p:tgtEl>
                                          <p:spTgt spid="3">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
                                            <p:txEl>
                                              <p:pRg st="0" end="0"/>
                                            </p:txEl>
                                          </p:spTgt>
                                        </p:tgtEl>
                                      </p:cBhvr>
                                    </p:animEffect>
                                  </p:childTnLst>
                                </p:cTn>
                              </p:par>
                            </p:childTnLst>
                          </p:cTn>
                        </p:par>
                        <p:par>
                          <p:cTn id="20" fill="hold">
                            <p:stCondLst>
                              <p:cond delay="1000"/>
                            </p:stCondLst>
                            <p:childTnLst>
                              <p:par>
                                <p:cTn id="21" presetID="29"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5072" fill="hold"/>
                                        <p:tgtEl>
                                          <p:spTgt spid="8"/>
                                        </p:tgtEl>
                                      </p:cBhvr>
                                    </p:cmd>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6" dur="1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290">
                                          <p:stCondLst>
                                            <p:cond delay="0"/>
                                          </p:stCondLst>
                                        </p:cTn>
                                        <p:tgtEl>
                                          <p:spTgt spid="14"/>
                                        </p:tgtEl>
                                      </p:cBhvr>
                                    </p:animEffect>
                                    <p:anim calcmode="lin" valueType="num">
                                      <p:cBhvr>
                                        <p:cTn id="4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47" dur="13">
                                          <p:stCondLst>
                                            <p:cond delay="325"/>
                                          </p:stCondLst>
                                        </p:cTn>
                                        <p:tgtEl>
                                          <p:spTgt spid="14"/>
                                        </p:tgtEl>
                                      </p:cBhvr>
                                      <p:to x="100000" y="60000"/>
                                    </p:animScale>
                                    <p:animScale>
                                      <p:cBhvr>
                                        <p:cTn id="48" dur="83" decel="50000">
                                          <p:stCondLst>
                                            <p:cond delay="338"/>
                                          </p:stCondLst>
                                        </p:cTn>
                                        <p:tgtEl>
                                          <p:spTgt spid="14"/>
                                        </p:tgtEl>
                                      </p:cBhvr>
                                      <p:to x="100000" y="100000"/>
                                    </p:animScale>
                                    <p:animScale>
                                      <p:cBhvr>
                                        <p:cTn id="49" dur="13">
                                          <p:stCondLst>
                                            <p:cond delay="656"/>
                                          </p:stCondLst>
                                        </p:cTn>
                                        <p:tgtEl>
                                          <p:spTgt spid="14"/>
                                        </p:tgtEl>
                                      </p:cBhvr>
                                      <p:to x="100000" y="80000"/>
                                    </p:animScale>
                                    <p:animScale>
                                      <p:cBhvr>
                                        <p:cTn id="50" dur="83" decel="50000">
                                          <p:stCondLst>
                                            <p:cond delay="669"/>
                                          </p:stCondLst>
                                        </p:cTn>
                                        <p:tgtEl>
                                          <p:spTgt spid="14"/>
                                        </p:tgtEl>
                                      </p:cBhvr>
                                      <p:to x="100000" y="100000"/>
                                    </p:animScale>
                                    <p:animScale>
                                      <p:cBhvr>
                                        <p:cTn id="51" dur="13">
                                          <p:stCondLst>
                                            <p:cond delay="821"/>
                                          </p:stCondLst>
                                        </p:cTn>
                                        <p:tgtEl>
                                          <p:spTgt spid="14"/>
                                        </p:tgtEl>
                                      </p:cBhvr>
                                      <p:to x="100000" y="90000"/>
                                    </p:animScale>
                                    <p:animScale>
                                      <p:cBhvr>
                                        <p:cTn id="52" dur="83" decel="50000">
                                          <p:stCondLst>
                                            <p:cond delay="834"/>
                                          </p:stCondLst>
                                        </p:cTn>
                                        <p:tgtEl>
                                          <p:spTgt spid="14"/>
                                        </p:tgtEl>
                                      </p:cBhvr>
                                      <p:to x="100000" y="100000"/>
                                    </p:animScale>
                                    <p:animScale>
                                      <p:cBhvr>
                                        <p:cTn id="53" dur="13">
                                          <p:stCondLst>
                                            <p:cond delay="904"/>
                                          </p:stCondLst>
                                        </p:cTn>
                                        <p:tgtEl>
                                          <p:spTgt spid="14"/>
                                        </p:tgtEl>
                                      </p:cBhvr>
                                      <p:to x="100000" y="95000"/>
                                    </p:animScale>
                                    <p:animScale>
                                      <p:cBhvr>
                                        <p:cTn id="54" dur="83" decel="50000">
                                          <p:stCondLst>
                                            <p:cond delay="917"/>
                                          </p:stCondLst>
                                        </p:cTn>
                                        <p:tgtEl>
                                          <p:spTgt spid="14"/>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290">
                                          <p:stCondLst>
                                            <p:cond delay="0"/>
                                          </p:stCondLst>
                                        </p:cTn>
                                        <p:tgtEl>
                                          <p:spTgt spid="15"/>
                                        </p:tgtEl>
                                      </p:cBhvr>
                                    </p:animEffect>
                                    <p:anim calcmode="lin" valueType="num">
                                      <p:cBhvr>
                                        <p:cTn id="5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6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6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63" dur="13">
                                          <p:stCondLst>
                                            <p:cond delay="325"/>
                                          </p:stCondLst>
                                        </p:cTn>
                                        <p:tgtEl>
                                          <p:spTgt spid="15"/>
                                        </p:tgtEl>
                                      </p:cBhvr>
                                      <p:to x="100000" y="60000"/>
                                    </p:animScale>
                                    <p:animScale>
                                      <p:cBhvr>
                                        <p:cTn id="64" dur="83" decel="50000">
                                          <p:stCondLst>
                                            <p:cond delay="338"/>
                                          </p:stCondLst>
                                        </p:cTn>
                                        <p:tgtEl>
                                          <p:spTgt spid="15"/>
                                        </p:tgtEl>
                                      </p:cBhvr>
                                      <p:to x="100000" y="100000"/>
                                    </p:animScale>
                                    <p:animScale>
                                      <p:cBhvr>
                                        <p:cTn id="65" dur="13">
                                          <p:stCondLst>
                                            <p:cond delay="656"/>
                                          </p:stCondLst>
                                        </p:cTn>
                                        <p:tgtEl>
                                          <p:spTgt spid="15"/>
                                        </p:tgtEl>
                                      </p:cBhvr>
                                      <p:to x="100000" y="80000"/>
                                    </p:animScale>
                                    <p:animScale>
                                      <p:cBhvr>
                                        <p:cTn id="66" dur="83" decel="50000">
                                          <p:stCondLst>
                                            <p:cond delay="669"/>
                                          </p:stCondLst>
                                        </p:cTn>
                                        <p:tgtEl>
                                          <p:spTgt spid="15"/>
                                        </p:tgtEl>
                                      </p:cBhvr>
                                      <p:to x="100000" y="100000"/>
                                    </p:animScale>
                                    <p:animScale>
                                      <p:cBhvr>
                                        <p:cTn id="67" dur="13">
                                          <p:stCondLst>
                                            <p:cond delay="821"/>
                                          </p:stCondLst>
                                        </p:cTn>
                                        <p:tgtEl>
                                          <p:spTgt spid="15"/>
                                        </p:tgtEl>
                                      </p:cBhvr>
                                      <p:to x="100000" y="90000"/>
                                    </p:animScale>
                                    <p:animScale>
                                      <p:cBhvr>
                                        <p:cTn id="68" dur="83" decel="50000">
                                          <p:stCondLst>
                                            <p:cond delay="834"/>
                                          </p:stCondLst>
                                        </p:cTn>
                                        <p:tgtEl>
                                          <p:spTgt spid="15"/>
                                        </p:tgtEl>
                                      </p:cBhvr>
                                      <p:to x="100000" y="100000"/>
                                    </p:animScale>
                                    <p:animScale>
                                      <p:cBhvr>
                                        <p:cTn id="69" dur="13">
                                          <p:stCondLst>
                                            <p:cond delay="904"/>
                                          </p:stCondLst>
                                        </p:cTn>
                                        <p:tgtEl>
                                          <p:spTgt spid="15"/>
                                        </p:tgtEl>
                                      </p:cBhvr>
                                      <p:to x="100000" y="95000"/>
                                    </p:animScale>
                                    <p:animScale>
                                      <p:cBhvr>
                                        <p:cTn id="70" dur="83" decel="50000">
                                          <p:stCondLst>
                                            <p:cond delay="917"/>
                                          </p:stCondLst>
                                        </p:cTn>
                                        <p:tgtEl>
                                          <p:spTgt spid="1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45"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2000"/>
                                        <p:tgtEl>
                                          <p:spTgt spid="7"/>
                                        </p:tgtEl>
                                      </p:cBhvr>
                                    </p:animEffect>
                                    <p:anim calcmode="lin" valueType="num">
                                      <p:cBhvr>
                                        <p:cTn id="76" dur="2000" fill="hold"/>
                                        <p:tgtEl>
                                          <p:spTgt spid="7"/>
                                        </p:tgtEl>
                                        <p:attrNameLst>
                                          <p:attrName>ppt_w</p:attrName>
                                        </p:attrNameLst>
                                      </p:cBhvr>
                                      <p:tavLst>
                                        <p:tav tm="0" fmla="#ppt_w*sin(2.5*pi*$)">
                                          <p:val>
                                            <p:fltVal val="0"/>
                                          </p:val>
                                        </p:tav>
                                        <p:tav tm="100000">
                                          <p:val>
                                            <p:fltVal val="1"/>
                                          </p:val>
                                        </p:tav>
                                      </p:tavLst>
                                    </p:anim>
                                    <p:anim calcmode="lin" valueType="num">
                                      <p:cBhvr>
                                        <p:cTn id="77" dur="2000" fill="hold"/>
                                        <p:tgtEl>
                                          <p:spTgt spid="7"/>
                                        </p:tgtEl>
                                        <p:attrNameLst>
                                          <p:attrName>ppt_h</p:attrName>
                                        </p:attrNameLst>
                                      </p:cBhvr>
                                      <p:tavLst>
                                        <p:tav tm="0">
                                          <p:val>
                                            <p:strVal val="#ppt_h"/>
                                          </p:val>
                                        </p:tav>
                                        <p:tav tm="100000">
                                          <p:val>
                                            <p:strVal val="#ppt_h"/>
                                          </p:val>
                                        </p:tav>
                                      </p:tavLst>
                                    </p:anim>
                                  </p:childTnLst>
                                </p:cTn>
                              </p:par>
                              <p:par>
                                <p:cTn id="78" presetID="45" presetClass="entr" presetSubtype="0" fill="hold" nodeType="with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2000"/>
                                        <p:tgtEl>
                                          <p:spTgt spid="11"/>
                                        </p:tgtEl>
                                      </p:cBhvr>
                                    </p:animEffect>
                                    <p:anim calcmode="lin" valueType="num">
                                      <p:cBhvr>
                                        <p:cTn id="81" dur="2000" fill="hold"/>
                                        <p:tgtEl>
                                          <p:spTgt spid="11"/>
                                        </p:tgtEl>
                                        <p:attrNameLst>
                                          <p:attrName>ppt_w</p:attrName>
                                        </p:attrNameLst>
                                      </p:cBhvr>
                                      <p:tavLst>
                                        <p:tav tm="0" fmla="#ppt_w*sin(2.5*pi*$)">
                                          <p:val>
                                            <p:fltVal val="0"/>
                                          </p:val>
                                        </p:tav>
                                        <p:tav tm="100000">
                                          <p:val>
                                            <p:fltVal val="1"/>
                                          </p:val>
                                        </p:tav>
                                      </p:tavLst>
                                    </p:anim>
                                    <p:anim calcmode="lin" valueType="num">
                                      <p:cBhvr>
                                        <p:cTn id="82" dur="2000" fill="hold"/>
                                        <p:tgtEl>
                                          <p:spTgt spid="11"/>
                                        </p:tgtEl>
                                        <p:attrNameLst>
                                          <p:attrName>ppt_h</p:attrName>
                                        </p:attrNameLst>
                                      </p:cBhvr>
                                      <p:tavLst>
                                        <p:tav tm="0">
                                          <p:val>
                                            <p:strVal val="#ppt_h"/>
                                          </p:val>
                                        </p:tav>
                                        <p:tav tm="100000">
                                          <p:val>
                                            <p:strVal val="#ppt_h"/>
                                          </p:val>
                                        </p:tav>
                                      </p:tavLst>
                                    </p:anim>
                                  </p:childTnLst>
                                </p:cTn>
                              </p:par>
                              <p:par>
                                <p:cTn id="83" presetID="45"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2000"/>
                                        <p:tgtEl>
                                          <p:spTgt spid="12"/>
                                        </p:tgtEl>
                                      </p:cBhvr>
                                    </p:animEffect>
                                    <p:anim calcmode="lin" valueType="num">
                                      <p:cBhvr>
                                        <p:cTn id="86" dur="2000" fill="hold"/>
                                        <p:tgtEl>
                                          <p:spTgt spid="12"/>
                                        </p:tgtEl>
                                        <p:attrNameLst>
                                          <p:attrName>ppt_w</p:attrName>
                                        </p:attrNameLst>
                                      </p:cBhvr>
                                      <p:tavLst>
                                        <p:tav tm="0" fmla="#ppt_w*sin(2.5*pi*$)">
                                          <p:val>
                                            <p:fltVal val="0"/>
                                          </p:val>
                                        </p:tav>
                                        <p:tav tm="100000">
                                          <p:val>
                                            <p:fltVal val="1"/>
                                          </p:val>
                                        </p:tav>
                                      </p:tavLst>
                                    </p:anim>
                                    <p:anim calcmode="lin" valueType="num">
                                      <p:cBhvr>
                                        <p:cTn id="87" dur="2000" fill="hold"/>
                                        <p:tgtEl>
                                          <p:spTgt spid="12"/>
                                        </p:tgtEl>
                                        <p:attrNameLst>
                                          <p:attrName>ppt_h</p:attrName>
                                        </p:attrNameLst>
                                      </p:cBhvr>
                                      <p:tavLst>
                                        <p:tav tm="0">
                                          <p:val>
                                            <p:strVal val="#ppt_h"/>
                                          </p:val>
                                        </p:tav>
                                        <p:tav tm="100000">
                                          <p:val>
                                            <p:strVal val="#ppt_h"/>
                                          </p:val>
                                        </p:tav>
                                      </p:tavLst>
                                    </p:anim>
                                  </p:childTnLst>
                                </p:cTn>
                              </p:par>
                              <p:par>
                                <p:cTn id="88" presetID="45"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2000"/>
                                        <p:tgtEl>
                                          <p:spTgt spid="13"/>
                                        </p:tgtEl>
                                      </p:cBhvr>
                                    </p:animEffect>
                                    <p:anim calcmode="lin" valueType="num">
                                      <p:cBhvr>
                                        <p:cTn id="91" dur="2000" fill="hold"/>
                                        <p:tgtEl>
                                          <p:spTgt spid="13"/>
                                        </p:tgtEl>
                                        <p:attrNameLst>
                                          <p:attrName>ppt_w</p:attrName>
                                        </p:attrNameLst>
                                      </p:cBhvr>
                                      <p:tavLst>
                                        <p:tav tm="0" fmla="#ppt_w*sin(2.5*pi*$)">
                                          <p:val>
                                            <p:fltVal val="0"/>
                                          </p:val>
                                        </p:tav>
                                        <p:tav tm="100000">
                                          <p:val>
                                            <p:fltVal val="1"/>
                                          </p:val>
                                        </p:tav>
                                      </p:tavLst>
                                    </p:anim>
                                    <p:anim calcmode="lin" valueType="num">
                                      <p:cBhvr>
                                        <p:cTn id="92" dur="2000" fill="hold"/>
                                        <p:tgtEl>
                                          <p:spTgt spid="13"/>
                                        </p:tgtEl>
                                        <p:attrNameLst>
                                          <p:attrName>ppt_h</p:attrName>
                                        </p:attrNameLst>
                                      </p:cBhvr>
                                      <p:tavLst>
                                        <p:tav tm="0">
                                          <p:val>
                                            <p:strVal val="#ppt_h"/>
                                          </p:val>
                                        </p:tav>
                                        <p:tav tm="100000">
                                          <p:val>
                                            <p:strVal val="#ppt_h"/>
                                          </p:val>
                                        </p:tav>
                                      </p:tavLst>
                                    </p:anim>
                                  </p:childTnLst>
                                </p:cTn>
                              </p:par>
                              <p:par>
                                <p:cTn id="93" presetID="45" presetClass="entr" presetSubtype="0" fill="hold"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2000"/>
                                        <p:tgtEl>
                                          <p:spTgt spid="16"/>
                                        </p:tgtEl>
                                      </p:cBhvr>
                                    </p:animEffect>
                                    <p:anim calcmode="lin" valueType="num">
                                      <p:cBhvr>
                                        <p:cTn id="96" dur="2000" fill="hold"/>
                                        <p:tgtEl>
                                          <p:spTgt spid="16"/>
                                        </p:tgtEl>
                                        <p:attrNameLst>
                                          <p:attrName>ppt_w</p:attrName>
                                        </p:attrNameLst>
                                      </p:cBhvr>
                                      <p:tavLst>
                                        <p:tav tm="0" fmla="#ppt_w*sin(2.5*pi*$)">
                                          <p:val>
                                            <p:fltVal val="0"/>
                                          </p:val>
                                        </p:tav>
                                        <p:tav tm="100000">
                                          <p:val>
                                            <p:fltVal val="1"/>
                                          </p:val>
                                        </p:tav>
                                      </p:tavLst>
                                    </p:anim>
                                    <p:anim calcmode="lin" valueType="num">
                                      <p:cBhvr>
                                        <p:cTn id="97"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3" grpId="0" uiExpand="1" build="p"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647700" y="1752600"/>
            <a:ext cx="7848600" cy="2513509"/>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DO" sz="16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SEGUNDA PARTE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DO" sz="24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endParaRPr>
          </a:p>
          <a:p>
            <a:pPr marL="109728" lvl="0" algn="ctr" fontAlgn="auto">
              <a:spcBef>
                <a:spcPts val="400"/>
              </a:spcBef>
              <a:spcAft>
                <a:spcPts val="0"/>
              </a:spcAft>
              <a:buClr>
                <a:srgbClr val="2DA2BF"/>
              </a:buClr>
              <a:buSzPct val="68000"/>
            </a:pPr>
            <a:r>
              <a:rPr lang="es-ES" sz="3600" b="1" dirty="0">
                <a:solidFill>
                  <a:srgbClr val="0000FF"/>
                </a:solidFill>
                <a:effectLst>
                  <a:outerShdw blurRad="38100" dist="38100" dir="2700000" algn="tl">
                    <a:srgbClr val="000000">
                      <a:alpha val="43137"/>
                    </a:srgbClr>
                  </a:outerShdw>
                </a:effectLst>
                <a:cs typeface="Times New Roman" panose="02020603050405020304" pitchFamily="18" charset="0"/>
              </a:rPr>
              <a:t>El EXTREMISMO</a:t>
            </a:r>
          </a:p>
          <a:p>
            <a:pPr marL="109728" lvl="0" algn="ctr" fontAlgn="auto">
              <a:spcBef>
                <a:spcPts val="0"/>
              </a:spcBef>
              <a:spcAft>
                <a:spcPts val="0"/>
              </a:spcAft>
              <a:buClr>
                <a:srgbClr val="2DA2BF"/>
              </a:buClr>
              <a:buSzPct val="68000"/>
            </a:pPr>
            <a:r>
              <a:rPr lang="es-ES" sz="3600" b="1" dirty="0">
                <a:solidFill>
                  <a:srgbClr val="0000FF"/>
                </a:solidFill>
                <a:effectLst>
                  <a:outerShdw blurRad="38100" dist="38100" dir="2700000" algn="tl">
                    <a:srgbClr val="000000">
                      <a:alpha val="43137"/>
                    </a:srgbClr>
                  </a:outerShdw>
                </a:effectLst>
                <a:cs typeface="Times New Roman" panose="02020603050405020304" pitchFamily="18" charset="0"/>
              </a:rPr>
              <a:t>de la CONSERVACIÓN</a:t>
            </a:r>
            <a:br>
              <a:rPr lang="es-ES" sz="2700" dirty="0">
                <a:solidFill>
                  <a:srgbClr val="0000FF"/>
                </a:solidFill>
                <a:effectLst>
                  <a:outerShdw blurRad="38100" dist="38100" dir="2700000" algn="tl">
                    <a:srgbClr val="000000">
                      <a:alpha val="43137"/>
                    </a:srgbClr>
                  </a:outerShdw>
                </a:effectLst>
                <a:cs typeface="Times New Roman" panose="02020603050405020304" pitchFamily="18" charset="0"/>
              </a:rPr>
            </a:br>
            <a:r>
              <a:rPr lang="es-ES" sz="1000" dirty="0">
                <a:solidFill>
                  <a:srgbClr val="0000FF"/>
                </a:solidFill>
                <a:effectLst>
                  <a:outerShdw blurRad="38100" dist="38100" dir="2700000" algn="tl">
                    <a:srgbClr val="000000">
                      <a:alpha val="43137"/>
                    </a:srgbClr>
                  </a:outerShdw>
                </a:effectLst>
                <a:cs typeface="Times New Roman" panose="02020603050405020304" pitchFamily="18" charset="0"/>
              </a:rPr>
              <a:t> </a:t>
            </a:r>
            <a:endParaRPr lang="es-ES" sz="1000"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208480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childTnLst>
                          </p:cTn>
                        </p:par>
                        <p:par>
                          <p:cTn id="8" fill="hold">
                            <p:stCondLst>
                              <p:cond delay="850"/>
                            </p:stCondLst>
                            <p:childTnLst>
                              <p:par>
                                <p:cTn id="9" presetID="21" presetClass="entr" presetSubtype="3" fill="hold" nodeType="afterEffect">
                                  <p:stCondLst>
                                    <p:cond delay="0"/>
                                  </p:stCondLst>
                                  <p:iterate type="wd">
                                    <p:tmPct val="10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heel(3)">
                                      <p:cBhvr>
                                        <p:cTn id="11" dur="500"/>
                                        <p:tgtEl>
                                          <p:spTgt spid="6">
                                            <p:txEl>
                                              <p:pRg st="1" end="1"/>
                                            </p:txEl>
                                          </p:spTgt>
                                        </p:tgtEl>
                                      </p:cBhvr>
                                    </p:animEffect>
                                  </p:childTnLst>
                                </p:cTn>
                              </p:par>
                            </p:childTnLst>
                          </p:cTn>
                        </p:par>
                        <p:par>
                          <p:cTn id="12" fill="hold">
                            <p:stCondLst>
                              <p:cond delay="1400"/>
                            </p:stCondLst>
                            <p:childTnLst>
                              <p:par>
                                <p:cTn id="13" presetID="21" presetClass="entr" presetSubtype="3" fill="hold" nodeType="afterEffect">
                                  <p:stCondLst>
                                    <p:cond delay="0"/>
                                  </p:stCondLst>
                                  <p:iterate type="wd">
                                    <p:tmPct val="10000"/>
                                  </p:iterate>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heel(3)">
                                      <p:cBhvr>
                                        <p:cTn id="15" dur="500"/>
                                        <p:tgtEl>
                                          <p:spTgt spid="6">
                                            <p:txEl>
                                              <p:pRg st="3" end="3"/>
                                            </p:txEl>
                                          </p:spTgt>
                                        </p:tgtEl>
                                      </p:cBhvr>
                                    </p:animEffect>
                                  </p:childTnLst>
                                </p:cTn>
                              </p:par>
                            </p:childTnLst>
                          </p:cTn>
                        </p:par>
                        <p:par>
                          <p:cTn id="16" fill="hold">
                            <p:stCondLst>
                              <p:cond delay="1950"/>
                            </p:stCondLst>
                            <p:childTnLst>
                              <p:par>
                                <p:cTn id="17" presetID="21" presetClass="entr" presetSubtype="3" fill="hold" nodeType="afterEffect">
                                  <p:stCondLst>
                                    <p:cond delay="0"/>
                                  </p:stCondLst>
                                  <p:iterate type="wd">
                                    <p:tmPct val="10000"/>
                                  </p:iterate>
                                  <p:childTnLst>
                                    <p:set>
                                      <p:cBhvr>
                                        <p:cTn id="18" dur="1" fill="hold">
                                          <p:stCondLst>
                                            <p:cond delay="0"/>
                                          </p:stCondLst>
                                        </p:cTn>
                                        <p:tgtEl>
                                          <p:spTgt spid="6">
                                            <p:txEl>
                                              <p:pRg st="4" end="4"/>
                                            </p:txEl>
                                          </p:spTgt>
                                        </p:tgtEl>
                                        <p:attrNameLst>
                                          <p:attrName>style.visibility</p:attrName>
                                        </p:attrNameLst>
                                      </p:cBhvr>
                                      <p:to>
                                        <p:strVal val="visible"/>
                                      </p:to>
                                    </p:set>
                                    <p:animEffect transition="in" filter="wheel(3)">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381000" y="2905426"/>
            <a:ext cx="8382000" cy="3035491"/>
          </a:xfrm>
          <a:ln w="28575">
            <a:solidFill>
              <a:srgbClr val="0000FF"/>
            </a:solidFill>
            <a:prstDash val="dashDot"/>
          </a:ln>
        </p:spPr>
        <p:txBody>
          <a:bodyPr>
            <a:normAutofit lnSpcReduction="10000"/>
          </a:bodyPr>
          <a:lstStyle/>
          <a:p>
            <a:pPr algn="ctr">
              <a:spcAft>
                <a:spcPts val="1200"/>
              </a:spcAft>
            </a:pP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Como se podrá observar en los siguientes ejemplos, de prácticamente un 100% de </a:t>
            </a:r>
            <a:r>
              <a:rPr lang="es-E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elisión</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el habla popular, se pasa a un 100% de </a:t>
            </a:r>
            <a:r>
              <a:rPr lang="es-E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retención</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la emisión de las noticias de televisión.</a:t>
            </a:r>
          </a:p>
          <a:p>
            <a:pPr algn="ct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Este extremismo se denomina </a:t>
            </a:r>
            <a:r>
              <a:rPr lang="es-E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hipercorrección</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porque consiste en un </a:t>
            </a:r>
            <a:r>
              <a:rPr lang="es-E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exceso de corrección</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si se compara con la realidad del </a:t>
            </a:r>
            <a:r>
              <a:rPr lang="es-ES"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culta natural</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el país.</a:t>
            </a:r>
          </a:p>
          <a:p>
            <a:endParaRPr lang="es-ES" dirty="0">
              <a:solidFill>
                <a:srgbClr val="0000FF"/>
              </a:solidFill>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a:defRPr/>
            </a:pPr>
            <a:fld id="{47258102-43AA-4BD4-8FD1-B699002C454B}" type="datetime2">
              <a:rPr lang="es-ES_tradnl" smtClean="0"/>
              <a:t>jueves, 30 de marzo de 2023</a:t>
            </a:fld>
            <a:endParaRPr lang="en-US"/>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a:defRPr/>
            </a:pPr>
            <a:fld id="{25BDB74C-C077-446D-8009-06BEE6833E96}" type="slidenum">
              <a:rPr lang="en-US" smtClean="0"/>
              <a:pPr>
                <a:defRPr/>
              </a:pPr>
              <a:t>16</a:t>
            </a:fld>
            <a:endParaRPr lang="en-US"/>
          </a:p>
        </p:txBody>
      </p:sp>
      <p:sp>
        <p:nvSpPr>
          <p:cNvPr id="5" name="Title 4">
            <a:extLst>
              <a:ext uri="{FF2B5EF4-FFF2-40B4-BE49-F238E27FC236}">
                <a16:creationId xmlns:a16="http://schemas.microsoft.com/office/drawing/2014/main" id="{C85C4D57-A897-0CA7-C173-8FE2398C0993}"/>
              </a:ext>
            </a:extLst>
          </p:cNvPr>
          <p:cNvSpPr>
            <a:spLocks noGrp="1"/>
          </p:cNvSpPr>
          <p:nvPr>
            <p:ph type="title"/>
          </p:nvPr>
        </p:nvSpPr>
        <p:spPr>
          <a:xfrm>
            <a:off x="381000" y="609600"/>
            <a:ext cx="8382000" cy="1828800"/>
          </a:xfrm>
          <a:ln w="28575">
            <a:solidFill>
              <a:srgbClr val="0000FF"/>
            </a:solidFill>
            <a:prstDash val="sysDash"/>
          </a:ln>
        </p:spPr>
        <p:txBody>
          <a:bodyPr>
            <a:noAutofit/>
          </a:bodyPr>
          <a:lstStyle/>
          <a:p>
            <a:pPr algn="ctr">
              <a:lnSpc>
                <a:spcPts val="4000"/>
              </a:lnSpc>
            </a:pPr>
            <a:r>
              <a:rPr lang="es-ES" sz="2800" dirty="0">
                <a:solidFill>
                  <a:srgbClr val="0000FF"/>
                </a:solidFill>
                <a:latin typeface="Times New Roman" panose="02020603050405020304" pitchFamily="18" charset="0"/>
                <a:cs typeface="Times New Roman" panose="02020603050405020304" pitchFamily="18" charset="0"/>
              </a:rPr>
              <a:t>Al </a:t>
            </a:r>
            <a:r>
              <a:rPr lang="es-ES" sz="2800" i="1" dirty="0">
                <a:solidFill>
                  <a:srgbClr val="0000FF"/>
                </a:solidFill>
                <a:latin typeface="Times New Roman" panose="02020603050405020304" pitchFamily="18" charset="0"/>
                <a:cs typeface="Times New Roman" panose="02020603050405020304" pitchFamily="18" charset="0"/>
              </a:rPr>
              <a:t>radicalismo</a:t>
            </a:r>
            <a:r>
              <a:rPr lang="es-ES" sz="2800" dirty="0">
                <a:solidFill>
                  <a:srgbClr val="0000FF"/>
                </a:solidFill>
                <a:latin typeface="Times New Roman" panose="02020603050405020304" pitchFamily="18" charset="0"/>
                <a:cs typeface="Times New Roman" panose="02020603050405020304" pitchFamily="18" charset="0"/>
              </a:rPr>
              <a:t> de la </a:t>
            </a:r>
            <a:r>
              <a:rPr lang="es-ES" sz="2800" u="sng" dirty="0">
                <a:solidFill>
                  <a:srgbClr val="0000FF"/>
                </a:solidFill>
                <a:latin typeface="Times New Roman" panose="02020603050405020304" pitchFamily="18" charset="0"/>
                <a:cs typeface="Times New Roman" panose="02020603050405020304" pitchFamily="18" charset="0"/>
              </a:rPr>
              <a:t>ELISIÓN</a:t>
            </a:r>
            <a:r>
              <a:rPr lang="es-ES" sz="2800" dirty="0">
                <a:solidFill>
                  <a:srgbClr val="0000FF"/>
                </a:solidFill>
                <a:latin typeface="Times New Roman" panose="02020603050405020304" pitchFamily="18" charset="0"/>
                <a:cs typeface="Times New Roman" panose="02020603050405020304" pitchFamily="18" charset="0"/>
              </a:rPr>
              <a:t>,</a:t>
            </a:r>
            <a:br>
              <a:rPr lang="es-ES" sz="2800" dirty="0">
                <a:solidFill>
                  <a:srgbClr val="0000FF"/>
                </a:solidFill>
                <a:latin typeface="Times New Roman" panose="02020603050405020304" pitchFamily="18" charset="0"/>
                <a:cs typeface="Times New Roman" panose="02020603050405020304" pitchFamily="18" charset="0"/>
              </a:rPr>
            </a:br>
            <a:r>
              <a:rPr lang="es-ES" sz="2800" dirty="0">
                <a:solidFill>
                  <a:srgbClr val="0000FF"/>
                </a:solidFill>
                <a:latin typeface="Times New Roman" panose="02020603050405020304" pitchFamily="18" charset="0"/>
                <a:cs typeface="Times New Roman" panose="02020603050405020304" pitchFamily="18" charset="0"/>
              </a:rPr>
              <a:t>se opone el </a:t>
            </a:r>
            <a:r>
              <a:rPr lang="es-ES" sz="2800" i="1" dirty="0">
                <a:solidFill>
                  <a:srgbClr val="0000FF"/>
                </a:solidFill>
                <a:latin typeface="Times New Roman" panose="02020603050405020304" pitchFamily="18" charset="0"/>
                <a:cs typeface="Times New Roman" panose="02020603050405020304" pitchFamily="18" charset="0"/>
              </a:rPr>
              <a:t>extremismo</a:t>
            </a:r>
            <a:r>
              <a:rPr lang="es-ES" sz="2800" dirty="0">
                <a:solidFill>
                  <a:srgbClr val="0000FF"/>
                </a:solidFill>
                <a:latin typeface="Times New Roman" panose="02020603050405020304" pitchFamily="18" charset="0"/>
                <a:cs typeface="Times New Roman" panose="02020603050405020304" pitchFamily="18" charset="0"/>
              </a:rPr>
              <a:t> de la </a:t>
            </a:r>
            <a:r>
              <a:rPr lang="es-ES" sz="2800" u="sng" dirty="0">
                <a:solidFill>
                  <a:srgbClr val="0000FF"/>
                </a:solidFill>
                <a:latin typeface="Times New Roman" panose="02020603050405020304" pitchFamily="18" charset="0"/>
                <a:cs typeface="Times New Roman" panose="02020603050405020304" pitchFamily="18" charset="0"/>
              </a:rPr>
              <a:t>CONSERVACIÓN</a:t>
            </a:r>
            <a:r>
              <a:rPr lang="es-ES" sz="2800" dirty="0">
                <a:solidFill>
                  <a:srgbClr val="0000FF"/>
                </a:solidFill>
                <a:latin typeface="Times New Roman" panose="02020603050405020304" pitchFamily="18" charset="0"/>
                <a:cs typeface="Times New Roman" panose="02020603050405020304" pitchFamily="18" charset="0"/>
              </a:rPr>
              <a:t>:</a:t>
            </a:r>
            <a:br>
              <a:rPr lang="es-ES" sz="2800" dirty="0">
                <a:solidFill>
                  <a:srgbClr val="0000FF"/>
                </a:solidFill>
                <a:latin typeface="Times New Roman" panose="02020603050405020304" pitchFamily="18" charset="0"/>
                <a:cs typeface="Times New Roman" panose="02020603050405020304" pitchFamily="18" charset="0"/>
              </a:rPr>
            </a:br>
            <a:r>
              <a:rPr lang="es-ES" sz="2800" dirty="0">
                <a:solidFill>
                  <a:srgbClr val="0000FF"/>
                </a:solidFill>
                <a:latin typeface="Times New Roman" panose="02020603050405020304" pitchFamily="18" charset="0"/>
                <a:cs typeface="Times New Roman" panose="02020603050405020304" pitchFamily="18" charset="0"/>
              </a:rPr>
              <a:t> la </a:t>
            </a:r>
            <a:r>
              <a:rPr lang="es-ES" sz="2800" dirty="0">
                <a:solidFill>
                  <a:srgbClr val="A50021"/>
                </a:solidFill>
                <a:latin typeface="Times New Roman" panose="02020603050405020304" pitchFamily="18" charset="0"/>
                <a:cs typeface="Times New Roman" panose="02020603050405020304" pitchFamily="18" charset="0"/>
              </a:rPr>
              <a:t>hipercorrección</a:t>
            </a:r>
            <a:r>
              <a:rPr lang="es-ES" sz="2800" dirty="0">
                <a:solidFill>
                  <a:srgbClr val="0000FF"/>
                </a:solidFill>
                <a:latin typeface="Times New Roman" panose="02020603050405020304" pitchFamily="18" charset="0"/>
                <a:cs typeface="Times New Roman" panose="02020603050405020304" pitchFamily="18" charset="0"/>
              </a:rPr>
              <a:t> en las noticias de TELEVISIÓN.</a:t>
            </a:r>
          </a:p>
        </p:txBody>
      </p:sp>
    </p:spTree>
    <p:extLst>
      <p:ext uri="{BB962C8B-B14F-4D97-AF65-F5344CB8AC3E}">
        <p14:creationId xmlns:p14="http://schemas.microsoft.com/office/powerpoint/2010/main" val="254158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heel(1)">
                                      <p:cBhvr>
                                        <p:cTn id="12" dur="500"/>
                                        <p:tgtEl>
                                          <p:spTgt spid="2">
                                            <p:bg/>
                                          </p:spTgt>
                                        </p:tgtEl>
                                      </p:cBhvr>
                                    </p:animEffect>
                                  </p:childTnLst>
                                </p:cTn>
                              </p:par>
                              <p:par>
                                <p:cTn id="13" presetID="21" presetClass="entr" presetSubtype="8" fill="hold" grpId="0" nodeType="withEffect">
                                  <p:stCondLst>
                                    <p:cond delay="0"/>
                                  </p:stCondLst>
                                  <p:iterate type="wd">
                                    <p:tmPct val="10000"/>
                                  </p:iterate>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heel(8)">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iterate type="wd">
                                    <p:tmPct val="10000"/>
                                  </p:iterate>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heel(4)">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E0FC2E-C9E4-9DBF-68A3-1F3DD79517CE}"/>
              </a:ext>
            </a:extLst>
          </p:cNvPr>
          <p:cNvSpPr>
            <a:spLocks noGrp="1"/>
          </p:cNvSpPr>
          <p:nvPr>
            <p:ph idx="1"/>
          </p:nvPr>
        </p:nvSpPr>
        <p:spPr>
          <a:xfrm>
            <a:off x="457200" y="1718918"/>
            <a:ext cx="8229600" cy="4457729"/>
          </a:xfrm>
          <a:solidFill>
            <a:schemeClr val="bg1">
              <a:lumMod val="95000"/>
            </a:schemeClr>
          </a:solidFill>
          <a:ln w="19050">
            <a:solidFill>
              <a:srgbClr val="0000FF"/>
            </a:solidFill>
          </a:ln>
        </p:spPr>
        <p:txBody>
          <a:bodyPr>
            <a:normAutofit/>
          </a:bodyPr>
          <a:lstStyle/>
          <a:p>
            <a:pPr marL="171450" marR="0" lvl="0" indent="-171450" algn="ctr" defTabSz="685800" rtl="0" eaLnBrk="1" fontAlgn="auto" latinLnBrk="0" hangingPunct="1">
              <a:lnSpc>
                <a:spcPts val="1000"/>
              </a:lnSpc>
              <a:spcBef>
                <a:spcPts val="0"/>
              </a:spcBef>
              <a:spcAft>
                <a:spcPts val="0"/>
              </a:spcAft>
              <a:buClrTx/>
              <a:buSzTx/>
              <a:buFontTx/>
              <a:buNone/>
              <a:tabLst/>
              <a:defRPr/>
            </a:pPr>
            <a:endParaRPr kumimoji="0" lang="es-ES" sz="8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171450" marR="0" lvl="0" indent="-171450" algn="ctr" defTabSz="685800" rtl="0" eaLnBrk="1" fontAlgn="auto" latinLnBrk="0" hangingPunct="1">
              <a:lnSpc>
                <a:spcPts val="3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Y como  pueden ver, a mi</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palda</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se encuentra el batallón de cadete</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que rindió la</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honra</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fúnebre</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al fenecido coronel Julián Suáre</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z</a:t>
            </a:r>
            <a:r>
              <a:rPr kumimoji="0" lang="es-ES" sz="2800"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Cordero, quien hace uno</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momento</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fue tra</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ladado</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al Cruce de Lo</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Lano</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donde fue su ciudad natal y donde le darán en la</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próxima</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hora</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cri</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tiana</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sepultura. Eso e</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todo por el momento. Retorno con u</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tede</a:t>
            </a:r>
            <a:r>
              <a:rPr kumimoji="0" lang="es-ES" sz="28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4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171450" marR="0" lvl="0" indent="-171450" algn="ctr" defTabSz="685800" rtl="0" eaLnBrk="1" fontAlgn="auto" latinLnBrk="0" hangingPunct="1">
              <a:lnSpc>
                <a:spcPts val="1500"/>
              </a:lnSpc>
              <a:spcBef>
                <a:spcPts val="0"/>
              </a:spcBef>
              <a:spcAft>
                <a:spcPts val="0"/>
              </a:spcAft>
              <a:buClrTx/>
              <a:buSzTx/>
              <a:buFontTx/>
              <a:buNone/>
              <a:tabLst/>
              <a:defRPr/>
            </a:pPr>
            <a:endParaRPr kumimoji="0" lang="es-ES" sz="8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171450" indent="-171450" algn="ctr" defTabSz="685800">
              <a:lnSpc>
                <a:spcPts val="3000"/>
              </a:lnSpc>
              <a:spcBef>
                <a:spcPts val="750"/>
              </a:spcBef>
              <a:buClrTx/>
              <a:buSzTx/>
              <a:buNone/>
              <a:defRPr/>
            </a:pPr>
            <a:r>
              <a:rPr lang="es-ES_tradnl" sz="2400" dirty="0">
                <a:solidFill>
                  <a:srgbClr val="0033CC"/>
                </a:solidFill>
                <a:effectLst>
                  <a:outerShdw blurRad="38100" dist="38100" dir="2700000" algn="tl">
                    <a:srgbClr val="000000">
                      <a:alpha val="43137"/>
                    </a:srgbClr>
                  </a:outerShdw>
                </a:effectLst>
                <a:latin typeface="Times New Roman" pitchFamily="18" charset="0"/>
              </a:rPr>
              <a:t>Lanzaron e</a:t>
            </a:r>
            <a:r>
              <a:rPr lang="es-ES_tradnl" sz="2800" b="1" u="sng" dirty="0">
                <a:solidFill>
                  <a:srgbClr val="C00000"/>
                </a:solidFill>
                <a:effectLst>
                  <a:outerShdw blurRad="38100" dist="38100" dir="2700000" algn="tl">
                    <a:srgbClr val="000000">
                      <a:alpha val="43137"/>
                    </a:srgbClr>
                  </a:outerShdw>
                </a:effectLst>
                <a:latin typeface="Times New Roman" pitchFamily="18" charset="0"/>
              </a:rPr>
              <a:t>s</a:t>
            </a:r>
            <a:r>
              <a:rPr lang="es-ES_tradnl" sz="2400" dirty="0">
                <a:solidFill>
                  <a:srgbClr val="0033CC"/>
                </a:solidFill>
                <a:effectLst>
                  <a:outerShdw blurRad="38100" dist="38100" dir="2700000" algn="tl">
                    <a:srgbClr val="000000">
                      <a:alpha val="43137"/>
                    </a:srgbClr>
                  </a:outerShdw>
                </a:effectLst>
                <a:latin typeface="Times New Roman" pitchFamily="18" charset="0"/>
              </a:rPr>
              <a:t>combro</a:t>
            </a:r>
            <a:r>
              <a:rPr lang="es-ES_tradnl" sz="2800" b="1" u="sng" dirty="0">
                <a:solidFill>
                  <a:srgbClr val="C00000"/>
                </a:solidFill>
                <a:effectLst>
                  <a:outerShdw blurRad="38100" dist="38100" dir="2700000" algn="tl">
                    <a:srgbClr val="000000">
                      <a:alpha val="43137"/>
                    </a:srgbClr>
                  </a:outerShdw>
                </a:effectLst>
                <a:latin typeface="Times New Roman" pitchFamily="18" charset="0"/>
              </a:rPr>
              <a:t>s</a:t>
            </a:r>
            <a:r>
              <a:rPr lang="es-ES_tradnl" sz="2400" dirty="0">
                <a:solidFill>
                  <a:srgbClr val="0033CC"/>
                </a:solidFill>
                <a:effectLst>
                  <a:outerShdw blurRad="38100" dist="38100" dir="2700000" algn="tl">
                    <a:srgbClr val="000000">
                      <a:alpha val="43137"/>
                    </a:srgbClr>
                  </a:outerShdw>
                </a:effectLst>
                <a:latin typeface="Times New Roman" pitchFamily="18" charset="0"/>
              </a:rPr>
              <a:t> a la vía y ob</a:t>
            </a:r>
            <a:r>
              <a:rPr lang="es-ES_tradnl" sz="2800" b="1" u="sng" dirty="0">
                <a:solidFill>
                  <a:srgbClr val="C00000"/>
                </a:solidFill>
                <a:effectLst>
                  <a:outerShdw blurRad="38100" dist="38100" dir="2700000" algn="tl">
                    <a:srgbClr val="000000">
                      <a:alpha val="43137"/>
                    </a:srgbClr>
                  </a:outerShdw>
                </a:effectLst>
                <a:latin typeface="Times New Roman" pitchFamily="18" charset="0"/>
              </a:rPr>
              <a:t>s</a:t>
            </a:r>
            <a:r>
              <a:rPr lang="es-ES_tradnl" sz="2400" dirty="0">
                <a:solidFill>
                  <a:srgbClr val="0033CC"/>
                </a:solidFill>
                <a:effectLst>
                  <a:outerShdw blurRad="38100" dist="38100" dir="2700000" algn="tl">
                    <a:srgbClr val="000000">
                      <a:alpha val="43137"/>
                    </a:srgbClr>
                  </a:outerShdw>
                </a:effectLst>
                <a:latin typeface="Times New Roman" pitchFamily="18" charset="0"/>
              </a:rPr>
              <a:t>truyeron el tránsito vehicular. Denunciaron que la</a:t>
            </a:r>
            <a:r>
              <a:rPr lang="es-ES_tradnl" sz="2800" b="1" u="sng" dirty="0">
                <a:solidFill>
                  <a:srgbClr val="C00000"/>
                </a:solidFill>
                <a:effectLst>
                  <a:outerShdw blurRad="38100" dist="38100" dir="2700000" algn="tl">
                    <a:srgbClr val="000000">
                      <a:alpha val="43137"/>
                    </a:srgbClr>
                  </a:outerShdw>
                </a:effectLst>
                <a:latin typeface="Times New Roman" pitchFamily="18" charset="0"/>
              </a:rPr>
              <a:t>s</a:t>
            </a:r>
            <a:r>
              <a:rPr lang="es-ES_tradnl" sz="2400" dirty="0">
                <a:solidFill>
                  <a:srgbClr val="0033CC"/>
                </a:solidFill>
                <a:effectLst>
                  <a:outerShdw blurRad="38100" dist="38100" dir="2700000" algn="tl">
                    <a:srgbClr val="000000">
                      <a:alpha val="43137"/>
                    </a:srgbClr>
                  </a:outerShdw>
                </a:effectLst>
                <a:latin typeface="Times New Roman" pitchFamily="18" charset="0"/>
              </a:rPr>
              <a:t> autoridade</a:t>
            </a:r>
            <a:r>
              <a:rPr lang="es-ES_tradnl" sz="2800" b="1" u="sng" dirty="0">
                <a:solidFill>
                  <a:srgbClr val="C00000"/>
                </a:solidFill>
                <a:effectLst>
                  <a:outerShdw blurRad="38100" dist="38100" dir="2700000" algn="tl">
                    <a:srgbClr val="000000">
                      <a:alpha val="43137"/>
                    </a:srgbClr>
                  </a:outerShdw>
                </a:effectLst>
                <a:latin typeface="Times New Roman" pitchFamily="18" charset="0"/>
              </a:rPr>
              <a:t>s</a:t>
            </a:r>
            <a:r>
              <a:rPr lang="es-ES_tradnl" sz="2400" dirty="0">
                <a:solidFill>
                  <a:srgbClr val="0033CC"/>
                </a:solidFill>
                <a:effectLst>
                  <a:outerShdw blurRad="38100" dist="38100" dir="2700000" algn="tl">
                    <a:srgbClr val="000000">
                      <a:alpha val="43137"/>
                    </a:srgbClr>
                  </a:outerShdw>
                </a:effectLst>
                <a:latin typeface="Times New Roman" pitchFamily="18" charset="0"/>
              </a:rPr>
              <a:t> vegana</a:t>
            </a:r>
            <a:r>
              <a:rPr lang="es-ES_tradnl" sz="2800" b="1" u="sng" dirty="0">
                <a:solidFill>
                  <a:srgbClr val="C00000"/>
                </a:solidFill>
                <a:effectLst>
                  <a:outerShdw blurRad="38100" dist="38100" dir="2700000" algn="tl">
                    <a:srgbClr val="000000">
                      <a:alpha val="43137"/>
                    </a:srgbClr>
                  </a:outerShdw>
                </a:effectLst>
                <a:latin typeface="Times New Roman" pitchFamily="18" charset="0"/>
              </a:rPr>
              <a:t>s</a:t>
            </a:r>
            <a:r>
              <a:rPr lang="es-ES_tradnl" sz="2400" dirty="0">
                <a:solidFill>
                  <a:srgbClr val="0033CC"/>
                </a:solidFill>
                <a:effectLst>
                  <a:outerShdw blurRad="38100" dist="38100" dir="2700000" algn="tl">
                    <a:srgbClr val="000000">
                      <a:alpha val="43137"/>
                    </a:srgbClr>
                  </a:outerShdw>
                </a:effectLst>
                <a:latin typeface="Times New Roman" pitchFamily="18" charset="0"/>
              </a:rPr>
              <a:t> han prometido varia</a:t>
            </a:r>
            <a:r>
              <a:rPr lang="es-ES_tradnl" sz="2800" b="1" u="sng" dirty="0">
                <a:solidFill>
                  <a:srgbClr val="C00000"/>
                </a:solidFill>
                <a:effectLst>
                  <a:outerShdw blurRad="38100" dist="38100" dir="2700000" algn="tl">
                    <a:srgbClr val="000000">
                      <a:alpha val="43137"/>
                    </a:srgbClr>
                  </a:outerShdw>
                </a:effectLst>
                <a:latin typeface="Times New Roman" pitchFamily="18" charset="0"/>
              </a:rPr>
              <a:t>s</a:t>
            </a:r>
            <a:r>
              <a:rPr lang="es-ES_tradnl" sz="2400" dirty="0">
                <a:solidFill>
                  <a:srgbClr val="0033CC"/>
                </a:solidFill>
                <a:effectLst>
                  <a:outerShdw blurRad="38100" dist="38100" dir="2700000" algn="tl">
                    <a:srgbClr val="000000">
                      <a:alpha val="43137"/>
                    </a:srgbClr>
                  </a:outerShdw>
                </a:effectLst>
                <a:latin typeface="Times New Roman" pitchFamily="18" charset="0"/>
              </a:rPr>
              <a:t> vece</a:t>
            </a:r>
            <a:r>
              <a:rPr lang="es-ES_tradnl" sz="2800" b="1" u="sng" dirty="0">
                <a:solidFill>
                  <a:srgbClr val="C00000"/>
                </a:solidFill>
                <a:effectLst>
                  <a:outerShdw blurRad="38100" dist="38100" dir="2700000" algn="tl">
                    <a:srgbClr val="000000">
                      <a:alpha val="43137"/>
                    </a:srgbClr>
                  </a:outerShdw>
                </a:effectLst>
                <a:latin typeface="Times New Roman" pitchFamily="18" charset="0"/>
              </a:rPr>
              <a:t>s</a:t>
            </a:r>
            <a:r>
              <a:rPr lang="es-ES_tradnl" sz="2400" dirty="0">
                <a:solidFill>
                  <a:srgbClr val="0033CC"/>
                </a:solidFill>
                <a:effectLst>
                  <a:outerShdw blurRad="38100" dist="38100" dir="2700000" algn="tl">
                    <a:srgbClr val="000000">
                      <a:alpha val="43137"/>
                    </a:srgbClr>
                  </a:outerShdw>
                </a:effectLst>
                <a:latin typeface="Times New Roman" pitchFamily="18" charset="0"/>
              </a:rPr>
              <a:t> la reparación de esa importante vía en el Pinito y nunca han cumplido su promesa.</a:t>
            </a:r>
          </a:p>
          <a:p>
            <a:pPr marL="171450" marR="0" lvl="0" indent="-171450" algn="ctr" defTabSz="685800" rtl="0" eaLnBrk="1" fontAlgn="auto" latinLnBrk="0" hangingPunct="1">
              <a:lnSpc>
                <a:spcPts val="12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 name="Date Placeholder 2">
            <a:extLst>
              <a:ext uri="{FF2B5EF4-FFF2-40B4-BE49-F238E27FC236}">
                <a16:creationId xmlns:a16="http://schemas.microsoft.com/office/drawing/2014/main" id="{8F5CFC68-7A86-FF02-8C42-FF8D2BFD4AF3}"/>
              </a:ext>
            </a:extLst>
          </p:cNvPr>
          <p:cNvSpPr>
            <a:spLocks noGrp="1"/>
          </p:cNvSpPr>
          <p:nvPr>
            <p:ph type="dt" sz="half" idx="10"/>
          </p:nvPr>
        </p:nvSpPr>
        <p:spPr/>
        <p:txBody>
          <a:bodyPr/>
          <a:lstStyle/>
          <a:p>
            <a:pPr>
              <a:defRPr/>
            </a:pPr>
            <a:fld id="{47258102-43AA-4BD4-8FD1-B699002C454B}" type="datetime2">
              <a:rPr lang="es-ES_tradnl" smtClean="0"/>
              <a:t>jueves, 30 de marzo de 2023</a:t>
            </a:fld>
            <a:endParaRPr lang="en-US"/>
          </a:p>
        </p:txBody>
      </p:sp>
      <p:sp>
        <p:nvSpPr>
          <p:cNvPr id="4" name="Slide Number Placeholder 3">
            <a:extLst>
              <a:ext uri="{FF2B5EF4-FFF2-40B4-BE49-F238E27FC236}">
                <a16:creationId xmlns:a16="http://schemas.microsoft.com/office/drawing/2014/main" id="{3D5B63F0-3642-5131-5020-3810A6A51EBD}"/>
              </a:ext>
            </a:extLst>
          </p:cNvPr>
          <p:cNvSpPr>
            <a:spLocks noGrp="1"/>
          </p:cNvSpPr>
          <p:nvPr>
            <p:ph type="sldNum" sz="quarter" idx="12"/>
          </p:nvPr>
        </p:nvSpPr>
        <p:spPr/>
        <p:txBody>
          <a:bodyPr/>
          <a:lstStyle/>
          <a:p>
            <a:pPr>
              <a:defRPr/>
            </a:pPr>
            <a:fld id="{25BDB74C-C077-446D-8009-06BEE6833E96}" type="slidenum">
              <a:rPr lang="en-US" smtClean="0"/>
              <a:pPr>
                <a:defRPr/>
              </a:pPr>
              <a:t>17</a:t>
            </a:fld>
            <a:endParaRPr lang="en-US"/>
          </a:p>
        </p:txBody>
      </p:sp>
      <p:sp>
        <p:nvSpPr>
          <p:cNvPr id="5" name="Title 4">
            <a:extLst>
              <a:ext uri="{FF2B5EF4-FFF2-40B4-BE49-F238E27FC236}">
                <a16:creationId xmlns:a16="http://schemas.microsoft.com/office/drawing/2014/main" id="{7230919E-9CF2-051F-9573-FAEEF48B0C1F}"/>
              </a:ext>
            </a:extLst>
          </p:cNvPr>
          <p:cNvSpPr>
            <a:spLocks noGrp="1"/>
          </p:cNvSpPr>
          <p:nvPr>
            <p:ph type="title"/>
          </p:nvPr>
        </p:nvSpPr>
        <p:spPr>
          <a:xfrm>
            <a:off x="1924525" y="556036"/>
            <a:ext cx="5294949" cy="806037"/>
          </a:xfrm>
          <a:ln w="19050">
            <a:solidFill>
              <a:srgbClr val="0000FF"/>
            </a:solidFill>
          </a:ln>
        </p:spPr>
        <p:txBody>
          <a:bodyPr>
            <a:normAutofit/>
          </a:bodyPr>
          <a:lstStyle/>
          <a:p>
            <a:pPr algn="ctr"/>
            <a:r>
              <a:rPr lang="es-ES" sz="3200" dirty="0">
                <a:solidFill>
                  <a:srgbClr val="0000FF"/>
                </a:solidFill>
                <a:latin typeface="Times New Roman" panose="02020603050405020304" pitchFamily="18" charset="0"/>
                <a:cs typeface="Times New Roman" panose="02020603050405020304" pitchFamily="18" charset="0"/>
              </a:rPr>
              <a:t>Algunos ejemplos</a:t>
            </a:r>
          </a:p>
        </p:txBody>
      </p:sp>
      <p:pic>
        <p:nvPicPr>
          <p:cNvPr id="6" name="15. HIP.FEM.Noticias1">
            <a:hlinkClick r:id="" action="ppaction://media"/>
            <a:extLst>
              <a:ext uri="{FF2B5EF4-FFF2-40B4-BE49-F238E27FC236}">
                <a16:creationId xmlns:a16="http://schemas.microsoft.com/office/drawing/2014/main" id="{CE353AA1-C9BC-EE03-B285-09350DEB29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92782" y="399192"/>
            <a:ext cx="156844" cy="156844"/>
          </a:xfrm>
          <a:prstGeom prst="rect">
            <a:avLst/>
          </a:prstGeom>
        </p:spPr>
      </p:pic>
      <p:pic>
        <p:nvPicPr>
          <p:cNvPr id="7" name="19. HIP.MASC.Noticias5">
            <a:hlinkClick r:id="" action="ppaction://media"/>
            <a:extLst>
              <a:ext uri="{FF2B5EF4-FFF2-40B4-BE49-F238E27FC236}">
                <a16:creationId xmlns:a16="http://schemas.microsoft.com/office/drawing/2014/main" id="{CD4681CA-D19C-B029-7647-48E3315212F3}"/>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82000" y="1059055"/>
            <a:ext cx="156844" cy="156844"/>
          </a:xfrm>
          <a:prstGeom prst="rect">
            <a:avLst/>
          </a:prstGeom>
        </p:spPr>
      </p:pic>
    </p:spTree>
    <p:extLst>
      <p:ext uri="{BB962C8B-B14F-4D97-AF65-F5344CB8AC3E}">
        <p14:creationId xmlns:p14="http://schemas.microsoft.com/office/powerpoint/2010/main" val="145530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inVertical)">
                                      <p:cBhvr>
                                        <p:cTn id="11" dur="500"/>
                                        <p:tgtEl>
                                          <p:spTgt spid="2">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4706"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21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30"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uiExpand="1" build="p"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342900" y="550822"/>
            <a:ext cx="8458200" cy="5756355"/>
          </a:xfrm>
          <a:solidFill>
            <a:schemeClr val="bg1">
              <a:lumMod val="95000"/>
            </a:schemeClr>
          </a:solidFill>
          <a:ln w="28575">
            <a:solidFill>
              <a:srgbClr val="0000FF"/>
            </a:solidFill>
            <a:prstDash val="lgDashDotDot"/>
          </a:ln>
        </p:spPr>
        <p:txBody>
          <a:bodyPr>
            <a:normAutofit/>
          </a:bodyPr>
          <a:lstStyle/>
          <a:p>
            <a:pPr marL="0" marR="0" lvl="0" indent="0" algn="ctr" defTabSz="914400" rtl="0" eaLnBrk="0" fontAlgn="base" latinLnBrk="0" hangingPunct="0">
              <a:lnSpc>
                <a:spcPts val="1400"/>
              </a:lnSpc>
              <a:spcBef>
                <a:spcPts val="0"/>
              </a:spcBef>
              <a:buClrTx/>
              <a:buSzTx/>
              <a:buNone/>
              <a:tabLst/>
              <a:defRPr/>
            </a:pPr>
            <a:endParaRPr kumimoji="0" lang="es-ES_tradnl" sz="9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ts val="3000"/>
              </a:lnSpc>
              <a:spcBef>
                <a:spcPts val="0"/>
              </a:spcBef>
              <a:buClrTx/>
              <a:buSzTx/>
              <a:buNone/>
              <a:tabLst/>
              <a:defRPr/>
            </a:pP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 debe confundirse el término </a:t>
            </a:r>
            <a:r>
              <a:rPr kumimoji="0" lang="es-ES_tradnl" sz="2400" b="1"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HIPERCORRECCIÓN</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el de </a:t>
            </a:r>
            <a:r>
              <a:rPr kumimoji="0" lang="es-ES_tradnl" sz="2400" b="1"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ULTRACORRECCIÓN</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que en la tradición hispánica se refiere al fenómeno que se produce cuando el hablante interpreta como incorrecta una forma correcta y la sustituye por la que entiende normal. Se hace una reestructuración fonológica que genera una forma inaceptable, incorrecta (</a:t>
            </a:r>
            <a:r>
              <a:rPr kumimoji="0" lang="es-ES_tradnl" sz="2400" b="0" i="1"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cuatro</a:t>
            </a:r>
            <a:r>
              <a:rPr kumimoji="0" lang="es-ES_tradnl" sz="2400" b="1" i="0" u="sng"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_tradnl" sz="2400" b="0" i="1" u="none" strike="noStrike" kern="0" cap="none" spc="0" normalizeH="0" baseline="0" noProof="0" dirty="0" err="1">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bacala</a:t>
            </a:r>
            <a:r>
              <a:rPr kumimoji="0" lang="es-ES_tradnl" sz="2400" b="1" i="0" u="sng" strike="noStrike" kern="0" cap="none" spc="0" normalizeH="0" baseline="0" noProof="0" dirty="0" err="1">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a:t>
            </a:r>
            <a:r>
              <a:rPr kumimoji="0" lang="es-ES_tradnl" sz="2400" b="0" i="1" u="none" strike="noStrike" kern="0" cap="none" spc="0" normalizeH="0" baseline="0" noProof="0" dirty="0" err="1">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o</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Según la definición académica, es la </a:t>
            </a:r>
            <a:r>
              <a:rPr kumimoji="0" lang="es-ES_tradnl" sz="2400" b="1" i="1"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deformación de una palabra por equivocado prurito de corrección</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342900" marR="0" lvl="0" indent="-342900" algn="just" defTabSz="914400" rtl="0" eaLnBrk="0" fontAlgn="base" latinLnBrk="0" hangingPunct="0">
              <a:lnSpc>
                <a:spcPts val="3000"/>
              </a:lnSpc>
              <a:spcBef>
                <a:spcPts val="0"/>
              </a:spcBef>
              <a:spcAft>
                <a:spcPct val="0"/>
              </a:spcAft>
              <a:buClrTx/>
              <a:buSzTx/>
              <a:buFontTx/>
              <a:buNone/>
              <a:tabLst/>
              <a:defRPr/>
            </a:pPr>
            <a:endParaRPr kumimoji="0" lang="es-ES_tradnl" sz="1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0" fontAlgn="base" latinLnBrk="0" hangingPunct="0">
              <a:lnSpc>
                <a:spcPts val="3000"/>
              </a:lnSpc>
              <a:spcBef>
                <a:spcPts val="0"/>
              </a:spcBef>
              <a:spcAft>
                <a:spcPts val="1200"/>
              </a:spcAft>
              <a:buClrTx/>
              <a:buSzTx/>
              <a:buNone/>
              <a:tabLst/>
              <a:defRPr/>
            </a:pP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 </a:t>
            </a:r>
            <a:r>
              <a:rPr kumimoji="0" lang="es-ES_tradnl" sz="2400" b="1"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HIPERCORRECCIÓN</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solo produce un aumento de la frecuencia con la que se usan las formas de prestigio por un grupo con respecto a otro de más alto nivel sociocultural. El hecho consiste en un </a:t>
            </a:r>
            <a:r>
              <a:rPr kumimoji="0" lang="es-ES_tradnl" sz="2400" b="1"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exceso cuantitativo de corrección</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que no se considera incorrecto, pero sí </a:t>
            </a:r>
            <a:r>
              <a:rPr kumimoji="0" lang="es-ES_tradnl" sz="2400" b="1"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ARTIFICIAL</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_tradnl" sz="2400" b="1"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POCO NATURAL</a:t>
            </a:r>
            <a:r>
              <a:rPr kumimoji="0" lang="es-ES_tradnl" sz="2400" b="0" i="0" u="none" strike="noStrike" kern="0" cap="none" spc="0" normalizeH="0" baseline="0" noProof="0" dirty="0">
                <a:ln>
                  <a:noFill/>
                </a:ln>
                <a:solidFill>
                  <a:srgbClr val="1111A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00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8)">
                                      <p:cBhvr>
                                        <p:cTn id="7" dur="500"/>
                                        <p:tgtEl>
                                          <p:spTgt spid="2">
                                            <p:bg/>
                                          </p:spTgt>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8)">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3" fill="hold" grpId="0" nodeType="clickEffect">
                                  <p:stCondLst>
                                    <p:cond delay="0"/>
                                  </p:stCondLst>
                                  <p:iterate type="wd">
                                    <p:tmPct val="10000"/>
                                  </p:iterate>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heel(3)">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173" y="304800"/>
            <a:ext cx="8804189" cy="6248400"/>
          </a:xfrm>
          <a:solidFill>
            <a:schemeClr val="bg1">
              <a:lumMod val="95000"/>
            </a:schemeClr>
          </a:solidFill>
          <a:ln w="19050">
            <a:solidFill>
              <a:srgbClr val="000099"/>
            </a:solidFill>
            <a:prstDash val="dash"/>
          </a:ln>
        </p:spPr>
        <p:txBody>
          <a:bodyPr>
            <a:normAutofit/>
          </a:bodyPr>
          <a:lstStyle/>
          <a:p>
            <a:pPr>
              <a:spcBef>
                <a:spcPts val="0"/>
              </a:spcBef>
            </a:pPr>
            <a:endParaRPr lang="es-ES_tradnl" sz="375" dirty="0">
              <a:solidFill>
                <a:srgbClr val="0000CC"/>
              </a:solidFill>
              <a:latin typeface="Times New Roman" panose="02020603050405020304" pitchFamily="18" charset="0"/>
              <a:cs typeface="Times New Roman" panose="02020603050405020304" pitchFamily="18" charset="0"/>
            </a:endParaRPr>
          </a:p>
          <a:p>
            <a:pPr marL="0" indent="0" algn="ctr">
              <a:spcBef>
                <a:spcPts val="0"/>
              </a:spcBef>
              <a:buNone/>
            </a:pPr>
            <a:r>
              <a:rPr lang="es-ES_tradnl" sz="1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 entiende por </a:t>
            </a:r>
            <a:r>
              <a:rPr lang="es-ES_tradnl"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hipercorrección</a:t>
            </a:r>
            <a:r>
              <a:rPr lang="es-ES_tradnl" sz="1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_tradnl" sz="14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Labov</a:t>
            </a:r>
            <a:r>
              <a:rPr lang="es-ES_tradnl" sz="1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1983. </a:t>
            </a:r>
            <a:r>
              <a:rPr lang="es-ES_tradnl" sz="1400"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Modelos sociolingüísticos</a:t>
            </a:r>
            <a:r>
              <a:rPr lang="es-ES_tradnl" sz="1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comportamiento lingüístico que revela un esquema gráfico curvilíneo, cuando al pasar a un estilo más cuidadoso, un grupo inferior supera a otro de mayor nivel sociocultural (pág. 159). En la gráfica, tomada de </a:t>
            </a:r>
            <a:r>
              <a:rPr lang="es-ES_tradnl" sz="14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Labov</a:t>
            </a:r>
            <a:r>
              <a:rPr lang="es-ES_tradnl" sz="1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 observa un </a:t>
            </a:r>
            <a:r>
              <a:rPr lang="es-ES_tradnl" sz="1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cruce de líneas</a:t>
            </a:r>
            <a:r>
              <a:rPr lang="es-ES_tradnl" sz="1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los hablantes del nivel sociocultural </a:t>
            </a:r>
            <a:r>
              <a:rPr lang="es-ES_tradnl" sz="1400"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medio bajo</a:t>
            </a:r>
            <a:r>
              <a:rPr lang="es-ES_tradnl" sz="1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sobrepasan de forma notable a los del nivel </a:t>
            </a:r>
            <a:r>
              <a:rPr lang="es-ES_tradnl" sz="1400"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medio alto</a:t>
            </a:r>
            <a:r>
              <a:rPr lang="es-ES_tradnl" sz="1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el uso de la variable de prestigio /r/ en los dos estilos más cuidadosos.</a:t>
            </a: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a:spcBef>
                <a:spcPts val="0"/>
              </a:spcBef>
            </a:pPr>
            <a:endParaRPr lang="es-ES_tradnl" sz="1500" dirty="0">
              <a:solidFill>
                <a:srgbClr val="0000CC"/>
              </a:solidFill>
              <a:latin typeface="Times New Roman" panose="02020603050405020304" pitchFamily="18" charset="0"/>
              <a:cs typeface="Times New Roman" panose="02020603050405020304" pitchFamily="18" charset="0"/>
            </a:endParaRPr>
          </a:p>
          <a:p>
            <a:pPr marL="0" indent="0" algn="ctr">
              <a:spcBef>
                <a:spcPts val="0"/>
              </a:spcBef>
              <a:buNone/>
            </a:pPr>
            <a:endParaRPr lang="es-ES_tradnl" sz="1400" dirty="0">
              <a:solidFill>
                <a:srgbClr val="0000CC"/>
              </a:solidFill>
              <a:latin typeface="Times New Roman" panose="02020603050405020304" pitchFamily="18" charset="0"/>
              <a:cs typeface="Times New Roman" panose="02020603050405020304" pitchFamily="18" charset="0"/>
            </a:endParaRPr>
          </a:p>
          <a:p>
            <a:pPr marL="0" indent="0" algn="ctr">
              <a:spcBef>
                <a:spcPts val="0"/>
              </a:spcBef>
              <a:buNone/>
            </a:pPr>
            <a:r>
              <a:rPr lang="es-ES_tradnl" sz="1400" dirty="0">
                <a:solidFill>
                  <a:srgbClr val="0000CC"/>
                </a:solidFill>
                <a:latin typeface="Times New Roman" panose="02020603050405020304" pitchFamily="18" charset="0"/>
                <a:cs typeface="Times New Roman" panose="02020603050405020304" pitchFamily="18" charset="0"/>
              </a:rPr>
              <a:t>Aunque no se trata exactamente de la misma situación, la noción de </a:t>
            </a:r>
            <a:r>
              <a:rPr lang="es-ES_tradnl" sz="1400" b="1" dirty="0">
                <a:solidFill>
                  <a:srgbClr val="0000CC"/>
                </a:solidFill>
                <a:latin typeface="Times New Roman" panose="02020603050405020304" pitchFamily="18" charset="0"/>
                <a:cs typeface="Times New Roman" panose="02020603050405020304" pitchFamily="18" charset="0"/>
              </a:rPr>
              <a:t>hipercorrección</a:t>
            </a:r>
            <a:r>
              <a:rPr lang="es-ES_tradnl" sz="1400" dirty="0">
                <a:solidFill>
                  <a:srgbClr val="0000CC"/>
                </a:solidFill>
                <a:latin typeface="Times New Roman" panose="02020603050405020304" pitchFamily="18" charset="0"/>
                <a:cs typeface="Times New Roman" panose="02020603050405020304" pitchFamily="18" charset="0"/>
              </a:rPr>
              <a:t> es aplicable también al caso de los presentadores y reporteros.</a:t>
            </a:r>
          </a:p>
          <a:p>
            <a:pPr marL="0" indent="0" algn="ctr">
              <a:spcBef>
                <a:spcPts val="0"/>
              </a:spcBef>
              <a:buNone/>
            </a:pP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Según</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DLE, el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formante</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hiper</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significa</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i="1"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superioridad</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 </a:t>
            </a:r>
            <a:r>
              <a:rPr lang="en-US" sz="1400" i="1"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exceso</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podría</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decir</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los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comunicadores</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exhiben</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 </a:t>
            </a:r>
            <a:r>
              <a:rPr lang="en-US" sz="1400" b="1"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exceso</a:t>
            </a:r>
            <a:r>
              <a:rPr lang="en-US" sz="1400" b="1"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1400" b="1"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corrección</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comparación</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los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hablantes</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nivel</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sociocultural alto,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quienes</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establecen</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manera</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natural la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norma</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culta</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estándar</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 </a:t>
            </a:r>
            <a:r>
              <a:rPr lang="en-US" sz="1400" dirty="0" err="1">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comunidad</a:t>
            </a:r>
            <a:r>
              <a:rPr lang="en-US"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s-ES_tradnl" sz="1400" dirty="0">
              <a:solidFill>
                <a:srgbClr val="290EB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402062" y="1534908"/>
            <a:ext cx="4358409" cy="3788184"/>
          </a:xfrm>
          <a:prstGeom prst="rect">
            <a:avLst/>
          </a:prstGeom>
          <a:ln w="12700">
            <a:solidFill>
              <a:srgbClr val="002060"/>
            </a:solidFill>
            <a:prstDash val="sysDash"/>
          </a:ln>
        </p:spPr>
      </p:pic>
      <p:sp>
        <p:nvSpPr>
          <p:cNvPr id="5" name="Right Brace 4"/>
          <p:cNvSpPr/>
          <p:nvPr/>
        </p:nvSpPr>
        <p:spPr>
          <a:xfrm>
            <a:off x="6660394" y="1905000"/>
            <a:ext cx="134713" cy="512685"/>
          </a:xfrm>
          <a:prstGeom prst="rightBrac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a:ln w="19050">
                <a:solidFill>
                  <a:srgbClr val="C00000"/>
                </a:solidFill>
                <a:prstDash val="sysDash"/>
              </a:ln>
              <a:solidFill>
                <a:prstClr val="black"/>
              </a:solidFill>
            </a:endParaRPr>
          </a:p>
        </p:txBody>
      </p:sp>
      <p:sp>
        <p:nvSpPr>
          <p:cNvPr id="2" name="Rounded Rectangle 1"/>
          <p:cNvSpPr/>
          <p:nvPr/>
        </p:nvSpPr>
        <p:spPr>
          <a:xfrm>
            <a:off x="4598584" y="3048000"/>
            <a:ext cx="609600" cy="30480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1401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4)">
                                      <p:cBhvr>
                                        <p:cTn id="7" dur="1000"/>
                                        <p:tgtEl>
                                          <p:spTgt spid="3">
                                            <p:bg/>
                                          </p:spTgt>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4)">
                                      <p:cBhvr>
                                        <p:cTn id="11" dur="1000"/>
                                        <p:tgtEl>
                                          <p:spTgt spid="3">
                                            <p:txEl>
                                              <p:pRg st="1" end="1"/>
                                            </p:txEl>
                                          </p:spTgt>
                                        </p:tgtEl>
                                      </p:cBhvr>
                                    </p:animEffect>
                                  </p:childTnLst>
                                </p:cTn>
                              </p:par>
                              <p:par>
                                <p:cTn id="12" presetID="21"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heel(4)">
                                      <p:cBhvr>
                                        <p:cTn id="14" dur="10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10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22" end="22"/>
                                            </p:txEl>
                                          </p:spTgt>
                                        </p:tgtEl>
                                        <p:attrNameLst>
                                          <p:attrName>style.visibility</p:attrName>
                                        </p:attrNameLst>
                                      </p:cBhvr>
                                      <p:to>
                                        <p:strVal val="visible"/>
                                      </p:to>
                                    </p:set>
                                    <p:animEffect transition="in" filter="barn(inVertical)">
                                      <p:cBhvr>
                                        <p:cTn id="25" dur="500"/>
                                        <p:tgtEl>
                                          <p:spTgt spid="3">
                                            <p:txEl>
                                              <p:pRg st="22" end="2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
                                            <p:txEl>
                                              <p:pRg st="23" end="23"/>
                                            </p:txEl>
                                          </p:spTgt>
                                        </p:tgtEl>
                                        <p:attrNameLst>
                                          <p:attrName>style.visibility</p:attrName>
                                        </p:attrNameLst>
                                      </p:cBhvr>
                                      <p:to>
                                        <p:strVal val="visible"/>
                                      </p:to>
                                    </p:set>
                                    <p:animEffect transition="in" filter="barn(inVertical)">
                                      <p:cBhvr>
                                        <p:cTn id="30" dur="500"/>
                                        <p:tgtEl>
                                          <p:spTgt spid="3">
                                            <p:txEl>
                                              <p:pRg st="23" end="2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5" grpId="0" uiExpand="1" animBg="1"/>
      <p:bldP spid="2" grpId="0" uiExpan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271224" y="427930"/>
            <a:ext cx="8601552" cy="6145272"/>
          </a:xfrm>
          <a:prstGeom prst="rect">
            <a:avLst/>
          </a:prstGeom>
          <a:solidFill>
            <a:schemeClr val="tx2">
              <a:lumMod val="20000"/>
              <a:lumOff val="80000"/>
            </a:schemeClr>
          </a:solid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s-ES" sz="2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Times New Roman" pitchFamily="18" charset="0"/>
                <a:ea typeface="+mn-ea"/>
                <a:cs typeface="Times New Roman" panose="02020603050405020304" pitchFamily="18" charset="0"/>
              </a:rPr>
              <a:t>PREÁMBULO</a:t>
            </a:r>
          </a:p>
          <a:p>
            <a:pPr marL="109728" marR="0" lvl="0" indent="0" algn="ctr" defTabSz="914400" rtl="0" eaLnBrk="1" fontAlgn="auto" latinLnBrk="0" hangingPunct="1">
              <a:lnSpc>
                <a:spcPts val="2800"/>
              </a:lnSpc>
              <a:spcBef>
                <a:spcPts val="0"/>
              </a:spcBef>
              <a:spcAft>
                <a:spcPts val="600"/>
              </a:spcAft>
              <a:buClr>
                <a:srgbClr val="2DA2BF"/>
              </a:buClr>
              <a:buSzPct val="68000"/>
              <a:buFontTx/>
              <a:buNone/>
              <a:tabLst/>
              <a:defRPr/>
            </a:pP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La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pronunciación de la /s/</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en la República Dominicana exhibe una situación muy peculiar, probablemente </a:t>
            </a:r>
            <a:r>
              <a:rPr kumimoji="0" lang="es-ES" sz="20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única en el mundo hispánico</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en la que coexisten dos prácticas diametralmente opuestas.</a:t>
            </a:r>
          </a:p>
          <a:p>
            <a:pPr marL="109728" marR="0" lvl="0" indent="0" algn="ctr" defTabSz="914400" rtl="0" eaLnBrk="1" fontAlgn="auto" latinLnBrk="0" hangingPunct="1">
              <a:lnSpc>
                <a:spcPts val="2600"/>
              </a:lnSpc>
              <a:spcBef>
                <a:spcPts val="0"/>
              </a:spcBef>
              <a:spcAft>
                <a:spcPts val="600"/>
              </a:spcAft>
              <a:buClr>
                <a:srgbClr val="2DA2BF"/>
              </a:buClr>
              <a:buSzPct val="68000"/>
              <a:buFontTx/>
              <a:buNone/>
              <a:tabLst/>
              <a:defRPr/>
            </a:pP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Mientras el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habla popular </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parece haber llegado al final del proceso de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relajación</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con unos índices extremos de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eliminación</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cercanos al 100%, las emisiones de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noticias por televisión</a:t>
            </a:r>
            <a:r>
              <a:rPr lang="es-ES" sz="2000" dirty="0">
                <a:solidFill>
                  <a:srgbClr val="0000FF"/>
                </a:solidFill>
                <a:effectLst>
                  <a:outerShdw blurRad="38100" dist="38100" dir="2700000" algn="tl">
                    <a:srgbClr val="000000">
                      <a:alpha val="43137"/>
                    </a:srgbClr>
                  </a:outerShdw>
                </a:effectLst>
                <a:cs typeface="Times New Roman" panose="02020603050405020304" pitchFamily="18" charset="0"/>
              </a:rPr>
              <a:t>, </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y algunos </a:t>
            </a:r>
            <a:r>
              <a:rPr lang="es-ES" sz="2000" dirty="0">
                <a:solidFill>
                  <a:srgbClr val="0000FF"/>
                </a:solidFill>
                <a:effectLst>
                  <a:outerShdw blurRad="38100" dist="38100" dir="2700000" algn="tl">
                    <a:srgbClr val="000000">
                      <a:alpha val="43137"/>
                    </a:srgbClr>
                  </a:outerShdw>
                </a:effectLst>
                <a:cs typeface="Times New Roman" panose="02020603050405020304" pitchFamily="18" charset="0"/>
              </a:rPr>
              <a:t>hablantes cuando se encuentran</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en</a:t>
            </a:r>
            <a:r>
              <a:rPr kumimoji="0" lang="es-ES" sz="20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situaciones formales, </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despliegan la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retención absoluta</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con un exagerado nivel de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conservación</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de la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variante plena </a:t>
            </a:r>
            <a:r>
              <a:rPr kumimoji="0" lang="en-U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[s]</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a:t>
            </a:r>
          </a:p>
          <a:p>
            <a:pPr marL="109728" marR="0" lvl="0" indent="0" algn="ctr" defTabSz="914400" rtl="0" eaLnBrk="1" fontAlgn="auto" latinLnBrk="0" hangingPunct="1">
              <a:lnSpc>
                <a:spcPts val="2600"/>
              </a:lnSpc>
              <a:spcBef>
                <a:spcPts val="0"/>
              </a:spcBef>
              <a:spcAft>
                <a:spcPts val="1200"/>
              </a:spcAft>
              <a:buClr>
                <a:srgbClr val="2DA2BF"/>
              </a:buClr>
              <a:buSzPct val="68000"/>
              <a:buFontTx/>
              <a:buNone/>
              <a:tabLst/>
              <a:defRPr/>
            </a:pP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En medio de ambos polos se encuentra la realidad del </a:t>
            </a:r>
            <a:r>
              <a:rPr kumimoji="0" lang="es-ES"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habla culta natural del país</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cuya modalidad es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variable</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a:t>
            </a:r>
            <a:r>
              <a:rPr kumimoji="0" lang="es-ES"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cs typeface="Times New Roman" panose="02020603050405020304" pitchFamily="18" charset="0"/>
              </a:rPr>
              <a:t>En esa pronunciación, la /s/ se manifiesta de distintas formas, pero con una </a:t>
            </a:r>
            <a:r>
              <a:rPr kumimoji="0" lang="es-ES"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cs typeface="Times New Roman" panose="02020603050405020304" pitchFamily="18" charset="0"/>
              </a:rPr>
              <a:t>marcada preferencia </a:t>
            </a:r>
            <a:r>
              <a:rPr kumimoji="0" lang="es-ES"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cs typeface="Times New Roman" panose="02020603050405020304" pitchFamily="18" charset="0"/>
              </a:rPr>
              <a:t>por la variante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cs typeface="Times New Roman" panose="02020603050405020304" pitchFamily="18" charset="0"/>
              </a:rPr>
              <a:t>aspirada</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cs typeface="Times New Roman" panose="02020603050405020304" pitchFamily="18" charset="0"/>
              </a:rPr>
              <a:t> </a:t>
            </a:r>
            <a:r>
              <a:rPr kumimoji="0" lang="es-ES" sz="2000" b="0" i="0" u="none" strike="noStrike" kern="16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a:t>
            </a:r>
            <a:r>
              <a:rPr kumimoji="0" lang="es-ES" sz="2000" b="1" i="0" u="none" strike="noStrike" kern="16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6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a:t>
            </a:r>
            <a:r>
              <a:rPr kumimoji="0" lang="es-ES" b="0" i="0" u="none" strike="noStrike" kern="16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a:t>
            </a:r>
          </a:p>
          <a:p>
            <a:pPr marL="0" marR="0" lvl="0" indent="0" algn="ctr" defTabSz="914400" rtl="0" eaLnBrk="1" fontAlgn="base" latinLnBrk="0" hangingPunct="1">
              <a:spcBef>
                <a:spcPct val="0"/>
              </a:spcBef>
              <a:spcAft>
                <a:spcPct val="0"/>
              </a:spcAft>
              <a:buClrTx/>
              <a:buSzTx/>
              <a:buFontTx/>
              <a:buNone/>
              <a:tabLst/>
              <a:defRPr/>
            </a:pPr>
            <a:r>
              <a:rPr kumimoji="0" lang="es-ES" sz="24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latin typeface="Times New Roman" pitchFamily="18" charset="0"/>
                <a:ea typeface="+mn-ea"/>
                <a:cs typeface="Times New Roman" panose="02020603050405020304" pitchFamily="18" charset="0"/>
              </a:rPr>
              <a:t>Esquema de esta presentación:</a:t>
            </a:r>
            <a:endParaRPr lang="es-ES" sz="2400" b="1" dirty="0">
              <a:solidFill>
                <a:srgbClr val="0000FF"/>
              </a:solidFill>
              <a:effectLst>
                <a:outerShdw blurRad="31750" dist="25400" dir="5400000" algn="tl" rotWithShape="0">
                  <a:srgbClr val="000000">
                    <a:alpha val="25000"/>
                  </a:srgbClr>
                </a:outerShdw>
              </a:effectLst>
              <a:cs typeface="Times New Roman" panose="02020603050405020304" pitchFamily="18" charset="0"/>
            </a:endParaRPr>
          </a:p>
          <a:p>
            <a:pPr marL="0" marR="0" lvl="0" indent="0" algn="ctr" defTabSz="914400" rtl="0" eaLnBrk="1" fontAlgn="base" latinLnBrk="0" hangingPunct="1">
              <a:spcBef>
                <a:spcPct val="0"/>
              </a:spcBef>
              <a:spcAft>
                <a:spcPts val="600"/>
              </a:spcAft>
              <a:buClrTx/>
              <a:buSzTx/>
              <a:buFontTx/>
              <a:buNone/>
              <a:tabLst/>
              <a:defRPr/>
            </a:pPr>
            <a:endParaRPr kumimoji="0" lang="es-ES" sz="3600" b="1" i="0" u="none" strike="noStrike" kern="1200" cap="none" spc="0" normalizeH="0" baseline="0" noProof="0" dirty="0">
              <a:ln>
                <a:noFill/>
              </a:ln>
              <a:solidFill>
                <a:srgbClr val="0000FF"/>
              </a:solidFill>
              <a:effectLst>
                <a:outerShdw blurRad="31750" dist="25400" dir="5400000" algn="tl" rotWithShape="0">
                  <a:srgbClr val="000000">
                    <a:alpha val="25000"/>
                  </a:srgbClr>
                </a:outerShdw>
              </a:effectLst>
              <a:uLnTx/>
              <a:uFillTx/>
              <a:cs typeface="Times New Roman" panose="02020603050405020304" pitchFamily="18" charset="0"/>
            </a:endParaRPr>
          </a:p>
          <a:p>
            <a:pPr marL="0" marR="0" lvl="0" indent="0" algn="ctr" defTabSz="914400" rtl="0" eaLnBrk="1" fontAlgn="base" latinLnBrk="0" hangingPunct="1">
              <a:spcBef>
                <a:spcPct val="0"/>
              </a:spcBef>
              <a:spcAft>
                <a:spcPct val="0"/>
              </a:spcAft>
              <a:buClrTx/>
              <a:buSzTx/>
              <a:buFontTx/>
              <a:buNone/>
              <a:tabLst/>
              <a:defRPr/>
            </a:pPr>
            <a:endParaRPr lang="es-ES" sz="3600" b="1" dirty="0">
              <a:solidFill>
                <a:srgbClr val="0000FF"/>
              </a:solidFill>
              <a:effectLst>
                <a:outerShdw blurRad="31750" dist="25400" dir="5400000" algn="tl" rotWithShape="0">
                  <a:srgbClr val="000000">
                    <a:alpha val="25000"/>
                  </a:srgbClr>
                </a:outerShdw>
              </a:effectLst>
              <a:cs typeface="Times New Roman" panose="02020603050405020304" pitchFamily="18" charset="0"/>
            </a:endParaRPr>
          </a:p>
        </p:txBody>
      </p:sp>
      <p:sp>
        <p:nvSpPr>
          <p:cNvPr id="8" name="TextBox 7">
            <a:extLst>
              <a:ext uri="{FF2B5EF4-FFF2-40B4-BE49-F238E27FC236}">
                <a16:creationId xmlns:a16="http://schemas.microsoft.com/office/drawing/2014/main" id="{B61F4DF3-AA61-643A-521E-222C1308E861}"/>
              </a:ext>
            </a:extLst>
          </p:cNvPr>
          <p:cNvSpPr txBox="1"/>
          <p:nvPr/>
        </p:nvSpPr>
        <p:spPr>
          <a:xfrm>
            <a:off x="1362552" y="5298560"/>
            <a:ext cx="6248400" cy="1139864"/>
          </a:xfrm>
          <a:prstGeom prst="rect">
            <a:avLst/>
          </a:prstGeom>
          <a:noFill/>
        </p:spPr>
        <p:txBody>
          <a:bodyPr wrap="square">
            <a:spAutoFit/>
          </a:bodyPr>
          <a:lstStyle/>
          <a:p>
            <a:pPr marL="109728" marR="0" lvl="0" indent="0" algn="ctr" defTabSz="914400" rtl="0" eaLnBrk="1" fontAlgn="auto" latinLnBrk="0" hangingPunct="1">
              <a:lnSpc>
                <a:spcPts val="2800"/>
              </a:lnSpc>
              <a:spcBef>
                <a:spcPts val="0"/>
              </a:spcBef>
              <a:spcAft>
                <a:spcPts val="1200"/>
              </a:spcAft>
              <a:buClr>
                <a:srgbClr val="2DA2BF"/>
              </a:buClr>
              <a:buSzPct val="68000"/>
              <a:buFontTx/>
              <a:buNone/>
              <a:tabLst/>
              <a:defRPr/>
            </a:pPr>
            <a:r>
              <a:rPr kumimoji="0" lang="es-ES" sz="20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1.</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El radicalismo de la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ELISIÓN</a:t>
            </a:r>
            <a:b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br>
            <a:r>
              <a:rPr kumimoji="0" lang="es-ES" sz="20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2.</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El extremismo de la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CONSERVACIÓN</a:t>
            </a:r>
            <a:b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br>
            <a:r>
              <a:rPr kumimoji="0" lang="es-ES" sz="2000" b="1" i="0" u="sng"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3.</a:t>
            </a:r>
            <a:r>
              <a:rPr kumimoji="0" lang="es-ES" sz="20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El punto medio: el </a:t>
            </a:r>
            <a:r>
              <a:rPr kumimoji="0" lang="es-E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HABLA CULTA NATURAL</a:t>
            </a:r>
            <a:endParaRPr kumimoji="0" lang="es-ES"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1487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500"/>
                                        <p:tgtEl>
                                          <p:spTgt spid="6"/>
                                        </p:tgtEl>
                                      </p:cBhvr>
                                    </p:animEffect>
                                  </p:childTnLst>
                                </p:cTn>
                              </p:par>
                            </p:childTnLst>
                          </p:cTn>
                        </p:par>
                        <p:par>
                          <p:cTn id="8" fill="hold">
                            <p:stCondLst>
                              <p:cond delay="500"/>
                            </p:stCondLst>
                            <p:childTnLst>
                              <p:par>
                                <p:cTn id="9" presetID="21"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heel(8)">
                                      <p:cBhvr>
                                        <p:cTn id="11" dur="500"/>
                                        <p:tgtEl>
                                          <p:spTgt spid="6">
                                            <p:txEl>
                                              <p:pRg st="0" end="0"/>
                                            </p:txEl>
                                          </p:spTgt>
                                        </p:tgtEl>
                                      </p:cBhvr>
                                    </p:animEffect>
                                  </p:childTnLst>
                                </p:cTn>
                              </p:par>
                            </p:childTnLst>
                          </p:cTn>
                        </p:par>
                        <p:par>
                          <p:cTn id="12" fill="hold">
                            <p:stCondLst>
                              <p:cond delay="1000"/>
                            </p:stCondLst>
                            <p:childTnLst>
                              <p:par>
                                <p:cTn id="13" presetID="21" presetClass="entr" presetSubtype="8" fill="hold" nodeType="after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heel(8)">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wheel(8)">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8"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wheel(8)">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Effect transition="in" filter="wheel(8)">
                                      <p:cBhvr>
                                        <p:cTn id="30" dur="500"/>
                                        <p:tgtEl>
                                          <p:spTgt spid="6">
                                            <p:txEl>
                                              <p:pRg st="4" end="4"/>
                                            </p:txEl>
                                          </p:spTgt>
                                        </p:tgtEl>
                                      </p:cBhvr>
                                    </p:animEffect>
                                  </p:childTnLst>
                                </p:cTn>
                              </p:par>
                            </p:childTnLst>
                          </p:cTn>
                        </p:par>
                        <p:par>
                          <p:cTn id="31" fill="hold">
                            <p:stCondLst>
                              <p:cond delay="500"/>
                            </p:stCondLst>
                            <p:childTnLst>
                              <p:par>
                                <p:cTn id="32" presetID="21" presetClass="entr" presetSubtype="3" fill="hold" nodeType="afterEffect">
                                  <p:stCondLst>
                                    <p:cond delay="0"/>
                                  </p:stCondLst>
                                  <p:iterate type="wd">
                                    <p:tmPct val="10000"/>
                                  </p:iterate>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heel(3)">
                                      <p:cBhvr>
                                        <p:cTn id="3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F0C5EF-9E44-445F-8799-BE18413EF56E}"/>
              </a:ext>
            </a:extLst>
          </p:cNvPr>
          <p:cNvSpPr>
            <a:spLocks noGrp="1"/>
          </p:cNvSpPr>
          <p:nvPr>
            <p:ph idx="1"/>
          </p:nvPr>
        </p:nvSpPr>
        <p:spPr>
          <a:xfrm>
            <a:off x="320942" y="2265107"/>
            <a:ext cx="8502116" cy="2840293"/>
          </a:xfrm>
          <a:solidFill>
            <a:schemeClr val="bg1">
              <a:lumMod val="85000"/>
            </a:schemeClr>
          </a:solidFill>
          <a:ln w="28575">
            <a:solidFill>
              <a:srgbClr val="0000CC"/>
            </a:solidFill>
            <a:prstDash val="dashDot"/>
          </a:ln>
        </p:spPr>
        <p:txBody>
          <a:bodyPr>
            <a:normAutofit/>
          </a:bodyPr>
          <a:lstStyle/>
          <a:p>
            <a:pPr marL="0" marR="0" indent="457200" algn="ctr">
              <a:spcBef>
                <a:spcPts val="0"/>
              </a:spcBef>
              <a:spcAft>
                <a:spcPts val="0"/>
              </a:spcAft>
            </a:pPr>
            <a:endParaRPr lang="es-DO" sz="1400" kern="1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a:p>
            <a:pPr marL="0" lvl="0" indent="0" algn="ctr" fontAlgn="base">
              <a:lnSpc>
                <a:spcPts val="3000"/>
              </a:lnSpc>
              <a:spcBef>
                <a:spcPts val="0"/>
              </a:spcBef>
              <a:buClrTx/>
              <a:buSzTx/>
              <a:buNone/>
            </a:pPr>
            <a:r>
              <a:rPr lang="es-ES_tradnl" sz="2800" dirty="0">
                <a:solidFill>
                  <a:srgbClr val="0000FF"/>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‘Dios nos </a:t>
            </a:r>
            <a:r>
              <a:rPr lang="es-ES_tradnl" sz="2800" dirty="0">
                <a:solidFill>
                  <a:srgbClr val="C00000"/>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dio</a:t>
            </a:r>
            <a:r>
              <a:rPr lang="es-ES_tradnl" sz="2800" b="1" u="sng" dirty="0">
                <a:solidFill>
                  <a:srgbClr val="C00000"/>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s</a:t>
            </a:r>
            <a:r>
              <a:rPr lang="es-ES_tradnl" sz="2800" dirty="0">
                <a:solidFill>
                  <a:srgbClr val="0000FF"/>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la oportunidad, de llegar a una ciudad, una ciudad de oportunidades, donde nosotros por ser personas trabajadoras…’</a:t>
            </a:r>
          </a:p>
          <a:p>
            <a:pPr marL="0" lvl="0" indent="0" algn="ctr" fontAlgn="base">
              <a:lnSpc>
                <a:spcPts val="3000"/>
              </a:lnSpc>
              <a:spcBef>
                <a:spcPts val="0"/>
              </a:spcBef>
              <a:spcAft>
                <a:spcPts val="600"/>
              </a:spcAft>
              <a:buClrTx/>
              <a:buSzTx/>
              <a:buNone/>
            </a:pPr>
            <a:endParaRPr lang="es-ES_tradnl" sz="2800" dirty="0">
              <a:solidFill>
                <a:srgbClr val="0000FF"/>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endParaRPr>
          </a:p>
          <a:p>
            <a:pPr marL="0" lvl="0" indent="0" algn="ctr" fontAlgn="base">
              <a:lnSpc>
                <a:spcPts val="3000"/>
              </a:lnSpc>
              <a:spcBef>
                <a:spcPts val="0"/>
              </a:spcBef>
              <a:buClrTx/>
              <a:buSzTx/>
              <a:buNone/>
            </a:pPr>
            <a:r>
              <a:rPr lang="es-ES_tradnl" sz="2800" dirty="0">
                <a:solidFill>
                  <a:srgbClr val="0000FF"/>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‘Los titulares de </a:t>
            </a:r>
            <a:r>
              <a:rPr lang="es-ES_tradnl" sz="2800" dirty="0">
                <a:solidFill>
                  <a:srgbClr val="C00000"/>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trece</a:t>
            </a:r>
            <a:r>
              <a:rPr lang="es-ES_tradnl" sz="2800" b="1" u="sng" dirty="0">
                <a:solidFill>
                  <a:srgbClr val="C00000"/>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s</a:t>
            </a:r>
            <a:r>
              <a:rPr lang="es-ES_tradnl" sz="2800" dirty="0">
                <a:solidFill>
                  <a:srgbClr val="0000FF"/>
                </a:solidFill>
                <a:effectLst>
                  <a:outerShdw blurRad="38100" dist="38100" dir="2700000" algn="tl">
                    <a:srgbClr val="000000">
                      <a:alpha val="43137"/>
                    </a:srgbClr>
                  </a:outerShdw>
                </a:effectLst>
                <a:latin typeface="Times New Roman" pitchFamily="18" charset="0"/>
                <a:ea typeface="Times New Roman" panose="02020603050405020304" pitchFamily="18" charset="0"/>
                <a:cs typeface="Times New Roman" panose="02020603050405020304" pitchFamily="18" charset="0"/>
              </a:rPr>
              <a:t> secretarías que han quedado vacantes.’</a:t>
            </a:r>
          </a:p>
        </p:txBody>
      </p:sp>
      <p:sp>
        <p:nvSpPr>
          <p:cNvPr id="3" name="Date Placeholder 2">
            <a:extLst>
              <a:ext uri="{FF2B5EF4-FFF2-40B4-BE49-F238E27FC236}">
                <a16:creationId xmlns:a16="http://schemas.microsoft.com/office/drawing/2014/main" id="{1FD607C2-B754-4C85-B11D-2071E284AA48}"/>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Slide Number Placeholder 3">
            <a:extLst>
              <a:ext uri="{FF2B5EF4-FFF2-40B4-BE49-F238E27FC236}">
                <a16:creationId xmlns:a16="http://schemas.microsoft.com/office/drawing/2014/main" id="{D4F070FD-0277-4993-A126-2203035B17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A0AD7BF9-A26E-486D-9C94-7B727A9776BB}"/>
              </a:ext>
            </a:extLst>
          </p:cNvPr>
          <p:cNvSpPr txBox="1"/>
          <p:nvPr/>
        </p:nvSpPr>
        <p:spPr>
          <a:xfrm>
            <a:off x="1433011" y="1036319"/>
            <a:ext cx="6277978" cy="584775"/>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Ejemplos de </a:t>
            </a:r>
            <a:r>
              <a:rPr kumimoji="0" lang="es-DO" sz="32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ultracorrección</a:t>
            </a:r>
            <a:endParaRPr kumimoji="0" lang="es-ES" sz="3200" b="0" i="0" u="none" strike="noStrike" kern="1200" cap="none" spc="0" normalizeH="0" baseline="0" noProof="0" dirty="0">
              <a:ln>
                <a:noFill/>
              </a:ln>
              <a:solidFill>
                <a:prstClr val="black"/>
              </a:solidFill>
              <a:effectLst/>
              <a:uLnTx/>
              <a:uFillTx/>
              <a:latin typeface="Arial" charset="0"/>
              <a:ea typeface="+mn-ea"/>
            </a:endParaRPr>
          </a:p>
        </p:txBody>
      </p:sp>
      <p:pic>
        <p:nvPicPr>
          <p:cNvPr id="9" name="8. RDNY.Ultra">
            <a:hlinkClick r:id="" action="ppaction://media"/>
            <a:extLst>
              <a:ext uri="{FF2B5EF4-FFF2-40B4-BE49-F238E27FC236}">
                <a16:creationId xmlns:a16="http://schemas.microsoft.com/office/drawing/2014/main" id="{6F9E731A-52C3-32F7-653E-38D39E63C2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9338" y="1094069"/>
            <a:ext cx="152400" cy="152400"/>
          </a:xfrm>
          <a:prstGeom prst="rect">
            <a:avLst/>
          </a:prstGeom>
        </p:spPr>
      </p:pic>
      <p:pic>
        <p:nvPicPr>
          <p:cNvPr id="5" name="8. TreceS.Sec">
            <a:hlinkClick r:id="" action="ppaction://media"/>
            <a:extLst>
              <a:ext uri="{FF2B5EF4-FFF2-40B4-BE49-F238E27FC236}">
                <a16:creationId xmlns:a16="http://schemas.microsoft.com/office/drawing/2014/main" id="{CCD77831-7B5C-A829-7B42-310C460C2F1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269338" y="1890482"/>
            <a:ext cx="152400" cy="152400"/>
          </a:xfrm>
          <a:prstGeom prst="rect">
            <a:avLst/>
          </a:prstGeom>
        </p:spPr>
      </p:pic>
    </p:spTree>
    <p:extLst>
      <p:ext uri="{BB962C8B-B14F-4D97-AF65-F5344CB8AC3E}">
        <p14:creationId xmlns:p14="http://schemas.microsoft.com/office/powerpoint/2010/main" val="2860662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inVertical)">
                                      <p:cBhvr>
                                        <p:cTn id="11" dur="500"/>
                                        <p:tgtEl>
                                          <p:spTgt spid="2">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515"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2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30"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2" grpId="0" uiExpand="1" build="p"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457200" y="1371600"/>
            <a:ext cx="8229600" cy="4985420"/>
          </a:xfrm>
          <a:solidFill>
            <a:schemeClr val="bg1">
              <a:lumMod val="95000"/>
            </a:schemeClr>
          </a:solidFill>
          <a:ln w="28575">
            <a:solidFill>
              <a:srgbClr val="290EB2"/>
            </a:solidFill>
          </a:ln>
        </p:spPr>
        <p:txBody>
          <a:bodyPr>
            <a:normAutofit/>
          </a:bodyPr>
          <a:lstStyle/>
          <a:p>
            <a:pPr algn="ct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Medida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como lavarse la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mano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cocer bien lo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alimento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 alguna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precaucione</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se e</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tán tomando tra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muerte de cinco persona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esa zona con síntoma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pechoso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cólera. Alguno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peligro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acechan a e</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residente</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son solare</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baldío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mal e</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tado del drenaje cloacal y la automedicación. Sin confirmar muerte por cólera, la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autoridade</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sanitaria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han notificado ha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el momento veinticinco caso</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 enfermedad. Héctor de la Cru</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NOTICIA</a:t>
            </a:r>
            <a:r>
              <a:rPr lang="es-ES" sz="32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SIN.</a:t>
            </a:r>
          </a:p>
          <a:p>
            <a:endParaRPr lang="es-ES" dirty="0">
              <a:solidFill>
                <a:srgbClr val="0000FF"/>
              </a:solidFill>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1219200" y="500980"/>
            <a:ext cx="6705600" cy="584775"/>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Ejemplo de </a:t>
            </a:r>
            <a:r>
              <a:rPr kumimoji="0" lang="es-DO" sz="32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HIPERCORRECCIÓN</a:t>
            </a:r>
            <a:endParaRPr kumimoji="0" lang="es-ES" sz="3200" b="0" i="0" u="none" strike="noStrike" kern="1200" cap="none" spc="0" normalizeH="0" baseline="0" noProof="0" dirty="0">
              <a:ln>
                <a:noFill/>
              </a:ln>
              <a:solidFill>
                <a:prstClr val="black"/>
              </a:solidFill>
              <a:effectLst/>
              <a:uLnTx/>
              <a:uFillTx/>
              <a:latin typeface="Arial" charset="0"/>
              <a:ea typeface="+mn-ea"/>
            </a:endParaRPr>
          </a:p>
        </p:txBody>
      </p:sp>
      <p:pic>
        <p:nvPicPr>
          <p:cNvPr id="13" name="18. HIP.MASC.Noticias4">
            <a:hlinkClick r:id="" action="ppaction://media"/>
            <a:extLst>
              <a:ext uri="{FF2B5EF4-FFF2-40B4-BE49-F238E27FC236}">
                <a16:creationId xmlns:a16="http://schemas.microsoft.com/office/drawing/2014/main" id="{A98091D0-EF10-D5E3-EC43-8B56F057B5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23752" y="764699"/>
            <a:ext cx="198120" cy="198120"/>
          </a:xfrm>
          <a:prstGeom prst="rect">
            <a:avLst/>
          </a:prstGeom>
        </p:spPr>
      </p:pic>
    </p:spTree>
    <p:extLst>
      <p:ext uri="{BB962C8B-B14F-4D97-AF65-F5344CB8AC3E}">
        <p14:creationId xmlns:p14="http://schemas.microsoft.com/office/powerpoint/2010/main" val="56728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8)">
                                      <p:cBhvr>
                                        <p:cTn id="11" dur="500"/>
                                        <p:tgtEl>
                                          <p:spTgt spid="2">
                                            <p:bg/>
                                          </p:spTgt>
                                        </p:tgtEl>
                                      </p:cBhvr>
                                    </p:animEffect>
                                  </p:childTnLst>
                                </p:cTn>
                              </p:par>
                            </p:childTnLst>
                          </p:cTn>
                        </p:par>
                        <p:par>
                          <p:cTn id="12" fill="hold">
                            <p:stCondLst>
                              <p:cond delay="1000"/>
                            </p:stCondLst>
                            <p:childTnLst>
                              <p:par>
                                <p:cTn id="13" presetID="21"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heel(8)">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122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2" grpId="0" uiExpand="1" build="p"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304800" y="1241080"/>
            <a:ext cx="8534400" cy="5312120"/>
          </a:xfrm>
          <a:solidFill>
            <a:schemeClr val="bg1">
              <a:lumMod val="95000"/>
            </a:schemeClr>
          </a:solidFill>
          <a:ln w="28575">
            <a:solidFill>
              <a:srgbClr val="290EB2"/>
            </a:solidFill>
          </a:ln>
        </p:spPr>
        <p:txBody>
          <a:bodyPr>
            <a:normAutofit fontScale="92500"/>
          </a:bodyPr>
          <a:lstStyle/>
          <a:p>
            <a:pPr marL="109728" indent="0" algn="ctr">
              <a:spcBef>
                <a:spcPts val="0"/>
              </a:spcBef>
              <a:buNone/>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2500"/>
              </a:lnSpc>
              <a:spcAft>
                <a:spcPts val="6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Rosado 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plicó que la comunidad logró que la empresa dedicada a reciclar combu</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tible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dejara de operar, gracia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que Medio Ambiente ordenó su cierre por faltar a lo</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requerimiento</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pero 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retomó su</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labore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luego de sei</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mese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Al caer la tarde, la empresa continuaba con su</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puerta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cerrada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mientra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lo</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familiare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persona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afectada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compungido</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señalaron que 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no se ha acercado a ello</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lnSpc>
                <a:spcPts val="2500"/>
              </a:lnSpc>
              <a:buFont typeface="Arial" panose="020B0604020202020204" pitchFamily="34" charset="0"/>
              <a:buChar char="•"/>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lnSpc>
                <a:spcPts val="2500"/>
              </a:lnSpc>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mini</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 de Interior y Policía, en una visita a la zona fronteriza manife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tó que 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lamentable la gran cantidad de persona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continúan muriendo por la inge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de bebida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adulterada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 recuerda que solamente en la Línea Noroe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 han fallecido, en di</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tinta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poblacione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veintiuna persona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 inge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de bebida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adulterada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autoridade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continúan realizando lo</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operativo</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enfrentando 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situación que ha causado tanta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muerte</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todo el paí</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Dajabón, César Montesino</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Noticia</a:t>
            </a:r>
            <a:r>
              <a:rPr lang="es-ES" sz="26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SIN. </a:t>
            </a: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1219200" y="457609"/>
            <a:ext cx="6705600" cy="584775"/>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Ejemplos de </a:t>
            </a:r>
            <a:r>
              <a:rPr kumimoji="0" lang="es-DO" sz="32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HIPERCORRECCIÓN</a:t>
            </a:r>
            <a:endParaRPr kumimoji="0" lang="es-ES" sz="3200" b="0" i="0" u="none" strike="noStrike" kern="1200" cap="none" spc="0" normalizeH="0" baseline="0" noProof="0" dirty="0">
              <a:ln>
                <a:noFill/>
              </a:ln>
              <a:solidFill>
                <a:prstClr val="black"/>
              </a:solidFill>
              <a:effectLst/>
              <a:uLnTx/>
              <a:uFillTx/>
              <a:latin typeface="Arial" charset="0"/>
              <a:ea typeface="+mn-ea"/>
            </a:endParaRPr>
          </a:p>
        </p:txBody>
      </p:sp>
      <p:pic>
        <p:nvPicPr>
          <p:cNvPr id="7" name="20. HIP.MASC.Noticias6">
            <a:hlinkClick r:id="" action="ppaction://media"/>
            <a:extLst>
              <a:ext uri="{FF2B5EF4-FFF2-40B4-BE49-F238E27FC236}">
                <a16:creationId xmlns:a16="http://schemas.microsoft.com/office/drawing/2014/main" id="{05C4B194-6BE0-CEF0-D151-8ED579A447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90904" y="801275"/>
            <a:ext cx="241109" cy="241109"/>
          </a:xfrm>
          <a:prstGeom prst="rect">
            <a:avLst/>
          </a:prstGeom>
        </p:spPr>
      </p:pic>
      <p:pic>
        <p:nvPicPr>
          <p:cNvPr id="5" name="16. HIP.FEM.Noticias2">
            <a:hlinkClick r:id="" action="ppaction://media"/>
            <a:extLst>
              <a:ext uri="{FF2B5EF4-FFF2-40B4-BE49-F238E27FC236}">
                <a16:creationId xmlns:a16="http://schemas.microsoft.com/office/drawing/2014/main" id="{5013FC49-01E5-EDED-2A90-FF2D76CDE756}"/>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490904" y="399380"/>
            <a:ext cx="203200" cy="203200"/>
          </a:xfrm>
          <a:prstGeom prst="rect">
            <a:avLst/>
          </a:prstGeom>
        </p:spPr>
      </p:pic>
    </p:spTree>
    <p:extLst>
      <p:ext uri="{BB962C8B-B14F-4D97-AF65-F5344CB8AC3E}">
        <p14:creationId xmlns:p14="http://schemas.microsoft.com/office/powerpoint/2010/main" val="138286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ipe(down)">
                                      <p:cBhvr>
                                        <p:cTn id="11" dur="500"/>
                                        <p:tgtEl>
                                          <p:spTgt spid="2">
                                            <p:bg/>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4688" fill="hold"/>
                                        <p:tgtEl>
                                          <p:spTgt spid="5"/>
                                        </p:tgtEl>
                                      </p:cBhvr>
                                    </p:cmd>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down)">
                                      <p:cBhvr>
                                        <p:cTn id="24" dur="500"/>
                                        <p:tgtEl>
                                          <p:spTgt spid="2">
                                            <p:txEl>
                                              <p:pRg st="2" end="2"/>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down)">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53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34"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2" grpId="0" uiExpand="1" build="p"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431800" y="1432291"/>
            <a:ext cx="8280400" cy="5047209"/>
          </a:xfrm>
          <a:solidFill>
            <a:schemeClr val="bg1">
              <a:lumMod val="95000"/>
            </a:schemeClr>
          </a:solidFill>
          <a:ln w="28575">
            <a:solidFill>
              <a:srgbClr val="290EB2"/>
            </a:solidFill>
          </a:ln>
        </p:spPr>
        <p:txBody>
          <a:bodyPr>
            <a:normAutofit/>
          </a:bodyPr>
          <a:lstStyle/>
          <a:p>
            <a:pPr marL="109728" indent="0" algn="ctr">
              <a:spcBef>
                <a:spcPts val="0"/>
              </a:spcBef>
              <a:buNone/>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2800"/>
              </a:lnSpc>
              <a:spcBef>
                <a:spcPts val="0"/>
              </a:spcBef>
              <a:spcAft>
                <a:spcPts val="6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Pánico y nervio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 si</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 que sacudió al paí</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organi</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socorro evalúan posible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daño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lnSpc>
                <a:spcPts val="2800"/>
              </a:lnSpc>
              <a:spcBef>
                <a:spcPts val="0"/>
              </a:spcBef>
              <a:spcAft>
                <a:spcPts val="6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Varia</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cuela</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Peravia su</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penden clase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debido a grieta</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provocada</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 el temblor. </a:t>
            </a:r>
          </a:p>
          <a:p>
            <a:pPr marL="109728" indent="0" algn="ctr">
              <a:lnSpc>
                <a:spcPts val="2800"/>
              </a:lnSpc>
              <a:spcBef>
                <a:spcPts val="0"/>
              </a:spcBef>
              <a:spcAft>
                <a:spcPts val="6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paí</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debe prepararse para otro si</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mo? El geólogo Osiri</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León no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8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plica en entrevi</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a:t>
            </a:r>
          </a:p>
          <a:p>
            <a:pPr marL="109728" indent="0" algn="ctr">
              <a:lnSpc>
                <a:spcPts val="2800"/>
              </a:lnSpc>
              <a:spcBef>
                <a:spcPts val="0"/>
              </a:spcBef>
              <a:spcAft>
                <a:spcPts val="6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Ante propagación del cólera, vacunarán en la</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cuela</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alguno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barrio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marL="109728" indent="0" algn="ctr">
              <a:lnSpc>
                <a:spcPts val="2800"/>
              </a:lnSpc>
              <a:spcBef>
                <a:spcPts val="0"/>
              </a:spcBef>
              <a:spcAft>
                <a:spcPts val="6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Presencia de agua</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residuale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pierta la alerta en zona de San Juan de la Maguana. </a:t>
            </a:r>
          </a:p>
          <a:p>
            <a:pPr marL="109728" indent="0" algn="ctr">
              <a:lnSpc>
                <a:spcPts val="2800"/>
              </a:lnSpc>
              <a:spcAft>
                <a:spcPts val="1200"/>
              </a:spcAft>
              <a:buNone/>
            </a:pP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cate hollywoodense: un hombre arrie</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 la vida para salvar a do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niño</a:t>
            </a:r>
            <a:r>
              <a:rPr lang="es-ES" sz="2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un incendio.</a:t>
            </a: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1219200" y="553581"/>
            <a:ext cx="6705600" cy="584775"/>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Ejemplo de </a:t>
            </a:r>
            <a:r>
              <a:rPr kumimoji="0" lang="es-DO" sz="32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HIPERCORRECCIÓN</a:t>
            </a:r>
            <a:endParaRPr kumimoji="0" lang="es-ES" sz="32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8" name="17. HIP.Noti.SIN.3">
            <a:hlinkClick r:id="" action="ppaction://media"/>
            <a:extLst>
              <a:ext uri="{FF2B5EF4-FFF2-40B4-BE49-F238E27FC236}">
                <a16:creationId xmlns:a16="http://schemas.microsoft.com/office/drawing/2014/main" id="{48CC62F8-5F25-D271-7E37-D621FAC09B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838199"/>
            <a:ext cx="228601" cy="228601"/>
          </a:xfrm>
          <a:prstGeom prst="rect">
            <a:avLst/>
          </a:prstGeom>
        </p:spPr>
      </p:pic>
    </p:spTree>
    <p:extLst>
      <p:ext uri="{BB962C8B-B14F-4D97-AF65-F5344CB8AC3E}">
        <p14:creationId xmlns:p14="http://schemas.microsoft.com/office/powerpoint/2010/main" val="43722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wheel(4)">
                                      <p:cBhvr>
                                        <p:cTn id="10" dur="500"/>
                                        <p:tgtEl>
                                          <p:spTgt spid="2">
                                            <p:bg/>
                                          </p:spTgt>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heel(4)">
                                      <p:cBhvr>
                                        <p:cTn id="13" dur="500"/>
                                        <p:tgtEl>
                                          <p:spTgt spid="2">
                                            <p:txEl>
                                              <p:pRg st="1" end="1"/>
                                            </p:txEl>
                                          </p:spTgt>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wheel(4)">
                                      <p:cBhvr>
                                        <p:cTn id="16" dur="500"/>
                                        <p:tgtEl>
                                          <p:spTgt spid="2">
                                            <p:txEl>
                                              <p:pRg st="2" end="2"/>
                                            </p:txEl>
                                          </p:spTgt>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heel(4)">
                                      <p:cBhvr>
                                        <p:cTn id="19" dur="500"/>
                                        <p:tgtEl>
                                          <p:spTgt spid="2">
                                            <p:txEl>
                                              <p:pRg st="3" end="3"/>
                                            </p:txEl>
                                          </p:spTgt>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wheel(4)">
                                      <p:cBhvr>
                                        <p:cTn id="22" dur="500"/>
                                        <p:tgtEl>
                                          <p:spTgt spid="2">
                                            <p:txEl>
                                              <p:pRg st="4" end="4"/>
                                            </p:txEl>
                                          </p:spTgt>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wheel(4)">
                                      <p:cBhvr>
                                        <p:cTn id="25" dur="500"/>
                                        <p:tgtEl>
                                          <p:spTgt spid="2">
                                            <p:txEl>
                                              <p:pRg st="5" end="5"/>
                                            </p:txEl>
                                          </p:spTgt>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wheel(4)">
                                      <p:cBhvr>
                                        <p:cTn id="28" dur="500"/>
                                        <p:tgtEl>
                                          <p:spTgt spid="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22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cond evt="onNext" delay="0">
                      <p:tgtEl>
                        <p:sldTgt/>
                      </p:tgtEl>
                    </p:cond>
                  </p:endCondLst>
                </p:cTn>
                <p:tgtEl>
                  <p:spTgt spid="8"/>
                </p:tgtEl>
              </p:cMediaNode>
            </p:audio>
          </p:childTnLst>
        </p:cTn>
      </p:par>
    </p:tnLst>
    <p:bldLst>
      <p:bldP spid="2" grpId="0" uiExpand="1" build="p"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FD607C2-B754-4C85-B11D-2071E284AA48}"/>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Slide Number Placeholder 3">
            <a:extLst>
              <a:ext uri="{FF2B5EF4-FFF2-40B4-BE49-F238E27FC236}">
                <a16:creationId xmlns:a16="http://schemas.microsoft.com/office/drawing/2014/main" id="{D4F070FD-0277-4993-A126-2203035B17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A0AD7BF9-A26E-486D-9C94-7B727A9776BB}"/>
              </a:ext>
            </a:extLst>
          </p:cNvPr>
          <p:cNvSpPr txBox="1"/>
          <p:nvPr/>
        </p:nvSpPr>
        <p:spPr>
          <a:xfrm>
            <a:off x="685800" y="1676400"/>
            <a:ext cx="7848600" cy="2624565"/>
          </a:xfrm>
          <a:prstGeom prst="rect">
            <a:avLst/>
          </a:prstGeom>
          <a:noFill/>
          <a:ln w="28575">
            <a:solidFill>
              <a:srgbClr val="0000FF"/>
            </a:solidFill>
            <a:prstDash val="dash"/>
          </a:ln>
        </p:spPr>
        <p:txBody>
          <a:bodyPr wrap="square">
            <a:spAutoFit/>
          </a:bodyPr>
          <a:lstStyle/>
          <a:p>
            <a:pPr lvl="0" algn="ctr">
              <a:lnSpc>
                <a:spcPts val="4000"/>
              </a:lnSpc>
              <a:defRPr/>
            </a:pPr>
            <a:r>
              <a:rPr lang="es-ES_tradnl" sz="3200" kern="0" dirty="0">
                <a:solidFill>
                  <a:srgbClr val="0000CC"/>
                </a:solidFill>
                <a:effectLst>
                  <a:outerShdw blurRad="38100" dist="38100" dir="2700000" algn="tl">
                    <a:srgbClr val="000000">
                      <a:alpha val="43137"/>
                    </a:srgbClr>
                  </a:outerShdw>
                </a:effectLst>
                <a:ea typeface="+mj-ea"/>
                <a:cs typeface="Times New Roman" pitchFamily="18" charset="0"/>
              </a:rPr>
              <a:t>Pero eso no es todo. </a:t>
            </a:r>
          </a:p>
          <a:p>
            <a:pPr lvl="0" algn="ctr">
              <a:lnSpc>
                <a:spcPts val="4000"/>
              </a:lnSpc>
              <a:defRPr/>
            </a:pPr>
            <a:r>
              <a:rPr lang="es-ES_tradnl" sz="3200" kern="0" dirty="0">
                <a:solidFill>
                  <a:srgbClr val="0000CC"/>
                </a:solidFill>
                <a:effectLst>
                  <a:outerShdw blurRad="38100" dist="38100" dir="2700000" algn="tl">
                    <a:srgbClr val="000000">
                      <a:alpha val="43137"/>
                    </a:srgbClr>
                  </a:outerShdw>
                </a:effectLst>
                <a:ea typeface="+mj-ea"/>
                <a:cs typeface="Times New Roman" pitchFamily="18" charset="0"/>
              </a:rPr>
              <a:t>Además del exceso en la frecuencia de retención de la /s/, se comprueba también una </a:t>
            </a:r>
            <a:r>
              <a:rPr lang="es-ES_tradnl" sz="3200" b="1" kern="0" dirty="0">
                <a:solidFill>
                  <a:srgbClr val="0000CC"/>
                </a:solidFill>
                <a:effectLst>
                  <a:outerShdw blurRad="38100" dist="38100" dir="2700000" algn="tl">
                    <a:srgbClr val="000000">
                      <a:alpha val="43137"/>
                    </a:srgbClr>
                  </a:outerShdw>
                </a:effectLst>
                <a:ea typeface="+mj-ea"/>
                <a:cs typeface="Times New Roman" pitchFamily="18" charset="0"/>
              </a:rPr>
              <a:t>exageración en la tensión con que los locutores la pronuncian</a:t>
            </a:r>
            <a:r>
              <a:rPr lang="es-ES_tradnl" sz="3200" kern="0" dirty="0">
                <a:solidFill>
                  <a:srgbClr val="0000CC"/>
                </a:solidFill>
                <a:effectLst>
                  <a:outerShdw blurRad="38100" dist="38100" dir="2700000" algn="tl">
                    <a:srgbClr val="000000">
                      <a:alpha val="43137"/>
                    </a:srgbClr>
                  </a:outerShdw>
                </a:effectLst>
                <a:ea typeface="+mj-ea"/>
                <a:cs typeface="Times New Roman" pitchFamily="18" charset="0"/>
              </a:rPr>
              <a:t>.</a:t>
            </a:r>
            <a:endParaRPr kumimoji="0" lang="es-ES" sz="3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charset="0"/>
            </a:endParaRPr>
          </a:p>
        </p:txBody>
      </p:sp>
    </p:spTree>
    <p:extLst>
      <p:ext uri="{BB962C8B-B14F-4D97-AF65-F5344CB8AC3E}">
        <p14:creationId xmlns:p14="http://schemas.microsoft.com/office/powerpoint/2010/main" val="382531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Content Placeholder 3"/>
          <p:cNvSpPr>
            <a:spLocks noGrp="1"/>
          </p:cNvSpPr>
          <p:nvPr>
            <p:ph idx="1"/>
          </p:nvPr>
        </p:nvSpPr>
        <p:spPr/>
        <p:txBody>
          <a:bodyPr/>
          <a:lstStyle/>
          <a:p>
            <a:endParaRPr lang="es-ES_tradnl"/>
          </a:p>
          <a:p>
            <a:endParaRPr lang="en-US"/>
          </a:p>
        </p:txBody>
      </p:sp>
      <p:sp>
        <p:nvSpPr>
          <p:cNvPr id="20487" name="Slide Number Placeholder 6"/>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53E06E-8395-490B-BC94-45B00BFBDE4E}"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Title 1"/>
          <p:cNvSpPr>
            <a:spLocks noGrp="1"/>
          </p:cNvSpPr>
          <p:nvPr>
            <p:ph type="title"/>
          </p:nvPr>
        </p:nvSpPr>
        <p:spPr>
          <a:xfrm>
            <a:off x="457200" y="506587"/>
            <a:ext cx="8229600" cy="1192387"/>
          </a:xfrm>
          <a:solidFill>
            <a:schemeClr val="bg1">
              <a:lumMod val="95000"/>
            </a:schemeClr>
          </a:solidFill>
          <a:ln w="28575">
            <a:solidFill>
              <a:srgbClr val="0000FF"/>
            </a:solidFill>
          </a:ln>
        </p:spPr>
        <p:txBody>
          <a:bodyPr>
            <a:normAutofit fontScale="90000"/>
          </a:bodyPr>
          <a:lstStyle/>
          <a:p>
            <a:pPr algn="ctr"/>
            <a:r>
              <a:rPr lang="es-ES_tradnl" sz="2400" b="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Observar la diferencia de </a:t>
            </a:r>
            <a:r>
              <a:rPr lang="es-ES_tradnl"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duración</a:t>
            </a:r>
            <a:r>
              <a:rPr lang="es-ES_tradnl" sz="2400" b="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 </a:t>
            </a:r>
            <a:r>
              <a:rPr lang="es-ES_tradnl"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intensidad</a:t>
            </a:r>
            <a:r>
              <a:rPr lang="es-ES_tradnl" sz="2400" b="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entre la </a:t>
            </a:r>
            <a:r>
              <a:rPr lang="es-ES_tradnl"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 final </a:t>
            </a:r>
            <a:r>
              <a:rPr lang="es-ES_tradnl" sz="2400" b="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de </a:t>
            </a:r>
            <a:r>
              <a:rPr lang="es-ES_tradnl" sz="2800"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nivele</a:t>
            </a:r>
            <a:r>
              <a:rPr lang="es-ES_tradnl" sz="3100"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ES_tradnl" sz="2400" b="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pronunciada por un presentador de noticias y, a la derecha, la /s/ de </a:t>
            </a:r>
            <a:r>
              <a:rPr lang="es-ES_tradnl" sz="2800"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médico</a:t>
            </a:r>
            <a:r>
              <a:rPr lang="es-ES_tradnl" sz="28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ES_tradnl" sz="2400" b="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tomada de una conversación natural.</a:t>
            </a:r>
            <a:endParaRPr lang="en-US" sz="2400" b="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486" name="Content Placeholder 5"/>
          <p:cNvSpPr>
            <a:spLocks noGrp="1"/>
          </p:cNvSpPr>
          <p:nvPr>
            <p:ph sz="quarter" idx="4294967295"/>
          </p:nvPr>
        </p:nvSpPr>
        <p:spPr>
          <a:xfrm>
            <a:off x="5102225" y="2174875"/>
            <a:ext cx="4041775" cy="3951288"/>
          </a:xfrm>
        </p:spPr>
        <p:txBody>
          <a:bodyPr/>
          <a:lstStyle/>
          <a:p>
            <a:endParaRPr lang="es-ES_tradnl"/>
          </a:p>
          <a:p>
            <a:endParaRPr lang="en-US"/>
          </a:p>
        </p:txBody>
      </p:sp>
      <p:sp>
        <p:nvSpPr>
          <p:cNvPr id="9" name="Content Placeholder 3"/>
          <p:cNvSpPr txBox="1">
            <a:spLocks/>
          </p:cNvSpPr>
          <p:nvPr/>
        </p:nvSpPr>
        <p:spPr bwMode="auto">
          <a:xfrm>
            <a:off x="457200" y="2133600"/>
            <a:ext cx="4040188" cy="3951288"/>
          </a:xfrm>
          <a:prstGeom prst="rect">
            <a:avLst/>
          </a:prstGeom>
          <a:noFill/>
          <a:ln w="9525">
            <a:noFill/>
            <a:miter lim="800000"/>
            <a:headEnd/>
            <a:tailEnd/>
          </a:ln>
        </p:spPr>
        <p:txBody>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s-ES_tradnl" sz="2400" b="0" i="0" u="none" strike="noStrike" kern="0" cap="none" spc="0" normalizeH="0" baseline="0" noProof="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pic>
        <p:nvPicPr>
          <p:cNvPr id="10" name="Picture 9"/>
          <p:cNvPicPr>
            <a:picLocks noChangeAspect="1" noChangeArrowheads="1"/>
          </p:cNvPicPr>
          <p:nvPr/>
        </p:nvPicPr>
        <p:blipFill>
          <a:blip r:embed="rId6" cstate="print"/>
          <a:srcRect/>
          <a:stretch>
            <a:fillRect/>
          </a:stretch>
        </p:blipFill>
        <p:spPr bwMode="auto">
          <a:xfrm>
            <a:off x="322341" y="1817847"/>
            <a:ext cx="4329113" cy="4422775"/>
          </a:xfrm>
          <a:prstGeom prst="rect">
            <a:avLst/>
          </a:prstGeom>
          <a:noFill/>
          <a:ln w="9525">
            <a:noFill/>
            <a:miter lim="800000"/>
            <a:headEnd/>
            <a:tailEnd/>
          </a:ln>
        </p:spPr>
      </p:pic>
      <p:pic>
        <p:nvPicPr>
          <p:cNvPr id="11" name="Picture 10"/>
          <p:cNvPicPr>
            <a:picLocks noChangeAspect="1" noChangeArrowheads="1"/>
          </p:cNvPicPr>
          <p:nvPr/>
        </p:nvPicPr>
        <p:blipFill>
          <a:blip r:embed="rId7" cstate="print"/>
          <a:srcRect/>
          <a:stretch>
            <a:fillRect/>
          </a:stretch>
        </p:blipFill>
        <p:spPr bwMode="auto">
          <a:xfrm>
            <a:off x="4673042" y="1884221"/>
            <a:ext cx="4100513" cy="4343400"/>
          </a:xfrm>
          <a:prstGeom prst="rect">
            <a:avLst/>
          </a:prstGeom>
          <a:noFill/>
          <a:ln w="9525">
            <a:noFill/>
            <a:miter lim="800000"/>
            <a:headEnd/>
            <a:tailEnd/>
          </a:ln>
        </p:spPr>
      </p:pic>
      <p:cxnSp>
        <p:nvCxnSpPr>
          <p:cNvPr id="14" name="Straight Arrow Connector 13"/>
          <p:cNvCxnSpPr/>
          <p:nvPr/>
        </p:nvCxnSpPr>
        <p:spPr bwMode="auto">
          <a:xfrm>
            <a:off x="3294141" y="2819400"/>
            <a:ext cx="1357313" cy="0"/>
          </a:xfrm>
          <a:prstGeom prst="straightConnector1">
            <a:avLst/>
          </a:prstGeom>
          <a:solidFill>
            <a:schemeClr val="accent1"/>
          </a:solidFill>
          <a:ln w="28575" cap="flat" cmpd="sng" algn="ctr">
            <a:solidFill>
              <a:srgbClr val="C00000"/>
            </a:solidFill>
            <a:prstDash val="solid"/>
            <a:round/>
            <a:headEnd type="triangle"/>
            <a:tailEnd type="triangle"/>
          </a:ln>
          <a:effectLst/>
        </p:spPr>
      </p:cxnSp>
      <p:cxnSp>
        <p:nvCxnSpPr>
          <p:cNvPr id="16" name="Straight Arrow Connector 15"/>
          <p:cNvCxnSpPr/>
          <p:nvPr/>
        </p:nvCxnSpPr>
        <p:spPr bwMode="auto">
          <a:xfrm>
            <a:off x="8208645" y="2819400"/>
            <a:ext cx="595313" cy="0"/>
          </a:xfrm>
          <a:prstGeom prst="straightConnector1">
            <a:avLst/>
          </a:prstGeom>
          <a:solidFill>
            <a:schemeClr val="accent1"/>
          </a:solidFill>
          <a:ln w="28575" cap="flat" cmpd="sng" algn="ctr">
            <a:solidFill>
              <a:srgbClr val="C00000"/>
            </a:solidFill>
            <a:prstDash val="solid"/>
            <a:round/>
            <a:headEnd type="triangle"/>
            <a:tailEnd type="triangle"/>
          </a:ln>
          <a:effectLst/>
        </p:spPr>
      </p:cxnSp>
      <p:cxnSp>
        <p:nvCxnSpPr>
          <p:cNvPr id="20" name="Straight Arrow Connector 19"/>
          <p:cNvCxnSpPr/>
          <p:nvPr/>
        </p:nvCxnSpPr>
        <p:spPr bwMode="auto">
          <a:xfrm>
            <a:off x="3294140" y="4953000"/>
            <a:ext cx="1357313" cy="0"/>
          </a:xfrm>
          <a:prstGeom prst="straightConnector1">
            <a:avLst/>
          </a:prstGeom>
          <a:solidFill>
            <a:schemeClr val="accent1"/>
          </a:solidFill>
          <a:ln w="28575" cap="flat" cmpd="sng" algn="ctr">
            <a:solidFill>
              <a:srgbClr val="C00000"/>
            </a:solidFill>
            <a:prstDash val="solid"/>
            <a:round/>
            <a:headEnd type="triangle"/>
            <a:tailEnd type="triangle"/>
          </a:ln>
          <a:effectLst/>
        </p:spPr>
      </p:cxnSp>
      <p:cxnSp>
        <p:nvCxnSpPr>
          <p:cNvPr id="21" name="Straight Arrow Connector 20"/>
          <p:cNvCxnSpPr/>
          <p:nvPr/>
        </p:nvCxnSpPr>
        <p:spPr bwMode="auto">
          <a:xfrm>
            <a:off x="8208644" y="4953000"/>
            <a:ext cx="595313" cy="0"/>
          </a:xfrm>
          <a:prstGeom prst="straightConnector1">
            <a:avLst/>
          </a:prstGeom>
          <a:solidFill>
            <a:schemeClr val="accent1"/>
          </a:solidFill>
          <a:ln w="28575" cap="flat" cmpd="sng" algn="ctr">
            <a:solidFill>
              <a:srgbClr val="C00000"/>
            </a:solidFill>
            <a:prstDash val="solid"/>
            <a:round/>
            <a:headEnd type="triangle"/>
            <a:tailEnd type="triangle"/>
          </a:ln>
          <a:effectLst/>
        </p:spPr>
      </p:cxnSp>
      <p:sp>
        <p:nvSpPr>
          <p:cNvPr id="17" name="Rounded Rectangle 16"/>
          <p:cNvSpPr/>
          <p:nvPr/>
        </p:nvSpPr>
        <p:spPr bwMode="auto">
          <a:xfrm>
            <a:off x="3801347" y="5766132"/>
            <a:ext cx="342900" cy="360031"/>
          </a:xfrm>
          <a:prstGeom prst="roundRect">
            <a:avLst/>
          </a:prstGeom>
          <a:noFill/>
          <a:ln w="28575"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noFill/>
              <a:effectLst/>
              <a:uLnTx/>
              <a:uFillTx/>
              <a:latin typeface="Arial" charset="0"/>
              <a:ea typeface="+mn-ea"/>
              <a:cs typeface="+mn-cs"/>
            </a:endParaRPr>
          </a:p>
        </p:txBody>
      </p:sp>
      <p:sp>
        <p:nvSpPr>
          <p:cNvPr id="18" name="Rounded Rectangle 17"/>
          <p:cNvSpPr/>
          <p:nvPr/>
        </p:nvSpPr>
        <p:spPr bwMode="auto">
          <a:xfrm>
            <a:off x="8334852" y="5753611"/>
            <a:ext cx="342900" cy="360031"/>
          </a:xfrm>
          <a:prstGeom prst="roundRect">
            <a:avLst/>
          </a:prstGeom>
          <a:noFill/>
          <a:ln w="28575" cap="flat" cmpd="sng" algn="ctr">
            <a:solidFill>
              <a:srgbClr val="C000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noFill/>
              <a:effectLst/>
              <a:uLnTx/>
              <a:uFillTx/>
              <a:latin typeface="Arial" charset="0"/>
              <a:ea typeface="+mn-ea"/>
              <a:cs typeface="+mn-cs"/>
            </a:endParaRPr>
          </a:p>
        </p:txBody>
      </p:sp>
      <p:pic>
        <p:nvPicPr>
          <p:cNvPr id="5" name="FragNotic1Prest">
            <a:hlinkClick r:id="" action="ppaction://media"/>
            <a:extLst>
              <a:ext uri="{FF2B5EF4-FFF2-40B4-BE49-F238E27FC236}">
                <a16:creationId xmlns:a16="http://schemas.microsoft.com/office/drawing/2014/main" id="{C81C8025-AB2B-5236-C1B6-0D171E6F91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60468" y="6436042"/>
            <a:ext cx="308927" cy="308927"/>
          </a:xfrm>
          <a:prstGeom prst="rect">
            <a:avLst/>
          </a:prstGeom>
        </p:spPr>
      </p:pic>
      <p:pic>
        <p:nvPicPr>
          <p:cNvPr id="6" name="FragConv4Méd">
            <a:hlinkClick r:id="" action="ppaction://media"/>
            <a:extLst>
              <a:ext uri="{FF2B5EF4-FFF2-40B4-BE49-F238E27FC236}">
                <a16:creationId xmlns:a16="http://schemas.microsoft.com/office/drawing/2014/main" id="{7314484B-3B80-C1BB-6BE7-86CBA8D8DAB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875778" y="6329079"/>
            <a:ext cx="267654" cy="267654"/>
          </a:xfrm>
          <a:prstGeom prst="rect">
            <a:avLst/>
          </a:prstGeom>
        </p:spPr>
      </p:pic>
    </p:spTree>
    <p:extLst>
      <p:ext uri="{BB962C8B-B14F-4D97-AF65-F5344CB8AC3E}">
        <p14:creationId xmlns:p14="http://schemas.microsoft.com/office/powerpoint/2010/main" val="38831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childTnLst>
                          </p:cTn>
                        </p:par>
                        <p:par>
                          <p:cTn id="8" fill="hold">
                            <p:stCondLst>
                              <p:cond delay="2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098" fill="hold"/>
                                        <p:tgtEl>
                                          <p:spTgt spid="5"/>
                                        </p:tgtEl>
                                      </p:cBhvr>
                                    </p:cmd>
                                  </p:childTnLst>
                                </p:cTn>
                              </p:par>
                            </p:childTnLst>
                          </p:cTn>
                        </p:par>
                        <p:par>
                          <p:cTn id="16" fill="hold">
                            <p:stCondLst>
                              <p:cond delay="3098"/>
                            </p:stCondLst>
                            <p:childTnLst>
                              <p:par>
                                <p:cTn id="17" presetID="16" presetClass="entr" presetSubtype="2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98"/>
                            </p:stCondLst>
                            <p:childTnLst>
                              <p:par>
                                <p:cTn id="21" presetID="16" presetClass="entr" presetSubtype="2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par>
                          <p:cTn id="24" fill="hold">
                            <p:stCondLst>
                              <p:cond delay="4098"/>
                            </p:stCondLst>
                            <p:childTnLst>
                              <p:par>
                                <p:cTn id="25" presetID="16" presetClass="entr" presetSubtype="2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out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5017" fill="hold"/>
                                        <p:tgtEl>
                                          <p:spTgt spid="6"/>
                                        </p:tgtEl>
                                      </p:cBhvr>
                                    </p:cmd>
                                  </p:childTnLst>
                                </p:cTn>
                              </p:par>
                            </p:childTnLst>
                          </p:cTn>
                        </p:par>
                        <p:par>
                          <p:cTn id="37" fill="hold">
                            <p:stCondLst>
                              <p:cond delay="5017"/>
                            </p:stCondLst>
                            <p:childTnLst>
                              <p:par>
                                <p:cTn id="38" presetID="16" presetClass="entr" presetSubtype="21"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par>
                          <p:cTn id="41" fill="hold">
                            <p:stCondLst>
                              <p:cond delay="5517"/>
                            </p:stCondLst>
                            <p:childTnLst>
                              <p:par>
                                <p:cTn id="42" presetID="16" presetClass="entr" presetSubtype="21"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par>
                          <p:cTn id="45" fill="hold">
                            <p:stCondLst>
                              <p:cond delay="6017"/>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50"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1"/>
          <p:cNvSpPr>
            <a:spLocks noGrp="1"/>
          </p:cNvSpPr>
          <p:nvPr>
            <p:ph type="sldNum" sz="quarter" idx="12"/>
          </p:nvPr>
        </p:nvSpPr>
        <p:spPr>
          <a:noFill/>
        </p:spPr>
        <p:txBody>
          <a:bodyPr/>
          <a:lstStyle/>
          <a:p>
            <a:fld id="{A1B18C70-1DFB-4739-AD1A-02979F68E823}" type="slidenum">
              <a:rPr lang="en-US" smtClean="0">
                <a:solidFill>
                  <a:srgbClr val="000000"/>
                </a:solidFill>
              </a:rPr>
              <a:pPr/>
              <a:t>26</a:t>
            </a:fld>
            <a:endParaRPr lang="en-US">
              <a:solidFill>
                <a:srgbClr val="000000"/>
              </a:solidFill>
            </a:endParaRPr>
          </a:p>
        </p:txBody>
      </p:sp>
      <p:sp>
        <p:nvSpPr>
          <p:cNvPr id="6148" name="Rectangle 2"/>
          <p:cNvSpPr>
            <a:spLocks noChangeArrowheads="1"/>
          </p:cNvSpPr>
          <p:nvPr/>
        </p:nvSpPr>
        <p:spPr bwMode="auto">
          <a:xfrm>
            <a:off x="0" y="0"/>
            <a:ext cx="9144000" cy="0"/>
          </a:xfrm>
          <a:prstGeom prst="rect">
            <a:avLst/>
          </a:prstGeom>
          <a:noFill/>
          <a:ln w="6350" algn="ctr">
            <a:noFill/>
            <a:miter lim="800000"/>
            <a:headEnd/>
            <a:tailEnd/>
          </a:ln>
        </p:spPr>
        <p:txBody>
          <a:bodyPr wrap="none" anchor="ctr">
            <a:spAutoFit/>
          </a:bodyPr>
          <a:lstStyle/>
          <a:p>
            <a:endParaRPr lang="en-US">
              <a:solidFill>
                <a:srgbClr val="000000"/>
              </a:solidFill>
              <a:latin typeface="Arial" charset="0"/>
            </a:endParaRPr>
          </a:p>
        </p:txBody>
      </p:sp>
      <p:graphicFrame>
        <p:nvGraphicFramePr>
          <p:cNvPr id="48129" name="Object 1"/>
          <p:cNvGraphicFramePr>
            <a:graphicFrameLocks noChangeAspect="1"/>
          </p:cNvGraphicFramePr>
          <p:nvPr>
            <p:extLst>
              <p:ext uri="{D42A27DB-BD31-4B8C-83A1-F6EECF244321}">
                <p14:modId xmlns:p14="http://schemas.microsoft.com/office/powerpoint/2010/main" val="401107232"/>
              </p:ext>
            </p:extLst>
          </p:nvPr>
        </p:nvGraphicFramePr>
        <p:xfrm>
          <a:off x="439737" y="673100"/>
          <a:ext cx="8264525" cy="5511800"/>
        </p:xfrm>
        <a:graphic>
          <a:graphicData uri="http://schemas.openxmlformats.org/presentationml/2006/ole">
            <mc:AlternateContent xmlns:mc="http://schemas.openxmlformats.org/markup-compatibility/2006">
              <mc:Choice xmlns:v="urn:schemas-microsoft-com:vml" Requires="v">
                <p:oleObj name="Chart" r:id="rId2" imgW="4219621" imgH="2800536" progId="MSGraph.Chart.8">
                  <p:embed/>
                </p:oleObj>
              </mc:Choice>
              <mc:Fallback>
                <p:oleObj name="Chart" r:id="rId2" imgW="4219621" imgH="2800536" progId="MSGraph.Chart.8">
                  <p:embed/>
                  <p:pic>
                    <p:nvPicPr>
                      <p:cNvPr id="48129"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7" y="673100"/>
                        <a:ext cx="8264525" cy="5511800"/>
                      </a:xfrm>
                      <a:prstGeom prst="rect">
                        <a:avLst/>
                      </a:prstGeom>
                      <a:solidFill>
                        <a:schemeClr val="bg1">
                          <a:lumMod val="85000"/>
                        </a:schemeClr>
                      </a:solidFill>
                    </p:spPr>
                  </p:pic>
                </p:oleObj>
              </mc:Fallback>
            </mc:AlternateContent>
          </a:graphicData>
        </a:graphic>
      </p:graphicFrame>
    </p:spTree>
    <p:extLst>
      <p:ext uri="{BB962C8B-B14F-4D97-AF65-F5344CB8AC3E}">
        <p14:creationId xmlns:p14="http://schemas.microsoft.com/office/powerpoint/2010/main" val="412684803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afterEffect">
                                  <p:stCondLst>
                                    <p:cond delay="0"/>
                                  </p:stCondLst>
                                  <p:childTnLst>
                                    <p:set>
                                      <p:cBhvr>
                                        <p:cTn id="6" dur="1" fill="hold">
                                          <p:stCondLst>
                                            <p:cond delay="0"/>
                                          </p:stCondLst>
                                        </p:cTn>
                                        <p:tgtEl>
                                          <p:spTgt spid="48129"/>
                                        </p:tgtEl>
                                        <p:attrNameLst>
                                          <p:attrName>style.visibility</p:attrName>
                                        </p:attrNameLst>
                                      </p:cBhvr>
                                      <p:to>
                                        <p:strVal val="visible"/>
                                      </p:to>
                                    </p:set>
                                    <p:animEffect transition="in" filter="plus(out)">
                                      <p:cBhvr>
                                        <p:cTn id="7" dur="1000"/>
                                        <p:tgtEl>
                                          <p:spTgt spid="48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81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4564" y="1817306"/>
            <a:ext cx="8494872" cy="4540155"/>
          </a:xfrm>
          <a:solidFill>
            <a:schemeClr val="bg1">
              <a:lumMod val="95000"/>
            </a:schemeClr>
          </a:solidFill>
          <a:ln w="28575">
            <a:solidFill>
              <a:srgbClr val="002060"/>
            </a:solidFill>
            <a:prstDash val="lgDash"/>
          </a:ln>
        </p:spPr>
        <p:txBody>
          <a:bodyPr>
            <a:normAutofit/>
          </a:bodyPr>
          <a:lstStyle/>
          <a:p>
            <a:pPr algn="ctr">
              <a:spcBef>
                <a:spcPts val="0"/>
              </a:spcBef>
              <a:buFontTx/>
              <a:buNone/>
            </a:pPr>
            <a:endParaRPr lang="es-ES" sz="800" dirty="0"/>
          </a:p>
          <a:p>
            <a:pPr marL="109728" indent="0" algn="ctr">
              <a:lnSpc>
                <a:spcPts val="3000"/>
              </a:lnSpc>
              <a:spcBef>
                <a:spcPts val="0"/>
              </a:spcBef>
              <a:buNone/>
            </a:pP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Gracia</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Yolanda.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Gracia</a:t>
            </a:r>
            <a:r>
              <a:rPr lang="es-MX" sz="26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ø</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amable</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televidente</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a:t>
            </a:r>
            <a:r>
              <a:rPr lang="es-MX" sz="24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Todo el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paí</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ya conoce en sentido general el paquete económico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propue</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to</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por el gobierno al congreso y al paí</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Paquete que contiene medida</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que se e</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tán aplicando de forma inmediata, como la unificación cambiaria y el alza de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lo</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combu</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tible</a:t>
            </a:r>
            <a:r>
              <a:rPr lang="es-MX" sz="2600" b="1" u="sng"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y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otra</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que dependen de la aprobación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legi</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lativa</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Una</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implican una mejoría para el ciudadano común, como e</a:t>
            </a:r>
            <a:r>
              <a:rPr lang="es-MX" sz="26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la reducción de lo</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arancele</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el aumento de la</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exencione</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en el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impue</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to</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sobre la renta y el descenso de la tasa; mientra</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otra</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implican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nueva</a:t>
            </a:r>
            <a:r>
              <a:rPr lang="es-MX"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carga</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como el aumento de la tasa del </a:t>
            </a:r>
            <a:r>
              <a:rPr lang="es-MX" sz="2400"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itebi</a:t>
            </a:r>
            <a:r>
              <a:rPr lang="es-MX" sz="2600" b="1" u="sng"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o el selectivo al consumo para los cigarrillo</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y lo</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alcohole</a:t>
            </a:r>
            <a:r>
              <a:rPr lang="es-MX" sz="26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400"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700" name="Slide Number Placeholder 3"/>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B8E77-A8F0-414D-9BF2-52DCAB5AEC30}"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596A077E-5C07-AB20-6BA3-643A55100D38}"/>
              </a:ext>
            </a:extLst>
          </p:cNvPr>
          <p:cNvSpPr txBox="1"/>
          <p:nvPr/>
        </p:nvSpPr>
        <p:spPr>
          <a:xfrm>
            <a:off x="591264" y="682934"/>
            <a:ext cx="7961472" cy="830997"/>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24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Se ha sugerido que la </a:t>
            </a:r>
            <a:r>
              <a:rPr kumimoji="0" lang="es-DO" sz="24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causa de la hipercorrección </a:t>
            </a:r>
            <a:r>
              <a:rPr kumimoji="0" lang="es-DO" sz="24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es el estilo formal de </a:t>
            </a:r>
            <a:r>
              <a:rPr kumimoji="0" lang="es-DO" sz="24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lectura</a:t>
            </a:r>
            <a:r>
              <a:rPr kumimoji="0" lang="es-DO" sz="24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s-DO" sz="2400" b="0" i="0" u="none" strike="noStrike" kern="1600" cap="none" spc="0" normalizeH="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 Esa hipótesis no parece muy probable.</a:t>
            </a:r>
            <a:endParaRPr kumimoji="0" lang="es-ES" sz="2400" b="0" i="0" u="none" strike="noStrike" kern="1200" cap="none" spc="0" normalizeH="0" baseline="0" noProof="0" dirty="0">
              <a:ln>
                <a:noFill/>
              </a:ln>
              <a:solidFill>
                <a:prstClr val="black"/>
              </a:solidFill>
              <a:effectLst/>
              <a:uLnTx/>
              <a:uFillTx/>
              <a:latin typeface="Arial" charset="0"/>
              <a:ea typeface="+mn-ea"/>
            </a:endParaRPr>
          </a:p>
        </p:txBody>
      </p:sp>
      <p:pic>
        <p:nvPicPr>
          <p:cNvPr id="5" name="32. CUL.LECTURA.Com.Núñez">
            <a:hlinkClick r:id="" action="ppaction://media"/>
            <a:extLst>
              <a:ext uri="{FF2B5EF4-FFF2-40B4-BE49-F238E27FC236}">
                <a16:creationId xmlns:a16="http://schemas.microsoft.com/office/drawing/2014/main" id="{151E2B98-1732-56CC-E8A8-57EC0E8DB4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45117" y="1512824"/>
            <a:ext cx="253999" cy="253999"/>
          </a:xfrm>
          <a:prstGeom prst="rect">
            <a:avLst/>
          </a:prstGeom>
        </p:spPr>
      </p:pic>
      <p:sp>
        <p:nvSpPr>
          <p:cNvPr id="6" name="TextBox 5">
            <a:extLst>
              <a:ext uri="{FF2B5EF4-FFF2-40B4-BE49-F238E27FC236}">
                <a16:creationId xmlns:a16="http://schemas.microsoft.com/office/drawing/2014/main" id="{ABCF0220-4B06-3BFA-41DF-A52D470479A3}"/>
              </a:ext>
            </a:extLst>
          </p:cNvPr>
          <p:cNvSpPr txBox="1"/>
          <p:nvPr/>
        </p:nvSpPr>
        <p:spPr>
          <a:xfrm>
            <a:off x="1495425" y="5280243"/>
            <a:ext cx="6153150" cy="1077218"/>
          </a:xfrm>
          <a:prstGeom prst="rect">
            <a:avLst/>
          </a:prstGeom>
          <a:solidFill>
            <a:schemeClr val="bg1">
              <a:lumMod val="85000"/>
            </a:schemeClr>
          </a:solidFill>
          <a:ln w="28575">
            <a:solidFill>
              <a:srgbClr val="0000FF"/>
            </a:solidFill>
            <a:prstDash val="soli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20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cs typeface="Times New Roman" panose="02020603050405020304" pitchFamily="18" charset="0"/>
              </a:rPr>
              <a:t>Este </a:t>
            </a:r>
            <a:r>
              <a:rPr kumimoji="0" lang="es-DO" sz="2000" b="0" i="0" u="none" strike="noStrike" kern="1600" cap="none" spc="0" normalizeH="0" noProof="0" dirty="0">
                <a:ln>
                  <a:noFill/>
                </a:ln>
                <a:solidFill>
                  <a:srgbClr val="0000CC"/>
                </a:solidFill>
                <a:effectLst>
                  <a:outerShdw blurRad="38100" dist="38100" dir="2700000" algn="tl">
                    <a:srgbClr val="000000">
                      <a:alpha val="43137"/>
                    </a:srgbClr>
                  </a:outerShdw>
                </a:effectLst>
                <a:uLnTx/>
                <a:uFillTx/>
                <a:cs typeface="Times New Roman" panose="02020603050405020304" pitchFamily="18" charset="0"/>
              </a:rPr>
              <a:t>comentario de la noticia </a:t>
            </a:r>
            <a:r>
              <a:rPr kumimoji="0" lang="es-DO" sz="2000" b="1" i="0" u="sng" strike="noStrike" kern="1600" cap="none" spc="0" normalizeH="0" noProof="0" dirty="0">
                <a:ln>
                  <a:noFill/>
                </a:ln>
                <a:solidFill>
                  <a:srgbClr val="0000CC"/>
                </a:solidFill>
                <a:effectLst>
                  <a:outerShdw blurRad="38100" dist="38100" dir="2700000" algn="tl">
                    <a:srgbClr val="000000">
                      <a:alpha val="43137"/>
                    </a:srgbClr>
                  </a:outerShdw>
                </a:effectLst>
                <a:uLnTx/>
                <a:uFillTx/>
                <a:cs typeface="Times New Roman" panose="02020603050405020304" pitchFamily="18" charset="0"/>
              </a:rPr>
              <a:t>fue leído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2000" b="0" i="0" u="none" strike="noStrike" kern="1600" cap="none" spc="0" normalizeH="0" noProof="0" dirty="0">
                <a:ln>
                  <a:noFill/>
                </a:ln>
                <a:solidFill>
                  <a:srgbClr val="0000CC"/>
                </a:solidFill>
                <a:effectLst>
                  <a:outerShdw blurRad="38100" dist="38100" dir="2700000" algn="tl">
                    <a:srgbClr val="000000">
                      <a:alpha val="43137"/>
                    </a:srgbClr>
                  </a:outerShdw>
                </a:effectLst>
                <a:uLnTx/>
                <a:uFillTx/>
                <a:cs typeface="Times New Roman" panose="02020603050405020304" pitchFamily="18" charset="0"/>
              </a:rPr>
              <a:t>por un ingeniero/economista.</a:t>
            </a:r>
          </a:p>
          <a:p>
            <a:pPr lvl="0" algn="ctr">
              <a:defRPr/>
            </a:pPr>
            <a:r>
              <a:rPr lang="es-DO" sz="2000" b="1" kern="1600" baseline="0" dirty="0">
                <a:solidFill>
                  <a:srgbClr val="0000CC"/>
                </a:solidFill>
                <a:effectLst>
                  <a:outerShdw blurRad="38100" dist="38100" dir="2700000" algn="tl">
                    <a:srgbClr val="000000">
                      <a:alpha val="43137"/>
                    </a:srgbClr>
                  </a:outerShdw>
                </a:effectLst>
                <a:cs typeface="Times New Roman" panose="02020603050405020304" pitchFamily="18" charset="0"/>
              </a:rPr>
              <a:t>Resultado en estilo</a:t>
            </a:r>
            <a:r>
              <a:rPr lang="es-DO" sz="2000" b="1" kern="1600" dirty="0">
                <a:solidFill>
                  <a:srgbClr val="0000CC"/>
                </a:solidFill>
                <a:effectLst>
                  <a:outerShdw blurRad="38100" dist="38100" dir="2700000" algn="tl">
                    <a:srgbClr val="000000">
                      <a:alpha val="43137"/>
                    </a:srgbClr>
                  </a:outerShdw>
                </a:effectLst>
                <a:cs typeface="Times New Roman" panose="02020603050405020304" pitchFamily="18" charset="0"/>
              </a:rPr>
              <a:t> de lectura</a:t>
            </a:r>
            <a:r>
              <a:rPr lang="es-DO" sz="2000" kern="1600" dirty="0">
                <a:solidFill>
                  <a:srgbClr val="0000CC"/>
                </a:solidFill>
                <a:effectLst>
                  <a:outerShdw blurRad="38100" dist="38100" dir="2700000" algn="tl">
                    <a:srgbClr val="000000">
                      <a:alpha val="43137"/>
                    </a:srgbClr>
                  </a:outerShdw>
                </a:effectLst>
                <a:cs typeface="Times New Roman" panose="02020603050405020304" pitchFamily="18" charset="0"/>
              </a:rPr>
              <a:t>: </a:t>
            </a:r>
            <a:r>
              <a:rPr lang="es-DO" sz="2400" kern="1600" dirty="0">
                <a:solidFill>
                  <a:srgbClr val="0000CC"/>
                </a:solidFill>
                <a:effectLst>
                  <a:outerShdw blurRad="38100" dist="38100" dir="2700000" algn="tl">
                    <a:srgbClr val="000000">
                      <a:alpha val="43137"/>
                    </a:srgbClr>
                  </a:outerShdw>
                </a:effectLst>
                <a:cs typeface="Times New Roman" panose="02020603050405020304" pitchFamily="18" charset="0"/>
              </a:rPr>
              <a:t>15 [</a:t>
            </a:r>
            <a:r>
              <a:rPr lang="es-DO" sz="2400" b="1" kern="1600" dirty="0">
                <a:solidFill>
                  <a:srgbClr val="0000CC"/>
                </a:solidFill>
                <a:effectLst>
                  <a:outerShdw blurRad="38100" dist="38100" dir="2700000" algn="tl">
                    <a:srgbClr val="000000">
                      <a:alpha val="43137"/>
                    </a:srgbClr>
                  </a:outerShdw>
                </a:effectLst>
                <a:cs typeface="Times New Roman" panose="02020603050405020304" pitchFamily="18" charset="0"/>
              </a:rPr>
              <a:t>s</a:t>
            </a:r>
            <a:r>
              <a:rPr lang="es-DO" sz="2400" kern="1600" dirty="0">
                <a:solidFill>
                  <a:srgbClr val="0000CC"/>
                </a:solidFill>
                <a:effectLst>
                  <a:outerShdw blurRad="38100" dist="38100" dir="2700000" algn="tl">
                    <a:srgbClr val="000000">
                      <a:alpha val="43137"/>
                    </a:srgbClr>
                  </a:outerShdw>
                </a:effectLst>
                <a:cs typeface="Times New Roman" panose="02020603050405020304" pitchFamily="18" charset="0"/>
              </a:rPr>
              <a:t>], 13 [</a:t>
            </a:r>
            <a:r>
              <a:rPr lang="es-DO" sz="2400" b="1" kern="1600" dirty="0">
                <a:solidFill>
                  <a:srgbClr val="0000CC"/>
                </a:solidFill>
                <a:effectLst>
                  <a:outerShdw blurRad="38100" dist="38100" dir="2700000" algn="tl">
                    <a:srgbClr val="000000">
                      <a:alpha val="43137"/>
                    </a:srgbClr>
                  </a:outerShdw>
                </a:effectLst>
                <a:cs typeface="Times New Roman" panose="02020603050405020304" pitchFamily="18" charset="0"/>
              </a:rPr>
              <a:t>h</a:t>
            </a:r>
            <a:r>
              <a:rPr lang="es-DO" sz="2400" kern="1600" dirty="0">
                <a:solidFill>
                  <a:srgbClr val="0000CC"/>
                </a:solidFill>
                <a:effectLst>
                  <a:outerShdw blurRad="38100" dist="38100" dir="2700000" algn="tl">
                    <a:srgbClr val="000000">
                      <a:alpha val="43137"/>
                    </a:srgbClr>
                  </a:outerShdw>
                </a:effectLst>
                <a:cs typeface="Times New Roman" panose="02020603050405020304" pitchFamily="18" charset="0"/>
              </a:rPr>
              <a:t>], 1 [</a:t>
            </a:r>
            <a:r>
              <a:rPr lang="es-MX" sz="2400" b="1" dirty="0">
                <a:solidFill>
                  <a:srgbClr val="002060"/>
                </a:solidFill>
                <a:effectLst>
                  <a:outerShdw blurRad="38100" dist="38100" dir="2700000" algn="tl">
                    <a:srgbClr val="000000">
                      <a:alpha val="43137"/>
                    </a:srgbClr>
                  </a:outerShdw>
                </a:effectLst>
                <a:cs typeface="Times New Roman" pitchFamily="18" charset="0"/>
              </a:rPr>
              <a:t>ø]</a:t>
            </a:r>
            <a:endParaRPr kumimoji="0" lang="es-ES" sz="2400" b="0"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37396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heel(4)">
                                      <p:cBhvr>
                                        <p:cTn id="11" dur="500"/>
                                        <p:tgtEl>
                                          <p:spTgt spid="3">
                                            <p:bg/>
                                          </p:spTgt>
                                        </p:tgtEl>
                                      </p:cBhvr>
                                    </p:animEffect>
                                  </p:childTnLst>
                                </p:cTn>
                              </p:par>
                            </p:childTnLst>
                          </p:cTn>
                        </p:par>
                        <p:par>
                          <p:cTn id="12" fill="hold">
                            <p:stCondLst>
                              <p:cond delay="1500"/>
                            </p:stCondLst>
                            <p:childTnLst>
                              <p:par>
                                <p:cTn id="13" presetID="21" presetClass="entr" presetSubtype="4"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4)">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0124" fill="hold"/>
                                        <p:tgtEl>
                                          <p:spTgt spid="5"/>
                                        </p:tgtEl>
                                      </p:cBhvr>
                                    </p:cmd>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wheel(4)">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3" grpId="0" uiExpand="1" build="p" animBg="1"/>
      <p:bldP spid="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84628"/>
            <a:ext cx="8839200" cy="3761275"/>
          </a:xfrm>
          <a:ln w="28575">
            <a:solidFill>
              <a:srgbClr val="0000FF"/>
            </a:solidFill>
            <a:prstDash val="lgDash"/>
          </a:ln>
        </p:spPr>
        <p:txBody>
          <a:bodyPr>
            <a:normAutofit/>
          </a:bodyPr>
          <a:lstStyle/>
          <a:p>
            <a:pPr algn="just">
              <a:lnSpc>
                <a:spcPts val="500"/>
              </a:lnSpc>
              <a:spcBef>
                <a:spcPts val="0"/>
              </a:spcBef>
            </a:pPr>
            <a:endParaRPr lang="es-ES" sz="800" b="1" dirty="0">
              <a:solidFill>
                <a:srgbClr val="006600"/>
              </a:solidFill>
              <a:latin typeface="Times New Roman" pitchFamily="18" charset="0"/>
              <a:cs typeface="Times New Roman" pitchFamily="18" charset="0"/>
            </a:endParaRPr>
          </a:p>
          <a:p>
            <a:pPr marL="109728" indent="0" algn="ctr">
              <a:spcBef>
                <a:spcPts val="0"/>
              </a:spcBef>
              <a:spcAft>
                <a:spcPts val="600"/>
              </a:spcAft>
              <a:buNone/>
            </a:pP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Adriano Miguel Tejada, Director del periódico Diario Libre, al pronunciar el di</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curso central dijo que e</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te premio tiene el propósito de reconocer lo</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mérito</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lo</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valore</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y la</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obra</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que realizan ciento</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dominicano</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y dominicana</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para que otro</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vean su ejemplo y se comprometan a ayudar a con</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truir un mejor paí</a:t>
            </a:r>
            <a:r>
              <a:rPr lang="es-ES" sz="2400" b="1" u="sng" dirty="0">
                <a:solidFill>
                  <a:srgbClr val="A50021"/>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marL="109728" indent="0" algn="ctr">
              <a:spcBef>
                <a:spcPts val="0"/>
              </a:spcBef>
              <a:buNone/>
            </a:pP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Aquí no hay perdedore</a:t>
            </a:r>
            <a:r>
              <a:rPr lang="es-ES" sz="2200" b="1" u="sng"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E</a:t>
            </a:r>
            <a:r>
              <a:rPr lang="es-ES" sz="2200" b="1" u="sng"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to no e</a:t>
            </a:r>
            <a:r>
              <a:rPr lang="es-ES" sz="2200" b="1" u="sng"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un torneo, ni un concurso. E</a:t>
            </a:r>
            <a:r>
              <a:rPr lang="es-ES" sz="2200" b="1" u="sng"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un premio, e</a:t>
            </a:r>
            <a:r>
              <a:rPr lang="es-ES" sz="22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decir, un regalo que hicieron lo</a:t>
            </a:r>
            <a:r>
              <a:rPr lang="es-ES" sz="2200" b="1" u="sng"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amigo</a:t>
            </a:r>
            <a:r>
              <a:rPr lang="es-ES" sz="2200" b="1" u="sng"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al nominar, un reconocimiento que hicieron todo</a:t>
            </a:r>
            <a:r>
              <a:rPr lang="es-ES" sz="2200" b="1" u="sng" dirty="0">
                <a:solidFill>
                  <a:srgbClr val="006666"/>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al votar, y un sello que pone el Jurado sobre la gran urna de </a:t>
            </a:r>
            <a:r>
              <a:rPr lang="es-ES" sz="22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ciento</a:t>
            </a:r>
            <a:r>
              <a:rPr lang="es-ES" sz="22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2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de </a:t>
            </a:r>
            <a:r>
              <a:rPr lang="es-ES" sz="22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obra</a:t>
            </a:r>
            <a:r>
              <a:rPr lang="es-ES" sz="22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bien </a:t>
            </a:r>
            <a:r>
              <a:rPr lang="es-ES" sz="22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hecha</a:t>
            </a:r>
            <a:r>
              <a:rPr lang="es-ES" sz="22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para que queden </a:t>
            </a:r>
            <a:r>
              <a:rPr lang="es-ES" sz="22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guardada</a:t>
            </a:r>
            <a:r>
              <a:rPr lang="es-ES" sz="22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para siempre en la alcancía de la memoria colectiva.</a:t>
            </a:r>
            <a:endParaRPr lang="en-U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700" name="Slide Number Placeholder 3"/>
          <p:cNvSpPr>
            <a:spLocks noGrp="1"/>
          </p:cNvSpPr>
          <p:nvPr>
            <p:ph type="sldNum" sz="quarter" idx="12"/>
          </p:nvPr>
        </p:nvSpPr>
        <p:spPr>
          <a:noFill/>
        </p:spPr>
        <p:txBody>
          <a:bodyPr/>
          <a:lstStyle/>
          <a:p>
            <a:fld id="{D68B8E77-A8F0-414D-9BF2-52DCAB5AEC30}" type="slidenum">
              <a:rPr lang="en-US" smtClean="0"/>
              <a:pPr/>
              <a:t>28</a:t>
            </a:fld>
            <a:endParaRPr lang="en-US"/>
          </a:p>
        </p:txBody>
      </p:sp>
      <p:sp>
        <p:nvSpPr>
          <p:cNvPr id="4" name="Rectangle 3"/>
          <p:cNvSpPr/>
          <p:nvPr/>
        </p:nvSpPr>
        <p:spPr>
          <a:xfrm>
            <a:off x="419100" y="5399541"/>
            <a:ext cx="8305800" cy="1015663"/>
          </a:xfrm>
          <a:prstGeom prst="rect">
            <a:avLst/>
          </a:prstGeom>
          <a:solidFill>
            <a:schemeClr val="bg1"/>
          </a:solidFill>
          <a:ln w="28575">
            <a:solidFill>
              <a:srgbClr val="0000FF"/>
            </a:solidFill>
            <a:prstDash val="sysDash"/>
          </a:ln>
        </p:spPr>
        <p:txBody>
          <a:bodyPr wrap="square">
            <a:spAutoFit/>
          </a:bodyPr>
          <a:lstStyle/>
          <a:p>
            <a:pPr algn="ctr"/>
            <a:r>
              <a:rPr lang="es-E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El </a:t>
            </a:r>
            <a:r>
              <a:rPr lang="es-ES" sz="2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protagonista</a:t>
            </a:r>
            <a:r>
              <a:rPr lang="es-E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la noticia, </a:t>
            </a:r>
            <a:r>
              <a:rPr lang="es-ES" sz="2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 pesar de que también está leyendo</a:t>
            </a:r>
            <a:r>
              <a:rPr lang="es-E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se distingue de la reportera. </a:t>
            </a:r>
          </a:p>
          <a:p>
            <a:pPr algn="ctr"/>
            <a:r>
              <a:rPr lang="es-E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De un toral de 12 posibilidades, p</a:t>
            </a:r>
            <a:r>
              <a:rPr lang="es-ES" sz="2000" dirty="0">
                <a:solidFill>
                  <a:srgbClr val="0000FF"/>
                </a:solidFill>
                <a:effectLst>
                  <a:outerShdw blurRad="38100" dist="38100" dir="2700000" algn="tl">
                    <a:srgbClr val="000000">
                      <a:alpha val="43137"/>
                    </a:srgbClr>
                  </a:outerShdw>
                </a:effectLst>
                <a:cs typeface="Times New Roman" pitchFamily="18" charset="0"/>
              </a:rPr>
              <a:t>ronuncia</a:t>
            </a:r>
            <a:r>
              <a:rPr lang="es-E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7 sibilantes </a:t>
            </a:r>
            <a:r>
              <a:rPr lang="es-E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s-ES" sz="2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y </a:t>
            </a:r>
            <a:r>
              <a:rPr lang="es-ES" sz="2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5 aspiradas </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a:t>
            </a:r>
            <a:r>
              <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n-US" dirty="0">
                <a:solidFill>
                  <a:srgbClr val="0000FF"/>
                </a:solidFill>
                <a:effectLst>
                  <a:outerShdw blurRad="38100" dist="38100" dir="2700000" algn="tl">
                    <a:srgbClr val="000000">
                      <a:alpha val="43137"/>
                    </a:srgbClr>
                  </a:outerShdw>
                </a:effectLst>
                <a:cs typeface="Times New Roman" pitchFamily="18" charset="0"/>
              </a:rPr>
              <a:t>.</a:t>
            </a:r>
            <a:endParaRPr lang="en-US" dirty="0">
              <a:solidFill>
                <a:srgbClr val="0000FF"/>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596A077E-5C07-AB20-6BA3-643A55100D38}"/>
              </a:ext>
            </a:extLst>
          </p:cNvPr>
          <p:cNvSpPr txBox="1"/>
          <p:nvPr/>
        </p:nvSpPr>
        <p:spPr>
          <a:xfrm>
            <a:off x="2371725" y="513839"/>
            <a:ext cx="4400550" cy="892552"/>
          </a:xfrm>
          <a:prstGeom prst="rect">
            <a:avLst/>
          </a:prstGeom>
          <a:noFill/>
          <a:ln w="28575">
            <a:solidFill>
              <a:srgbClr val="0000FF"/>
            </a:solidFill>
            <a:prstDash val="dash"/>
          </a:ln>
        </p:spPr>
        <p:txBody>
          <a:bodyPr wrap="square">
            <a:spAutoFit/>
          </a:bodyPr>
          <a:lstStyle/>
          <a:p>
            <a:pPr lvl="0" algn="ctr">
              <a:defRPr/>
            </a:pPr>
            <a:r>
              <a:rPr lang="es-DO" sz="2600" kern="1600" dirty="0">
                <a:solidFill>
                  <a:srgbClr val="0000CC"/>
                </a:solidFill>
                <a:effectLst>
                  <a:outerShdw blurRad="38100" dist="38100" dir="2700000" algn="tl">
                    <a:srgbClr val="000000">
                      <a:alpha val="43137"/>
                    </a:srgbClr>
                  </a:outerShdw>
                </a:effectLst>
                <a:cs typeface="Times New Roman" panose="02020603050405020304" pitchFamily="18" charset="0"/>
              </a:rPr>
              <a:t>¿Es el </a:t>
            </a:r>
            <a:r>
              <a:rPr lang="es-DO" sz="2600" b="1" kern="1600" dirty="0">
                <a:solidFill>
                  <a:srgbClr val="0000CC"/>
                </a:solidFill>
                <a:effectLst>
                  <a:outerShdw blurRad="38100" dist="38100" dir="2700000" algn="tl">
                    <a:srgbClr val="000000">
                      <a:alpha val="43137"/>
                    </a:srgbClr>
                  </a:outerShdw>
                </a:effectLst>
                <a:cs typeface="Times New Roman" panose="02020603050405020304" pitchFamily="18" charset="0"/>
              </a:rPr>
              <a:t>estilo formal de lectura</a:t>
            </a:r>
            <a:r>
              <a:rPr lang="es-DO" sz="2600" kern="1600" dirty="0">
                <a:solidFill>
                  <a:srgbClr val="0000CC"/>
                </a:solidFill>
                <a:effectLst>
                  <a:outerShdw blurRad="38100" dist="38100" dir="2700000" algn="tl">
                    <a:srgbClr val="000000">
                      <a:alpha val="43137"/>
                    </a:srgbClr>
                  </a:outerShdw>
                </a:effectLst>
                <a:cs typeface="Times New Roman" panose="02020603050405020304" pitchFamily="18" charset="0"/>
              </a:rPr>
              <a:t> la causa de la hipercorrección?</a:t>
            </a:r>
            <a:endParaRPr kumimoji="0" lang="es-ES" sz="2600" b="0" i="0" u="none" strike="noStrike" kern="1200" cap="none" spc="0" normalizeH="0" baseline="0" noProof="0" dirty="0">
              <a:ln>
                <a:noFill/>
              </a:ln>
              <a:solidFill>
                <a:prstClr val="black"/>
              </a:solidFill>
              <a:effectLst/>
              <a:uLnTx/>
              <a:uFillTx/>
              <a:latin typeface="Arial" charset="0"/>
            </a:endParaRPr>
          </a:p>
        </p:txBody>
      </p:sp>
      <p:pic>
        <p:nvPicPr>
          <p:cNvPr id="5" name="33. CUL.LECT.AdTejada">
            <a:hlinkClick r:id="" action="ppaction://media"/>
            <a:extLst>
              <a:ext uri="{FF2B5EF4-FFF2-40B4-BE49-F238E27FC236}">
                <a16:creationId xmlns:a16="http://schemas.microsoft.com/office/drawing/2014/main" id="{5AFC33E3-F11B-A8FE-4105-CEC7859448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35792" y="990599"/>
            <a:ext cx="198859" cy="198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outHorizontal)">
                                      <p:cBhvr>
                                        <p:cTn id="11" dur="500"/>
                                        <p:tgtEl>
                                          <p:spTgt spid="3">
                                            <p:bg/>
                                          </p:spTgt>
                                        </p:tgtEl>
                                      </p:cBhvr>
                                    </p:animEffect>
                                  </p:childTnLst>
                                </p:cTn>
                              </p:par>
                            </p:childTnLst>
                          </p:cTn>
                        </p:par>
                        <p:par>
                          <p:cTn id="12" fill="hold">
                            <p:stCondLst>
                              <p:cond delay="1000"/>
                            </p:stCondLst>
                            <p:childTnLst>
                              <p:par>
                                <p:cTn id="13" presetID="16" presetClass="entr" presetSubtype="42"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outHorizontal)">
                                      <p:cBhvr>
                                        <p:cTn id="15" dur="500"/>
                                        <p:tgtEl>
                                          <p:spTgt spid="3">
                                            <p:txEl>
                                              <p:pRg st="1" end="1"/>
                                            </p:txEl>
                                          </p:spTgt>
                                        </p:tgtEl>
                                      </p:cBhvr>
                                    </p:animEffect>
                                  </p:childTnLst>
                                </p:cTn>
                              </p:par>
                              <p:par>
                                <p:cTn id="16" presetID="16" presetClass="entr" presetSubtype="42"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outHorizont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44079" fill="hold"/>
                                        <p:tgtEl>
                                          <p:spTgt spid="5"/>
                                        </p:tgtEl>
                                      </p:cBhvr>
                                    </p:cmd>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3" grpId="0" uiExpand="1" build="p" animBg="1"/>
      <p:bldP spid="4"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3AC3BD-74A0-1422-B43C-876F04FE9CE9}"/>
              </a:ext>
            </a:extLst>
          </p:cNvPr>
          <p:cNvSpPr>
            <a:spLocks noGrp="1"/>
          </p:cNvSpPr>
          <p:nvPr>
            <p:ph idx="1"/>
          </p:nvPr>
        </p:nvSpPr>
        <p:spPr>
          <a:xfrm>
            <a:off x="381000" y="1530509"/>
            <a:ext cx="8382000" cy="4876800"/>
          </a:xfrm>
          <a:solidFill>
            <a:schemeClr val="bg1">
              <a:lumMod val="95000"/>
            </a:schemeClr>
          </a:solidFill>
          <a:ln w="28575">
            <a:solidFill>
              <a:srgbClr val="0000FF"/>
            </a:solidFill>
            <a:prstDash val="dashDot"/>
          </a:ln>
        </p:spPr>
        <p:txBody>
          <a:bodyPr>
            <a:normAutofit fontScale="77500" lnSpcReduction="20000"/>
          </a:bodyPr>
          <a:lstStyle/>
          <a:p>
            <a:pPr algn="ctr">
              <a:spcBef>
                <a:spcPts val="0"/>
              </a:spcBef>
            </a:pPr>
            <a:endParaRPr lang="es-ES" sz="12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ts val="3400"/>
              </a:lnSpc>
              <a:spcBef>
                <a:spcPts val="0"/>
              </a:spcBef>
            </a:pP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Resulta significativo el hecho de que en otras zonas del mundo hispánico donde también se produce el proceso de debilitamiento de la /s/, esta situación de </a:t>
            </a:r>
            <a:r>
              <a:rPr lang="es-ES" sz="31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hipercorrección</a:t>
            </a: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 existe o no es tan obvia como en la República Dominicana.</a:t>
            </a:r>
          </a:p>
          <a:p>
            <a:pPr algn="ctr">
              <a:lnSpc>
                <a:spcPts val="1500"/>
              </a:lnSpc>
              <a:spcBef>
                <a:spcPts val="0"/>
              </a:spcBef>
            </a:pPr>
            <a:endPar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3400"/>
              </a:lnSpc>
              <a:buNone/>
            </a:pP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 ligero examen de </a:t>
            </a:r>
            <a:r>
              <a:rPr lang="es-ES" sz="31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los noticieros</a:t>
            </a: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varios países revela una </a:t>
            </a:r>
            <a:r>
              <a:rPr lang="es-ES" sz="31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pronunciación más natural</a:t>
            </a: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la que la variante aspirada [h] se repite con bastante frecuencia en el habla de los reporteros y presentadores, aun </a:t>
            </a:r>
            <a:r>
              <a:rPr lang="es-ES" sz="31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cuando están leyendo</a:t>
            </a:r>
            <a:r>
              <a:rPr lang="es-ES" sz="31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esos lugares, la diferencia entre la pronunciación culta natural y las emisiones de televisión es pequeña, al contrario del caso dominicano.</a:t>
            </a:r>
          </a:p>
        </p:txBody>
      </p:sp>
      <p:sp>
        <p:nvSpPr>
          <p:cNvPr id="3" name="Date Placeholder 2">
            <a:extLst>
              <a:ext uri="{FF2B5EF4-FFF2-40B4-BE49-F238E27FC236}">
                <a16:creationId xmlns:a16="http://schemas.microsoft.com/office/drawing/2014/main" id="{1F44E078-5882-0C58-38B5-E49FBB4D1931}"/>
              </a:ext>
            </a:extLst>
          </p:cNvPr>
          <p:cNvSpPr>
            <a:spLocks noGrp="1"/>
          </p:cNvSpPr>
          <p:nvPr>
            <p:ph type="dt" sz="half" idx="10"/>
          </p:nvPr>
        </p:nvSpPr>
        <p:spPr/>
        <p:txBody>
          <a:bodyPr/>
          <a:lstStyle/>
          <a:p>
            <a:pPr>
              <a:defRPr/>
            </a:pPr>
            <a:fld id="{47258102-43AA-4BD4-8FD1-B699002C454B}" type="datetime2">
              <a:rPr lang="es-ES_tradnl" smtClean="0"/>
              <a:t>jueves, 30 de marzo de 2023</a:t>
            </a:fld>
            <a:endParaRPr lang="en-US"/>
          </a:p>
        </p:txBody>
      </p:sp>
      <p:sp>
        <p:nvSpPr>
          <p:cNvPr id="4" name="Slide Number Placeholder 3">
            <a:extLst>
              <a:ext uri="{FF2B5EF4-FFF2-40B4-BE49-F238E27FC236}">
                <a16:creationId xmlns:a16="http://schemas.microsoft.com/office/drawing/2014/main" id="{936A8349-97A6-BF09-F8FF-7F9234CD7DA6}"/>
              </a:ext>
            </a:extLst>
          </p:cNvPr>
          <p:cNvSpPr>
            <a:spLocks noGrp="1"/>
          </p:cNvSpPr>
          <p:nvPr>
            <p:ph type="sldNum" sz="quarter" idx="12"/>
          </p:nvPr>
        </p:nvSpPr>
        <p:spPr/>
        <p:txBody>
          <a:bodyPr/>
          <a:lstStyle/>
          <a:p>
            <a:pPr>
              <a:defRPr/>
            </a:pPr>
            <a:fld id="{25BDB74C-C077-446D-8009-06BEE6833E96}" type="slidenum">
              <a:rPr lang="en-US" smtClean="0"/>
              <a:pPr>
                <a:defRPr/>
              </a:pPr>
              <a:t>29</a:t>
            </a:fld>
            <a:endParaRPr lang="en-US"/>
          </a:p>
        </p:txBody>
      </p:sp>
      <p:sp>
        <p:nvSpPr>
          <p:cNvPr id="5" name="Title 4">
            <a:extLst>
              <a:ext uri="{FF2B5EF4-FFF2-40B4-BE49-F238E27FC236}">
                <a16:creationId xmlns:a16="http://schemas.microsoft.com/office/drawing/2014/main" id="{6C91CF19-9CC1-2AC1-6FDF-D2C877CD2004}"/>
              </a:ext>
            </a:extLst>
          </p:cNvPr>
          <p:cNvSpPr>
            <a:spLocks noGrp="1"/>
          </p:cNvSpPr>
          <p:nvPr>
            <p:ph type="title"/>
          </p:nvPr>
        </p:nvSpPr>
        <p:spPr>
          <a:xfrm>
            <a:off x="1333500" y="587533"/>
            <a:ext cx="6477000" cy="715963"/>
          </a:xfrm>
          <a:ln w="28575">
            <a:solidFill>
              <a:srgbClr val="0000FF"/>
            </a:solidFill>
            <a:prstDash val="sysDash"/>
          </a:ln>
        </p:spPr>
        <p:txBody>
          <a:bodyPr>
            <a:normAutofit/>
          </a:bodyPr>
          <a:lstStyle/>
          <a:p>
            <a:pPr algn="ctr"/>
            <a:r>
              <a:rPr lang="es-ES" sz="3600" dirty="0">
                <a:solidFill>
                  <a:srgbClr val="0000FF"/>
                </a:solidFill>
                <a:latin typeface="Times New Roman" panose="02020603050405020304" pitchFamily="18" charset="0"/>
                <a:cs typeface="Times New Roman" panose="02020603050405020304" pitchFamily="18" charset="0"/>
              </a:rPr>
              <a:t>¿Qué pasa en otros países?</a:t>
            </a:r>
          </a:p>
        </p:txBody>
      </p:sp>
    </p:spTree>
    <p:extLst>
      <p:ext uri="{BB962C8B-B14F-4D97-AF65-F5344CB8AC3E}">
        <p14:creationId xmlns:p14="http://schemas.microsoft.com/office/powerpoint/2010/main" val="182233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childTnLst>
                          </p:cTn>
                        </p:par>
                        <p:par>
                          <p:cTn id="12" fill="hold">
                            <p:stCondLst>
                              <p:cond delay="1500"/>
                            </p:stCondLst>
                            <p:childTnLst>
                              <p:par>
                                <p:cTn id="13" presetID="21" presetClass="entr" presetSubtype="4" fill="hold" grpId="0" nodeType="afterEffect">
                                  <p:stCondLst>
                                    <p:cond delay="0"/>
                                  </p:stCondLst>
                                  <p:iterate type="wd">
                                    <p:tmPct val="10000"/>
                                  </p:iterate>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4)">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iterate type="wd">
                                    <p:tmPct val="10000"/>
                                  </p:iterate>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heel(4)">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6E1BC-3D69-D6E3-D81F-14B4624951C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C530230A-7824-4922-8B25-D5B7F37115D3}"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 name="Slide Number Placeholder 2">
            <a:extLst>
              <a:ext uri="{FF2B5EF4-FFF2-40B4-BE49-F238E27FC236}">
                <a16:creationId xmlns:a16="http://schemas.microsoft.com/office/drawing/2014/main" id="{326AF67C-C32D-210E-9084-401B7510B2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D32155-4A3C-467C-AF35-7096A6CE5445}"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Title 3">
            <a:extLst>
              <a:ext uri="{FF2B5EF4-FFF2-40B4-BE49-F238E27FC236}">
                <a16:creationId xmlns:a16="http://schemas.microsoft.com/office/drawing/2014/main" id="{DF83E757-EE42-17C8-735E-395B610D837A}"/>
              </a:ext>
            </a:extLst>
          </p:cNvPr>
          <p:cNvSpPr>
            <a:spLocks noGrp="1"/>
          </p:cNvSpPr>
          <p:nvPr>
            <p:ph type="title"/>
          </p:nvPr>
        </p:nvSpPr>
        <p:spPr>
          <a:xfrm>
            <a:off x="726440" y="1191811"/>
            <a:ext cx="7691120" cy="1954519"/>
          </a:xfrm>
          <a:solidFill>
            <a:schemeClr val="bg1"/>
          </a:solidFill>
          <a:ln w="28575">
            <a:solidFill>
              <a:srgbClr val="0000FF"/>
            </a:solidFill>
            <a:prstDash val="sysDash"/>
          </a:ln>
        </p:spPr>
        <p:txBody>
          <a:bodyPr wrap="square">
            <a:noAutofit/>
          </a:bodyPr>
          <a:lstStyle/>
          <a:p>
            <a:pPr marL="457200" lvl="0" indent="-457200" algn="ctr" fontAlgn="base">
              <a:lnSpc>
                <a:spcPts val="2400"/>
              </a:lnSpc>
              <a:spcBef>
                <a:spcPts val="0"/>
              </a:spcBef>
              <a:spcAft>
                <a:spcPts val="1800"/>
              </a:spcAft>
              <a:defRPr/>
            </a:pPr>
            <a:r>
              <a:rPr kumimoji="0" lang="es-MX" sz="2300" i="0" u="sng"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No, no se puede e</a:t>
            </a:r>
            <a:r>
              <a:rPr lang="en-US" sz="2300" dirty="0">
                <a:solidFill>
                  <a:srgbClr val="C00000"/>
                </a:solidFill>
                <a:effectLst>
                  <a:outerShdw blurRad="38100" dist="38100" dir="2700000" algn="tl">
                    <a:srgbClr val="000000">
                      <a:alpha val="43137"/>
                    </a:srgbClr>
                  </a:outerShdw>
                </a:effectLst>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tá</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demasia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 malo. Mira,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la hora que yo no me he desayuna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 </a:t>
            </a:r>
            <a:r>
              <a:rPr lang="en-US" sz="2300" dirty="0">
                <a:solidFill>
                  <a:srgbClr val="C00000"/>
                </a:solidFill>
                <a:effectLst>
                  <a:outerShdw blurRad="38100" dist="38100" dir="2700000" algn="tl">
                    <a:srgbClr val="000000">
                      <a:alpha val="43137"/>
                    </a:srgbClr>
                  </a:outerShdw>
                </a:effectLst>
                <a:latin typeface="Times New Roman" pitchFamily="18" charset="0"/>
                <a:ea typeface="+mn-ea"/>
                <a:cs typeface="Times New Roman" pitchFamily="18" charset="0"/>
              </a:rPr>
              <a:t>Ø</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toy</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de las </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sei</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de la mañana senta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 en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 volante aquí, en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 guía, y na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má</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 </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he pica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o ciento cincuenta peso</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Y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te carro 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de </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ga</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¿Y sabe</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cuánto se chupa? Ciento treinta peso</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al día. No hay </a:t>
            </a:r>
            <a:r>
              <a:rPr kumimoji="0" lang="es-MX" sz="23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má</a:t>
            </a:r>
            <a:r>
              <a:rPr kumimoji="0" lang="en-US" sz="23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Ø</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que habla</a:t>
            </a:r>
            <a:r>
              <a:rPr kumimoji="0" lang="es-MX" sz="2300" b="1" i="0"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a:t>
            </a:r>
            <a:r>
              <a:rPr kumimoji="0" lang="es-MX" sz="23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lang="es-ES" sz="2300" dirty="0"/>
          </a:p>
        </p:txBody>
      </p:sp>
      <p:sp>
        <p:nvSpPr>
          <p:cNvPr id="5" name="Title 4">
            <a:extLst>
              <a:ext uri="{FF2B5EF4-FFF2-40B4-BE49-F238E27FC236}">
                <a16:creationId xmlns:a16="http://schemas.microsoft.com/office/drawing/2014/main" id="{B5630311-AE07-3345-ABF7-9761AAB0CE05}"/>
              </a:ext>
            </a:extLst>
          </p:cNvPr>
          <p:cNvSpPr txBox="1">
            <a:spLocks/>
          </p:cNvSpPr>
          <p:nvPr/>
        </p:nvSpPr>
        <p:spPr>
          <a:xfrm>
            <a:off x="1828800" y="419853"/>
            <a:ext cx="5486400" cy="554844"/>
          </a:xfrm>
          <a:prstGeom prst="rect">
            <a:avLst/>
          </a:prstGeom>
          <a:ln w="28575">
            <a:solidFill>
              <a:srgbClr val="0000FF"/>
            </a:solidFill>
            <a:prstDash val="dashDot"/>
          </a:ln>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s-ES_tradnl" sz="3200" dirty="0">
                <a:solidFill>
                  <a:srgbClr val="0000FF"/>
                </a:solidFill>
                <a:latin typeface="Times New Roman" panose="02020603050405020304" pitchFamily="18" charset="0"/>
                <a:cs typeface="Times New Roman" panose="02020603050405020304" pitchFamily="18" charset="0"/>
              </a:rPr>
              <a:t>Un avance de los datos</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9EB3A86-6079-4DD8-993E-D619377F11FF}"/>
              </a:ext>
            </a:extLst>
          </p:cNvPr>
          <p:cNvSpPr txBox="1"/>
          <p:nvPr/>
        </p:nvSpPr>
        <p:spPr>
          <a:xfrm>
            <a:off x="304800" y="3297530"/>
            <a:ext cx="8534400" cy="1374735"/>
          </a:xfrm>
          <a:prstGeom prst="rect">
            <a:avLst/>
          </a:prstGeom>
          <a:solidFill>
            <a:schemeClr val="bg1"/>
          </a:solidFill>
          <a:ln w="28575">
            <a:solidFill>
              <a:srgbClr val="0000FF"/>
            </a:solidFill>
            <a:prstDash val="dashDot"/>
          </a:ln>
        </p:spPr>
        <p:txBody>
          <a:bodyPr wrap="square">
            <a:spAutoFit/>
          </a:bodyPr>
          <a:lstStyle/>
          <a:p>
            <a:pPr algn="ctr">
              <a:lnSpc>
                <a:spcPts val="2500"/>
              </a:lnSpc>
              <a:spcAft>
                <a:spcPts val="0"/>
              </a:spcAft>
            </a:pPr>
            <a:r>
              <a:rPr lang="es-ES_tradnl" sz="2400" b="1" u="sng" dirty="0">
                <a:solidFill>
                  <a:srgbClr val="0000FF"/>
                </a:solidFill>
                <a:effectLst>
                  <a:outerShdw blurRad="38100" dist="38100" dir="2700000" algn="tl">
                    <a:srgbClr val="000000">
                      <a:alpha val="43137"/>
                    </a:srgbClr>
                  </a:outerShdw>
                </a:effectLst>
                <a:cs typeface="Times New Roman" pitchFamily="18" charset="0"/>
              </a:rPr>
              <a:t>2.</a:t>
            </a:r>
            <a:r>
              <a:rPr lang="es-ES_tradnl" sz="2400" dirty="0">
                <a:solidFill>
                  <a:srgbClr val="0000FF"/>
                </a:solidFill>
                <a:effectLst>
                  <a:outerShdw blurRad="38100" dist="38100" dir="2700000" algn="tl">
                    <a:srgbClr val="000000">
                      <a:alpha val="43137"/>
                    </a:srgbClr>
                  </a:outerShdw>
                </a:effectLst>
                <a:cs typeface="Times New Roman" pitchFamily="18" charset="0"/>
              </a:rPr>
              <a:t> Fuente</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del Palacio Nacional revelaron e</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te miércole</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que podría sorprender a la ciudadanía la cantidad y lo</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nivele</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de lo</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funcionario</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que serán su</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tituido</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Señalaron que en la</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 </a:t>
            </a:r>
            <a:r>
              <a:rPr lang="es-ES_tradnl" sz="2400" dirty="0">
                <a:solidFill>
                  <a:srgbClr val="0000FF"/>
                </a:solidFill>
                <a:effectLst>
                  <a:outerShdw blurRad="38100" dist="38100" dir="2700000" algn="tl">
                    <a:srgbClr val="000000">
                      <a:alpha val="43137"/>
                    </a:srgbClr>
                  </a:outerShdw>
                </a:effectLst>
                <a:cs typeface="Times New Roman" pitchFamily="18" charset="0"/>
              </a:rPr>
              <a:t>su</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titucione</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que se e</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peran también e</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tén involucrado</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 militare</a:t>
            </a:r>
            <a:r>
              <a:rPr lang="es-ES_tradnl" sz="2600" b="1" u="sng" dirty="0">
                <a:solidFill>
                  <a:srgbClr val="C00000"/>
                </a:solidFill>
                <a:effectLst>
                  <a:outerShdw blurRad="38100" dist="38100" dir="2700000" algn="tl">
                    <a:srgbClr val="000000">
                      <a:alpha val="43137"/>
                    </a:srgbClr>
                  </a:outerShdw>
                </a:effectLst>
                <a:cs typeface="Times New Roman" pitchFamily="18" charset="0"/>
              </a:rPr>
              <a:t>s</a:t>
            </a:r>
            <a:r>
              <a:rPr lang="es-ES_tradnl" sz="2400" dirty="0">
                <a:solidFill>
                  <a:srgbClr val="0000FF"/>
                </a:solidFill>
                <a:effectLst>
                  <a:outerShdw blurRad="38100" dist="38100" dir="2700000" algn="tl">
                    <a:srgbClr val="000000">
                      <a:alpha val="43137"/>
                    </a:srgbClr>
                  </a:outerShdw>
                </a:effectLst>
                <a:cs typeface="Times New Roman" pitchFamily="18" charset="0"/>
              </a:rPr>
              <a:t>.</a:t>
            </a:r>
            <a:endParaRPr lang="es-ES" sz="2400" dirty="0">
              <a:solidFill>
                <a:srgbClr val="0000FF"/>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a16="http://schemas.microsoft.com/office/drawing/2014/main" id="{75D41F1E-7C0C-DC49-3B5E-9A101529E3B9}"/>
              </a:ext>
            </a:extLst>
          </p:cNvPr>
          <p:cNvSpPr txBox="1">
            <a:spLocks/>
          </p:cNvSpPr>
          <p:nvPr/>
        </p:nvSpPr>
        <p:spPr>
          <a:xfrm>
            <a:off x="304800" y="4823465"/>
            <a:ext cx="8534400" cy="1697565"/>
          </a:xfrm>
          <a:prstGeom prst="rect">
            <a:avLst/>
          </a:prstGeom>
          <a:solidFill>
            <a:schemeClr val="bg1"/>
          </a:solidFill>
          <a:ln w="28575">
            <a:solidFill>
              <a:srgbClr val="0000FF"/>
            </a:solidFill>
            <a:prstDash val="dash"/>
          </a:ln>
        </p:spPr>
        <p:txBody>
          <a:bodyPr>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fontAlgn="auto">
              <a:lnSpc>
                <a:spcPts val="2500"/>
              </a:lnSpc>
              <a:spcBef>
                <a:spcPts val="0"/>
              </a:spcBef>
              <a:buNone/>
            </a:pPr>
            <a:r>
              <a:rPr lang="en-US" sz="2400" b="1" u="sng"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3.</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Tiene que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haber</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una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cantidad</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medida</a:t>
            </a:r>
            <a:r>
              <a:rPr lang="en-US" sz="2600" b="1" u="sng"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n-US" sz="2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y entre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ella</a:t>
            </a:r>
            <a:r>
              <a:rPr lang="en-US"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el</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tema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la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pena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e</a:t>
            </a:r>
            <a:r>
              <a:rPr lang="en-US" sz="26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correcto</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Yo</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toy</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totalmente</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acuerdo</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con que e</a:t>
            </a:r>
            <a:r>
              <a:rPr lang="en-US" sz="26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saludable</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una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a:t>
            </a:r>
            <a:r>
              <a:rPr lang="en-US"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tanta</a:t>
            </a:r>
            <a:r>
              <a:rPr lang="en-US"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medida</a:t>
            </a:r>
            <a:r>
              <a:rPr lang="en-US"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que hay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tomar</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para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mejorar</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el</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si</a:t>
            </a:r>
            <a:r>
              <a:rPr lang="en-US"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tema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ju</a:t>
            </a:r>
            <a:r>
              <a:rPr lang="en-US" sz="26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ticia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en</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la República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Dominicana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poner</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la pe, la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cadena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perpetua</a:t>
            </a:r>
            <a:r>
              <a:rPr lang="en-U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endParaRPr lang="es-ES" sz="24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20. HIP.Presentador">
            <a:hlinkClick r:id="" action="ppaction://media"/>
            <a:extLst>
              <a:ext uri="{FF2B5EF4-FFF2-40B4-BE49-F238E27FC236}">
                <a16:creationId xmlns:a16="http://schemas.microsoft.com/office/drawing/2014/main" id="{CDEC7B8E-C812-7A28-36FD-446E03D55C6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48384" y="1690084"/>
            <a:ext cx="135132" cy="135132"/>
          </a:xfrm>
          <a:prstGeom prst="rect">
            <a:avLst/>
          </a:prstGeom>
        </p:spPr>
      </p:pic>
      <p:pic>
        <p:nvPicPr>
          <p:cNvPr id="8" name="29. CULTO.R.Santana">
            <a:hlinkClick r:id="" action="ppaction://media"/>
            <a:extLst>
              <a:ext uri="{FF2B5EF4-FFF2-40B4-BE49-F238E27FC236}">
                <a16:creationId xmlns:a16="http://schemas.microsoft.com/office/drawing/2014/main" id="{9CBD25A3-E52C-369C-7317-AC5E3C60A99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636000" y="2519073"/>
            <a:ext cx="135132" cy="135132"/>
          </a:xfrm>
          <a:prstGeom prst="rect">
            <a:avLst/>
          </a:prstGeom>
        </p:spPr>
      </p:pic>
      <p:sp>
        <p:nvSpPr>
          <p:cNvPr id="11" name="TextBox 10">
            <a:extLst>
              <a:ext uri="{FF2B5EF4-FFF2-40B4-BE49-F238E27FC236}">
                <a16:creationId xmlns:a16="http://schemas.microsoft.com/office/drawing/2014/main" id="{FCD57A94-4BD3-1E64-1741-06A3C9A01A24}"/>
              </a:ext>
            </a:extLst>
          </p:cNvPr>
          <p:cNvSpPr txBox="1"/>
          <p:nvPr/>
        </p:nvSpPr>
        <p:spPr>
          <a:xfrm>
            <a:off x="5407660" y="2725940"/>
            <a:ext cx="3009900" cy="430887"/>
          </a:xfrm>
          <a:prstGeom prst="rect">
            <a:avLst/>
          </a:prstGeom>
          <a:solidFill>
            <a:schemeClr val="accent5">
              <a:lumMod val="20000"/>
              <a:lumOff val="80000"/>
            </a:schemeClr>
          </a:solidFill>
          <a:ln w="19050">
            <a:solidFill>
              <a:srgbClr val="0000FF"/>
            </a:solidFill>
          </a:ln>
        </p:spPr>
        <p:txBody>
          <a:bodyPr wrap="square">
            <a:spAutoFit/>
          </a:bodyPr>
          <a:lstStyle/>
          <a:p>
            <a:pPr algn="ctr"/>
            <a:r>
              <a:rPr kumimoji="0" lang="es-ES_tradnl"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De 18 </a:t>
            </a:r>
            <a:r>
              <a:rPr kumimoji="0" lang="es-ES_tradnl"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/s/</a:t>
            </a:r>
            <a:r>
              <a:rPr kumimoji="0" lang="es-ES_tradnl"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implosivas</a:t>
            </a:r>
            <a:r>
              <a:rPr kumimoji="0" lang="es-ES"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s-E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18 </a:t>
            </a:r>
            <a:r>
              <a:rPr kumimoji="0" lang="en-US" sz="2200" b="1" i="0" u="none" strike="noStrike" kern="1200" cap="none" spc="0" normalizeH="0" baseline="0" noProof="0" dirty="0">
                <a:ln>
                  <a:noFill/>
                </a:ln>
                <a:solidFill>
                  <a:srgbClr val="C00000"/>
                </a:solidFill>
                <a:effectLst/>
                <a:uLnTx/>
                <a:uFillTx/>
                <a:cs typeface="Times New Roman" panose="02020603050405020304" pitchFamily="18" charset="0"/>
              </a:rPr>
              <a:t>[</a:t>
            </a:r>
            <a:r>
              <a:rPr kumimoji="0" lang="es-ES" sz="2200" b="1" i="0" u="none" strike="noStrike" kern="1200" cap="none" spc="0" normalizeH="0" baseline="0" noProof="0" dirty="0">
                <a:ln>
                  <a:noFill/>
                </a:ln>
                <a:solidFill>
                  <a:srgbClr val="C00000"/>
                </a:solidFill>
                <a:effectLst/>
                <a:uLnTx/>
                <a:uFillTx/>
                <a:cs typeface="Times New Roman" panose="02020603050405020304" pitchFamily="18" charset="0"/>
              </a:rPr>
              <a:t>ø]</a:t>
            </a:r>
            <a:endParaRPr lang="es-ES" sz="2200" b="1" dirty="0">
              <a:solidFill>
                <a:srgbClr val="C00000"/>
              </a:solidFill>
            </a:endParaRPr>
          </a:p>
        </p:txBody>
      </p:sp>
      <p:sp>
        <p:nvSpPr>
          <p:cNvPr id="12" name="TextBox 11">
            <a:extLst>
              <a:ext uri="{FF2B5EF4-FFF2-40B4-BE49-F238E27FC236}">
                <a16:creationId xmlns:a16="http://schemas.microsoft.com/office/drawing/2014/main" id="{B2BD9C75-E4C0-0CF2-2283-7F707193C3C0}"/>
              </a:ext>
            </a:extLst>
          </p:cNvPr>
          <p:cNvSpPr txBox="1"/>
          <p:nvPr/>
        </p:nvSpPr>
        <p:spPr>
          <a:xfrm>
            <a:off x="5820252" y="4244048"/>
            <a:ext cx="3009900" cy="430887"/>
          </a:xfrm>
          <a:prstGeom prst="rect">
            <a:avLst/>
          </a:prstGeom>
          <a:solidFill>
            <a:schemeClr val="accent5">
              <a:lumMod val="20000"/>
              <a:lumOff val="80000"/>
            </a:schemeClr>
          </a:solidFill>
          <a:ln w="19050">
            <a:solidFill>
              <a:srgbClr val="0000FF"/>
            </a:solidFill>
          </a:ln>
        </p:spPr>
        <p:txBody>
          <a:bodyPr wrap="square">
            <a:spAutoFit/>
          </a:bodyPr>
          <a:lstStyle/>
          <a:p>
            <a:pPr algn="ctr"/>
            <a:r>
              <a:rPr kumimoji="0" lang="es-ES_tradnl"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De 16 </a:t>
            </a:r>
            <a:r>
              <a:rPr kumimoji="0" lang="es-ES_tradnl" sz="2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/s/</a:t>
            </a:r>
            <a:r>
              <a:rPr kumimoji="0" lang="es-ES_tradnl"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implosivas</a:t>
            </a:r>
            <a:r>
              <a:rPr kumimoji="0" lang="es-E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cs typeface="Times New Roman" panose="02020603050405020304" pitchFamily="18" charset="0"/>
              </a:rPr>
              <a:t>16 </a:t>
            </a:r>
            <a:r>
              <a:rPr kumimoji="0" lang="es-ES" sz="2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cs typeface="Times New Roman" panose="02020603050405020304" pitchFamily="18" charset="0"/>
              </a:rPr>
              <a:t>[s]</a:t>
            </a:r>
            <a:endParaRPr lang="es-ES" sz="2200" b="1" dirty="0">
              <a:solidFill>
                <a:srgbClr val="C00000"/>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80BF24E0-358D-E9E6-4F27-1C91A8AF4C58}"/>
              </a:ext>
            </a:extLst>
          </p:cNvPr>
          <p:cNvSpPr txBox="1"/>
          <p:nvPr/>
        </p:nvSpPr>
        <p:spPr>
          <a:xfrm>
            <a:off x="5363368" y="6064984"/>
            <a:ext cx="3475832" cy="430887"/>
          </a:xfrm>
          <a:prstGeom prst="rect">
            <a:avLst/>
          </a:prstGeom>
          <a:solidFill>
            <a:schemeClr val="accent5">
              <a:lumMod val="20000"/>
              <a:lumOff val="80000"/>
            </a:schemeClr>
          </a:solidFill>
          <a:ln w="19050">
            <a:solidFill>
              <a:srgbClr val="0000FF"/>
            </a:solidFill>
          </a:ln>
        </p:spPr>
        <p:txBody>
          <a:bodyPr wrap="square">
            <a:spAutoFit/>
          </a:bodyPr>
          <a:lstStyle/>
          <a:p>
            <a:pPr algn="ctr"/>
            <a:r>
              <a:rPr kumimoji="0" lang="es-ES_tradnl"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De 10 </a:t>
            </a:r>
            <a:r>
              <a:rPr kumimoji="0" lang="es-ES_tradnl"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/s/ implosivas</a:t>
            </a:r>
            <a:r>
              <a:rPr kumimoji="0" lang="es-ES" sz="1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s-E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 </a:t>
            </a:r>
            <a:r>
              <a:rPr kumimoji="0" lang="es-ES" sz="2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[s]</a:t>
            </a:r>
            <a:r>
              <a:rPr kumimoji="0" lang="es-ES" sz="2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7 </a:t>
            </a:r>
            <a:r>
              <a:rPr kumimoji="0" lang="es-ES" sz="2200" b="1" i="0" u="none" strike="noStrike" kern="1200" cap="none" spc="0" normalizeH="0" baseline="0" noProof="0" dirty="0">
                <a:ln>
                  <a:noFill/>
                </a:ln>
                <a:solidFill>
                  <a:srgbClr val="C00000"/>
                </a:solidFill>
                <a:effectLst/>
                <a:uLnTx/>
                <a:uFillTx/>
                <a:cs typeface="Times New Roman" panose="02020603050405020304" pitchFamily="18" charset="0"/>
              </a:rPr>
              <a:t>[h]</a:t>
            </a:r>
            <a:endParaRPr lang="es-ES" sz="2200" b="1" dirty="0">
              <a:solidFill>
                <a:srgbClr val="C00000"/>
              </a:solidFill>
            </a:endParaRPr>
          </a:p>
        </p:txBody>
      </p:sp>
      <p:pic>
        <p:nvPicPr>
          <p:cNvPr id="14" name="1. Chofer SD">
            <a:hlinkClick r:id="" action="ppaction://media"/>
            <a:extLst>
              <a:ext uri="{FF2B5EF4-FFF2-40B4-BE49-F238E27FC236}">
                <a16:creationId xmlns:a16="http://schemas.microsoft.com/office/drawing/2014/main" id="{524729FE-F6D1-1D50-5613-6E2945AD6CC7}"/>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610840" y="562144"/>
            <a:ext cx="135131" cy="135131"/>
          </a:xfrm>
          <a:prstGeom prst="rect">
            <a:avLst/>
          </a:prstGeom>
        </p:spPr>
      </p:pic>
    </p:spTree>
    <p:extLst>
      <p:ext uri="{BB962C8B-B14F-4D97-AF65-F5344CB8AC3E}">
        <p14:creationId xmlns:p14="http://schemas.microsoft.com/office/powerpoint/2010/main" val="158891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afterEffect">
                                  <p:stCondLst>
                                    <p:cond delay="0"/>
                                  </p:stCondLst>
                                  <p:iterate type="wd">
                                    <p:tmPct val="7000"/>
                                  </p:iterate>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par>
                          <p:cTn id="8" fill="hold">
                            <p:stCondLst>
                              <p:cond delay="640"/>
                            </p:stCondLst>
                            <p:childTnLst>
                              <p:par>
                                <p:cTn id="9" presetID="21"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4)">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16195" fill="hold"/>
                                        <p:tgtEl>
                                          <p:spTgt spid="14"/>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heel(4)">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5242" fill="hold"/>
                                        <p:tgtEl>
                                          <p:spTgt spid="6"/>
                                        </p:tgtEl>
                                      </p:cBhvr>
                                    </p:cmd>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4"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heel(4)">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3560" fill="hold"/>
                                        <p:tgtEl>
                                          <p:spTgt spid="8"/>
                                        </p:tgtEl>
                                      </p:cBhvr>
                                    </p:cmd>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50"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51" fill="hold" display="0">
                  <p:stCondLst>
                    <p:cond delay="indefinite"/>
                  </p:stCondLst>
                  <p:endCondLst>
                    <p:cond evt="onStopAudio" delay="0">
                      <p:tgtEl>
                        <p:sldTgt/>
                      </p:tgtEl>
                    </p:cond>
                    <p:cond evt="onNext" delay="0">
                      <p:tgtEl>
                        <p:sldTgt/>
                      </p:tgtEl>
                    </p:cond>
                  </p:endCondLst>
                </p:cTn>
                <p:tgtEl>
                  <p:spTgt spid="14"/>
                </p:tgtEl>
              </p:cMediaNode>
            </p:audio>
          </p:childTnLst>
        </p:cTn>
      </p:par>
    </p:tnLst>
    <p:bldLst>
      <p:bldP spid="4" grpId="0" animBg="1"/>
      <p:bldP spid="5" grpId="0" animBg="1"/>
      <p:bldP spid="18" grpId="0" animBg="1"/>
      <p:bldP spid="7" grpId="0" animBg="1"/>
      <p:bldP spid="11" grpId="0" animBg="1"/>
      <p:bldP spid="12"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7"/>
          <p:cNvSpPr>
            <a:spLocks noGrp="1"/>
          </p:cNvSpPr>
          <p:nvPr>
            <p:ph type="sldNum" sz="quarter" idx="12"/>
          </p:nvPr>
        </p:nvSpPr>
        <p:spPr>
          <a:noFill/>
        </p:spPr>
        <p:txBody>
          <a:bodyPr/>
          <a:lstStyle/>
          <a:p>
            <a:fld id="{EE819C81-6738-4861-97EA-41A845F2BD6C}" type="slidenum">
              <a:rPr lang="en-US" smtClean="0">
                <a:solidFill>
                  <a:srgbClr val="000000"/>
                </a:solidFill>
              </a:rPr>
              <a:pPr/>
              <a:t>30</a:t>
            </a:fld>
            <a:endParaRPr lang="en-US">
              <a:solidFill>
                <a:srgbClr val="000000"/>
              </a:solidFill>
            </a:endParaRPr>
          </a:p>
        </p:txBody>
      </p:sp>
      <p:sp>
        <p:nvSpPr>
          <p:cNvPr id="54275" name="Rectangle 3"/>
          <p:cNvSpPr>
            <a:spLocks noGrp="1" noChangeArrowheads="1"/>
          </p:cNvSpPr>
          <p:nvPr>
            <p:ph type="body" sz="half" idx="4294967295"/>
          </p:nvPr>
        </p:nvSpPr>
        <p:spPr>
          <a:xfrm>
            <a:off x="180340" y="377428"/>
            <a:ext cx="8763000" cy="6103144"/>
          </a:xfrm>
          <a:solidFill>
            <a:schemeClr val="bg1">
              <a:lumMod val="95000"/>
            </a:schemeClr>
          </a:solidFill>
          <a:ln w="19050">
            <a:solidFill>
              <a:srgbClr val="0000FF"/>
            </a:solidFill>
            <a:prstDash val="dash"/>
          </a:ln>
        </p:spPr>
        <p:txBody>
          <a:bodyPr/>
          <a:lstStyle/>
          <a:p>
            <a:pPr eaLnBrk="1" hangingPunct="1">
              <a:lnSpc>
                <a:spcPct val="90000"/>
              </a:lnSpc>
              <a:buFontTx/>
              <a:buNone/>
            </a:pPr>
            <a:r>
              <a:rPr lang="es-ES_tradnl" sz="2800" b="1" u="sng" dirty="0">
                <a:solidFill>
                  <a:srgbClr val="0000FF"/>
                </a:solidFill>
                <a:effectLst>
                  <a:outerShdw blurRad="38100" dist="38100" dir="2700000" algn="tl">
                    <a:srgbClr val="000000">
                      <a:alpha val="43137"/>
                    </a:srgbClr>
                  </a:outerShdw>
                </a:effectLst>
                <a:latin typeface="Times New Roman" pitchFamily="18" charset="0"/>
              </a:rPr>
              <a:t>Sevilla</a:t>
            </a:r>
            <a:r>
              <a:rPr lang="es-ES_tradnl" sz="2800" dirty="0">
                <a:solidFill>
                  <a:srgbClr val="0000FF"/>
                </a:solidFill>
                <a:effectLst>
                  <a:outerShdw blurRad="38100" dist="38100" dir="2700000" algn="tl">
                    <a:srgbClr val="000000">
                      <a:alpha val="43137"/>
                    </a:srgbClr>
                  </a:outerShdw>
                </a:effectLst>
                <a:latin typeface="Times New Roman" pitchFamily="18" charset="0"/>
              </a:rPr>
              <a:t>:</a:t>
            </a:r>
          </a:p>
          <a:p>
            <a:pPr algn="ctr" eaLnBrk="1" hangingPunct="1">
              <a:lnSpc>
                <a:spcPct val="90000"/>
              </a:lnSpc>
            </a:pPr>
            <a:r>
              <a:rPr lang="es-ES_tradnl" sz="2400" dirty="0">
                <a:solidFill>
                  <a:srgbClr val="0000FF"/>
                </a:solidFill>
                <a:effectLst>
                  <a:outerShdw blurRad="38100" dist="38100" dir="2700000" algn="tl">
                    <a:srgbClr val="000000">
                      <a:alpha val="43137"/>
                    </a:srgbClr>
                  </a:outerShdw>
                </a:effectLst>
                <a:latin typeface="Times New Roman" pitchFamily="18" charset="0"/>
              </a:rPr>
              <a:t>El desaparecido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futboli</a:t>
            </a:r>
            <a:r>
              <a:rPr lang="es-ES_tradnl" sz="24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ta</a:t>
            </a:r>
            <a:r>
              <a:rPr lang="es-ES_tradnl" sz="2400" dirty="0">
                <a:solidFill>
                  <a:srgbClr val="0000FF"/>
                </a:solidFill>
                <a:effectLst>
                  <a:outerShdw blurRad="38100" dist="38100" dir="2700000" algn="tl">
                    <a:srgbClr val="000000">
                      <a:alpha val="43137"/>
                    </a:srgbClr>
                  </a:outerShdw>
                </a:effectLst>
                <a:latin typeface="Times New Roman" pitchFamily="18" charset="0"/>
              </a:rPr>
              <a:t> del Sevilla, Antonio Puerta, e</a:t>
            </a:r>
            <a:r>
              <a:rPr lang="es-ES_tradnl" sz="2400" b="1" u="sng" dirty="0">
                <a:solidFill>
                  <a:srgbClr val="C00000"/>
                </a:solidFill>
                <a:effectLst>
                  <a:outerShdw blurRad="38100" dist="38100" dir="2700000" algn="tl">
                    <a:srgbClr val="000000">
                      <a:alpha val="43137"/>
                    </a:srgbClr>
                  </a:outerShdw>
                </a:effectLst>
                <a:latin typeface="Times New Roman" pitchFamily="18" charset="0"/>
              </a:rPr>
              <a:t>h</a:t>
            </a:r>
            <a:r>
              <a:rPr lang="es-ES_tradnl" sz="2400" dirty="0">
                <a:solidFill>
                  <a:srgbClr val="0000FF"/>
                </a:solidFill>
                <a:effectLst>
                  <a:outerShdw blurRad="38100" dist="38100" dir="2700000" algn="tl">
                    <a:srgbClr val="000000">
                      <a:alpha val="43137"/>
                    </a:srgbClr>
                  </a:outerShdw>
                </a:effectLst>
                <a:latin typeface="Times New Roman"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de</a:t>
            </a:r>
            <a:r>
              <a:rPr lang="es-ES_tradnl" sz="24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de</a:t>
            </a:r>
            <a:r>
              <a:rPr lang="es-ES_tradnl" sz="2400" dirty="0">
                <a:solidFill>
                  <a:srgbClr val="0000FF"/>
                </a:solidFill>
                <a:effectLst>
                  <a:outerShdw blurRad="38100" dist="38100" dir="2700000" algn="tl">
                    <a:srgbClr val="000000">
                      <a:alpha val="43137"/>
                    </a:srgbClr>
                  </a:outerShdw>
                </a:effectLst>
                <a:latin typeface="Times New Roman" pitchFamily="18" charset="0"/>
              </a:rPr>
              <a:t> hoy, hijo predilecto de la provincia, un nombramiento a título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pó</a:t>
            </a:r>
            <a:r>
              <a:rPr lang="es-ES_tradnl" sz="24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tumo</a:t>
            </a:r>
            <a:r>
              <a:rPr lang="es-ES_tradnl" sz="2400" dirty="0">
                <a:solidFill>
                  <a:srgbClr val="0000FF"/>
                </a:solidFill>
                <a:effectLst>
                  <a:outerShdw blurRad="38100" dist="38100" dir="2700000" algn="tl">
                    <a:srgbClr val="000000">
                      <a:alpha val="43137"/>
                    </a:srgbClr>
                  </a:outerShdw>
                </a:effectLst>
                <a:latin typeface="Times New Roman" pitchFamily="18" charset="0"/>
              </a:rPr>
              <a:t> que ha recogido su hermano Raúl. Otra hija predilecta de la provincia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de</a:t>
            </a:r>
            <a:r>
              <a:rPr lang="es-ES_tradnl" sz="24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de</a:t>
            </a:r>
            <a:r>
              <a:rPr lang="es-ES_tradnl" sz="2400" dirty="0">
                <a:solidFill>
                  <a:srgbClr val="0000FF"/>
                </a:solidFill>
                <a:effectLst>
                  <a:outerShdw blurRad="38100" dist="38100" dir="2700000" algn="tl">
                    <a:srgbClr val="000000">
                      <a:alpha val="43137"/>
                    </a:srgbClr>
                  </a:outerShdw>
                </a:effectLst>
                <a:latin typeface="Times New Roman" pitchFamily="18" charset="0"/>
              </a:rPr>
              <a:t> hoy, la gran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Marifé</a:t>
            </a:r>
            <a:r>
              <a:rPr lang="es-ES_tradnl" sz="2400" dirty="0">
                <a:solidFill>
                  <a:srgbClr val="0000FF"/>
                </a:solidFill>
                <a:effectLst>
                  <a:outerShdw blurRad="38100" dist="38100" dir="2700000" algn="tl">
                    <a:srgbClr val="000000">
                      <a:alpha val="43137"/>
                    </a:srgbClr>
                  </a:outerShdw>
                </a:effectLst>
                <a:latin typeface="Times New Roman" pitchFamily="18" charset="0"/>
              </a:rPr>
              <a:t> de Triana, agradecía el título que le otorga su tierra, al tiempo que defendía la importancia de recibirlo en vida.  </a:t>
            </a:r>
            <a:endParaRPr lang="es-ES_tradnl" sz="2000" dirty="0">
              <a:solidFill>
                <a:srgbClr val="C00000"/>
              </a:solidFill>
              <a:effectLst>
                <a:outerShdw blurRad="38100" dist="38100" dir="2700000" algn="tl">
                  <a:srgbClr val="000000">
                    <a:alpha val="43137"/>
                  </a:srgbClr>
                </a:outerShdw>
              </a:effectLst>
              <a:latin typeface="Times New Roman" pitchFamily="18" charset="0"/>
            </a:endParaRPr>
          </a:p>
          <a:p>
            <a:pPr eaLnBrk="1" hangingPunct="1">
              <a:lnSpc>
                <a:spcPct val="90000"/>
              </a:lnSpc>
              <a:spcBef>
                <a:spcPts val="0"/>
              </a:spcBef>
              <a:buFontTx/>
              <a:buNone/>
            </a:pPr>
            <a:endParaRPr lang="es-ES_tradnl" sz="2000" dirty="0">
              <a:latin typeface="Times New Roman" pitchFamily="18" charset="0"/>
            </a:endParaRPr>
          </a:p>
          <a:p>
            <a:pPr eaLnBrk="1" hangingPunct="1">
              <a:lnSpc>
                <a:spcPct val="90000"/>
              </a:lnSpc>
              <a:buFontTx/>
              <a:buNone/>
            </a:pPr>
            <a:r>
              <a:rPr lang="es-ES_tradnl" sz="2800" b="1" u="sng" dirty="0">
                <a:solidFill>
                  <a:srgbClr val="0000CC"/>
                </a:solidFill>
                <a:latin typeface="Times New Roman" pitchFamily="18" charset="0"/>
              </a:rPr>
              <a:t>Canarias</a:t>
            </a:r>
            <a:r>
              <a:rPr lang="es-ES_tradnl" sz="2800" dirty="0">
                <a:solidFill>
                  <a:srgbClr val="0000CC"/>
                </a:solidFill>
                <a:latin typeface="Times New Roman" pitchFamily="18" charset="0"/>
              </a:rPr>
              <a:t>:</a:t>
            </a:r>
          </a:p>
          <a:p>
            <a:pPr algn="ctr" eaLnBrk="1" hangingPunct="1">
              <a:lnSpc>
                <a:spcPct val="90000"/>
              </a:lnSpc>
            </a:pPr>
            <a:r>
              <a:rPr lang="es-ES_tradnl" sz="2400" dirty="0">
                <a:solidFill>
                  <a:srgbClr val="0000FF"/>
                </a:solidFill>
                <a:effectLst>
                  <a:outerShdw blurRad="38100" dist="38100" dir="2700000" algn="tl">
                    <a:srgbClr val="000000">
                      <a:alpha val="43137"/>
                    </a:srgbClr>
                  </a:outerShdw>
                </a:effectLst>
                <a:latin typeface="Times New Roman" pitchFamily="18" charset="0"/>
              </a:rPr>
              <a:t>Y e</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ta noche en el cine Víctor se acoge el e</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treno del cortometraje </a:t>
            </a:r>
            <a:r>
              <a:rPr lang="es-ES_tradnl" sz="2400" i="1" dirty="0">
                <a:solidFill>
                  <a:srgbClr val="0000FF"/>
                </a:solidFill>
                <a:effectLst>
                  <a:outerShdw blurRad="38100" dist="38100" dir="2700000" algn="tl">
                    <a:srgbClr val="000000">
                      <a:alpha val="43137"/>
                    </a:srgbClr>
                  </a:outerShdw>
                </a:effectLst>
                <a:latin typeface="Times New Roman" pitchFamily="18" charset="0"/>
              </a:rPr>
              <a:t>Amanece</a:t>
            </a:r>
            <a:r>
              <a:rPr lang="es-ES_tradnl" sz="2400" dirty="0">
                <a:solidFill>
                  <a:srgbClr val="0000FF"/>
                </a:solidFill>
                <a:effectLst>
                  <a:outerShdw blurRad="38100" dist="38100" dir="2700000" algn="tl">
                    <a:srgbClr val="000000">
                      <a:alpha val="43137"/>
                    </a:srgbClr>
                  </a:outerShdw>
                </a:effectLst>
                <a:latin typeface="Times New Roman" pitchFamily="18" charset="0"/>
              </a:rPr>
              <a:t>. Participa en e</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ta edición del fe</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tival de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corto</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a:solidFill>
                  <a:srgbClr val="0000FF"/>
                </a:solidFill>
                <a:effectLst>
                  <a:outerShdw blurRad="38100" dist="38100" dir="2700000" algn="tl">
                    <a:srgbClr val="000000">
                      <a:alpha val="43137"/>
                    </a:srgbClr>
                  </a:outerShdw>
                </a:effectLst>
                <a:latin typeface="Times New Roman" pitchFamily="18" charset="0"/>
              </a:rPr>
              <a:t> de </a:t>
            </a:r>
            <a:r>
              <a:rPr lang="es-ES_tradnl" sz="2400" i="1" dirty="0">
                <a:solidFill>
                  <a:srgbClr val="0000FF"/>
                </a:solidFill>
                <a:effectLst>
                  <a:outerShdw blurRad="38100" dist="38100" dir="2700000" algn="tl">
                    <a:srgbClr val="000000">
                      <a:alpha val="43137"/>
                    </a:srgbClr>
                  </a:outerShdw>
                </a:effectLst>
                <a:latin typeface="Times New Roman" pitchFamily="18" charset="0"/>
              </a:rPr>
              <a:t>Caja Canaria</a:t>
            </a:r>
            <a:r>
              <a:rPr lang="es-ES_tradnl" sz="2600" b="1" i="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 </a:t>
            </a:r>
            <a:r>
              <a:rPr lang="es-ES_tradnl" sz="2400" i="1" dirty="0">
                <a:solidFill>
                  <a:srgbClr val="0000FF"/>
                </a:solidFill>
                <a:effectLst>
                  <a:outerShdw blurRad="38100" dist="38100" dir="2700000" algn="tl">
                    <a:srgbClr val="000000">
                      <a:alpha val="43137"/>
                    </a:srgbClr>
                  </a:outerShdw>
                </a:effectLst>
                <a:latin typeface="Times New Roman" pitchFamily="18" charset="0"/>
              </a:rPr>
              <a:t>Amanece</a:t>
            </a:r>
            <a:r>
              <a:rPr lang="es-ES_tradnl" sz="2400" dirty="0">
                <a:solidFill>
                  <a:srgbClr val="0000FF"/>
                </a:solidFill>
                <a:effectLst>
                  <a:outerShdw blurRad="38100" dist="38100" dir="2700000" algn="tl">
                    <a:srgbClr val="000000">
                      <a:alpha val="43137"/>
                    </a:srgbClr>
                  </a:outerShdw>
                </a:effectLst>
                <a:latin typeface="Times New Roman" pitchFamily="18" charset="0"/>
              </a:rPr>
              <a:t> retrata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tre</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a:solidFill>
                  <a:srgbClr val="0000FF"/>
                </a:solidFill>
                <a:effectLst>
                  <a:outerShdw blurRad="38100" dist="38100" dir="2700000" algn="tl">
                    <a:srgbClr val="000000">
                      <a:alpha val="43137"/>
                    </a:srgbClr>
                  </a:outerShdw>
                </a:effectLst>
                <a:latin typeface="Times New Roman" pitchFamily="18" charset="0"/>
              </a:rPr>
              <a:t> día</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 en la vida de </a:t>
            </a:r>
            <a:r>
              <a:rPr lang="es-ES_tradnl" sz="2400" i="1" dirty="0">
                <a:solidFill>
                  <a:srgbClr val="0000FF"/>
                </a:solidFill>
                <a:effectLst>
                  <a:outerShdw blurRad="38100" dist="38100" dir="2700000" algn="tl">
                    <a:srgbClr val="000000">
                      <a:alpha val="43137"/>
                    </a:srgbClr>
                  </a:outerShdw>
                </a:effectLst>
                <a:latin typeface="Times New Roman" pitchFamily="18" charset="0"/>
              </a:rPr>
              <a:t>Teresa</a:t>
            </a:r>
            <a:r>
              <a:rPr lang="es-ES_tradnl" sz="2400" dirty="0">
                <a:solidFill>
                  <a:srgbClr val="0000FF"/>
                </a:solidFill>
                <a:effectLst>
                  <a:outerShdw blurRad="38100" dist="38100" dir="2700000" algn="tl">
                    <a:srgbClr val="000000">
                      <a:alpha val="43137"/>
                    </a:srgbClr>
                  </a:outerShdw>
                </a:effectLst>
                <a:latin typeface="Times New Roman" pitchFamily="18" charset="0"/>
              </a:rPr>
              <a:t>, que e</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 una mujer trabajadora que ha rebasado la treintena, y de </a:t>
            </a:r>
            <a:r>
              <a:rPr lang="es-ES_tradnl" sz="2400" i="1" dirty="0">
                <a:solidFill>
                  <a:srgbClr val="0000FF"/>
                </a:solidFill>
                <a:effectLst>
                  <a:outerShdw blurRad="38100" dist="38100" dir="2700000" algn="tl">
                    <a:srgbClr val="000000">
                      <a:alpha val="43137"/>
                    </a:srgbClr>
                  </a:outerShdw>
                </a:effectLst>
                <a:latin typeface="Times New Roman" pitchFamily="18" charset="0"/>
              </a:rPr>
              <a:t>Claudio</a:t>
            </a:r>
            <a:r>
              <a:rPr lang="es-ES_tradnl" sz="2400" dirty="0">
                <a:solidFill>
                  <a:srgbClr val="0000FF"/>
                </a:solidFill>
                <a:effectLst>
                  <a:outerShdw blurRad="38100" dist="38100" dir="2700000" algn="tl">
                    <a:srgbClr val="000000">
                      <a:alpha val="43137"/>
                    </a:srgbClr>
                  </a:outerShdw>
                </a:effectLst>
                <a:latin typeface="Times New Roman" pitchFamily="18" charset="0"/>
              </a:rPr>
              <a:t>, su padre, con el que vive y con el que apena</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 se relaciona debido a un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o</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curo</a:t>
            </a:r>
            <a:r>
              <a:rPr lang="es-ES_tradnl" sz="2400" dirty="0">
                <a:solidFill>
                  <a:srgbClr val="0000FF"/>
                </a:solidFill>
                <a:effectLst>
                  <a:outerShdw blurRad="38100" dist="38100" dir="2700000" algn="tl">
                    <a:srgbClr val="000000">
                      <a:alpha val="43137"/>
                    </a:srgbClr>
                  </a:outerShdw>
                </a:effectLst>
                <a:latin typeface="Times New Roman" pitchFamily="18" charset="0"/>
              </a:rPr>
              <a:t> hecho del pasado. Con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imágene</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a:solidFill>
                  <a:srgbClr val="0000FF"/>
                </a:solidFill>
                <a:effectLst>
                  <a:outerShdw blurRad="38100" dist="38100" dir="2700000" algn="tl">
                    <a:srgbClr val="000000">
                      <a:alpha val="43137"/>
                    </a:srgbClr>
                  </a:outerShdw>
                </a:effectLst>
                <a:latin typeface="Times New Roman" pitchFamily="18" charset="0"/>
              </a:rPr>
              <a:t> de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e</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te</a:t>
            </a:r>
            <a:r>
              <a:rPr lang="es-ES_tradnl" sz="2400" dirty="0">
                <a:solidFill>
                  <a:srgbClr val="0000FF"/>
                </a:solidFill>
                <a:effectLst>
                  <a:outerShdw blurRad="38100" dist="38100" dir="2700000" algn="tl">
                    <a:srgbClr val="000000">
                      <a:alpha val="43137"/>
                    </a:srgbClr>
                  </a:outerShdw>
                </a:effectLst>
                <a:latin typeface="Times New Roman" pitchFamily="18" charset="0"/>
              </a:rPr>
              <a:t> cortometraje que pueden ver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e</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ta</a:t>
            </a:r>
            <a:r>
              <a:rPr lang="es-ES_tradnl" sz="2400" dirty="0">
                <a:solidFill>
                  <a:srgbClr val="0000FF"/>
                </a:solidFill>
                <a:effectLst>
                  <a:outerShdw blurRad="38100" dist="38100" dir="2700000" algn="tl">
                    <a:srgbClr val="000000">
                      <a:alpha val="43137"/>
                    </a:srgbClr>
                  </a:outerShdw>
                </a:effectLst>
                <a:latin typeface="Times New Roman" pitchFamily="18" charset="0"/>
              </a:rPr>
              <a:t> tarde,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no</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a:solidFill>
                  <a:srgbClr val="0000FF"/>
                </a:solidFill>
                <a:effectLst>
                  <a:outerShdw blurRad="38100" dist="38100" dir="2700000" algn="tl">
                    <a:srgbClr val="000000">
                      <a:alpha val="43137"/>
                    </a:srgbClr>
                  </a:outerShdw>
                </a:effectLst>
                <a:latin typeface="Times New Roman"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de</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pedimo</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a:solidFill>
                  <a:srgbClr val="0000FF"/>
                </a:solidFill>
                <a:effectLst>
                  <a:outerShdw blurRad="38100" dist="38100" dir="2700000" algn="tl">
                    <a:srgbClr val="000000">
                      <a:alpha val="43137"/>
                    </a:srgbClr>
                  </a:outerShdw>
                </a:effectLst>
                <a:latin typeface="Times New Roman"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Nosotro</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a:solidFill>
                  <a:srgbClr val="0000FF"/>
                </a:solidFill>
                <a:effectLst>
                  <a:outerShdw blurRad="38100" dist="38100" dir="2700000" algn="tl">
                    <a:srgbClr val="000000">
                      <a:alpha val="43137"/>
                    </a:srgbClr>
                  </a:outerShdw>
                </a:effectLst>
                <a:latin typeface="Times New Roman"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itchFamily="18" charset="0"/>
              </a:rPr>
              <a:t>regresamo</a:t>
            </a:r>
            <a:r>
              <a:rPr lang="es-ES_tradnl" sz="2400" b="1" u="sng" dirty="0" err="1">
                <a:solidFill>
                  <a:srgbClr val="CC0066"/>
                </a:solidFill>
                <a:effectLst>
                  <a:outerShdw blurRad="38100" dist="38100" dir="2700000" algn="tl">
                    <a:srgbClr val="000000">
                      <a:alpha val="43137"/>
                    </a:srgbClr>
                  </a:outerShdw>
                </a:effectLst>
                <a:latin typeface="Times New Roman" pitchFamily="18" charset="0"/>
              </a:rPr>
              <a:t>h</a:t>
            </a:r>
            <a:r>
              <a:rPr lang="es-ES_tradnl" sz="2400" dirty="0">
                <a:solidFill>
                  <a:srgbClr val="0000FF"/>
                </a:solidFill>
                <a:effectLst>
                  <a:outerShdw blurRad="38100" dist="38100" dir="2700000" algn="tl">
                    <a:srgbClr val="000000">
                      <a:alpha val="43137"/>
                    </a:srgbClr>
                  </a:outerShdw>
                </a:effectLst>
                <a:latin typeface="Times New Roman" pitchFamily="18" charset="0"/>
              </a:rPr>
              <a:t> mañana a la</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 tre</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 Pasen una feli</a:t>
            </a:r>
            <a:r>
              <a:rPr lang="es-ES_tradnl" sz="2600" b="1" dirty="0">
                <a:solidFill>
                  <a:srgbClr val="006600"/>
                </a:solidFill>
                <a:effectLst>
                  <a:outerShdw blurRad="38100" dist="38100" dir="2700000" algn="tl">
                    <a:srgbClr val="000000">
                      <a:alpha val="43137"/>
                    </a:srgbClr>
                  </a:outerShdw>
                </a:effectLst>
                <a:latin typeface="Times New Roman" pitchFamily="18" charset="0"/>
              </a:rPr>
              <a:t>z</a:t>
            </a:r>
            <a:r>
              <a:rPr lang="es-ES_tradnl" sz="2400" dirty="0">
                <a:solidFill>
                  <a:srgbClr val="0000FF"/>
                </a:solidFill>
                <a:effectLst>
                  <a:outerShdw blurRad="38100" dist="38100" dir="2700000" algn="tl">
                    <a:srgbClr val="000000">
                      <a:alpha val="43137"/>
                    </a:srgbClr>
                  </a:outerShdw>
                </a:effectLst>
                <a:latin typeface="Times New Roman" pitchFamily="18" charset="0"/>
              </a:rPr>
              <a:t> tarde. Adió</a:t>
            </a:r>
            <a:r>
              <a:rPr lang="es-ES_tradnl" sz="2600" b="1" dirty="0">
                <a:solidFill>
                  <a:srgbClr val="006600"/>
                </a:solidFill>
                <a:effectLst>
                  <a:outerShdw blurRad="38100" dist="38100" dir="2700000" algn="tl">
                    <a:srgbClr val="000000">
                      <a:alpha val="43137"/>
                    </a:srgbClr>
                  </a:outerShdw>
                </a:effectLst>
                <a:latin typeface="Times New Roman" pitchFamily="18" charset="0"/>
              </a:rPr>
              <a:t>s</a:t>
            </a:r>
            <a:r>
              <a:rPr lang="es-ES_tradnl" sz="2400" dirty="0">
                <a:solidFill>
                  <a:srgbClr val="0000FF"/>
                </a:solidFill>
                <a:effectLst>
                  <a:outerShdw blurRad="38100" dist="38100" dir="2700000" algn="tl">
                    <a:srgbClr val="000000">
                      <a:alpha val="43137"/>
                    </a:srgbClr>
                  </a:outerShdw>
                </a:effectLst>
                <a:latin typeface="Times New Roman" pitchFamily="18" charset="0"/>
              </a:rPr>
              <a:t>.    </a:t>
            </a:r>
            <a:endParaRPr lang="en-US" sz="2000" b="1" dirty="0">
              <a:solidFill>
                <a:srgbClr val="CC0066"/>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Ex.tele.Sevilla">
            <a:hlinkClick r:id="" action="ppaction://media"/>
            <a:extLst>
              <a:ext uri="{FF2B5EF4-FFF2-40B4-BE49-F238E27FC236}">
                <a16:creationId xmlns:a16="http://schemas.microsoft.com/office/drawing/2014/main" id="{CA740BC9-3B0C-65B2-0B39-436D446798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6600" y="3048000"/>
            <a:ext cx="196850" cy="196850"/>
          </a:xfrm>
          <a:prstGeom prst="rect">
            <a:avLst/>
          </a:prstGeom>
        </p:spPr>
      </p:pic>
      <p:pic>
        <p:nvPicPr>
          <p:cNvPr id="5" name="Ex.Canariastv">
            <a:hlinkClick r:id="" action="ppaction://media"/>
            <a:extLst>
              <a:ext uri="{FF2B5EF4-FFF2-40B4-BE49-F238E27FC236}">
                <a16:creationId xmlns:a16="http://schemas.microsoft.com/office/drawing/2014/main" id="{4412D6E4-654A-BF15-6F67-4FEE4D46B4A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036560" y="3013075"/>
            <a:ext cx="196850" cy="196850"/>
          </a:xfrm>
          <a:prstGeom prst="rect">
            <a:avLst/>
          </a:prstGeom>
        </p:spPr>
      </p:pic>
      <p:sp>
        <p:nvSpPr>
          <p:cNvPr id="7" name="TextBox 6">
            <a:extLst>
              <a:ext uri="{FF2B5EF4-FFF2-40B4-BE49-F238E27FC236}">
                <a16:creationId xmlns:a16="http://schemas.microsoft.com/office/drawing/2014/main" id="{15878D74-07F7-1232-7E79-67F018D7DEF7}"/>
              </a:ext>
            </a:extLst>
          </p:cNvPr>
          <p:cNvSpPr txBox="1"/>
          <p:nvPr/>
        </p:nvSpPr>
        <p:spPr>
          <a:xfrm>
            <a:off x="1524000" y="409416"/>
            <a:ext cx="4392295" cy="400110"/>
          </a:xfrm>
          <a:prstGeom prst="rect">
            <a:avLst/>
          </a:prstGeom>
          <a:solidFill>
            <a:schemeClr val="bg1"/>
          </a:solidFill>
          <a:ln w="19050">
            <a:solidFill>
              <a:srgbClr val="0000FF"/>
            </a:solidFill>
          </a:ln>
        </p:spPr>
        <p:txBody>
          <a:bodyPr wrap="square">
            <a:spAutoFit/>
          </a:bodyPr>
          <a:lstStyle/>
          <a:p>
            <a:pPr algn="ctr"/>
            <a:r>
              <a:rPr kumimoji="0" lang="es-ES_tradnl"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(de un total de 5 posibilidades </a:t>
            </a: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cs typeface="Times New Roman" pitchFamily="18" charset="0"/>
              </a:rPr>
              <a:t>= 5 [</a:t>
            </a:r>
            <a:r>
              <a:rPr kumimoji="0" lang="es-ES_tradnl"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h</a:t>
            </a: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cs typeface="Times New Roman" pitchFamily="18" charset="0"/>
              </a:rPr>
              <a:t>]</a:t>
            </a:r>
            <a:r>
              <a:rPr kumimoji="0" lang="es-ES_tradnl"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rPr>
              <a:t>)</a:t>
            </a:r>
            <a:endParaRPr lang="es-ES" b="1" dirty="0"/>
          </a:p>
        </p:txBody>
      </p:sp>
      <p:sp>
        <p:nvSpPr>
          <p:cNvPr id="9" name="TextBox 8">
            <a:extLst>
              <a:ext uri="{FF2B5EF4-FFF2-40B4-BE49-F238E27FC236}">
                <a16:creationId xmlns:a16="http://schemas.microsoft.com/office/drawing/2014/main" id="{89005A05-7595-14B6-C536-90C9C6362D5E}"/>
              </a:ext>
            </a:extLst>
          </p:cNvPr>
          <p:cNvSpPr txBox="1"/>
          <p:nvPr/>
        </p:nvSpPr>
        <p:spPr>
          <a:xfrm>
            <a:off x="1951990" y="3186430"/>
            <a:ext cx="2609850" cy="400110"/>
          </a:xfrm>
          <a:prstGeom prst="rect">
            <a:avLst/>
          </a:prstGeom>
          <a:solidFill>
            <a:schemeClr val="bg1"/>
          </a:solidFill>
          <a:ln w="19050">
            <a:solidFill>
              <a:srgbClr val="0000FF"/>
            </a:solidFill>
          </a:ln>
        </p:spPr>
        <p:txBody>
          <a:bodyPr wrap="square">
            <a:spAutoFit/>
          </a:bodyPr>
          <a:lstStyle/>
          <a:p>
            <a:pPr algn="ctr"/>
            <a:r>
              <a:rPr kumimoji="0" lang="es-ES_tradnl" sz="20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rPr>
              <a:t>(de 23 </a:t>
            </a:r>
            <a:r>
              <a:rPr kumimoji="0" lang="en-US" sz="20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cs typeface="Times New Roman" pitchFamily="18" charset="0"/>
              </a:rPr>
              <a:t>= </a:t>
            </a:r>
            <a:r>
              <a:rPr kumimoji="0" lang="es-ES_tradnl" sz="20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rPr>
              <a:t>11 </a:t>
            </a:r>
            <a:r>
              <a:rPr kumimoji="0" lang="en-US" sz="20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cs typeface="Times New Roman" pitchFamily="18" charset="0"/>
              </a:rPr>
              <a:t>[</a:t>
            </a:r>
            <a:r>
              <a:rPr kumimoji="0" lang="es-ES_tradnl" sz="2000" b="1" i="0" u="none" strike="noStrike" kern="1200" cap="none" spc="0" normalizeH="0" baseline="0" noProof="0" dirty="0">
                <a:ln>
                  <a:noFill/>
                </a:ln>
                <a:solidFill>
                  <a:srgbClr val="CC0066"/>
                </a:solidFill>
                <a:effectLst>
                  <a:outerShdw blurRad="38100" dist="38100" dir="2700000" algn="tl">
                    <a:srgbClr val="000000">
                      <a:alpha val="43137"/>
                    </a:srgbClr>
                  </a:outerShdw>
                </a:effectLst>
                <a:uLnTx/>
                <a:uFillTx/>
              </a:rPr>
              <a:t>h</a:t>
            </a:r>
            <a:r>
              <a:rPr kumimoji="0" lang="en-US" sz="2000" b="1" i="0" u="none" strike="noStrike" kern="1200" cap="none" spc="0" normalizeH="0" baseline="0" noProof="0" dirty="0">
                <a:ln>
                  <a:noFill/>
                </a:ln>
                <a:solidFill>
                  <a:srgbClr val="CC0066"/>
                </a:solidFill>
                <a:effectLst>
                  <a:outerShdw blurRad="38100" dist="38100" dir="2700000" algn="tl">
                    <a:srgbClr val="000000">
                      <a:alpha val="43137"/>
                    </a:srgbClr>
                  </a:outerShdw>
                </a:effectLst>
                <a:uLnTx/>
                <a:uFillTx/>
                <a:cs typeface="Times New Roman" pitchFamily="18" charset="0"/>
              </a:rPr>
              <a:t>])</a:t>
            </a:r>
            <a:endParaRPr lang="es-ES" b="1" dirty="0"/>
          </a:p>
        </p:txBody>
      </p:sp>
    </p:spTree>
    <p:extLst>
      <p:ext uri="{BB962C8B-B14F-4D97-AF65-F5344CB8AC3E}">
        <p14:creationId xmlns:p14="http://schemas.microsoft.com/office/powerpoint/2010/main" val="101413046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54275">
                                            <p:bg/>
                                          </p:spTgt>
                                        </p:tgtEl>
                                        <p:attrNameLst>
                                          <p:attrName>style.visibility</p:attrName>
                                        </p:attrNameLst>
                                      </p:cBhvr>
                                      <p:to>
                                        <p:strVal val="visible"/>
                                      </p:to>
                                    </p:set>
                                    <p:animEffect transition="in" filter="wheel(3)">
                                      <p:cBhvr>
                                        <p:cTn id="7" dur="500"/>
                                        <p:tgtEl>
                                          <p:spTgt spid="54275">
                                            <p:bg/>
                                          </p:spTgt>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54275">
                                            <p:txEl>
                                              <p:pRg st="0" end="0"/>
                                            </p:txEl>
                                          </p:spTgt>
                                        </p:tgtEl>
                                        <p:attrNameLst>
                                          <p:attrName>style.visibility</p:attrName>
                                        </p:attrNameLst>
                                      </p:cBhvr>
                                      <p:to>
                                        <p:strVal val="visible"/>
                                      </p:to>
                                    </p:set>
                                    <p:animEffect transition="in" filter="wheel(3)">
                                      <p:cBhvr>
                                        <p:cTn id="11" dur="500"/>
                                        <p:tgtEl>
                                          <p:spTgt spid="54275">
                                            <p:txEl>
                                              <p:pRg st="0" end="0"/>
                                            </p:txEl>
                                          </p:spTgt>
                                        </p:tgtEl>
                                      </p:cBhvr>
                                    </p:animEffect>
                                  </p:childTnLst>
                                </p:cTn>
                              </p:par>
                            </p:childTnLst>
                          </p:cTn>
                        </p:par>
                        <p:par>
                          <p:cTn id="12" fill="hold">
                            <p:stCondLst>
                              <p:cond delay="1000"/>
                            </p:stCondLst>
                            <p:childTnLst>
                              <p:par>
                                <p:cTn id="13" presetID="21" presetClass="entr" presetSubtype="3" fill="hold" grpId="0" nodeType="afterEffect">
                                  <p:stCondLst>
                                    <p:cond delay="0"/>
                                  </p:stCondLst>
                                  <p:childTnLst>
                                    <p:set>
                                      <p:cBhvr>
                                        <p:cTn id="14" dur="1" fill="hold">
                                          <p:stCondLst>
                                            <p:cond delay="0"/>
                                          </p:stCondLst>
                                        </p:cTn>
                                        <p:tgtEl>
                                          <p:spTgt spid="54275">
                                            <p:txEl>
                                              <p:pRg st="1" end="1"/>
                                            </p:txEl>
                                          </p:spTgt>
                                        </p:tgtEl>
                                        <p:attrNameLst>
                                          <p:attrName>style.visibility</p:attrName>
                                        </p:attrNameLst>
                                      </p:cBhvr>
                                      <p:to>
                                        <p:strVal val="visible"/>
                                      </p:to>
                                    </p:set>
                                    <p:animEffect transition="in" filter="wheel(3)">
                                      <p:cBhvr>
                                        <p:cTn id="15" dur="500"/>
                                        <p:tgtEl>
                                          <p:spTgt spid="542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873"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21" presetClass="entr" presetSubtype="3" fill="hold" grpId="0" nodeType="clickEffect">
                                  <p:stCondLst>
                                    <p:cond delay="0"/>
                                  </p:stCondLst>
                                  <p:childTnLst>
                                    <p:set>
                                      <p:cBhvr>
                                        <p:cTn id="23" dur="1" fill="hold">
                                          <p:stCondLst>
                                            <p:cond delay="0"/>
                                          </p:stCondLst>
                                        </p:cTn>
                                        <p:tgtEl>
                                          <p:spTgt spid="54275">
                                            <p:txEl>
                                              <p:pRg st="3" end="3"/>
                                            </p:txEl>
                                          </p:spTgt>
                                        </p:tgtEl>
                                        <p:attrNameLst>
                                          <p:attrName>style.visibility</p:attrName>
                                        </p:attrNameLst>
                                      </p:cBhvr>
                                      <p:to>
                                        <p:strVal val="visible"/>
                                      </p:to>
                                    </p:set>
                                    <p:animEffect transition="in" filter="wheel(3)">
                                      <p:cBhvr>
                                        <p:cTn id="24" dur="500"/>
                                        <p:tgtEl>
                                          <p:spTgt spid="54275">
                                            <p:txEl>
                                              <p:pRg st="3" end="3"/>
                                            </p:txEl>
                                          </p:spTgt>
                                        </p:tgtEl>
                                      </p:cBhvr>
                                    </p:animEffect>
                                  </p:childTnLst>
                                </p:cTn>
                              </p:par>
                            </p:childTnLst>
                          </p:cTn>
                        </p:par>
                        <p:par>
                          <p:cTn id="25" fill="hold">
                            <p:stCondLst>
                              <p:cond delay="500"/>
                            </p:stCondLst>
                            <p:childTnLst>
                              <p:par>
                                <p:cTn id="26" presetID="21" presetClass="entr" presetSubtype="3" fill="hold" grpId="0" nodeType="afterEffect">
                                  <p:stCondLst>
                                    <p:cond delay="0"/>
                                  </p:stCondLst>
                                  <p:childTnLst>
                                    <p:set>
                                      <p:cBhvr>
                                        <p:cTn id="27" dur="1" fill="hold">
                                          <p:stCondLst>
                                            <p:cond delay="0"/>
                                          </p:stCondLst>
                                        </p:cTn>
                                        <p:tgtEl>
                                          <p:spTgt spid="54275">
                                            <p:txEl>
                                              <p:pRg st="4" end="4"/>
                                            </p:txEl>
                                          </p:spTgt>
                                        </p:tgtEl>
                                        <p:attrNameLst>
                                          <p:attrName>style.visibility</p:attrName>
                                        </p:attrNameLst>
                                      </p:cBhvr>
                                      <p:to>
                                        <p:strVal val="visible"/>
                                      </p:to>
                                    </p:set>
                                    <p:animEffect transition="in" filter="wheel(3)">
                                      <p:cBhvr>
                                        <p:cTn id="28" dur="500"/>
                                        <p:tgtEl>
                                          <p:spTgt spid="54275">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4685" fill="hold"/>
                                        <p:tgtEl>
                                          <p:spTgt spid="5"/>
                                        </p:tgtEl>
                                      </p:cBhvr>
                                    </p:cmd>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iterate type="wd">
                                    <p:tmPct val="10000"/>
                                  </p:iterate>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par>
                          <p:cTn id="38" fill="hold">
                            <p:stCondLst>
                              <p:cond delay="1100"/>
                            </p:stCondLst>
                            <p:childTnLst>
                              <p:par>
                                <p:cTn id="39" presetID="16" presetClass="entr" presetSubtype="21" fill="hold" grpId="0" nodeType="afterEffect">
                                  <p:stCondLst>
                                    <p:cond delay="0"/>
                                  </p:stCondLst>
                                  <p:iterate type="wd">
                                    <p:tmPct val="10000"/>
                                  </p:iterate>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1000"/>
                                        <p:tgtEl>
                                          <p:spTgt spid="9"/>
                                        </p:tgtEl>
                                      </p:cBhvr>
                                    </p:animEffect>
                                  </p:childTnLst>
                                </p:cTn>
                              </p:par>
                              <p:par>
                                <p:cTn id="42" presetID="21" presetClass="entr" presetSubtype="2" fill="hold" nodeType="withEffect">
                                  <p:stCondLst>
                                    <p:cond delay="0"/>
                                  </p:stCondLst>
                                  <p:iterate type="wd">
                                    <p:tmPct val="10000"/>
                                  </p:iterate>
                                  <p:childTnLst>
                                    <p:set>
                                      <p:cBhvr>
                                        <p:cTn id="43" dur="1" fill="hold">
                                          <p:stCondLst>
                                            <p:cond delay="0"/>
                                          </p:stCondLst>
                                        </p:cTn>
                                        <p:tgtEl>
                                          <p:spTgt spid="9">
                                            <p:txEl>
                                              <p:pRg st="0" end="0"/>
                                            </p:txEl>
                                          </p:spTgt>
                                        </p:tgtEl>
                                        <p:attrNameLst>
                                          <p:attrName>style.visibility</p:attrName>
                                        </p:attrNameLst>
                                      </p:cBhvr>
                                      <p:to>
                                        <p:strVal val="visible"/>
                                      </p:to>
                                    </p:set>
                                    <p:animEffect transition="in" filter="wheel(2)">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46"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54275" grpId="0" uiExpand="1" build="p" animBg="1"/>
      <p:bldP spid="7"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Grp="1" noChangeArrowheads="1"/>
          </p:cNvSpPr>
          <p:nvPr>
            <p:ph type="body" sz="half" idx="4294967295"/>
          </p:nvPr>
        </p:nvSpPr>
        <p:spPr>
          <a:xfrm>
            <a:off x="304800" y="304800"/>
            <a:ext cx="8534400" cy="6248400"/>
          </a:xfrm>
          <a:solidFill>
            <a:schemeClr val="bg1">
              <a:lumMod val="95000"/>
            </a:schemeClr>
          </a:solidFill>
          <a:ln w="28575">
            <a:solidFill>
              <a:srgbClr val="0000FF"/>
            </a:solidFill>
            <a:prstDash val="sysDash"/>
          </a:ln>
        </p:spPr>
        <p:txBody>
          <a:bodyPr>
            <a:normAutofit fontScale="85000" lnSpcReduction="10000"/>
          </a:bodyPr>
          <a:lstStyle/>
          <a:p>
            <a:pPr eaLnBrk="1" hangingPunct="1">
              <a:lnSpc>
                <a:spcPct val="80000"/>
              </a:lnSpc>
              <a:buFontTx/>
              <a:buNone/>
            </a:pPr>
            <a:endParaRPr lang="es-ES_tradnl" sz="1500" b="1" u="sng" dirty="0">
              <a:solidFill>
                <a:srgbClr val="0000FF"/>
              </a:solidFill>
              <a:latin typeface="Times New Roman" pitchFamily="18" charset="0"/>
            </a:endParaRPr>
          </a:p>
          <a:p>
            <a:pPr eaLnBrk="1" hangingPunct="1">
              <a:lnSpc>
                <a:spcPct val="80000"/>
              </a:lnSpc>
              <a:spcBef>
                <a:spcPts val="0"/>
              </a:spcBef>
              <a:buFontTx/>
              <a:buNone/>
            </a:pPr>
            <a:r>
              <a:rPr lang="es-ES_tradnl" sz="3000" b="1" u="sng" dirty="0">
                <a:solidFill>
                  <a:srgbClr val="0000FF"/>
                </a:solidFill>
                <a:effectLst>
                  <a:outerShdw blurRad="38100" dist="38100" dir="2700000" algn="tl">
                    <a:srgbClr val="000000">
                      <a:alpha val="43137"/>
                    </a:srgbClr>
                  </a:outerShdw>
                </a:effectLst>
                <a:latin typeface="Times New Roman" pitchFamily="18" charset="0"/>
              </a:rPr>
              <a:t>Venezuela</a:t>
            </a:r>
            <a:r>
              <a:rPr lang="es-ES_tradnl" sz="3000" dirty="0">
                <a:solidFill>
                  <a:srgbClr val="0000FF"/>
                </a:solidFill>
                <a:effectLst>
                  <a:outerShdw blurRad="38100" dist="38100" dir="2700000" algn="tl">
                    <a:srgbClr val="000000">
                      <a:alpha val="43137"/>
                    </a:srgbClr>
                  </a:outerShdw>
                </a:effectLst>
                <a:latin typeface="Times New Roman" pitchFamily="18" charset="0"/>
              </a:rPr>
              <a:t>:</a:t>
            </a:r>
          </a:p>
          <a:p>
            <a:pPr algn="ctr" eaLnBrk="1" hangingPunct="1">
              <a:lnSpc>
                <a:spcPts val="2600"/>
              </a:lnSpc>
              <a:spcAft>
                <a:spcPts val="600"/>
              </a:spcAft>
            </a:pPr>
            <a:r>
              <a:rPr lang="es-ES_tradnl" sz="2600" dirty="0">
                <a:solidFill>
                  <a:srgbClr val="0000CC"/>
                </a:solidFill>
                <a:effectLst>
                  <a:outerShdw blurRad="38100" dist="38100" dir="2700000" algn="tl">
                    <a:srgbClr val="000000">
                      <a:alpha val="43137"/>
                    </a:srgbClr>
                  </a:outerShdw>
                </a:effectLst>
                <a:latin typeface="Times New Roman" pitchFamily="18" charset="0"/>
              </a:rPr>
              <a:t>Un grupo de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tran</a:t>
            </a:r>
            <a:r>
              <a:rPr lang="es-ES_tradnl" sz="2800" b="1" dirty="0" err="1">
                <a:solidFill>
                  <a:srgbClr val="006600"/>
                </a:solidFill>
                <a:effectLst>
                  <a:outerShdw blurRad="38100" dist="38100" dir="2700000" algn="tl">
                    <a:srgbClr val="000000">
                      <a:alpha val="43137"/>
                    </a:srgbClr>
                  </a:outerShdw>
                </a:effectLst>
                <a:latin typeface="Times New Roman" pitchFamily="18" charset="0"/>
              </a:rPr>
              <a:t>s</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porti</a:t>
            </a:r>
            <a:r>
              <a:rPr lang="es-ES_tradnl" sz="2800" b="1" dirty="0" err="1">
                <a:solidFill>
                  <a:srgbClr val="006600"/>
                </a:solidFill>
                <a:effectLst>
                  <a:outerShdw blurRad="38100" dist="38100" dir="2700000" algn="tl">
                    <a:srgbClr val="000000">
                      <a:alpha val="43137"/>
                    </a:srgbClr>
                  </a:outerShdw>
                </a:effectLst>
                <a:latin typeface="Times New Roman" pitchFamily="18" charset="0"/>
              </a:rPr>
              <a:t>s</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ta</a:t>
            </a:r>
            <a:r>
              <a:rPr lang="es-ES_tradnl" sz="2600" b="1" dirty="0" err="1">
                <a:solidFill>
                  <a:srgbClr val="CC0000"/>
                </a:solidFill>
                <a:effectLst>
                  <a:outerShdw blurRad="38100" dist="38100" dir="2700000" algn="tl">
                    <a:srgbClr val="000000">
                      <a:alpha val="43137"/>
                    </a:srgbClr>
                  </a:outerShdw>
                </a:effectLst>
                <a:latin typeface="Times New Roman" pitchFamily="18" charset="0"/>
              </a:rPr>
              <a:t>h</a:t>
            </a:r>
            <a:r>
              <a:rPr lang="es-ES_tradnl" sz="2600" dirty="0">
                <a:solidFill>
                  <a:srgbClr val="0000CC"/>
                </a:solidFill>
                <a:effectLst>
                  <a:outerShdw blurRad="38100" dist="38100" dir="2700000" algn="tl">
                    <a:srgbClr val="000000">
                      <a:alpha val="43137"/>
                    </a:srgbClr>
                  </a:outerShdw>
                </a:effectLst>
                <a:latin typeface="Times New Roman" pitchFamily="18" charset="0"/>
              </a:rPr>
              <a:t>,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prote</a:t>
            </a:r>
            <a:r>
              <a:rPr lang="es-ES_tradnl" sz="2600" b="1" dirty="0" err="1">
                <a:solidFill>
                  <a:srgbClr val="CC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tó</a:t>
            </a:r>
            <a:r>
              <a:rPr lang="es-ES_tradnl" sz="2600" dirty="0">
                <a:solidFill>
                  <a:srgbClr val="0000CC"/>
                </a:solidFill>
                <a:effectLst>
                  <a:outerShdw blurRad="38100" dist="38100" dir="2700000" algn="tl">
                    <a:srgbClr val="000000">
                      <a:alpha val="43137"/>
                    </a:srgbClr>
                  </a:outerShdw>
                </a:effectLst>
                <a:latin typeface="Times New Roman" pitchFamily="18" charset="0"/>
              </a:rPr>
              <a:t> hoy a las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afuera</a:t>
            </a:r>
            <a:r>
              <a:rPr lang="es-ES_tradnl" sz="2600" b="1" dirty="0" err="1">
                <a:solidFill>
                  <a:srgbClr val="CC0000"/>
                </a:solidFill>
                <a:effectLst>
                  <a:outerShdw blurRad="38100" dist="38100" dir="2700000" algn="tl">
                    <a:srgbClr val="000000">
                      <a:alpha val="43137"/>
                    </a:srgbClr>
                  </a:outerShdw>
                </a:effectLst>
                <a:latin typeface="Times New Roman" pitchFamily="18" charset="0"/>
              </a:rPr>
              <a:t>h</a:t>
            </a:r>
            <a:r>
              <a:rPr lang="es-ES_tradnl" sz="2600" dirty="0">
                <a:solidFill>
                  <a:srgbClr val="0000CC"/>
                </a:solidFill>
                <a:effectLst>
                  <a:outerShdw blurRad="38100" dist="38100" dir="2700000" algn="tl">
                    <a:srgbClr val="000000">
                      <a:alpha val="43137"/>
                    </a:srgbClr>
                  </a:outerShdw>
                </a:effectLst>
                <a:latin typeface="Times New Roman" pitchFamily="18" charset="0"/>
              </a:rPr>
              <a:t> de la sede del Mini</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terio del Poder Popular para la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Infrae</a:t>
            </a:r>
            <a:r>
              <a:rPr lang="es-ES_tradnl" sz="2600" b="1" dirty="0" err="1">
                <a:solidFill>
                  <a:srgbClr val="CC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tructura</a:t>
            </a:r>
            <a:r>
              <a:rPr lang="es-ES_tradnl" sz="2600" dirty="0">
                <a:solidFill>
                  <a:srgbClr val="0000CC"/>
                </a:solidFill>
                <a:effectLst>
                  <a:outerShdw blurRad="38100" dist="38100" dir="2700000" algn="tl">
                    <a:srgbClr val="000000">
                      <a:alpha val="43137"/>
                    </a:srgbClr>
                  </a:outerShdw>
                </a:effectLst>
                <a:latin typeface="Times New Roman" pitchFamily="18" charset="0"/>
              </a:rPr>
              <a:t>. Rechazan la inseguridad que hay en el paí</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también la creación de la empresa denominada Si</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tema Integral de Tran</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porte. Aseguran que de no obtener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re</a:t>
            </a:r>
            <a:r>
              <a:rPr lang="es-ES_tradnl" sz="2600" b="1" dirty="0" err="1">
                <a:solidFill>
                  <a:srgbClr val="CC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pue</a:t>
            </a:r>
            <a:r>
              <a:rPr lang="es-ES_tradnl" sz="2600" b="1" dirty="0" err="1">
                <a:solidFill>
                  <a:srgbClr val="CC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ta</a:t>
            </a:r>
            <a:r>
              <a:rPr lang="es-ES_tradnl" sz="2600" dirty="0">
                <a:solidFill>
                  <a:srgbClr val="0000CC"/>
                </a:solidFill>
                <a:effectLst>
                  <a:outerShdw blurRad="38100" dist="38100" dir="2700000" algn="tl">
                    <a:srgbClr val="000000">
                      <a:alpha val="43137"/>
                    </a:srgbClr>
                  </a:outerShdw>
                </a:effectLst>
                <a:latin typeface="Times New Roman" pitchFamily="18" charset="0"/>
              </a:rPr>
              <a:t> van a continuar llevando a cabo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manife</a:t>
            </a:r>
            <a:r>
              <a:rPr lang="es-ES_tradnl" sz="2600" b="1" dirty="0" err="1">
                <a:solidFill>
                  <a:srgbClr val="CC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tacione</a:t>
            </a:r>
            <a:r>
              <a:rPr lang="es-ES_tradnl" sz="2800" b="1" dirty="0" err="1">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a:t>
            </a:r>
            <a:endParaRPr lang="es-ES_tradnl" sz="2800" dirty="0">
              <a:effectLst>
                <a:outerShdw blurRad="38100" dist="38100" dir="2700000" algn="tl">
                  <a:srgbClr val="000000">
                    <a:alpha val="43137"/>
                  </a:srgbClr>
                </a:outerShdw>
              </a:effectLst>
              <a:latin typeface="Times New Roman" pitchFamily="18" charset="0"/>
            </a:endParaRPr>
          </a:p>
          <a:p>
            <a:pPr lvl="0">
              <a:lnSpc>
                <a:spcPts val="2600"/>
              </a:lnSpc>
              <a:spcBef>
                <a:spcPts val="0"/>
              </a:spcBef>
              <a:spcAft>
                <a:spcPts val="400"/>
              </a:spcAft>
              <a:buNone/>
            </a:pPr>
            <a:r>
              <a:rPr lang="es-ES_tradnl" sz="3000" b="1" u="sng" dirty="0">
                <a:solidFill>
                  <a:srgbClr val="0000CC"/>
                </a:solidFill>
                <a:effectLst>
                  <a:outerShdw blurRad="38100" dist="38100" dir="2700000" algn="tl">
                    <a:srgbClr val="000000">
                      <a:alpha val="43137"/>
                    </a:srgbClr>
                  </a:outerShdw>
                </a:effectLst>
                <a:latin typeface="Times New Roman" pitchFamily="18" charset="0"/>
              </a:rPr>
              <a:t>Cuba</a:t>
            </a:r>
            <a:r>
              <a:rPr lang="es-ES_tradnl" sz="3000" dirty="0">
                <a:solidFill>
                  <a:srgbClr val="0000CC"/>
                </a:solidFill>
                <a:effectLst>
                  <a:outerShdw blurRad="38100" dist="38100" dir="2700000" algn="tl">
                    <a:srgbClr val="000000">
                      <a:alpha val="43137"/>
                    </a:srgbClr>
                  </a:outerShdw>
                </a:effectLst>
                <a:latin typeface="Times New Roman" pitchFamily="18" charset="0"/>
              </a:rPr>
              <a:t>:</a:t>
            </a:r>
          </a:p>
          <a:p>
            <a:pPr lvl="0" algn="ctr">
              <a:lnSpc>
                <a:spcPts val="2600"/>
              </a:lnSpc>
            </a:pPr>
            <a:r>
              <a:rPr lang="es-ES_tradnl" sz="2600" dirty="0">
                <a:solidFill>
                  <a:srgbClr val="0000CC"/>
                </a:solidFill>
                <a:effectLst>
                  <a:outerShdw blurRad="38100" dist="38100" dir="2700000" algn="tl">
                    <a:srgbClr val="000000">
                      <a:alpha val="43137"/>
                    </a:srgbClr>
                  </a:outerShdw>
                </a:effectLst>
                <a:latin typeface="Times New Roman" pitchFamily="18" charset="0"/>
              </a:rPr>
              <a:t>Lázaro Barredo, director de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Gramma</a:t>
            </a:r>
            <a:r>
              <a:rPr lang="es-ES_tradnl" sz="2600" dirty="0">
                <a:solidFill>
                  <a:srgbClr val="0000CC"/>
                </a:solidFill>
                <a:effectLst>
                  <a:outerShdw blurRad="38100" dist="38100" dir="2700000" algn="tl">
                    <a:srgbClr val="000000">
                      <a:alpha val="43137"/>
                    </a:srgbClr>
                  </a:outerShdw>
                </a:effectLst>
                <a:latin typeface="Times New Roman" pitchFamily="18" charset="0"/>
              </a:rPr>
              <a:t>, en la velada hizo entrega del original de </a:t>
            </a:r>
            <a:r>
              <a:rPr lang="en-US" sz="26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es-ES_tradnl" sz="2600" dirty="0">
                <a:solidFill>
                  <a:srgbClr val="0000CC"/>
                </a:solidFill>
                <a:effectLst>
                  <a:outerShdw blurRad="38100" dist="38100" dir="2700000" algn="tl">
                    <a:srgbClr val="000000">
                      <a:alpha val="43137"/>
                    </a:srgbClr>
                  </a:outerShdw>
                </a:effectLst>
                <a:latin typeface="Times New Roman" pitchFamily="18" charset="0"/>
              </a:rPr>
              <a:t>Canción de cuna para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de</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pertar</a:t>
            </a:r>
            <a:r>
              <a:rPr lang="es-ES_tradnl" sz="2600" dirty="0">
                <a:solidFill>
                  <a:srgbClr val="0000CC"/>
                </a:solidFill>
                <a:effectLst>
                  <a:outerShdw blurRad="38100" dist="38100" dir="2700000" algn="tl">
                    <a:srgbClr val="000000">
                      <a:alpha val="43137"/>
                    </a:srgbClr>
                  </a:outerShdw>
                </a:effectLst>
                <a:latin typeface="Times New Roman" pitchFamily="18" charset="0"/>
              </a:rPr>
              <a:t> a un negrito</a:t>
            </a:r>
            <a:r>
              <a:rPr lang="en-US" sz="26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es-ES_tradnl" sz="2600" dirty="0">
                <a:solidFill>
                  <a:srgbClr val="0000CC"/>
                </a:solidFill>
                <a:effectLst>
                  <a:outerShdw blurRad="38100" dist="38100" dir="2700000" algn="tl">
                    <a:srgbClr val="000000">
                      <a:alpha val="43137"/>
                    </a:srgbClr>
                  </a:outerShdw>
                </a:effectLst>
                <a:latin typeface="Times New Roman" pitchFamily="18" charset="0"/>
              </a:rPr>
              <a:t>, una poesía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e</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crita</a:t>
            </a:r>
            <a:r>
              <a:rPr lang="es-ES_tradnl" sz="2600" dirty="0">
                <a:solidFill>
                  <a:srgbClr val="0000CC"/>
                </a:solidFill>
                <a:effectLst>
                  <a:outerShdw blurRad="38100" dist="38100" dir="2700000" algn="tl">
                    <a:srgbClr val="000000">
                      <a:alpha val="43137"/>
                    </a:srgbClr>
                  </a:outerShdw>
                </a:effectLst>
                <a:latin typeface="Times New Roman" pitchFamily="18" charset="0"/>
              </a:rPr>
              <a:t> por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Nicolá</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CC"/>
                </a:solidFill>
                <a:effectLst>
                  <a:outerShdw blurRad="38100" dist="38100" dir="2700000" algn="tl">
                    <a:srgbClr val="000000">
                      <a:alpha val="43137"/>
                    </a:srgbClr>
                  </a:outerShdw>
                </a:effectLst>
                <a:latin typeface="Times New Roman" pitchFamily="18" charset="0"/>
              </a:rPr>
              <a:t> Guillén, en mil noveciento</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cincuenta y tre</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y que se encontraba en lo</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archivo</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del periódico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Gramma</a:t>
            </a:r>
            <a:r>
              <a:rPr lang="es-ES_tradnl" sz="2600" dirty="0">
                <a:solidFill>
                  <a:srgbClr val="0000CC"/>
                </a:solidFill>
                <a:effectLst>
                  <a:outerShdw blurRad="38100" dist="38100" dir="2700000" algn="tl">
                    <a:srgbClr val="000000">
                      <a:alpha val="43137"/>
                    </a:srgbClr>
                  </a:outerShdw>
                </a:effectLst>
                <a:latin typeface="Times New Roman" pitchFamily="18" charset="0"/>
              </a:rPr>
              <a:t>. La jornada de la prensa en Camagüey prevé en su programación el intercambio con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e</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tudiante</a:t>
            </a:r>
            <a:r>
              <a:rPr lang="es-ES_tradnl" sz="2800" b="1" dirty="0" err="1">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de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periodi</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mo</a:t>
            </a:r>
            <a:r>
              <a:rPr lang="es-ES_tradnl" sz="2600" dirty="0">
                <a:solidFill>
                  <a:srgbClr val="0000CC"/>
                </a:solidFill>
                <a:effectLst>
                  <a:outerShdw blurRad="38100" dist="38100" dir="2700000" algn="tl">
                    <a:srgbClr val="000000">
                      <a:alpha val="43137"/>
                    </a:srgbClr>
                  </a:outerShdw>
                </a:effectLst>
                <a:latin typeface="Times New Roman" pitchFamily="18" charset="0"/>
              </a:rPr>
              <a:t> y organi</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mo</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de la Provincia, la colocación de una ofrenda floral a José Martí, un taller sobre página</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Web personale</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conferencia</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sobre género y comunicación, encuentro</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deportivo</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entre otra</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accione</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CC"/>
                </a:solidFill>
                <a:effectLst>
                  <a:outerShdw blurRad="38100" dist="38100" dir="2700000" algn="tl">
                    <a:srgbClr val="000000">
                      <a:alpha val="43137"/>
                    </a:srgbClr>
                  </a:outerShdw>
                </a:effectLst>
                <a:latin typeface="Times New Roman" pitchFamily="18" charset="0"/>
              </a:rPr>
              <a:t>.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De</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de</a:t>
            </a:r>
            <a:r>
              <a:rPr lang="es-ES_tradnl" sz="2600" dirty="0">
                <a:solidFill>
                  <a:srgbClr val="0000CC"/>
                </a:solidFill>
                <a:effectLst>
                  <a:outerShdw blurRad="38100" dist="38100" dir="2700000" algn="tl">
                    <a:srgbClr val="000000">
                      <a:alpha val="43137"/>
                    </a:srgbClr>
                  </a:outerShdw>
                </a:effectLst>
                <a:latin typeface="Times New Roman" pitchFamily="18" charset="0"/>
              </a:rPr>
              <a:t> Camagüey, Judith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Márque</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CC"/>
                </a:solidFill>
                <a:effectLst>
                  <a:outerShdw blurRad="38100" dist="38100" dir="2700000" algn="tl">
                    <a:srgbClr val="000000">
                      <a:alpha val="43137"/>
                    </a:srgbClr>
                  </a:outerShdw>
                </a:effectLst>
                <a:latin typeface="Times New Roman" pitchFamily="18" charset="0"/>
              </a:rPr>
              <a:t>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Día</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CC"/>
                </a:solidFill>
                <a:effectLst>
                  <a:outerShdw blurRad="38100" dist="38100" dir="2700000" algn="tl">
                    <a:srgbClr val="000000">
                      <a:alpha val="43137"/>
                    </a:srgbClr>
                  </a:outerShdw>
                </a:effectLst>
                <a:latin typeface="Times New Roman" pitchFamily="18" charset="0"/>
              </a:rPr>
              <a:t>, </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Si</a:t>
            </a:r>
            <a:r>
              <a:rPr lang="es-ES_tradnl" sz="26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CC"/>
                </a:solidFill>
                <a:effectLst>
                  <a:outerShdw blurRad="38100" dist="38100" dir="2700000" algn="tl">
                    <a:srgbClr val="000000">
                      <a:alpha val="43137"/>
                    </a:srgbClr>
                  </a:outerShdw>
                </a:effectLst>
                <a:latin typeface="Times New Roman" pitchFamily="18" charset="0"/>
              </a:rPr>
              <a:t>tema</a:t>
            </a:r>
            <a:r>
              <a:rPr lang="es-ES_tradnl" sz="2600" dirty="0">
                <a:solidFill>
                  <a:srgbClr val="0000CC"/>
                </a:solidFill>
                <a:effectLst>
                  <a:outerShdw blurRad="38100" dist="38100" dir="2700000" algn="tl">
                    <a:srgbClr val="000000">
                      <a:alpha val="43137"/>
                    </a:srgbClr>
                  </a:outerShdw>
                </a:effectLst>
                <a:latin typeface="Times New Roman" pitchFamily="18" charset="0"/>
              </a:rPr>
              <a:t> Informativo de la Televisión Cubana.</a:t>
            </a:r>
          </a:p>
        </p:txBody>
      </p:sp>
      <p:pic>
        <p:nvPicPr>
          <p:cNvPr id="2" name="Ex.VeneNoticias">
            <a:hlinkClick r:id="" action="ppaction://media"/>
            <a:extLst>
              <a:ext uri="{FF2B5EF4-FFF2-40B4-BE49-F238E27FC236}">
                <a16:creationId xmlns:a16="http://schemas.microsoft.com/office/drawing/2014/main" id="{74A422FD-A0FE-998C-DF2E-EAB01FEB4B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584200"/>
            <a:ext cx="101600" cy="101600"/>
          </a:xfrm>
          <a:prstGeom prst="rect">
            <a:avLst/>
          </a:prstGeom>
        </p:spPr>
      </p:pic>
      <p:pic>
        <p:nvPicPr>
          <p:cNvPr id="3" name="Ex.Camaguey.Breve">
            <a:hlinkClick r:id="" action="ppaction://media"/>
            <a:extLst>
              <a:ext uri="{FF2B5EF4-FFF2-40B4-BE49-F238E27FC236}">
                <a16:creationId xmlns:a16="http://schemas.microsoft.com/office/drawing/2014/main" id="{ABE062BB-B552-9BA0-5BF6-D1D4FE4B19BB}"/>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391400" y="558800"/>
            <a:ext cx="152400" cy="152400"/>
          </a:xfrm>
          <a:prstGeom prst="rect">
            <a:avLst/>
          </a:prstGeom>
        </p:spPr>
      </p:pic>
    </p:spTree>
    <p:extLst>
      <p:ext uri="{BB962C8B-B14F-4D97-AF65-F5344CB8AC3E}">
        <p14:creationId xmlns:p14="http://schemas.microsoft.com/office/powerpoint/2010/main" val="3352222926"/>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7347">
                                            <p:bg/>
                                          </p:spTgt>
                                        </p:tgtEl>
                                        <p:attrNameLst>
                                          <p:attrName>style.visibility</p:attrName>
                                        </p:attrNameLst>
                                      </p:cBhvr>
                                      <p:to>
                                        <p:strVal val="visible"/>
                                      </p:to>
                                    </p:set>
                                    <p:anim calcmode="lin" valueType="num">
                                      <p:cBhvr>
                                        <p:cTn id="7" dur="500" fill="hold"/>
                                        <p:tgtEl>
                                          <p:spTgt spid="57347">
                                            <p:bg/>
                                          </p:spTgt>
                                        </p:tgtEl>
                                        <p:attrNameLst>
                                          <p:attrName>ppt_x</p:attrName>
                                        </p:attrNameLst>
                                      </p:cBhvr>
                                      <p:tavLst>
                                        <p:tav tm="0">
                                          <p:val>
                                            <p:strVal val="#ppt_x-.2"/>
                                          </p:val>
                                        </p:tav>
                                        <p:tav tm="100000">
                                          <p:val>
                                            <p:strVal val="#ppt_x"/>
                                          </p:val>
                                        </p:tav>
                                      </p:tavLst>
                                    </p:anim>
                                    <p:anim calcmode="lin" valueType="num">
                                      <p:cBhvr>
                                        <p:cTn id="8" dur="500" fill="hold"/>
                                        <p:tgtEl>
                                          <p:spTgt spid="57347">
                                            <p:bg/>
                                          </p:spTgt>
                                        </p:tgtEl>
                                        <p:attrNameLst>
                                          <p:attrName>ppt_y</p:attrName>
                                        </p:attrNameLst>
                                      </p:cBhvr>
                                      <p:tavLst>
                                        <p:tav tm="0">
                                          <p:val>
                                            <p:strVal val="#ppt_y"/>
                                          </p:val>
                                        </p:tav>
                                        <p:tav tm="100000">
                                          <p:val>
                                            <p:strVal val="#ppt_y"/>
                                          </p:val>
                                        </p:tav>
                                      </p:tavLst>
                                    </p:anim>
                                    <p:animEffect transition="in" filter="wipe(right)" prLst="gradientSize: 0.1">
                                      <p:cBhvr>
                                        <p:cTn id="9" dur="500"/>
                                        <p:tgtEl>
                                          <p:spTgt spid="57347">
                                            <p:bg/>
                                          </p:spTgt>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p:cTn id="13" dur="500" fill="hold"/>
                                        <p:tgtEl>
                                          <p:spTgt spid="57347">
                                            <p:txEl>
                                              <p:pRg st="1" end="1"/>
                                            </p:txEl>
                                          </p:spTgt>
                                        </p:tgtEl>
                                        <p:attrNameLst>
                                          <p:attrName>ppt_x</p:attrName>
                                        </p:attrNameLst>
                                      </p:cBhvr>
                                      <p:tavLst>
                                        <p:tav tm="0">
                                          <p:val>
                                            <p:strVal val="#ppt_x-.2"/>
                                          </p:val>
                                        </p:tav>
                                        <p:tav tm="100000">
                                          <p:val>
                                            <p:strVal val="#ppt_x"/>
                                          </p:val>
                                        </p:tav>
                                      </p:tavLst>
                                    </p:anim>
                                    <p:anim calcmode="lin" valueType="num">
                                      <p:cBhvr>
                                        <p:cTn id="14" dur="500" fill="hold"/>
                                        <p:tgtEl>
                                          <p:spTgt spid="5734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5" dur="500"/>
                                        <p:tgtEl>
                                          <p:spTgt spid="57347">
                                            <p:txEl>
                                              <p:pRg st="1" end="1"/>
                                            </p:txEl>
                                          </p:spTgt>
                                        </p:tgtEl>
                                      </p:cBhvr>
                                    </p:animEffect>
                                  </p:childTnLst>
                                </p:cTn>
                              </p:par>
                            </p:childTnLst>
                          </p:cTn>
                        </p:par>
                        <p:par>
                          <p:cTn id="16" fill="hold">
                            <p:stCondLst>
                              <p:cond delay="1000"/>
                            </p:stCondLst>
                            <p:childTnLst>
                              <p:par>
                                <p:cTn id="17" presetID="29" presetClass="entr" presetSubtype="0" fill="hold" grpId="0" nodeType="after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p:cTn id="19" dur="500" fill="hold"/>
                                        <p:tgtEl>
                                          <p:spTgt spid="57347">
                                            <p:txEl>
                                              <p:pRg st="2" end="2"/>
                                            </p:txEl>
                                          </p:spTgt>
                                        </p:tgtEl>
                                        <p:attrNameLst>
                                          <p:attrName>ppt_x</p:attrName>
                                        </p:attrNameLst>
                                      </p:cBhvr>
                                      <p:tavLst>
                                        <p:tav tm="0">
                                          <p:val>
                                            <p:strVal val="#ppt_x-.2"/>
                                          </p:val>
                                        </p:tav>
                                        <p:tav tm="100000">
                                          <p:val>
                                            <p:strVal val="#ppt_x"/>
                                          </p:val>
                                        </p:tav>
                                      </p:tavLst>
                                    </p:anim>
                                    <p:anim calcmode="lin" valueType="num">
                                      <p:cBhvr>
                                        <p:cTn id="20" dur="500" fill="hold"/>
                                        <p:tgtEl>
                                          <p:spTgt spid="5734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1" dur="500"/>
                                        <p:tgtEl>
                                          <p:spTgt spid="5734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081"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57347">
                                            <p:txEl>
                                              <p:pRg st="3" end="3"/>
                                            </p:txEl>
                                          </p:spTgt>
                                        </p:tgtEl>
                                        <p:attrNameLst>
                                          <p:attrName>style.visibility</p:attrName>
                                        </p:attrNameLst>
                                      </p:cBhvr>
                                      <p:to>
                                        <p:strVal val="visible"/>
                                      </p:to>
                                    </p:set>
                                    <p:anim calcmode="lin" valueType="num">
                                      <p:cBhvr>
                                        <p:cTn id="30" dur="500" fill="hold"/>
                                        <p:tgtEl>
                                          <p:spTgt spid="57347">
                                            <p:txEl>
                                              <p:pRg st="3" end="3"/>
                                            </p:txEl>
                                          </p:spTgt>
                                        </p:tgtEl>
                                        <p:attrNameLst>
                                          <p:attrName>ppt_x</p:attrName>
                                        </p:attrNameLst>
                                      </p:cBhvr>
                                      <p:tavLst>
                                        <p:tav tm="0">
                                          <p:val>
                                            <p:strVal val="#ppt_x-.2"/>
                                          </p:val>
                                        </p:tav>
                                        <p:tav tm="100000">
                                          <p:val>
                                            <p:strVal val="#ppt_x"/>
                                          </p:val>
                                        </p:tav>
                                      </p:tavLst>
                                    </p:anim>
                                    <p:anim calcmode="lin" valueType="num">
                                      <p:cBhvr>
                                        <p:cTn id="31" dur="500" fill="hold"/>
                                        <p:tgtEl>
                                          <p:spTgt spid="5734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2" dur="500"/>
                                        <p:tgtEl>
                                          <p:spTgt spid="57347">
                                            <p:txEl>
                                              <p:pRg st="3" end="3"/>
                                            </p:txEl>
                                          </p:spTgt>
                                        </p:tgtEl>
                                      </p:cBhvr>
                                    </p:animEffect>
                                  </p:childTnLst>
                                </p:cTn>
                              </p:par>
                            </p:childTnLst>
                          </p:cTn>
                        </p:par>
                        <p:par>
                          <p:cTn id="33" fill="hold">
                            <p:stCondLst>
                              <p:cond delay="500"/>
                            </p:stCondLst>
                            <p:childTnLst>
                              <p:par>
                                <p:cTn id="34" presetID="29" presetClass="entr" presetSubtype="0" fill="hold" grpId="0" nodeType="afterEffect">
                                  <p:stCondLst>
                                    <p:cond delay="0"/>
                                  </p:stCondLst>
                                  <p:childTnLst>
                                    <p:set>
                                      <p:cBhvr>
                                        <p:cTn id="35" dur="1" fill="hold">
                                          <p:stCondLst>
                                            <p:cond delay="0"/>
                                          </p:stCondLst>
                                        </p:cTn>
                                        <p:tgtEl>
                                          <p:spTgt spid="57347">
                                            <p:txEl>
                                              <p:pRg st="4" end="4"/>
                                            </p:txEl>
                                          </p:spTgt>
                                        </p:tgtEl>
                                        <p:attrNameLst>
                                          <p:attrName>style.visibility</p:attrName>
                                        </p:attrNameLst>
                                      </p:cBhvr>
                                      <p:to>
                                        <p:strVal val="visible"/>
                                      </p:to>
                                    </p:set>
                                    <p:anim calcmode="lin" valueType="num">
                                      <p:cBhvr>
                                        <p:cTn id="36" dur="500" fill="hold"/>
                                        <p:tgtEl>
                                          <p:spTgt spid="57347">
                                            <p:txEl>
                                              <p:pRg st="4" end="4"/>
                                            </p:txEl>
                                          </p:spTgt>
                                        </p:tgtEl>
                                        <p:attrNameLst>
                                          <p:attrName>ppt_x</p:attrName>
                                        </p:attrNameLst>
                                      </p:cBhvr>
                                      <p:tavLst>
                                        <p:tav tm="0">
                                          <p:val>
                                            <p:strVal val="#ppt_x-.2"/>
                                          </p:val>
                                        </p:tav>
                                        <p:tav tm="100000">
                                          <p:val>
                                            <p:strVal val="#ppt_x"/>
                                          </p:val>
                                        </p:tav>
                                      </p:tavLst>
                                    </p:anim>
                                    <p:anim calcmode="lin" valueType="num">
                                      <p:cBhvr>
                                        <p:cTn id="37" dur="500" fill="hold"/>
                                        <p:tgtEl>
                                          <p:spTgt spid="5734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8" dur="500"/>
                                        <p:tgtEl>
                                          <p:spTgt spid="57347">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1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44"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57347" grpId="0" uiExpand="1"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type="body" sz="half" idx="4294967295"/>
          </p:nvPr>
        </p:nvSpPr>
        <p:spPr>
          <a:xfrm>
            <a:off x="342900" y="508000"/>
            <a:ext cx="8458200" cy="6096000"/>
          </a:xfrm>
          <a:solidFill>
            <a:schemeClr val="bg1">
              <a:lumMod val="95000"/>
            </a:schemeClr>
          </a:solidFill>
          <a:ln w="19050">
            <a:solidFill>
              <a:srgbClr val="0000FF"/>
            </a:solidFill>
            <a:prstDash val="sysDash"/>
          </a:ln>
        </p:spPr>
        <p:txBody>
          <a:bodyPr>
            <a:normAutofit fontScale="92500" lnSpcReduction="20000"/>
          </a:bodyPr>
          <a:lstStyle/>
          <a:p>
            <a:pPr eaLnBrk="1" hangingPunct="1">
              <a:lnSpc>
                <a:spcPct val="90000"/>
              </a:lnSpc>
              <a:buFontTx/>
              <a:buNone/>
            </a:pPr>
            <a:r>
              <a:rPr lang="es-ES_tradnl" sz="2800" b="1" u="sng" dirty="0">
                <a:solidFill>
                  <a:srgbClr val="0000FF"/>
                </a:solidFill>
                <a:latin typeface="Times New Roman" pitchFamily="18" charset="0"/>
              </a:rPr>
              <a:t>Argentina</a:t>
            </a:r>
            <a:r>
              <a:rPr lang="es-ES_tradnl" sz="2800" dirty="0">
                <a:solidFill>
                  <a:srgbClr val="0000FF"/>
                </a:solidFill>
                <a:latin typeface="Times New Roman" pitchFamily="18" charset="0"/>
              </a:rPr>
              <a:t>:</a:t>
            </a:r>
          </a:p>
          <a:p>
            <a:pPr algn="ctr" eaLnBrk="1" hangingPunct="1">
              <a:lnSpc>
                <a:spcPts val="2500"/>
              </a:lnSpc>
            </a:pPr>
            <a:r>
              <a:rPr lang="es-ES_tradnl" sz="2600" dirty="0">
                <a:solidFill>
                  <a:srgbClr val="0000FF"/>
                </a:solidFill>
                <a:effectLst>
                  <a:outerShdw blurRad="38100" dist="38100" dir="2700000" algn="tl">
                    <a:srgbClr val="000000">
                      <a:alpha val="43137"/>
                    </a:srgbClr>
                  </a:outerShdw>
                </a:effectLst>
                <a:latin typeface="Times New Roman" pitchFamily="18" charset="0"/>
              </a:rPr>
              <a:t>En la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bú</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queda</a:t>
            </a:r>
            <a:r>
              <a:rPr lang="es-ES_tradnl" sz="2600" dirty="0">
                <a:solidFill>
                  <a:srgbClr val="0000FF"/>
                </a:solidFill>
                <a:effectLst>
                  <a:outerShdw blurRad="38100" dist="38100" dir="2700000" algn="tl">
                    <a:srgbClr val="000000">
                      <a:alpha val="43137"/>
                    </a:srgbClr>
                  </a:outerShdw>
                </a:effectLst>
                <a:latin typeface="Times New Roman" pitchFamily="18" charset="0"/>
              </a:rPr>
              <a:t> siguen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prófugo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lo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delincuente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que mataron a un policía y a un comerciante durante el intento de asalto a una inmobiliaria de Lanú</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El efectivo murió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ante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de llegar al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ho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pital</a:t>
            </a:r>
            <a:r>
              <a:rPr lang="es-ES_tradnl" sz="2600" dirty="0">
                <a:solidFill>
                  <a:srgbClr val="0000FF"/>
                </a:solidFill>
                <a:effectLst>
                  <a:outerShdw blurRad="38100" dist="38100" dir="2700000" algn="tl">
                    <a:srgbClr val="000000">
                      <a:alpha val="43137"/>
                    </a:srgbClr>
                  </a:outerShdw>
                </a:effectLst>
                <a:latin typeface="Times New Roman" pitchFamily="18" charset="0"/>
              </a:rPr>
              <a:t> y el dueño del negocio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de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pué</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de haber sido operado.</a:t>
            </a:r>
          </a:p>
          <a:p>
            <a:pPr algn="ctr" eaLnBrk="1" hangingPunct="1">
              <a:lnSpc>
                <a:spcPts val="2500"/>
              </a:lnSpc>
              <a:spcBef>
                <a:spcPts val="0"/>
              </a:spcBef>
            </a:pPr>
            <a:r>
              <a:rPr lang="es-ES_tradnl" sz="2600" dirty="0">
                <a:solidFill>
                  <a:srgbClr val="0000FF"/>
                </a:solidFill>
                <a:effectLst>
                  <a:outerShdw blurRad="38100" dist="38100" dir="2700000" algn="tl">
                    <a:srgbClr val="000000">
                      <a:alpha val="43137"/>
                    </a:srgbClr>
                  </a:outerShdw>
                </a:effectLst>
                <a:latin typeface="Times New Roman" pitchFamily="18" charset="0"/>
              </a:rPr>
              <a:t>Billetera</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atenta</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Reunión en Gobierno con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supermercadi</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ta</a:t>
            </a:r>
            <a:r>
              <a:rPr lang="es-ES_tradnl" sz="2800" b="1" dirty="0" err="1">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y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productore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de alimento</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Acordaron bajar un cinco porciento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lo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precio</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de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lo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producto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b="1" u="sng" dirty="0">
                <a:solidFill>
                  <a:srgbClr val="C00000"/>
                </a:solidFill>
                <a:effectLst>
                  <a:outerShdw blurRad="38100" dist="38100" dir="2700000" algn="tl">
                    <a:srgbClr val="000000">
                      <a:alpha val="43137"/>
                    </a:srgbClr>
                  </a:outerShdw>
                </a:effectLst>
                <a:latin typeface="Times New Roman" pitchFamily="18" charset="0"/>
              </a:rPr>
              <a:t> </a:t>
            </a:r>
            <a:r>
              <a:rPr lang="es-ES_tradnl" sz="2600" dirty="0">
                <a:solidFill>
                  <a:srgbClr val="0000FF"/>
                </a:solidFill>
                <a:effectLst>
                  <a:outerShdw blurRad="38100" dist="38100" dir="2700000" algn="tl">
                    <a:srgbClr val="000000">
                      <a:alpha val="43137"/>
                    </a:srgbClr>
                  </a:outerShdw>
                </a:effectLst>
                <a:latin typeface="Times New Roman" pitchFamily="18" charset="0"/>
              </a:rPr>
              <a:t>de la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cana</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ta</a:t>
            </a:r>
            <a:r>
              <a:rPr lang="es-ES_tradnl" sz="2600" dirty="0">
                <a:solidFill>
                  <a:srgbClr val="0000FF"/>
                </a:solidFill>
                <a:effectLst>
                  <a:outerShdw blurRad="38100" dist="38100" dir="2700000" algn="tl">
                    <a:srgbClr val="000000">
                      <a:alpha val="43137"/>
                    </a:srgbClr>
                  </a:outerShdw>
                </a:effectLst>
                <a:latin typeface="Times New Roman" pitchFamily="18" charset="0"/>
              </a:rPr>
              <a:t> básica.</a:t>
            </a:r>
          </a:p>
          <a:p>
            <a:pPr eaLnBrk="1" hangingPunct="1">
              <a:lnSpc>
                <a:spcPct val="90000"/>
              </a:lnSpc>
              <a:buFontTx/>
              <a:buNone/>
            </a:pPr>
            <a:endParaRPr lang="es-ES_tradnl" sz="1000" dirty="0">
              <a:latin typeface="Times New Roman" pitchFamily="18" charset="0"/>
            </a:endParaRPr>
          </a:p>
          <a:p>
            <a:pPr eaLnBrk="1" hangingPunct="1">
              <a:lnSpc>
                <a:spcPct val="90000"/>
              </a:lnSpc>
              <a:buFontTx/>
              <a:buNone/>
            </a:pPr>
            <a:r>
              <a:rPr lang="es-ES_tradnl" sz="2800" b="1" u="sng" dirty="0">
                <a:solidFill>
                  <a:srgbClr val="0000FF"/>
                </a:solidFill>
                <a:latin typeface="Times New Roman" pitchFamily="18" charset="0"/>
              </a:rPr>
              <a:t>Chile</a:t>
            </a:r>
            <a:r>
              <a:rPr lang="es-ES_tradnl" sz="2800" dirty="0">
                <a:solidFill>
                  <a:srgbClr val="0000FF"/>
                </a:solidFill>
                <a:latin typeface="Times New Roman" pitchFamily="18" charset="0"/>
              </a:rPr>
              <a:t>:</a:t>
            </a:r>
          </a:p>
          <a:p>
            <a:pPr algn="ctr" eaLnBrk="1" hangingPunct="1">
              <a:lnSpc>
                <a:spcPts val="2500"/>
              </a:lnSpc>
            </a:pPr>
            <a:r>
              <a:rPr lang="es-ES_tradnl" sz="2600" dirty="0" err="1">
                <a:solidFill>
                  <a:srgbClr val="0000FF"/>
                </a:solidFill>
                <a:effectLst>
                  <a:outerShdw blurRad="38100" dist="38100" dir="2700000" algn="tl">
                    <a:srgbClr val="000000">
                      <a:alpha val="43137"/>
                    </a:srgbClr>
                  </a:outerShdw>
                </a:effectLst>
                <a:latin typeface="Times New Roman" pitchFamily="18" charset="0"/>
              </a:rPr>
              <a:t>De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pué</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de cinco día</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de intensa lluvia y viento, así amaneció la cordillera. Prácticamente no nevó. La razón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tá</a:t>
            </a:r>
            <a:r>
              <a:rPr lang="es-ES_tradnl" sz="2600" dirty="0">
                <a:solidFill>
                  <a:srgbClr val="0000FF"/>
                </a:solidFill>
                <a:effectLst>
                  <a:outerShdw blurRad="38100" dist="38100" dir="2700000" algn="tl">
                    <a:srgbClr val="000000">
                      <a:alpha val="43137"/>
                    </a:srgbClr>
                  </a:outerShdw>
                </a:effectLst>
                <a:latin typeface="Times New Roman" pitchFamily="18" charset="0"/>
              </a:rPr>
              <a:t> en la elevación del isoterma cero, el límite en el que el agua caída se congela y se tran</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forma en nieve. Si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é</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te</a:t>
            </a:r>
            <a:r>
              <a:rPr lang="es-ES_tradnl" sz="2600" dirty="0">
                <a:solidFill>
                  <a:srgbClr val="0000FF"/>
                </a:solidFill>
                <a:effectLst>
                  <a:outerShdw blurRad="38100" dist="38100" dir="2700000" algn="tl">
                    <a:srgbClr val="000000">
                      <a:alpha val="43137"/>
                    </a:srgbClr>
                  </a:outerShdw>
                </a:effectLst>
                <a:latin typeface="Times New Roman" pitchFamily="18" charset="0"/>
              </a:rPr>
              <a:t> generalmente se ubica a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lo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do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mil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seteciento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metro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de altura, por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to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día</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superó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lo</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tre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mil, e</a:t>
            </a:r>
            <a:r>
              <a:rPr lang="es-ES_tradnl" sz="2600" b="1" u="sng" dirty="0">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decir, que el agua se congeló, pero mucho má</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arriba que lo normal. La elevación del isoterma cero se debió a la</a:t>
            </a:r>
            <a:r>
              <a:rPr lang="es-ES_tradnl" sz="2800" b="1" dirty="0">
                <a:solidFill>
                  <a:srgbClr val="006600"/>
                </a:solidFill>
                <a:effectLst>
                  <a:outerShdw blurRad="38100" dist="38100" dir="2700000" algn="tl">
                    <a:srgbClr val="000000">
                      <a:alpha val="43137"/>
                    </a:srgbClr>
                  </a:outerShdw>
                </a:effectLst>
                <a:latin typeface="Times New Roman" pitchFamily="18" charset="0"/>
              </a:rPr>
              <a:t>s</a:t>
            </a:r>
            <a:r>
              <a:rPr lang="es-ES_tradnl" sz="2600" dirty="0">
                <a:solidFill>
                  <a:srgbClr val="0000FF"/>
                </a:solidFill>
                <a:effectLst>
                  <a:outerShdw blurRad="38100" dist="38100" dir="2700000" algn="tl">
                    <a:srgbClr val="000000">
                      <a:alpha val="43137"/>
                    </a:srgbClr>
                  </a:outerShdw>
                </a:effectLst>
                <a:latin typeface="Times New Roman" pitchFamily="18" charset="0"/>
              </a:rPr>
              <a:t>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alta</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temperatura</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a:solidFill>
                  <a:srgbClr val="0000FF"/>
                </a:solidFill>
                <a:effectLst>
                  <a:outerShdw blurRad="38100" dist="38100" dir="2700000" algn="tl">
                    <a:srgbClr val="000000">
                      <a:alpha val="43137"/>
                    </a:srgbClr>
                  </a:outerShdw>
                </a:effectLst>
                <a:latin typeface="Times New Roman" pitchFamily="18" charset="0"/>
              </a:rPr>
              <a:t> que caracterizaron a </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e</a:t>
            </a:r>
            <a:r>
              <a:rPr lang="es-ES_tradnl" sz="2600" b="1" u="sng" dirty="0" err="1">
                <a:solidFill>
                  <a:srgbClr val="C00000"/>
                </a:solidFill>
                <a:effectLst>
                  <a:outerShdw blurRad="38100" dist="38100" dir="2700000" algn="tl">
                    <a:srgbClr val="000000">
                      <a:alpha val="43137"/>
                    </a:srgbClr>
                  </a:outerShdw>
                </a:effectLst>
                <a:latin typeface="Times New Roman" pitchFamily="18" charset="0"/>
              </a:rPr>
              <a:t>h</a:t>
            </a:r>
            <a:r>
              <a:rPr lang="es-ES_tradnl" sz="2600" dirty="0" err="1">
                <a:solidFill>
                  <a:srgbClr val="0000FF"/>
                </a:solidFill>
                <a:effectLst>
                  <a:outerShdw blurRad="38100" dist="38100" dir="2700000" algn="tl">
                    <a:srgbClr val="000000">
                      <a:alpha val="43137"/>
                    </a:srgbClr>
                  </a:outerShdw>
                </a:effectLst>
                <a:latin typeface="Times New Roman" pitchFamily="18" charset="0"/>
              </a:rPr>
              <a:t>te</a:t>
            </a:r>
            <a:r>
              <a:rPr lang="es-ES_tradnl" sz="2600" dirty="0">
                <a:solidFill>
                  <a:srgbClr val="0000FF"/>
                </a:solidFill>
                <a:effectLst>
                  <a:outerShdw blurRad="38100" dist="38100" dir="2700000" algn="tl">
                    <a:srgbClr val="000000">
                      <a:alpha val="43137"/>
                    </a:srgbClr>
                  </a:outerShdw>
                </a:effectLst>
                <a:latin typeface="Times New Roman" pitchFamily="18" charset="0"/>
              </a:rPr>
              <a:t> frente.</a:t>
            </a:r>
            <a:endParaRPr lang="en-US" sz="2600" dirty="0">
              <a:solidFill>
                <a:srgbClr val="0000FF"/>
              </a:solidFill>
              <a:effectLst>
                <a:outerShdw blurRad="38100" dist="38100" dir="2700000" algn="tl">
                  <a:srgbClr val="000000">
                    <a:alpha val="43137"/>
                  </a:srgbClr>
                </a:outerShdw>
              </a:effectLst>
              <a:latin typeface="Times New Roman" pitchFamily="18" charset="0"/>
            </a:endParaRPr>
          </a:p>
        </p:txBody>
      </p:sp>
      <p:pic>
        <p:nvPicPr>
          <p:cNvPr id="2" name="Ex.ArgNotic">
            <a:hlinkClick r:id="" action="ppaction://media"/>
            <a:extLst>
              <a:ext uri="{FF2B5EF4-FFF2-40B4-BE49-F238E27FC236}">
                <a16:creationId xmlns:a16="http://schemas.microsoft.com/office/drawing/2014/main" id="{102C38AF-1E2F-8A48-AA4F-2BF5B60A40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29400" y="3327400"/>
            <a:ext cx="228600" cy="228600"/>
          </a:xfrm>
          <a:prstGeom prst="rect">
            <a:avLst/>
          </a:prstGeom>
        </p:spPr>
      </p:pic>
      <p:pic>
        <p:nvPicPr>
          <p:cNvPr id="4" name="Ex.Chile.NtiTV">
            <a:hlinkClick r:id="" action="ppaction://media"/>
            <a:extLst>
              <a:ext uri="{FF2B5EF4-FFF2-40B4-BE49-F238E27FC236}">
                <a16:creationId xmlns:a16="http://schemas.microsoft.com/office/drawing/2014/main" id="{C1C81060-69D3-407C-E659-BC24F035ED2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01280" y="3327400"/>
            <a:ext cx="228600" cy="228600"/>
          </a:xfrm>
          <a:prstGeom prst="rect">
            <a:avLst/>
          </a:prstGeom>
        </p:spPr>
      </p:pic>
    </p:spTree>
    <p:extLst>
      <p:ext uri="{BB962C8B-B14F-4D97-AF65-F5344CB8AC3E}">
        <p14:creationId xmlns:p14="http://schemas.microsoft.com/office/powerpoint/2010/main" val="405500455"/>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55299">
                                            <p:bg/>
                                          </p:spTgt>
                                        </p:tgtEl>
                                        <p:attrNameLst>
                                          <p:attrName>style.visibility</p:attrName>
                                        </p:attrNameLst>
                                      </p:cBhvr>
                                      <p:to>
                                        <p:strVal val="visible"/>
                                      </p:to>
                                    </p:set>
                                    <p:animEffect transition="in" filter="wheel(4)">
                                      <p:cBhvr>
                                        <p:cTn id="7" dur="500"/>
                                        <p:tgtEl>
                                          <p:spTgt spid="55299">
                                            <p:bg/>
                                          </p:spTgt>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55299">
                                            <p:txEl>
                                              <p:pRg st="0" end="0"/>
                                            </p:txEl>
                                          </p:spTgt>
                                        </p:tgtEl>
                                        <p:attrNameLst>
                                          <p:attrName>style.visibility</p:attrName>
                                        </p:attrNameLst>
                                      </p:cBhvr>
                                      <p:to>
                                        <p:strVal val="visible"/>
                                      </p:to>
                                    </p:set>
                                    <p:animEffect transition="in" filter="wheel(4)">
                                      <p:cBhvr>
                                        <p:cTn id="11" dur="500"/>
                                        <p:tgtEl>
                                          <p:spTgt spid="55299">
                                            <p:txEl>
                                              <p:pRg st="0" end="0"/>
                                            </p:txEl>
                                          </p:spTgt>
                                        </p:tgtEl>
                                      </p:cBhvr>
                                    </p:animEffect>
                                  </p:childTnLst>
                                </p:cTn>
                              </p:par>
                            </p:childTnLst>
                          </p:cTn>
                        </p:par>
                        <p:par>
                          <p:cTn id="12" fill="hold">
                            <p:stCondLst>
                              <p:cond delay="1000"/>
                            </p:stCondLst>
                            <p:childTnLst>
                              <p:par>
                                <p:cTn id="13" presetID="21" presetClass="entr" presetSubtype="4" fill="hold" grpId="0" nodeType="afterEffect">
                                  <p:stCondLst>
                                    <p:cond delay="0"/>
                                  </p:stCondLst>
                                  <p:childTnLst>
                                    <p:set>
                                      <p:cBhvr>
                                        <p:cTn id="14" dur="1" fill="hold">
                                          <p:stCondLst>
                                            <p:cond delay="0"/>
                                          </p:stCondLst>
                                        </p:cTn>
                                        <p:tgtEl>
                                          <p:spTgt spid="55299">
                                            <p:txEl>
                                              <p:pRg st="1" end="1"/>
                                            </p:txEl>
                                          </p:spTgt>
                                        </p:tgtEl>
                                        <p:attrNameLst>
                                          <p:attrName>style.visibility</p:attrName>
                                        </p:attrNameLst>
                                      </p:cBhvr>
                                      <p:to>
                                        <p:strVal val="visible"/>
                                      </p:to>
                                    </p:set>
                                    <p:animEffect transition="in" filter="wheel(4)">
                                      <p:cBhvr>
                                        <p:cTn id="15" dur="500"/>
                                        <p:tgtEl>
                                          <p:spTgt spid="55299">
                                            <p:txEl>
                                              <p:pRg st="1" end="1"/>
                                            </p:txEl>
                                          </p:spTgt>
                                        </p:tgtEl>
                                      </p:cBhvr>
                                    </p:animEffect>
                                  </p:childTnLst>
                                </p:cTn>
                              </p:par>
                            </p:childTnLst>
                          </p:cTn>
                        </p:par>
                        <p:par>
                          <p:cTn id="16" fill="hold">
                            <p:stCondLst>
                              <p:cond delay="1500"/>
                            </p:stCondLst>
                            <p:childTnLst>
                              <p:par>
                                <p:cTn id="17" presetID="21" presetClass="entr" presetSubtype="4" fill="hold" grpId="0" nodeType="afterEffect">
                                  <p:stCondLst>
                                    <p:cond delay="0"/>
                                  </p:stCondLst>
                                  <p:childTnLst>
                                    <p:set>
                                      <p:cBhvr>
                                        <p:cTn id="18" dur="1" fill="hold">
                                          <p:stCondLst>
                                            <p:cond delay="0"/>
                                          </p:stCondLst>
                                        </p:cTn>
                                        <p:tgtEl>
                                          <p:spTgt spid="55299">
                                            <p:txEl>
                                              <p:pRg st="2" end="2"/>
                                            </p:txEl>
                                          </p:spTgt>
                                        </p:tgtEl>
                                        <p:attrNameLst>
                                          <p:attrName>style.visibility</p:attrName>
                                        </p:attrNameLst>
                                      </p:cBhvr>
                                      <p:to>
                                        <p:strVal val="visible"/>
                                      </p:to>
                                    </p:set>
                                    <p:animEffect transition="in" filter="wheel(4)">
                                      <p:cBhvr>
                                        <p:cTn id="19" dur="500"/>
                                        <p:tgtEl>
                                          <p:spTgt spid="5529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2935" fill="hold"/>
                                        <p:tgtEl>
                                          <p:spTgt spid="2"/>
                                        </p:tgtEl>
                                      </p:cBhvr>
                                    </p:cmd>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55299">
                                            <p:txEl>
                                              <p:pRg st="4" end="4"/>
                                            </p:txEl>
                                          </p:spTgt>
                                        </p:tgtEl>
                                        <p:attrNameLst>
                                          <p:attrName>style.visibility</p:attrName>
                                        </p:attrNameLst>
                                      </p:cBhvr>
                                      <p:to>
                                        <p:strVal val="visible"/>
                                      </p:to>
                                    </p:set>
                                    <p:animEffect transition="in" filter="wheel(4)">
                                      <p:cBhvr>
                                        <p:cTn id="28" dur="500"/>
                                        <p:tgtEl>
                                          <p:spTgt spid="55299">
                                            <p:txEl>
                                              <p:pRg st="4" end="4"/>
                                            </p:txEl>
                                          </p:spTgt>
                                        </p:tgtEl>
                                      </p:cBhvr>
                                    </p:animEffect>
                                  </p:childTnLst>
                                </p:cTn>
                              </p:par>
                            </p:childTnLst>
                          </p:cTn>
                        </p:par>
                        <p:par>
                          <p:cTn id="29" fill="hold">
                            <p:stCondLst>
                              <p:cond delay="500"/>
                            </p:stCondLst>
                            <p:childTnLst>
                              <p:par>
                                <p:cTn id="30" presetID="21" presetClass="entr" presetSubtype="4" fill="hold" grpId="0" nodeType="afterEffect">
                                  <p:stCondLst>
                                    <p:cond delay="0"/>
                                  </p:stCondLst>
                                  <p:childTnLst>
                                    <p:set>
                                      <p:cBhvr>
                                        <p:cTn id="31" dur="1" fill="hold">
                                          <p:stCondLst>
                                            <p:cond delay="0"/>
                                          </p:stCondLst>
                                        </p:cTn>
                                        <p:tgtEl>
                                          <p:spTgt spid="55299">
                                            <p:txEl>
                                              <p:pRg st="5" end="5"/>
                                            </p:txEl>
                                          </p:spTgt>
                                        </p:tgtEl>
                                        <p:attrNameLst>
                                          <p:attrName>style.visibility</p:attrName>
                                        </p:attrNameLst>
                                      </p:cBhvr>
                                      <p:to>
                                        <p:strVal val="visible"/>
                                      </p:to>
                                    </p:set>
                                    <p:animEffect transition="in" filter="wheel(4)">
                                      <p:cBhvr>
                                        <p:cTn id="32" dur="500"/>
                                        <p:tgtEl>
                                          <p:spTgt spid="552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74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8"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55299" grpId="0" uiExpand="1"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457200" y="2263014"/>
            <a:ext cx="8229600" cy="3776472"/>
          </a:xfrm>
          <a:ln w="28575">
            <a:solidFill>
              <a:srgbClr val="0000FF"/>
            </a:solidFill>
          </a:ln>
        </p:spPr>
        <p:txBody>
          <a:bodyPr/>
          <a:lstStyle/>
          <a:p>
            <a:pPr marL="0" marR="0" lvl="0" indent="0" algn="ctr" defTabSz="685800" rtl="0" eaLnBrk="1" fontAlgn="auto" latinLnBrk="0" hangingPunct="1">
              <a:lnSpc>
                <a:spcPts val="3500"/>
              </a:lnSpc>
              <a:spcBef>
                <a:spcPts val="0"/>
              </a:spcBef>
              <a:spcAft>
                <a:spcPts val="0"/>
              </a:spcAft>
              <a:buClrTx/>
              <a:buSzTx/>
              <a:buFont typeface="Arial" panose="020B0604020202020204" pitchFamily="34" charset="0"/>
              <a:buNone/>
              <a:tabLst/>
              <a:defRPr/>
            </a:pP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Por ejemplo, un bateador, eso e</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lo básico, que su</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mano</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re</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pondan tan rápido al e</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tímulo que le da a la vi</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ta ver una bola de béi</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bol que e</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lanzada a noventaicinco milla</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por hora de una di</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tancia de sesenta pie</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y que te deja apena</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micra</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de segundo</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para decidir si e</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tá bien o no hacerle swing. Segundo, no viene siempre derecho. Tiene variación de movimiento, porque puede ser curva, </a:t>
            </a:r>
            <a:r>
              <a:rPr kumimoji="0" lang="es-ES" sz="2400" b="0"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slyder</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entonce</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eso dificulta má</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el que la coordinación ojo</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mano</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la decisión, la decisión e</a:t>
            </a:r>
            <a:r>
              <a:rPr kumimoji="0" lang="es-ES" sz="2600" b="1" i="0" u="sng" strike="noStrike" kern="1200" cap="none" spc="0" normalizeH="0" baseline="0" noProof="0" dirty="0">
                <a:ln>
                  <a:noFill/>
                </a:ln>
                <a:solidFill>
                  <a:srgbClr val="BC0000"/>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s</a:t>
            </a:r>
            <a:r>
              <a:rPr kumimoji="0" lang="es-E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mn-cs"/>
              </a:rPr>
              <a:t> muy rápida. </a:t>
            </a:r>
            <a:endParaRPr kumimoji="0" lang="en-US" sz="24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476964" y="684067"/>
            <a:ext cx="8190072" cy="1200329"/>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240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Por otra parte, el fenómeno</a:t>
            </a:r>
            <a:r>
              <a:rPr kumimoji="0" lang="es-DO" sz="2400" i="0" u="none" strike="noStrike" kern="1600" cap="none" spc="0" normalizeH="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 de la </a:t>
            </a:r>
            <a:r>
              <a:rPr kumimoji="0" lang="es-DO" sz="24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hipercorrección</a:t>
            </a:r>
            <a:r>
              <a:rPr kumimoji="0" lang="es-DO" sz="2400" i="0" u="none" strike="noStrike" kern="1600" cap="none" spc="0" normalizeH="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 dominicana no se limita a los locutores y reporteros de noticias. También se observa a veces en el </a:t>
            </a:r>
            <a:r>
              <a:rPr kumimoji="0" lang="es-DO" sz="2400" b="1" i="0" u="none" strike="noStrike" kern="1600" cap="none" spc="0" normalizeH="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habla conversacional </a:t>
            </a:r>
            <a:r>
              <a:rPr kumimoji="0" lang="es-DO" sz="2400" i="0" u="none" strike="noStrike" kern="1600" cap="none" spc="0" normalizeH="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de otras personas.</a:t>
            </a:r>
            <a:endParaRPr kumimoji="0" lang="es-ES" sz="2400" i="0" u="none" strike="noStrike" kern="1200" cap="none" spc="0" normalizeH="0" baseline="0" noProof="0" dirty="0">
              <a:ln>
                <a:noFill/>
              </a:ln>
              <a:solidFill>
                <a:prstClr val="black"/>
              </a:solidFill>
              <a:effectLst/>
              <a:uLnTx/>
              <a:uFillTx/>
              <a:latin typeface="Arial" charset="0"/>
              <a:ea typeface="+mn-ea"/>
            </a:endParaRPr>
          </a:p>
        </p:txBody>
      </p:sp>
      <p:pic>
        <p:nvPicPr>
          <p:cNvPr id="7" name="22. HIP.CONVERS.EnriqRojas">
            <a:hlinkClick r:id="" action="ppaction://media"/>
            <a:extLst>
              <a:ext uri="{FF2B5EF4-FFF2-40B4-BE49-F238E27FC236}">
                <a16:creationId xmlns:a16="http://schemas.microsoft.com/office/drawing/2014/main" id="{0EF088B4-90EA-2CD0-E33B-55B17E9835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86200" y="6299280"/>
            <a:ext cx="217328" cy="217328"/>
          </a:xfrm>
          <a:prstGeom prst="rect">
            <a:avLst/>
          </a:prstGeom>
        </p:spPr>
      </p:pic>
    </p:spTree>
    <p:extLst>
      <p:ext uri="{BB962C8B-B14F-4D97-AF65-F5344CB8AC3E}">
        <p14:creationId xmlns:p14="http://schemas.microsoft.com/office/powerpoint/2010/main" val="219233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barn(inVertical)">
                                      <p:cBhvr>
                                        <p:cTn id="11" dur="500"/>
                                        <p:tgtEl>
                                          <p:spTgt spid="2">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88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uiExpand="1" build="p"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304800" y="1371600"/>
            <a:ext cx="8534400" cy="5025550"/>
          </a:xfrm>
          <a:solidFill>
            <a:schemeClr val="bg1">
              <a:lumMod val="95000"/>
            </a:schemeClr>
          </a:solidFill>
          <a:ln w="28575">
            <a:solidFill>
              <a:srgbClr val="0000FF"/>
            </a:solidFill>
            <a:prstDash val="sysDash"/>
          </a:ln>
        </p:spPr>
        <p:txBody>
          <a:bodyPr>
            <a:normAutofit/>
          </a:bodyPr>
          <a:lstStyle/>
          <a:p>
            <a:pPr marL="109728" lvl="0" indent="0" algn="ctr">
              <a:lnSpc>
                <a:spcPts val="2800"/>
              </a:lnSpc>
              <a:spcBef>
                <a:spcPts val="0"/>
              </a:spcBef>
              <a:spcAft>
                <a:spcPts val="1200"/>
              </a:spcAft>
              <a:buClr>
                <a:srgbClr val="2DA2BF"/>
              </a:buClr>
              <a:buNone/>
            </a:pP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Hoy día, la situación 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di</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tinta en término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modelo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pronó</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tico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Hoy día depende del modelo de pronó</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tico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tú 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té</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utilizando. Mira, recuerda que cuando venía la tormenta Olga, once de diciembre del año do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mil siete, me preguntaron que qué podía pasar. Y, en base a la data di</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ponible, yo dije lo que puede pasar 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a la media noche entre una crecida pico a la Presa de Tavera, y hay que bajar la presa a la cuota de tre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ciento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veinte. Y el hecho de que yo lo dijese, motivó disgu</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titucionale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109728" lvl="0" indent="0" algn="ctr">
              <a:lnSpc>
                <a:spcPts val="2800"/>
              </a:lnSpc>
              <a:spcAft>
                <a:spcPts val="1200"/>
              </a:spcAft>
              <a:buClr>
                <a:srgbClr val="2DA2BF"/>
              </a:buClr>
              <a:buNone/>
            </a:pP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Cuando yo tenía die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año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nueve año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yo era limpiabota</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vendía periódico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la</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esquina</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yo sentí la pobreza, sentí la tri</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a:t>
            </a:r>
            <a:r>
              <a:rPr lang="es-ES" sz="2000" b="1" u="sng" dirty="0">
                <a:solidFill>
                  <a:srgbClr val="008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pero yo siempre pensé que uno trabajando con hone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tidad podía lograr objetivo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Porque el dominicano tiene algo que lo di</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tingue y 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en el fondo e</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buen cora</a:t>
            </a:r>
            <a:r>
              <a:rPr lang="es-ES" sz="2000" b="1" u="sng" dirty="0">
                <a:solidFill>
                  <a:srgbClr val="008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ón. Hoy, que el éxito me sonríe, quiero darle la</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gracia</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la República Dominicana… Siempre tener fe en Dio</a:t>
            </a:r>
            <a:r>
              <a:rPr lang="es-ES" sz="2000" b="1" u="sng"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0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E0D81836-8FAA-5CB5-C414-02B411D527A3}"/>
              </a:ext>
            </a:extLst>
          </p:cNvPr>
          <p:cNvSpPr txBox="1"/>
          <p:nvPr/>
        </p:nvSpPr>
        <p:spPr>
          <a:xfrm>
            <a:off x="1000482" y="518576"/>
            <a:ext cx="7143036" cy="523220"/>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2800" i="0" u="none" strike="noStrike" kern="1600" cap="none" spc="0" normalizeH="0" noProof="0" dirty="0">
                <a:ln>
                  <a:noFill/>
                </a:ln>
                <a:solidFill>
                  <a:srgbClr val="0000CC"/>
                </a:solidFill>
                <a:effectLst>
                  <a:outerShdw blurRad="38100" dist="38100" dir="2700000" algn="tl">
                    <a:srgbClr val="000000">
                      <a:alpha val="43137"/>
                    </a:srgbClr>
                  </a:outerShdw>
                </a:effectLst>
                <a:uLnTx/>
                <a:uFillTx/>
                <a:ea typeface="+mn-ea"/>
                <a:cs typeface="Times New Roman" panose="02020603050405020304" pitchFamily="18" charset="0"/>
              </a:rPr>
              <a:t>La hipercorrección en el habla conversacional</a:t>
            </a:r>
            <a:endParaRPr kumimoji="0" lang="es-ES" sz="2800" i="0" u="none" strike="noStrike" kern="1200" cap="none" spc="0" normalizeH="0" baseline="0" noProof="0" dirty="0">
              <a:ln>
                <a:noFill/>
              </a:ln>
              <a:solidFill>
                <a:prstClr val="black"/>
              </a:solidFill>
              <a:effectLst/>
              <a:uLnTx/>
              <a:uFillTx/>
              <a:latin typeface="Arial" charset="0"/>
              <a:ea typeface="+mn-ea"/>
            </a:endParaRPr>
          </a:p>
        </p:txBody>
      </p:sp>
      <p:pic>
        <p:nvPicPr>
          <p:cNvPr id="5" name="23. HIP.CONV.FranMirabal">
            <a:hlinkClick r:id="" action="ppaction://media"/>
            <a:extLst>
              <a:ext uri="{FF2B5EF4-FFF2-40B4-BE49-F238E27FC236}">
                <a16:creationId xmlns:a16="http://schemas.microsoft.com/office/drawing/2014/main" id="{3E747627-7A4C-1A6A-009D-DC4D1257BE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3752" y="984071"/>
            <a:ext cx="223520" cy="223520"/>
          </a:xfrm>
          <a:prstGeom prst="rect">
            <a:avLst/>
          </a:prstGeom>
        </p:spPr>
      </p:pic>
      <p:pic>
        <p:nvPicPr>
          <p:cNvPr id="6" name="21. HIP.CONV.OsirisLeón">
            <a:hlinkClick r:id="" action="ppaction://media"/>
            <a:extLst>
              <a:ext uri="{FF2B5EF4-FFF2-40B4-BE49-F238E27FC236}">
                <a16:creationId xmlns:a16="http://schemas.microsoft.com/office/drawing/2014/main" id="{32D68D20-DA64-238F-AE70-CB8A6954A29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423752" y="460851"/>
            <a:ext cx="223520" cy="223520"/>
          </a:xfrm>
          <a:prstGeom prst="rect">
            <a:avLst/>
          </a:prstGeom>
        </p:spPr>
      </p:pic>
    </p:spTree>
    <p:extLst>
      <p:ext uri="{BB962C8B-B14F-4D97-AF65-F5344CB8AC3E}">
        <p14:creationId xmlns:p14="http://schemas.microsoft.com/office/powerpoint/2010/main" val="27359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ipe(right)">
                                      <p:cBhvr>
                                        <p:cTn id="11" dur="500"/>
                                        <p:tgtEl>
                                          <p:spTgt spid="2">
                                            <p:bg/>
                                          </p:spTgt>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righ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6209"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righ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87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30"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uiExpand="1" build="p"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40880"/>
            <a:ext cx="8229600" cy="4819279"/>
          </a:xfrm>
          <a:solidFill>
            <a:schemeClr val="bg1">
              <a:lumMod val="95000"/>
            </a:schemeClr>
          </a:solidFill>
          <a:ln w="28575">
            <a:solidFill>
              <a:srgbClr val="002060"/>
            </a:solidFill>
            <a:prstDash val="lgDash"/>
          </a:ln>
        </p:spPr>
        <p:txBody>
          <a:bodyPr>
            <a:normAutofit/>
          </a:bodyPr>
          <a:lstStyle/>
          <a:p>
            <a:pPr algn="just">
              <a:spcBef>
                <a:spcPts val="0"/>
              </a:spcBef>
            </a:pPr>
            <a:endParaRPr lang="es-ES" sz="1000" b="1" dirty="0">
              <a:solidFill>
                <a:srgbClr val="006600"/>
              </a:solidFill>
              <a:latin typeface="Times New Roman" pitchFamily="18" charset="0"/>
              <a:cs typeface="Times New Roman" pitchFamily="18" charset="0"/>
            </a:endParaRPr>
          </a:p>
          <a:p>
            <a:pPr algn="ctr">
              <a:lnSpc>
                <a:spcPts val="3100"/>
              </a:lnSpc>
              <a:spcBef>
                <a:spcPts val="0"/>
              </a:spcBef>
              <a:spcAft>
                <a:spcPts val="1800"/>
              </a:spcAft>
              <a:buNone/>
            </a:pPr>
            <a:r>
              <a:rPr lang="es-ES_tradnl" sz="2400" dirty="0">
                <a:solidFill>
                  <a:srgbClr val="0000CC"/>
                </a:solidFill>
                <a:effectLst>
                  <a:outerShdw blurRad="38100" dist="38100" dir="2700000" algn="tl">
                    <a:srgbClr val="000000">
                      <a:alpha val="43137"/>
                    </a:srgbClr>
                  </a:outerShdw>
                </a:effectLst>
                <a:latin typeface="Times New Roman" pitchFamily="18" charset="0"/>
              </a:rPr>
              <a:t>Muchos dominicanos tienen un sentimiento de </a:t>
            </a:r>
            <a:r>
              <a:rPr lang="es-ES_tradnl" sz="2400" b="1" dirty="0">
                <a:solidFill>
                  <a:srgbClr val="0000CC"/>
                </a:solidFill>
                <a:effectLst>
                  <a:outerShdw blurRad="38100" dist="38100" dir="2700000" algn="tl">
                    <a:srgbClr val="000000">
                      <a:alpha val="43137"/>
                    </a:srgbClr>
                  </a:outerShdw>
                </a:effectLst>
                <a:latin typeface="Times New Roman" pitchFamily="18" charset="0"/>
              </a:rPr>
              <a:t>inseguridad lingüística</a:t>
            </a:r>
            <a:r>
              <a:rPr lang="es-ES_tradnl" sz="2400" dirty="0">
                <a:solidFill>
                  <a:srgbClr val="0000CC"/>
                </a:solidFill>
                <a:effectLst>
                  <a:outerShdw blurRad="38100" dist="38100" dir="2700000" algn="tl">
                    <a:srgbClr val="000000">
                      <a:alpha val="43137"/>
                    </a:srgbClr>
                  </a:outerShdw>
                </a:effectLst>
                <a:latin typeface="Times New Roman" pitchFamily="18" charset="0"/>
              </a:rPr>
              <a:t> (de inferioridad), y creen que su </a:t>
            </a:r>
            <a:r>
              <a:rPr lang="es-ES_tradnl" sz="2400" b="1" dirty="0">
                <a:solidFill>
                  <a:srgbClr val="0000CC"/>
                </a:solidFill>
                <a:effectLst>
                  <a:outerShdw blurRad="38100" dist="38100" dir="2700000" algn="tl">
                    <a:srgbClr val="000000">
                      <a:alpha val="43137"/>
                    </a:srgbClr>
                  </a:outerShdw>
                </a:effectLst>
                <a:latin typeface="Times New Roman" pitchFamily="18" charset="0"/>
              </a:rPr>
              <a:t>forma natural </a:t>
            </a:r>
            <a:r>
              <a:rPr lang="es-ES_tradnl" sz="2400" dirty="0">
                <a:solidFill>
                  <a:srgbClr val="0000CC"/>
                </a:solidFill>
                <a:effectLst>
                  <a:outerShdw blurRad="38100" dist="38100" dir="2700000" algn="tl">
                    <a:srgbClr val="000000">
                      <a:alpha val="43137"/>
                    </a:srgbClr>
                  </a:outerShdw>
                </a:effectLst>
                <a:latin typeface="Times New Roman" pitchFamily="18" charset="0"/>
              </a:rPr>
              <a:t>de hablar </a:t>
            </a:r>
            <a:r>
              <a:rPr lang="es-ES_tradnl" sz="2400" b="1" dirty="0">
                <a:solidFill>
                  <a:srgbClr val="0000CC"/>
                </a:solidFill>
                <a:effectLst>
                  <a:outerShdw blurRad="38100" dist="38100" dir="2700000" algn="tl">
                    <a:srgbClr val="000000">
                      <a:alpha val="43137"/>
                    </a:srgbClr>
                  </a:outerShdw>
                </a:effectLst>
                <a:latin typeface="Times New Roman" pitchFamily="18" charset="0"/>
              </a:rPr>
              <a:t>es menos correcta</a:t>
            </a:r>
            <a:r>
              <a:rPr lang="es-ES_tradnl" sz="2400" dirty="0">
                <a:solidFill>
                  <a:srgbClr val="0000CC"/>
                </a:solidFill>
                <a:effectLst>
                  <a:outerShdw blurRad="38100" dist="38100" dir="2700000" algn="tl">
                    <a:srgbClr val="000000">
                      <a:alpha val="43137"/>
                    </a:srgbClr>
                  </a:outerShdw>
                </a:effectLst>
                <a:latin typeface="Times New Roman" pitchFamily="18" charset="0"/>
              </a:rPr>
              <a:t> o </a:t>
            </a:r>
            <a:r>
              <a:rPr lang="es-ES_tradnl" sz="2400" b="1" dirty="0">
                <a:solidFill>
                  <a:srgbClr val="0000CC"/>
                </a:solidFill>
                <a:effectLst>
                  <a:outerShdw blurRad="38100" dist="38100" dir="2700000" algn="tl">
                    <a:srgbClr val="000000">
                      <a:alpha val="43137"/>
                    </a:srgbClr>
                  </a:outerShdw>
                </a:effectLst>
                <a:latin typeface="Times New Roman" pitchFamily="18" charset="0"/>
              </a:rPr>
              <a:t>peor</a:t>
            </a:r>
            <a:r>
              <a:rPr lang="es-ES_tradnl" sz="2400" dirty="0">
                <a:solidFill>
                  <a:srgbClr val="0000CC"/>
                </a:solidFill>
                <a:effectLst>
                  <a:outerShdw blurRad="38100" dist="38100" dir="2700000" algn="tl">
                    <a:srgbClr val="000000">
                      <a:alpha val="43137"/>
                    </a:srgbClr>
                  </a:outerShdw>
                </a:effectLst>
                <a:latin typeface="Times New Roman" pitchFamily="18" charset="0"/>
              </a:rPr>
              <a:t> que la de otros lugares.</a:t>
            </a:r>
          </a:p>
          <a:p>
            <a:pPr>
              <a:lnSpc>
                <a:spcPct val="90000"/>
              </a:lnSpc>
              <a:spcAft>
                <a:spcPts val="1200"/>
              </a:spcAft>
              <a:buNone/>
            </a:pPr>
            <a:r>
              <a:rPr lang="es-ES_tradnl" sz="2400" i="1" dirty="0">
                <a:solidFill>
                  <a:srgbClr val="0000FF"/>
                </a:solidFill>
                <a:effectLst>
                  <a:outerShdw blurRad="38100" dist="38100" dir="2700000" algn="tl">
                    <a:srgbClr val="000000">
                      <a:alpha val="43137"/>
                    </a:srgbClr>
                  </a:outerShdw>
                </a:effectLst>
                <a:latin typeface="Times New Roman" pitchFamily="18" charset="0"/>
              </a:rPr>
              <a:t>Percepción de un humorista en esta caricatura</a:t>
            </a:r>
            <a:r>
              <a:rPr lang="es-ES_tradnl" sz="2400" dirty="0">
                <a:solidFill>
                  <a:srgbClr val="0000FF"/>
                </a:solidFill>
                <a:effectLst>
                  <a:outerShdw blurRad="38100" dist="38100" dir="2700000" algn="tl">
                    <a:srgbClr val="000000">
                      <a:alpha val="43137"/>
                    </a:srgbClr>
                  </a:outerShdw>
                </a:effectLst>
                <a:latin typeface="Times New Roman" pitchFamily="18" charset="0"/>
              </a:rPr>
              <a:t>:</a:t>
            </a:r>
            <a:endParaRPr lang="es-ES_tradnl" sz="2400" dirty="0">
              <a:solidFill>
                <a:srgbClr val="0000CC"/>
              </a:solidFill>
              <a:latin typeface="Times New Roman" pitchFamily="18" charset="0"/>
            </a:endParaRPr>
          </a:p>
          <a:p>
            <a:pPr algn="ctr">
              <a:lnSpc>
                <a:spcPts val="3300"/>
              </a:lnSpc>
              <a:buNone/>
            </a:pPr>
            <a:r>
              <a:rPr lang="en-US" sz="2200" dirty="0">
                <a:solidFill>
                  <a:srgbClr val="0000FF"/>
                </a:solidFill>
                <a:effectLst>
                  <a:outerShdw blurRad="38100" dist="38100" dir="2700000" algn="tl">
                    <a:srgbClr val="000000">
                      <a:alpha val="43137"/>
                    </a:srgbClr>
                  </a:outerShdw>
                </a:effectLst>
                <a:latin typeface="Times New Roman" pitchFamily="18" charset="0"/>
              </a:rPr>
              <a:t>“</a:t>
            </a:r>
            <a:r>
              <a:rPr lang="es-ES_tradnl" sz="2200" dirty="0">
                <a:solidFill>
                  <a:srgbClr val="0000FF"/>
                </a:solidFill>
                <a:effectLst>
                  <a:outerShdw blurRad="38100" dist="38100" dir="2700000" algn="tl">
                    <a:srgbClr val="000000">
                      <a:alpha val="43137"/>
                    </a:srgbClr>
                  </a:outerShdw>
                </a:effectLst>
                <a:latin typeface="Times New Roman" pitchFamily="18" charset="0"/>
              </a:rPr>
              <a:t>La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folma</a:t>
            </a:r>
            <a:r>
              <a:rPr lang="es-ES_tradnl" sz="2200" dirty="0">
                <a:solidFill>
                  <a:srgbClr val="0000FF"/>
                </a:solidFill>
                <a:effectLst>
                  <a:outerShdw blurRad="38100" dist="38100" dir="2700000" algn="tl">
                    <a:srgbClr val="000000">
                      <a:alpha val="43137"/>
                    </a:srgbClr>
                  </a:outerShdw>
                </a:effectLst>
                <a:latin typeface="Times New Roman" pitchFamily="18" charset="0"/>
              </a:rPr>
              <a:t> de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hablal</a:t>
            </a:r>
            <a:r>
              <a:rPr lang="es-ES_tradnl" sz="2200" dirty="0">
                <a:solidFill>
                  <a:srgbClr val="0000FF"/>
                </a:solidFill>
                <a:effectLst>
                  <a:outerShdw blurRad="38100" dist="38100" dir="2700000" algn="tl">
                    <a:srgbClr val="000000">
                      <a:alpha val="43137"/>
                    </a:srgbClr>
                  </a:outerShdw>
                </a:effectLst>
                <a:latin typeface="Times New Roman" pitchFamily="18" charset="0"/>
              </a:rPr>
              <a:t>. En ve de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deci</a:t>
            </a:r>
            <a:r>
              <a:rPr lang="es-ES_tradnl" sz="2200" dirty="0">
                <a:solidFill>
                  <a:srgbClr val="0000FF"/>
                </a:solidFill>
                <a:effectLst>
                  <a:outerShdw blurRad="38100" dist="38100" dir="2700000" algn="tl">
                    <a:srgbClr val="000000">
                      <a:alpha val="43137"/>
                    </a:srgbClr>
                  </a:outerShdw>
                </a:effectLst>
                <a:latin typeface="Times New Roman" pitchFamily="18" charset="0"/>
              </a:rPr>
              <a:t> </a:t>
            </a:r>
            <a:r>
              <a:rPr lang="es-ES_tradnl" sz="2200" i="1" dirty="0" err="1">
                <a:solidFill>
                  <a:srgbClr val="0000FF"/>
                </a:solidFill>
                <a:effectLst>
                  <a:outerShdw blurRad="38100" dist="38100" dir="2700000" algn="tl">
                    <a:srgbClr val="000000">
                      <a:alpha val="43137"/>
                    </a:srgbClr>
                  </a:outerShdw>
                </a:effectLst>
                <a:latin typeface="Times New Roman" pitchFamily="18" charset="0"/>
              </a:rPr>
              <a:t>nosotro</a:t>
            </a:r>
            <a:r>
              <a:rPr lang="es-ES_tradnl" sz="2200" dirty="0">
                <a:solidFill>
                  <a:srgbClr val="0000FF"/>
                </a:solidFill>
                <a:effectLst>
                  <a:outerShdw blurRad="38100" dist="38100" dir="2700000" algn="tl">
                    <a:srgbClr val="000000">
                      <a:alpha val="43137"/>
                    </a:srgbClr>
                  </a:outerShdw>
                </a:effectLst>
                <a:latin typeface="Times New Roman" pitchFamily="18" charset="0"/>
              </a:rPr>
              <a:t>, decimo </a:t>
            </a:r>
            <a:r>
              <a:rPr lang="es-ES_tradnl" sz="2200" b="1" dirty="0" err="1">
                <a:solidFill>
                  <a:srgbClr val="0000FF"/>
                </a:solidFill>
                <a:effectLst>
                  <a:outerShdw blurRad="38100" dist="38100" dir="2700000" algn="tl">
                    <a:srgbClr val="000000">
                      <a:alpha val="43137"/>
                    </a:srgbClr>
                  </a:outerShdw>
                </a:effectLst>
                <a:latin typeface="Times New Roman" pitchFamily="18" charset="0"/>
              </a:rPr>
              <a:t>nojotro</a:t>
            </a:r>
            <a:r>
              <a:rPr lang="es-ES_tradnl" sz="2200" dirty="0">
                <a:solidFill>
                  <a:srgbClr val="0000FF"/>
                </a:solidFill>
                <a:effectLst>
                  <a:outerShdw blurRad="38100" dist="38100" dir="2700000" algn="tl">
                    <a:srgbClr val="000000">
                      <a:alpha val="43137"/>
                    </a:srgbClr>
                  </a:outerShdw>
                </a:effectLst>
                <a:latin typeface="Times New Roman" pitchFamily="18" charset="0"/>
              </a:rPr>
              <a:t>. </a:t>
            </a:r>
            <a:r>
              <a:rPr lang="es-ES_tradnl" sz="2200" b="1" dirty="0">
                <a:solidFill>
                  <a:srgbClr val="0000FF"/>
                </a:solidFill>
                <a:effectLst>
                  <a:outerShdw blurRad="38100" dist="38100" dir="2700000" algn="tl">
                    <a:srgbClr val="000000">
                      <a:alpha val="43137"/>
                    </a:srgbClr>
                  </a:outerShdw>
                </a:effectLst>
                <a:latin typeface="Times New Roman" pitchFamily="18" charset="0"/>
              </a:rPr>
              <a:t>Ello hay</a:t>
            </a:r>
            <a:r>
              <a:rPr lang="es-ES_tradnl" sz="2200" dirty="0">
                <a:solidFill>
                  <a:srgbClr val="0000FF"/>
                </a:solidFill>
                <a:effectLst>
                  <a:outerShdw blurRad="38100" dist="38100" dir="2700000" algn="tl">
                    <a:srgbClr val="000000">
                      <a:alpha val="43137"/>
                    </a:srgbClr>
                  </a:outerShdw>
                </a:effectLst>
                <a:latin typeface="Times New Roman" pitchFamily="18" charset="0"/>
              </a:rPr>
              <a:t>.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Dede</a:t>
            </a:r>
            <a:r>
              <a:rPr lang="es-ES_tradnl" sz="2200" dirty="0">
                <a:solidFill>
                  <a:srgbClr val="0000FF"/>
                </a:solidFill>
                <a:effectLst>
                  <a:outerShdw blurRad="38100" dist="38100" dir="2700000" algn="tl">
                    <a:srgbClr val="000000">
                      <a:alpha val="43137"/>
                    </a:srgbClr>
                  </a:outerShdw>
                </a:effectLst>
                <a:latin typeface="Times New Roman" pitchFamily="18" charset="0"/>
              </a:rPr>
              <a:t> que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uté</a:t>
            </a:r>
            <a:r>
              <a:rPr lang="es-ES_tradnl" sz="2200" dirty="0">
                <a:solidFill>
                  <a:srgbClr val="0000FF"/>
                </a:solidFill>
                <a:effectLst>
                  <a:outerShdw blurRad="38100" dist="38100" dir="2700000" algn="tl">
                    <a:srgbClr val="000000">
                      <a:alpha val="43137"/>
                    </a:srgbClr>
                  </a:outerShdw>
                </a:effectLst>
                <a:latin typeface="Times New Roman" pitchFamily="18" charset="0"/>
              </a:rPr>
              <a:t> oye una gente diciendo </a:t>
            </a:r>
            <a:r>
              <a:rPr lang="es-ES_tradnl" sz="2200" b="1" dirty="0">
                <a:solidFill>
                  <a:srgbClr val="0000FF"/>
                </a:solidFill>
                <a:effectLst>
                  <a:outerShdw blurRad="38100" dist="38100" dir="2700000" algn="tl">
                    <a:srgbClr val="000000">
                      <a:alpha val="43137"/>
                    </a:srgbClr>
                  </a:outerShdw>
                </a:effectLst>
                <a:latin typeface="Times New Roman" pitchFamily="18" charset="0"/>
              </a:rPr>
              <a:t>ello hay</a:t>
            </a:r>
            <a:r>
              <a:rPr lang="es-ES_tradnl" sz="2200" dirty="0">
                <a:solidFill>
                  <a:srgbClr val="0000FF"/>
                </a:solidFill>
                <a:effectLst>
                  <a:outerShdw blurRad="38100" dist="38100" dir="2700000" algn="tl">
                    <a:srgbClr val="000000">
                      <a:alpha val="43137"/>
                    </a:srgbClr>
                  </a:outerShdw>
                </a:effectLst>
                <a:latin typeface="Times New Roman" pitchFamily="18" charset="0"/>
              </a:rPr>
              <a:t>, e de aquí. </a:t>
            </a:r>
            <a:r>
              <a:rPr lang="es-ES_tradnl" sz="2200" b="1" dirty="0">
                <a:solidFill>
                  <a:srgbClr val="0000FF"/>
                </a:solidFill>
                <a:effectLst>
                  <a:outerShdw blurRad="38100" dist="38100" dir="2700000" algn="tl">
                    <a:srgbClr val="000000">
                      <a:alpha val="43137"/>
                    </a:srgbClr>
                  </a:outerShdw>
                </a:effectLst>
                <a:latin typeface="Times New Roman" pitchFamily="18" charset="0"/>
              </a:rPr>
              <a:t>Ello </a:t>
            </a:r>
            <a:r>
              <a:rPr lang="es-ES_tradnl" sz="2200" b="1" dirty="0" err="1">
                <a:solidFill>
                  <a:srgbClr val="0000FF"/>
                </a:solidFill>
                <a:effectLst>
                  <a:outerShdw blurRad="38100" dist="38100" dir="2700000" algn="tl">
                    <a:srgbClr val="000000">
                      <a:alpha val="43137"/>
                    </a:srgbClr>
                  </a:outerShdw>
                </a:effectLst>
                <a:latin typeface="Times New Roman" pitchFamily="18" charset="0"/>
              </a:rPr>
              <a:t>haberá</a:t>
            </a:r>
            <a:r>
              <a:rPr lang="es-ES_tradnl" sz="2200" b="1" dirty="0">
                <a:solidFill>
                  <a:srgbClr val="0000FF"/>
                </a:solidFill>
                <a:effectLst>
                  <a:outerShdw blurRad="38100" dist="38100" dir="2700000" algn="tl">
                    <a:srgbClr val="000000">
                      <a:alpha val="43137"/>
                    </a:srgbClr>
                  </a:outerShdw>
                </a:effectLst>
                <a:latin typeface="Times New Roman" pitchFamily="18" charset="0"/>
              </a:rPr>
              <a:t> que </a:t>
            </a:r>
            <a:r>
              <a:rPr lang="es-ES_tradnl" sz="2200" b="1" dirty="0" err="1">
                <a:solidFill>
                  <a:srgbClr val="0000FF"/>
                </a:solidFill>
                <a:effectLst>
                  <a:outerShdw blurRad="38100" dist="38100" dir="2700000" algn="tl">
                    <a:srgbClr val="000000">
                      <a:alpha val="43137"/>
                    </a:srgbClr>
                  </a:outerShdw>
                </a:effectLst>
                <a:latin typeface="Times New Roman" pitchFamily="18" charset="0"/>
              </a:rPr>
              <a:t>eperal</a:t>
            </a:r>
            <a:r>
              <a:rPr lang="es-ES_tradnl" sz="2200" dirty="0">
                <a:solidFill>
                  <a:srgbClr val="0000FF"/>
                </a:solidFill>
                <a:effectLst>
                  <a:outerShdw blurRad="38100" dist="38100" dir="2700000" algn="tl">
                    <a:srgbClr val="000000">
                      <a:alpha val="43137"/>
                    </a:srgbClr>
                  </a:outerShdw>
                </a:effectLst>
                <a:latin typeface="Times New Roman" pitchFamily="18" charset="0"/>
              </a:rPr>
              <a:t>. Poque eso e, tú sabe cómo e… </a:t>
            </a:r>
            <a:r>
              <a:rPr lang="es-ES_tradnl" sz="2200" b="1" dirty="0">
                <a:solidFill>
                  <a:srgbClr val="0000FF"/>
                </a:solidFill>
                <a:effectLst>
                  <a:outerShdw blurRad="38100" dist="38100" dir="2700000" algn="tl">
                    <a:srgbClr val="000000">
                      <a:alpha val="43137"/>
                    </a:srgbClr>
                  </a:outerShdw>
                </a:effectLst>
                <a:latin typeface="Times New Roman" pitchFamily="18" charset="0"/>
              </a:rPr>
              <a:t>Haiga</a:t>
            </a:r>
            <a:r>
              <a:rPr lang="es-ES_tradnl" sz="2200" dirty="0">
                <a:solidFill>
                  <a:srgbClr val="0000FF"/>
                </a:solidFill>
                <a:effectLst>
                  <a:outerShdw blurRad="38100" dist="38100" dir="2700000" algn="tl">
                    <a:srgbClr val="000000">
                      <a:alpha val="43137"/>
                    </a:srgbClr>
                  </a:outerShdw>
                </a:effectLst>
                <a:latin typeface="Times New Roman" pitchFamily="18" charset="0"/>
              </a:rPr>
              <a:t>, </a:t>
            </a:r>
            <a:r>
              <a:rPr lang="es-ES_tradnl" sz="2200" b="1" dirty="0">
                <a:solidFill>
                  <a:srgbClr val="0000FF"/>
                </a:solidFill>
                <a:effectLst>
                  <a:outerShdw blurRad="38100" dist="38100" dir="2700000" algn="tl">
                    <a:srgbClr val="000000">
                      <a:alpha val="43137"/>
                    </a:srgbClr>
                  </a:outerShdw>
                </a:effectLst>
                <a:latin typeface="Times New Roman" pitchFamily="18" charset="0"/>
              </a:rPr>
              <a:t>que ello haiga</a:t>
            </a:r>
            <a:r>
              <a:rPr lang="es-ES_tradnl" sz="2200" dirty="0">
                <a:solidFill>
                  <a:srgbClr val="0000FF"/>
                </a:solidFill>
                <a:effectLst>
                  <a:outerShdw blurRad="38100" dist="38100" dir="2700000" algn="tl">
                    <a:srgbClr val="000000">
                      <a:alpha val="43137"/>
                    </a:srgbClr>
                  </a:outerShdw>
                </a:effectLst>
                <a:latin typeface="Times New Roman" pitchFamily="18" charset="0"/>
              </a:rPr>
              <a:t>. Poque e que somo así.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Entonce</a:t>
            </a:r>
            <a:r>
              <a:rPr lang="es-ES_tradnl" sz="2200" dirty="0">
                <a:solidFill>
                  <a:srgbClr val="0000FF"/>
                </a:solidFill>
                <a:effectLst>
                  <a:outerShdw blurRad="38100" dist="38100" dir="2700000" algn="tl">
                    <a:srgbClr val="000000">
                      <a:alpha val="43137"/>
                    </a:srgbClr>
                  </a:outerShdw>
                </a:effectLst>
                <a:latin typeface="Times New Roman" pitchFamily="18" charset="0"/>
              </a:rPr>
              <a:t> uno no se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eplica</a:t>
            </a:r>
            <a:r>
              <a:rPr lang="es-ES_tradnl" sz="2200" dirty="0">
                <a:solidFill>
                  <a:srgbClr val="0000FF"/>
                </a:solidFill>
                <a:effectLst>
                  <a:outerShdw blurRad="38100" dist="38100" dir="2700000" algn="tl">
                    <a:srgbClr val="000000">
                      <a:alpha val="43137"/>
                    </a:srgbClr>
                  </a:outerShdw>
                </a:effectLst>
                <a:latin typeface="Times New Roman" pitchFamily="18" charset="0"/>
              </a:rPr>
              <a:t> cómo gente que a vece </a:t>
            </a:r>
            <a:r>
              <a:rPr lang="es-ES_tradnl" sz="2200" b="1" dirty="0">
                <a:solidFill>
                  <a:srgbClr val="0000FF"/>
                </a:solidFill>
                <a:effectLst>
                  <a:outerShdw blurRad="38100" dist="38100" dir="2700000" algn="tl">
                    <a:srgbClr val="000000">
                      <a:alpha val="43137"/>
                    </a:srgbClr>
                  </a:outerShdw>
                </a:effectLst>
                <a:latin typeface="Times New Roman" pitchFamily="18" charset="0"/>
              </a:rPr>
              <a:t>viven en loma</a:t>
            </a:r>
            <a:r>
              <a:rPr lang="es-ES_tradnl" sz="2200" dirty="0">
                <a:solidFill>
                  <a:srgbClr val="0000FF"/>
                </a:solidFill>
                <a:effectLst>
                  <a:outerShdw blurRad="38100" dist="38100" dir="2700000" algn="tl">
                    <a:srgbClr val="000000">
                      <a:alpha val="43137"/>
                    </a:srgbClr>
                  </a:outerShdw>
                </a:effectLst>
                <a:latin typeface="Times New Roman" pitchFamily="18" charset="0"/>
              </a:rPr>
              <a:t>, </a:t>
            </a:r>
            <a:r>
              <a:rPr lang="es-ES_tradnl" sz="2200" b="1" dirty="0">
                <a:solidFill>
                  <a:srgbClr val="0000FF"/>
                </a:solidFill>
                <a:effectLst>
                  <a:outerShdw blurRad="38100" dist="38100" dir="2700000" algn="tl">
                    <a:srgbClr val="000000">
                      <a:alpha val="43137"/>
                    </a:srgbClr>
                  </a:outerShdw>
                </a:effectLst>
                <a:latin typeface="Times New Roman" pitchFamily="18" charset="0"/>
              </a:rPr>
              <a:t>en otro </a:t>
            </a:r>
            <a:r>
              <a:rPr lang="es-ES_tradnl" sz="2200" b="1" dirty="0" err="1">
                <a:solidFill>
                  <a:srgbClr val="0000FF"/>
                </a:solidFill>
                <a:effectLst>
                  <a:outerShdw blurRad="38100" dist="38100" dir="2700000" algn="tl">
                    <a:srgbClr val="000000">
                      <a:alpha val="43137"/>
                    </a:srgbClr>
                  </a:outerShdw>
                </a:effectLst>
                <a:latin typeface="Times New Roman" pitchFamily="18" charset="0"/>
              </a:rPr>
              <a:t>paíse</a:t>
            </a:r>
            <a:r>
              <a:rPr lang="es-ES_tradnl" sz="2200" dirty="0">
                <a:solidFill>
                  <a:srgbClr val="0000FF"/>
                </a:solidFill>
                <a:effectLst>
                  <a:outerShdw blurRad="38100" dist="38100" dir="2700000" algn="tl">
                    <a:srgbClr val="000000">
                      <a:alpha val="43137"/>
                    </a:srgbClr>
                  </a:outerShdw>
                </a:effectLst>
                <a:latin typeface="Times New Roman" pitchFamily="18" charset="0"/>
              </a:rPr>
              <a:t>, </a:t>
            </a:r>
            <a:r>
              <a:rPr lang="es-ES_tradnl" sz="2200" b="1" dirty="0">
                <a:solidFill>
                  <a:srgbClr val="0000FF"/>
                </a:solidFill>
                <a:effectLst>
                  <a:outerShdw blurRad="38100" dist="38100" dir="2700000" algn="tl">
                    <a:srgbClr val="000000">
                      <a:alpha val="43137"/>
                    </a:srgbClr>
                  </a:outerShdw>
                </a:effectLst>
                <a:latin typeface="Times New Roman" pitchFamily="18" charset="0"/>
              </a:rPr>
              <a:t>hablan correctamente</a:t>
            </a:r>
            <a:r>
              <a:rPr lang="es-ES_tradnl" sz="2200" dirty="0">
                <a:solidFill>
                  <a:srgbClr val="0000FF"/>
                </a:solidFill>
                <a:effectLst>
                  <a:outerShdw blurRad="38100" dist="38100" dir="2700000" algn="tl">
                    <a:srgbClr val="000000">
                      <a:alpha val="43137"/>
                    </a:srgbClr>
                  </a:outerShdw>
                </a:effectLst>
                <a:latin typeface="Times New Roman" pitchFamily="18" charset="0"/>
              </a:rPr>
              <a:t>. Pero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nosotro</a:t>
            </a:r>
            <a:r>
              <a:rPr lang="es-ES_tradnl" sz="2200" dirty="0">
                <a:solidFill>
                  <a:srgbClr val="0000FF"/>
                </a:solidFill>
                <a:effectLst>
                  <a:outerShdw blurRad="38100" dist="38100" dir="2700000" algn="tl">
                    <a:srgbClr val="000000">
                      <a:alpha val="43137"/>
                    </a:srgbClr>
                  </a:outerShdw>
                </a:effectLst>
                <a:latin typeface="Times New Roman" pitchFamily="18" charset="0"/>
              </a:rPr>
              <a:t> somo así, y hay que </a:t>
            </a:r>
            <a:r>
              <a:rPr lang="es-ES_tradnl" sz="2200" dirty="0" err="1">
                <a:solidFill>
                  <a:srgbClr val="0000FF"/>
                </a:solidFill>
                <a:effectLst>
                  <a:outerShdw blurRad="38100" dist="38100" dir="2700000" algn="tl">
                    <a:srgbClr val="000000">
                      <a:alpha val="43137"/>
                    </a:srgbClr>
                  </a:outerShdw>
                </a:effectLst>
                <a:latin typeface="Times New Roman" pitchFamily="18" charset="0"/>
              </a:rPr>
              <a:t>quererno</a:t>
            </a:r>
            <a:r>
              <a:rPr lang="es-ES_tradnl" sz="2200" dirty="0">
                <a:solidFill>
                  <a:srgbClr val="0000FF"/>
                </a:solidFill>
                <a:effectLst>
                  <a:outerShdw blurRad="38100" dist="38100" dir="2700000" algn="tl">
                    <a:srgbClr val="000000">
                      <a:alpha val="43137"/>
                    </a:srgbClr>
                  </a:outerShdw>
                </a:effectLst>
                <a:latin typeface="Times New Roman" pitchFamily="18" charset="0"/>
              </a:rPr>
              <a:t> así.”</a:t>
            </a:r>
            <a:endParaRPr lang="en-US" sz="2200" dirty="0">
              <a:solidFill>
                <a:srgbClr val="0000FF"/>
              </a:solidFill>
              <a:effectLst>
                <a:outerShdw blurRad="38100" dist="38100" dir="2700000" algn="tl">
                  <a:srgbClr val="000000">
                    <a:alpha val="43137"/>
                  </a:srgbClr>
                </a:outerShdw>
              </a:effectLst>
            </a:endParaRPr>
          </a:p>
        </p:txBody>
      </p:sp>
      <p:sp>
        <p:nvSpPr>
          <p:cNvPr id="29700" name="Slide Number Placeholder 3"/>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B8E77-A8F0-414D-9BF2-52DCAB5AEC30}"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 name="TextBox 1">
            <a:extLst>
              <a:ext uri="{FF2B5EF4-FFF2-40B4-BE49-F238E27FC236}">
                <a16:creationId xmlns:a16="http://schemas.microsoft.com/office/drawing/2014/main" id="{596A077E-5C07-AB20-6BA3-643A55100D38}"/>
              </a:ext>
            </a:extLst>
          </p:cNvPr>
          <p:cNvSpPr txBox="1"/>
          <p:nvPr/>
        </p:nvSpPr>
        <p:spPr>
          <a:xfrm>
            <a:off x="1562100" y="635909"/>
            <a:ext cx="6019800" cy="523220"/>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28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¿Cuál podría ser</a:t>
            </a:r>
            <a:r>
              <a:rPr kumimoji="0" lang="es-DO" sz="2800" b="0" i="0" u="none" strike="noStrike" kern="1600" cap="none" spc="0" normalizeH="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la causa del fenómeno</a:t>
            </a:r>
            <a:r>
              <a:rPr kumimoji="0" lang="es-DO" sz="28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a:t>
            </a:r>
            <a:endParaRPr kumimoji="0" lang="es-ES" sz="2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 name="14. Pop.BorugaINSEGURIDAD">
            <a:hlinkClick r:id="" action="ppaction://media"/>
            <a:extLst>
              <a:ext uri="{FF2B5EF4-FFF2-40B4-BE49-F238E27FC236}">
                <a16:creationId xmlns:a16="http://schemas.microsoft.com/office/drawing/2014/main" id="{CF50236A-8C06-E171-B5BA-D9D8F4F946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668919"/>
            <a:ext cx="228600" cy="228600"/>
          </a:xfrm>
          <a:prstGeom prst="rect">
            <a:avLst/>
          </a:prstGeom>
        </p:spPr>
      </p:pic>
    </p:spTree>
    <p:extLst>
      <p:ext uri="{BB962C8B-B14F-4D97-AF65-F5344CB8AC3E}">
        <p14:creationId xmlns:p14="http://schemas.microsoft.com/office/powerpoint/2010/main" val="146436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outVertical)">
                                      <p:cBhvr>
                                        <p:cTn id="11" dur="500"/>
                                        <p:tgtEl>
                                          <p:spTgt spid="3">
                                            <p:bg/>
                                          </p:spTgt>
                                        </p:tgtEl>
                                      </p:cBhvr>
                                    </p:animEffect>
                                  </p:childTnLst>
                                </p:cTn>
                              </p:par>
                            </p:childTnLst>
                          </p:cTn>
                        </p:par>
                        <p:par>
                          <p:cTn id="12" fill="hold">
                            <p:stCondLst>
                              <p:cond delay="1000"/>
                            </p:stCondLst>
                            <p:childTnLst>
                              <p:par>
                                <p:cTn id="13" presetID="21" presetClass="entr" presetSubtype="4"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heel(4)">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par>
                          <p:cTn id="21" fill="hold">
                            <p:stCondLst>
                              <p:cond delay="500"/>
                            </p:stCondLst>
                            <p:childTnLst>
                              <p:par>
                                <p:cTn id="22" presetID="21" presetClass="entr" presetSubtype="4"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4)">
                                      <p:cBhvr>
                                        <p:cTn id="24" dur="1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236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3" grpId="0" uiExpand="1" build="p"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845" y="545624"/>
            <a:ext cx="8472309" cy="5867400"/>
          </a:xfrm>
          <a:solidFill>
            <a:schemeClr val="bg1">
              <a:lumMod val="95000"/>
            </a:schemeClr>
          </a:solidFill>
          <a:ln w="28575">
            <a:solidFill>
              <a:srgbClr val="004ADE"/>
            </a:solidFill>
            <a:prstDash val="lgDash"/>
          </a:ln>
        </p:spPr>
        <p:txBody>
          <a:bodyPr>
            <a:normAutofit fontScale="85000" lnSpcReduction="10000"/>
          </a:bodyPr>
          <a:lstStyle/>
          <a:p>
            <a:pPr algn="just">
              <a:spcBef>
                <a:spcPts val="0"/>
              </a:spcBef>
            </a:pPr>
            <a:endParaRPr lang="es-ES" sz="1000" b="1" dirty="0">
              <a:solidFill>
                <a:srgbClr val="006600"/>
              </a:solidFill>
              <a:latin typeface="Times New Roman" pitchFamily="18" charset="0"/>
              <a:cs typeface="Times New Roman" pitchFamily="18" charset="0"/>
            </a:endParaRPr>
          </a:p>
          <a:p>
            <a:pPr marL="0" lvl="0" indent="0" algn="ctr" fontAlgn="base">
              <a:lnSpc>
                <a:spcPts val="3100"/>
              </a:lnSpc>
              <a:spcBef>
                <a:spcPts val="0"/>
              </a:spcBef>
              <a:spcAft>
                <a:spcPts val="1200"/>
              </a:spcAft>
              <a:buClrTx/>
              <a:buSzTx/>
              <a:buNone/>
            </a:pPr>
            <a:r>
              <a:rPr lang="es-ES_tradnl" sz="2600" kern="0" dirty="0">
                <a:solidFill>
                  <a:srgbClr val="0000FF"/>
                </a:solidFill>
                <a:effectLst>
                  <a:outerShdw blurRad="38100" dist="38100" dir="2700000" algn="tl">
                    <a:srgbClr val="000000">
                      <a:alpha val="43137"/>
                    </a:srgbClr>
                  </a:outerShdw>
                </a:effectLst>
                <a:latin typeface="Times New Roman" pitchFamily="18" charset="0"/>
              </a:rPr>
              <a:t>Este sentimiento de </a:t>
            </a:r>
            <a:r>
              <a:rPr lang="es-ES_tradnl" sz="2600" b="1" kern="0" dirty="0">
                <a:solidFill>
                  <a:srgbClr val="0000FF"/>
                </a:solidFill>
                <a:effectLst>
                  <a:outerShdw blurRad="38100" dist="38100" dir="2700000" algn="tl">
                    <a:srgbClr val="000000">
                      <a:alpha val="43137"/>
                    </a:srgbClr>
                  </a:outerShdw>
                </a:effectLst>
                <a:latin typeface="Times New Roman" pitchFamily="18" charset="0"/>
              </a:rPr>
              <a:t>inseguridad lingüística</a:t>
            </a:r>
            <a:r>
              <a:rPr lang="es-ES_tradnl" sz="2600" kern="0" dirty="0">
                <a:solidFill>
                  <a:srgbClr val="0000FF"/>
                </a:solidFill>
                <a:effectLst>
                  <a:outerShdw blurRad="38100" dist="38100" dir="2700000" algn="tl">
                    <a:srgbClr val="000000">
                      <a:alpha val="43137"/>
                    </a:srgbClr>
                  </a:outerShdw>
                </a:effectLst>
                <a:latin typeface="Times New Roman" pitchFamily="18" charset="0"/>
              </a:rPr>
              <a:t>, que conduce a una especie de menosprecio del modo de hablar propio, puede haber motivado una </a:t>
            </a:r>
            <a:r>
              <a:rPr lang="es-ES_tradnl" sz="2600" b="1" kern="0" dirty="0">
                <a:solidFill>
                  <a:srgbClr val="0000FF"/>
                </a:solidFill>
                <a:effectLst>
                  <a:outerShdw blurRad="38100" dist="38100" dir="2700000" algn="tl">
                    <a:srgbClr val="000000">
                      <a:alpha val="43137"/>
                    </a:srgbClr>
                  </a:outerShdw>
                </a:effectLst>
                <a:latin typeface="Times New Roman" pitchFamily="18" charset="0"/>
              </a:rPr>
              <a:t>reacción extrema</a:t>
            </a:r>
            <a:r>
              <a:rPr lang="es-ES_tradnl" sz="2600" kern="0" dirty="0">
                <a:solidFill>
                  <a:srgbClr val="0000FF"/>
                </a:solidFill>
                <a:effectLst>
                  <a:outerShdw blurRad="38100" dist="38100" dir="2700000" algn="tl">
                    <a:srgbClr val="000000">
                      <a:alpha val="43137"/>
                    </a:srgbClr>
                  </a:outerShdw>
                </a:effectLst>
                <a:latin typeface="Times New Roman" pitchFamily="18" charset="0"/>
              </a:rPr>
              <a:t>, de </a:t>
            </a:r>
            <a:r>
              <a:rPr lang="es-ES_tradnl" sz="2600" b="1" kern="0" dirty="0">
                <a:solidFill>
                  <a:srgbClr val="0000FF"/>
                </a:solidFill>
                <a:effectLst>
                  <a:outerShdw blurRad="38100" dist="38100" dir="2700000" algn="tl">
                    <a:srgbClr val="000000">
                      <a:alpha val="43137"/>
                    </a:srgbClr>
                  </a:outerShdw>
                </a:effectLst>
                <a:latin typeface="Times New Roman" pitchFamily="18" charset="0"/>
              </a:rPr>
              <a:t>hipercorrección</a:t>
            </a:r>
            <a:r>
              <a:rPr lang="es-ES_tradnl" sz="2600" kern="0" dirty="0">
                <a:solidFill>
                  <a:srgbClr val="0000FF"/>
                </a:solidFill>
                <a:effectLst>
                  <a:outerShdw blurRad="38100" dist="38100" dir="2700000" algn="tl">
                    <a:srgbClr val="000000">
                      <a:alpha val="43137"/>
                    </a:srgbClr>
                  </a:outerShdw>
                </a:effectLst>
                <a:latin typeface="Times New Roman" pitchFamily="18" charset="0"/>
              </a:rPr>
              <a:t>, de parte de los locutores, reporteros de las noticias y de personas </a:t>
            </a:r>
            <a:r>
              <a:rPr lang="es-ES_tradnl" sz="2600" b="1" kern="0" dirty="0">
                <a:solidFill>
                  <a:srgbClr val="0000FF"/>
                </a:solidFill>
                <a:effectLst>
                  <a:outerShdw blurRad="38100" dist="38100" dir="2700000" algn="tl">
                    <a:srgbClr val="000000">
                      <a:alpha val="43137"/>
                    </a:srgbClr>
                  </a:outerShdw>
                </a:effectLst>
                <a:latin typeface="Times New Roman" pitchFamily="18" charset="0"/>
              </a:rPr>
              <a:t>que han ascendido en la escala sociocultural por la obtención de mayores niveles de escolaridad</a:t>
            </a:r>
            <a:r>
              <a:rPr lang="es-ES_tradnl" sz="2600" kern="0" dirty="0">
                <a:solidFill>
                  <a:srgbClr val="0000FF"/>
                </a:solidFill>
                <a:effectLst>
                  <a:outerShdw blurRad="38100" dist="38100" dir="2700000" algn="tl">
                    <a:srgbClr val="000000">
                      <a:alpha val="43137"/>
                    </a:srgbClr>
                  </a:outerShdw>
                </a:effectLst>
                <a:latin typeface="Times New Roman" pitchFamily="18" charset="0"/>
              </a:rPr>
              <a:t>.</a:t>
            </a:r>
          </a:p>
          <a:p>
            <a:pPr marL="0" lvl="0" indent="0" algn="ctr" fontAlgn="base">
              <a:lnSpc>
                <a:spcPts val="3100"/>
              </a:lnSpc>
              <a:spcBef>
                <a:spcPts val="0"/>
              </a:spcBef>
              <a:spcAft>
                <a:spcPts val="1200"/>
              </a:spcAft>
              <a:buClrTx/>
              <a:buSzTx/>
              <a:buNone/>
            </a:pPr>
            <a:r>
              <a:rPr lang="es-ES_tradnl" sz="2600" kern="0" dirty="0">
                <a:solidFill>
                  <a:srgbClr val="0000FF"/>
                </a:solidFill>
                <a:effectLst>
                  <a:outerShdw blurRad="38100" dist="38100" dir="2700000" algn="tl">
                    <a:srgbClr val="000000">
                      <a:alpha val="43137"/>
                    </a:srgbClr>
                  </a:outerShdw>
                </a:effectLst>
                <a:latin typeface="Times New Roman" pitchFamily="18" charset="0"/>
              </a:rPr>
              <a:t>En situaciones de cuidado, esos hablantes </a:t>
            </a:r>
            <a:r>
              <a:rPr lang="es-ES_tradnl" sz="2600" b="1" kern="0" dirty="0">
                <a:solidFill>
                  <a:srgbClr val="0000FF"/>
                </a:solidFill>
                <a:effectLst>
                  <a:outerShdw blurRad="38100" dist="38100" dir="2700000" algn="tl">
                    <a:srgbClr val="000000">
                      <a:alpha val="43137"/>
                    </a:srgbClr>
                  </a:outerShdw>
                </a:effectLst>
                <a:latin typeface="Times New Roman" pitchFamily="18" charset="0"/>
              </a:rPr>
              <a:t>intentan diferenciar su modo de hablar del de la comunidad general</a:t>
            </a:r>
            <a:r>
              <a:rPr lang="es-ES_tradnl" sz="2600" kern="0" dirty="0">
                <a:solidFill>
                  <a:srgbClr val="0000FF"/>
                </a:solidFill>
                <a:effectLst>
                  <a:outerShdw blurRad="38100" dist="38100" dir="2700000" algn="tl">
                    <a:srgbClr val="000000">
                      <a:alpha val="43137"/>
                    </a:srgbClr>
                  </a:outerShdw>
                </a:effectLst>
                <a:latin typeface="Times New Roman" pitchFamily="18" charset="0"/>
              </a:rPr>
              <a:t>, y lo hacen, principalmente, utilizando el recurso de la </a:t>
            </a:r>
            <a:r>
              <a:rPr lang="es-ES_tradnl" sz="2600" b="1" kern="0" dirty="0">
                <a:solidFill>
                  <a:srgbClr val="0000FF"/>
                </a:solidFill>
                <a:effectLst>
                  <a:outerShdw blurRad="38100" dist="38100" dir="2700000" algn="tl">
                    <a:srgbClr val="000000">
                      <a:alpha val="43137"/>
                    </a:srgbClr>
                  </a:outerShdw>
                </a:effectLst>
                <a:latin typeface="Times New Roman" pitchFamily="18" charset="0"/>
              </a:rPr>
              <a:t>retención sistemática del fonema </a:t>
            </a:r>
            <a:r>
              <a:rPr lang="en-US" sz="2600" b="1" kern="0" dirty="0">
                <a:solidFill>
                  <a:srgbClr val="0000FF"/>
                </a:solidFill>
                <a:effectLst>
                  <a:outerShdw blurRad="38100" dist="38100" dir="2700000" algn="tl">
                    <a:srgbClr val="000000">
                      <a:alpha val="43137"/>
                    </a:srgbClr>
                  </a:outerShdw>
                </a:effectLst>
                <a:latin typeface="Times New Roman" pitchFamily="18" charset="0"/>
              </a:rPr>
              <a:t>/</a:t>
            </a:r>
            <a:r>
              <a:rPr lang="es-ES_tradnl" sz="2600" b="1" kern="0" dirty="0">
                <a:solidFill>
                  <a:srgbClr val="0000FF"/>
                </a:solidFill>
                <a:effectLst>
                  <a:outerShdw blurRad="38100" dist="38100" dir="2700000" algn="tl">
                    <a:srgbClr val="000000">
                      <a:alpha val="43137"/>
                    </a:srgbClr>
                  </a:outerShdw>
                </a:effectLst>
                <a:latin typeface="Times New Roman" pitchFamily="18" charset="0"/>
              </a:rPr>
              <a:t>s/</a:t>
            </a:r>
            <a:r>
              <a:rPr lang="es-ES_tradnl" sz="2600" kern="0" dirty="0">
                <a:solidFill>
                  <a:srgbClr val="0000FF"/>
                </a:solidFill>
                <a:effectLst>
                  <a:outerShdw blurRad="38100" dist="38100" dir="2700000" algn="tl">
                    <a:srgbClr val="000000">
                      <a:alpha val="43137"/>
                    </a:srgbClr>
                  </a:outerShdw>
                </a:effectLst>
                <a:latin typeface="Times New Roman" pitchFamily="18" charset="0"/>
              </a:rPr>
              <a:t>, cuya frecuente desaparición se ha convertido en emblema indiscutible, y más visible, del habla popular (</a:t>
            </a:r>
            <a:r>
              <a:rPr lang="es-ES_tradnl" sz="2600" kern="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s-ES_tradnl" sz="2600" b="1" i="1" kern="0" dirty="0">
                <a:solidFill>
                  <a:srgbClr val="0000FF"/>
                </a:solidFill>
                <a:effectLst>
                  <a:outerShdw blurRad="38100" dist="38100" dir="2700000" algn="tl">
                    <a:srgbClr val="000000">
                      <a:alpha val="43137"/>
                    </a:srgbClr>
                  </a:outerShdw>
                </a:effectLst>
                <a:latin typeface="Times New Roman" pitchFamily="18" charset="0"/>
              </a:rPr>
              <a:t>incorrecta</a:t>
            </a:r>
            <a:r>
              <a:rPr lang="es-ES_tradnl" sz="2600" kern="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r>
              <a:rPr lang="es-ES_tradnl" sz="2600" kern="0" dirty="0">
                <a:solidFill>
                  <a:srgbClr val="0000FF"/>
                </a:solidFill>
                <a:effectLst>
                  <a:outerShdw blurRad="38100" dist="38100" dir="2700000" algn="tl">
                    <a:srgbClr val="000000">
                      <a:alpha val="43137"/>
                    </a:srgbClr>
                  </a:outerShdw>
                </a:effectLst>
                <a:latin typeface="Times New Roman" pitchFamily="18" charset="0"/>
              </a:rPr>
              <a:t>) dominicana.</a:t>
            </a:r>
          </a:p>
          <a:p>
            <a:pPr marL="0" lvl="0" indent="0" algn="ctr" fontAlgn="base">
              <a:lnSpc>
                <a:spcPts val="3200"/>
              </a:lnSpc>
              <a:spcBef>
                <a:spcPts val="0"/>
              </a:spcBef>
              <a:spcAft>
                <a:spcPct val="0"/>
              </a:spcAft>
              <a:buClrTx/>
              <a:buSzTx/>
              <a:buNone/>
            </a:pPr>
            <a:r>
              <a:rPr lang="es-ES_tradnl" sz="2800" kern="0" dirty="0">
                <a:solidFill>
                  <a:srgbClr val="0000FF"/>
                </a:solidFill>
                <a:effectLst>
                  <a:outerShdw blurRad="38100" dist="38100" dir="2700000" algn="tl">
                    <a:srgbClr val="000000">
                      <a:alpha val="43137"/>
                    </a:srgbClr>
                  </a:outerShdw>
                </a:effectLst>
                <a:latin typeface="Times New Roman" pitchFamily="18" charset="0"/>
              </a:rPr>
              <a:t>Al cambiar a un estilo más formal, caen en el extremo opuesto al habla normal, y </a:t>
            </a:r>
            <a:r>
              <a:rPr lang="es-ES_tradnl" sz="3300" kern="0" dirty="0">
                <a:solidFill>
                  <a:srgbClr val="0000FF"/>
                </a:solidFill>
                <a:effectLst>
                  <a:outerShdw blurRad="38100" dist="38100" dir="2700000" algn="tl">
                    <a:srgbClr val="000000">
                      <a:alpha val="43137"/>
                    </a:srgbClr>
                  </a:outerShdw>
                </a:effectLst>
                <a:latin typeface="Times New Roman" pitchFamily="18" charset="0"/>
              </a:rPr>
              <a:t>exhiben una pronunciación </a:t>
            </a:r>
            <a:r>
              <a:rPr lang="en-US" sz="3300" kern="0" dirty="0">
                <a:solidFill>
                  <a:srgbClr val="0000FF"/>
                </a:solidFill>
                <a:effectLst>
                  <a:outerShdw blurRad="38100" dist="38100" dir="2700000" algn="tl">
                    <a:srgbClr val="000000">
                      <a:alpha val="43137"/>
                    </a:srgbClr>
                  </a:outerShdw>
                </a:effectLst>
                <a:latin typeface="Times New Roman" pitchFamily="18" charset="0"/>
              </a:rPr>
              <a:t>‘</a:t>
            </a:r>
            <a:r>
              <a:rPr lang="es-ES_tradnl" sz="3300" b="1" kern="0" dirty="0">
                <a:solidFill>
                  <a:srgbClr val="0000FF"/>
                </a:solidFill>
                <a:effectLst>
                  <a:outerShdw blurRad="38100" dist="38100" dir="2700000" algn="tl">
                    <a:srgbClr val="000000">
                      <a:alpha val="43137"/>
                    </a:srgbClr>
                  </a:outerShdw>
                </a:effectLst>
                <a:latin typeface="Times New Roman" pitchFamily="18" charset="0"/>
              </a:rPr>
              <a:t>aprendida</a:t>
            </a:r>
            <a:r>
              <a:rPr lang="es-ES_tradnl" sz="3300" kern="0" dirty="0">
                <a:solidFill>
                  <a:srgbClr val="0000FF"/>
                </a:solidFill>
                <a:effectLst>
                  <a:outerShdw blurRad="38100" dist="38100" dir="2700000" algn="tl">
                    <a:srgbClr val="000000">
                      <a:alpha val="43137"/>
                    </a:srgbClr>
                  </a:outerShdw>
                </a:effectLst>
                <a:latin typeface="Times New Roman" pitchFamily="18" charset="0"/>
              </a:rPr>
              <a:t>’,</a:t>
            </a:r>
          </a:p>
          <a:p>
            <a:pPr marL="0" lvl="0" indent="0" algn="ctr" fontAlgn="base">
              <a:lnSpc>
                <a:spcPts val="3200"/>
              </a:lnSpc>
              <a:spcBef>
                <a:spcPts val="0"/>
              </a:spcBef>
              <a:spcAft>
                <a:spcPct val="0"/>
              </a:spcAft>
              <a:buClrTx/>
              <a:buSzTx/>
              <a:buNone/>
            </a:pPr>
            <a:r>
              <a:rPr lang="es-ES_tradnl" sz="3300" kern="0" dirty="0">
                <a:solidFill>
                  <a:srgbClr val="0000FF"/>
                </a:solidFill>
                <a:effectLst>
                  <a:outerShdw blurRad="38100" dist="38100" dir="2700000" algn="tl">
                    <a:srgbClr val="000000">
                      <a:alpha val="43137"/>
                    </a:srgbClr>
                  </a:outerShdw>
                </a:effectLst>
                <a:latin typeface="Times New Roman" pitchFamily="18" charset="0"/>
              </a:rPr>
              <a:t>no ‘</a:t>
            </a:r>
            <a:r>
              <a:rPr lang="es-ES_tradnl" sz="3300" b="1" kern="0" dirty="0">
                <a:solidFill>
                  <a:srgbClr val="0000FF"/>
                </a:solidFill>
                <a:effectLst>
                  <a:outerShdw blurRad="38100" dist="38100" dir="2700000" algn="tl">
                    <a:srgbClr val="000000">
                      <a:alpha val="43137"/>
                    </a:srgbClr>
                  </a:outerShdw>
                </a:effectLst>
                <a:latin typeface="Times New Roman" pitchFamily="18" charset="0"/>
              </a:rPr>
              <a:t>adquirida</a:t>
            </a:r>
            <a:r>
              <a:rPr lang="es-ES_tradnl" sz="3300" kern="0" dirty="0">
                <a:solidFill>
                  <a:srgbClr val="0000FF"/>
                </a:solidFill>
                <a:effectLst>
                  <a:outerShdw blurRad="38100" dist="38100" dir="2700000" algn="tl">
                    <a:srgbClr val="000000">
                      <a:alpha val="43137"/>
                    </a:srgbClr>
                  </a:outerShdw>
                </a:effectLst>
                <a:latin typeface="Times New Roman" pitchFamily="18" charset="0"/>
              </a:rPr>
              <a:t>’ de manera natural.</a:t>
            </a:r>
          </a:p>
        </p:txBody>
      </p:sp>
      <p:sp>
        <p:nvSpPr>
          <p:cNvPr id="29700" name="Slide Number Placeholder 3"/>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8B8E77-A8F0-414D-9BF2-52DCAB5AEC30}"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123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4)">
                                      <p:cBhvr>
                                        <p:cTn id="7" dur="500"/>
                                        <p:tgtEl>
                                          <p:spTgt spid="3">
                                            <p:bg/>
                                          </p:spTgt>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4)">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heel(4)">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heel(4)">
                                      <p:cBhvr>
                                        <p:cTn id="21" dur="500"/>
                                        <p:tgtEl>
                                          <p:spTgt spid="3">
                                            <p:txEl>
                                              <p:pRg st="3" end="3"/>
                                            </p:txEl>
                                          </p:spTgt>
                                        </p:tgtEl>
                                      </p:cBhvr>
                                    </p:animEffect>
                                  </p:childTnLst>
                                </p:cTn>
                              </p:par>
                            </p:childTnLst>
                          </p:cTn>
                        </p:par>
                        <p:par>
                          <p:cTn id="22" fill="hold">
                            <p:stCondLst>
                              <p:cond delay="500"/>
                            </p:stCondLst>
                            <p:childTnLst>
                              <p:par>
                                <p:cTn id="23" presetID="21" presetClass="entr" presetSubtype="4"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heel(4)">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647700" y="1752600"/>
            <a:ext cx="7848600" cy="2852063"/>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DO" sz="20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endParaRPr>
          </a:p>
          <a:p>
            <a:pPr lvl="0" algn="ctr">
              <a:defRPr/>
            </a:pPr>
            <a:r>
              <a:rPr lang="es-DO" sz="3200" kern="1600" dirty="0">
                <a:solidFill>
                  <a:srgbClr val="0000CC"/>
                </a:solidFill>
                <a:effectLst>
                  <a:outerShdw blurRad="38100" dist="38100" dir="2700000" algn="tl">
                    <a:srgbClr val="000000">
                      <a:alpha val="43137"/>
                    </a:srgbClr>
                  </a:outerShdw>
                </a:effectLst>
                <a:cs typeface="Times New Roman" panose="02020603050405020304" pitchFamily="18" charset="0"/>
              </a:rPr>
              <a:t>TERCERA PARTE</a:t>
            </a:r>
            <a:endParaRPr lang="es-ES" sz="3200" dirty="0">
              <a:solidFill>
                <a:prstClr val="black"/>
              </a:solidFill>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cs typeface="Times New Roman" panose="02020603050405020304" pitchFamily="18" charset="0"/>
            </a:endParaRPr>
          </a:p>
          <a:p>
            <a:pPr marL="0" marR="0" lvl="0" indent="0" algn="ctr" defTabSz="914400" rtl="0" eaLnBrk="1" fontAlgn="base" latinLnBrk="0" hangingPunct="1">
              <a:spcBef>
                <a:spcPct val="0"/>
              </a:spcBef>
              <a:spcAft>
                <a:spcPts val="0"/>
              </a:spcAft>
              <a:buClrTx/>
              <a:buSzTx/>
              <a:buFontTx/>
              <a:buNone/>
              <a:tabLst/>
              <a:defRPr/>
            </a:pPr>
            <a:r>
              <a:rPr kumimoji="0" lang="es-DO" sz="3600" b="1" i="0" u="none" strike="noStrike" kern="1600" cap="none" spc="0" normalizeH="0" baseline="0" noProof="0" dirty="0">
                <a:ln>
                  <a:noFill/>
                </a:ln>
                <a:solidFill>
                  <a:srgbClr val="0000FF"/>
                </a:solidFill>
                <a:effectLst>
                  <a:outerShdw blurRad="38100" dist="38100" dir="2700000" algn="tl">
                    <a:srgbClr val="000000">
                      <a:alpha val="43137"/>
                    </a:srgbClr>
                  </a:outerShdw>
                </a:effectLst>
                <a:uLnTx/>
                <a:uFillTx/>
                <a:cs typeface="Times New Roman" panose="02020603050405020304" pitchFamily="18" charset="0"/>
              </a:rPr>
              <a:t>El PUNTO MEDIO:</a:t>
            </a:r>
          </a:p>
          <a:p>
            <a:pPr marL="109728" lvl="0" algn="ctr" fontAlgn="auto">
              <a:spcBef>
                <a:spcPts val="400"/>
              </a:spcBef>
              <a:spcAft>
                <a:spcPts val="0"/>
              </a:spcAft>
              <a:buClr>
                <a:srgbClr val="2DA2BF"/>
              </a:buClr>
              <a:buSzPct val="68000"/>
            </a:pPr>
            <a:r>
              <a:rPr lang="es-ES" sz="3600" dirty="0">
                <a:solidFill>
                  <a:srgbClr val="0000FF"/>
                </a:solidFill>
                <a:effectLst>
                  <a:outerShdw blurRad="38100" dist="38100" dir="2700000" algn="tl">
                    <a:srgbClr val="000000">
                      <a:alpha val="43137"/>
                    </a:srgbClr>
                  </a:outerShdw>
                </a:effectLst>
                <a:cs typeface="Times New Roman" panose="02020603050405020304" pitchFamily="18" charset="0"/>
              </a:rPr>
              <a:t>El </a:t>
            </a:r>
            <a:r>
              <a:rPr lang="es-ES" sz="3600" b="1" dirty="0">
                <a:solidFill>
                  <a:srgbClr val="0000FF"/>
                </a:solidFill>
                <a:effectLst>
                  <a:outerShdw blurRad="38100" dist="38100" dir="2700000" algn="tl">
                    <a:srgbClr val="000000">
                      <a:alpha val="43137"/>
                    </a:srgbClr>
                  </a:outerShdw>
                </a:effectLst>
                <a:cs typeface="Times New Roman" panose="02020603050405020304" pitchFamily="18" charset="0"/>
              </a:rPr>
              <a:t>HABLA CULTA NATURAL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025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342900" y="1262121"/>
            <a:ext cx="8458200" cy="5334000"/>
          </a:xfrm>
          <a:solidFill>
            <a:schemeClr val="bg1">
              <a:lumMod val="95000"/>
            </a:schemeClr>
          </a:solidFill>
          <a:ln w="28575">
            <a:solidFill>
              <a:srgbClr val="0000FF"/>
            </a:solidFill>
            <a:prstDash val="sysDash"/>
          </a:ln>
        </p:spPr>
        <p:txBody>
          <a:bodyPr>
            <a:normAutofit fontScale="85000" lnSpcReduction="10000"/>
          </a:bodyPr>
          <a:lstStyle/>
          <a:p>
            <a:pPr marL="109728" indent="0" algn="ctr">
              <a:lnSpc>
                <a:spcPts val="800"/>
              </a:lnSpc>
              <a:spcBef>
                <a:spcPts val="0"/>
              </a:spcBef>
              <a:buNone/>
            </a:pPr>
            <a:endParaRPr lang="es-ES" sz="9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lnSpc>
                <a:spcPts val="2900"/>
              </a:lnSpc>
              <a:spcBef>
                <a:spcPts val="0"/>
              </a:spcBef>
              <a:spcAft>
                <a:spcPts val="1200"/>
              </a:spcAft>
              <a:buNone/>
            </a:pP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Entre los extremos de la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elisión radical </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del habla popular y la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retención absoluta</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las noticias, se sitúa la realidad del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 natural de las personas cultas</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Su modo de hablar es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variable</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fonema /s/ se manifiesta de varias formas, pero su variante </a:t>
            </a:r>
            <a:r>
              <a:rPr lang="es-ES" sz="26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aspirada</a:t>
            </a:r>
            <a:r>
              <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600" kern="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2600" b="1" kern="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 sz="2600" kern="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sobresale y aparece con mayor frecuencia que la </a:t>
            </a:r>
            <a:r>
              <a:rPr lang="es-ES" sz="2600" b="1" kern="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sibilante</a:t>
            </a:r>
            <a:r>
              <a:rPr lang="es-ES" sz="2600" kern="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 sz="2600" b="1" kern="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 sz="2600" kern="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s-ES" sz="2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9728" indent="0" algn="ctr">
              <a:spcAft>
                <a:spcPts val="1200"/>
              </a:spcAft>
              <a:buNone/>
            </a:pPr>
            <a:r>
              <a:rPr kumimoji="0" lang="es-ES" sz="24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Henríquez Ureña (1975: 139 y 147) apuntaba hace más de 80 años que en la dicción culta “</a:t>
            </a:r>
            <a:r>
              <a:rPr kumimoji="0" lang="es-ES" sz="24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la /s/ (y la que fue z) se convierte en aspiración</a:t>
            </a:r>
            <a:r>
              <a:rPr kumimoji="0" lang="es-ES" sz="24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109728" indent="0" algn="ctr">
              <a:spcAft>
                <a:spcPts val="1200"/>
              </a:spcAft>
              <a:buNone/>
            </a:pPr>
            <a:r>
              <a:rPr kumimoji="0" lang="es-ES" sz="24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Núñez Cedeño (1980: 135) concluye que el grupo socioeconómicamente alto “se caracteriza por emplear un gran número de la </a:t>
            </a:r>
            <a:r>
              <a:rPr kumimoji="0" lang="es-ES" sz="24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aspirada [h]</a:t>
            </a:r>
            <a:r>
              <a:rPr kumimoji="0" lang="es-ES" sz="24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en oposición a los demás grupos”.</a:t>
            </a:r>
            <a:endParaRPr kumimoji="0" lang="es-ES" sz="2400" b="0" i="0" u="none" strike="noStrike" kern="16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109728" indent="0" algn="ctr">
              <a:lnSpc>
                <a:spcPts val="2500"/>
              </a:lnSpc>
              <a:buNone/>
            </a:pPr>
            <a:r>
              <a:rPr kumimoji="0" lang="es-MX"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Los resultados del análisis de doce fragmentos de comentarios y entrevistas emitidos por varios canales de televisión de Santo Domingo revelan una situación muy similar a la indicada por los autores anteriores. Se observa un </a:t>
            </a:r>
            <a:r>
              <a:rPr kumimoji="0" lang="es-MX" sz="24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claro predominio de la aspirada</a:t>
            </a:r>
            <a:r>
              <a:rPr kumimoji="0" lang="es-MX"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s-ES" sz="24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[h] </a:t>
            </a:r>
            <a:r>
              <a:rPr kumimoji="0" lang="es-MX"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sobre la conservación de la sibilante </a:t>
            </a:r>
            <a:r>
              <a:rPr kumimoji="0" lang="es-ES" sz="2400" b="1"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[s]</a:t>
            </a:r>
            <a:r>
              <a:rPr kumimoji="0" lang="es-MX" sz="2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1866900" y="533933"/>
            <a:ext cx="5410200" cy="646331"/>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3600" b="0" i="0" u="none" strike="noStrike" kern="1600" cap="none" spc="0" normalizeH="0" baseline="0" noProof="0" dirty="0">
                <a:ln>
                  <a:noFill/>
                </a:ln>
                <a:solidFill>
                  <a:srgbClr val="0000FF"/>
                </a:solidFill>
                <a:effectLst>
                  <a:outerShdw blurRad="38100" dist="38100" dir="2700000" algn="tl">
                    <a:srgbClr val="000000">
                      <a:alpha val="43137"/>
                    </a:srgbClr>
                  </a:outerShdw>
                </a:effectLst>
                <a:uLnTx/>
                <a:uFillTx/>
                <a:ea typeface="+mn-ea"/>
                <a:cs typeface="Times New Roman" panose="02020603050405020304" pitchFamily="18" charset="0"/>
              </a:rPr>
              <a:t>El habla culta natural</a:t>
            </a:r>
            <a:endParaRPr kumimoji="0" lang="es-ES" sz="3600" b="0" i="0" u="none" strike="noStrike" kern="1200" cap="none" spc="0" normalizeH="0" baseline="0" noProof="0" dirty="0">
              <a:ln>
                <a:noFill/>
              </a:ln>
              <a:solidFill>
                <a:srgbClr val="0000FF"/>
              </a:solidFill>
              <a:effectLst/>
              <a:uLnTx/>
              <a:uFillTx/>
              <a:latin typeface="Arial" charset="0"/>
              <a:ea typeface="+mn-ea"/>
            </a:endParaRPr>
          </a:p>
        </p:txBody>
      </p:sp>
    </p:spTree>
    <p:extLst>
      <p:ext uri="{BB962C8B-B14F-4D97-AF65-F5344CB8AC3E}">
        <p14:creationId xmlns:p14="http://schemas.microsoft.com/office/powerpoint/2010/main" val="41964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childTnLst>
                          </p:cTn>
                        </p:par>
                        <p:par>
                          <p:cTn id="8" fill="hold">
                            <p:stCondLst>
                              <p:cond delay="500"/>
                            </p:stCondLst>
                            <p:childTnLst>
                              <p:par>
                                <p:cTn id="9" presetID="21" presetClass="entr" presetSubtype="3"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3)">
                                      <p:cBhvr>
                                        <p:cTn id="11" dur="500"/>
                                        <p:tgtEl>
                                          <p:spTgt spid="2">
                                            <p:bg/>
                                          </p:spTgt>
                                        </p:tgtEl>
                                      </p:cBhvr>
                                    </p:animEffect>
                                  </p:childTnLst>
                                </p:cTn>
                              </p:par>
                            </p:childTnLst>
                          </p:cTn>
                        </p:par>
                        <p:par>
                          <p:cTn id="12" fill="hold">
                            <p:stCondLst>
                              <p:cond delay="1000"/>
                            </p:stCondLst>
                            <p:childTnLst>
                              <p:par>
                                <p:cTn id="13" presetID="21" presetClass="entr" presetSubtype="3"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3)">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3"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3)">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3"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3)">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3"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heel(3)">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505745"/>
            <a:ext cx="8382000" cy="4800600"/>
          </a:xfrm>
          <a:solidFill>
            <a:schemeClr val="bg1">
              <a:lumMod val="95000"/>
            </a:schemeClr>
          </a:solidFill>
          <a:ln w="28575">
            <a:solidFill>
              <a:srgbClr val="0000FF"/>
            </a:solidFill>
            <a:prstDash val="dashDot"/>
          </a:ln>
        </p:spPr>
        <p:txBody>
          <a:bodyPr>
            <a:normAutofit/>
          </a:bodyPr>
          <a:lstStyle/>
          <a:p>
            <a:pPr marL="0" marR="0" algn="ctr">
              <a:lnSpc>
                <a:spcPts val="700"/>
              </a:lnSpc>
              <a:spcBef>
                <a:spcPts val="0"/>
              </a:spcBef>
            </a:pPr>
            <a:endParaRPr lang="es-ES_tradnl" sz="900" dirty="0">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ts val="3500"/>
              </a:lnSpc>
              <a:spcBef>
                <a:spcPts val="0"/>
              </a:spcBef>
            </a:pP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Yo pienso que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tamo</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llegando a un punto donde tanta gente se e</a:t>
            </a:r>
            <a:r>
              <a:rPr lang="es-ES_tradnl" sz="26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tá yendo, o donde tanta gente se tendrá que i</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po</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que todavía no ha acab</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ado</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ese proceso. O sea, e</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proceso de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membramiento</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Perredé</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no ha te</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min</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ado</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¿Qué van a hace</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ahora van a impugna</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esa convención cuando no ganen su causa en lo</a:t>
            </a:r>
            <a:r>
              <a:rPr lang="es-ES_tradnl" sz="26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tribunale</a:t>
            </a:r>
            <a:r>
              <a:rPr lang="es-ES_tradnl" sz="26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e</a:t>
            </a:r>
            <a:r>
              <a:rPr lang="es-ES_tradnl" sz="2600" b="1" u="sng"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donde van ahora. ¿Van a acepta</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result</a:t>
            </a:r>
            <a:r>
              <a:rPr lang="es-ES_tradnl" sz="2400" b="1"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ado</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esa convención y se van a faja</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trabaja</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po</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la candidatura de</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Perredé</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Ello</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tendrán que toma</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esa decisión. ¿O se van a i</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senta</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 su casa, se quedan en e</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Perredé</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pero se sientan en su casa en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eleccione</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do</a:t>
            </a:r>
            <a:r>
              <a:rPr lang="es-ES_tradnl" sz="2600" b="1" u="sng"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mi</a:t>
            </a:r>
            <a:r>
              <a:rPr lang="es-ES_tradnl"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dieciséi</a:t>
            </a:r>
            <a:r>
              <a:rPr lang="es-ES_tradnl" sz="2600" b="1" u="sng" dirty="0">
                <a:solidFill>
                  <a:srgbClr val="0066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_tradnl"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p:cNvSpPr>
            <a:spLocks noGrp="1"/>
          </p:cNvSpPr>
          <p:nvPr>
            <p:ph type="dt" sz="half" idx="10"/>
          </p:nvPr>
        </p:nvSpPr>
        <p:spPr>
          <a:xfrm>
            <a:off x="6156176" y="6407944"/>
            <a:ext cx="2491096" cy="365760"/>
          </a:xfrm>
        </p:spPr>
        <p:txBody>
          <a:bodyPr/>
          <a:lstStyle/>
          <a:p>
            <a:pPr>
              <a:defRPr/>
            </a:pPr>
            <a:fld id="{47258102-43AA-4BD4-8FD1-B699002C454B}" type="datetime2">
              <a:rPr lang="es-ES_tradnl" smtClean="0">
                <a:latin typeface="Times New Roman" panose="02020603050405020304" pitchFamily="18" charset="0"/>
                <a:cs typeface="Times New Roman" panose="02020603050405020304" pitchFamily="18" charset="0"/>
              </a:rPr>
              <a:t>jueves, 30 de marzo de 2023</a:t>
            </a:fld>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a:defRPr/>
            </a:pPr>
            <a:fld id="{25BDB74C-C077-446D-8009-06BEE6833E96}" type="slidenum">
              <a:rPr lang="en-US" smtClean="0"/>
              <a:pPr>
                <a:defRPr/>
              </a:pPr>
              <a:t>39</a:t>
            </a:fld>
            <a:endParaRPr lang="en-US"/>
          </a:p>
        </p:txBody>
      </p:sp>
      <p:pic>
        <p:nvPicPr>
          <p:cNvPr id="5" name="25. CUL.FEM.Ros.Espinal">
            <a:hlinkClick r:id="" action="ppaction://media"/>
            <a:extLst>
              <a:ext uri="{FF2B5EF4-FFF2-40B4-BE49-F238E27FC236}">
                <a16:creationId xmlns:a16="http://schemas.microsoft.com/office/drawing/2014/main" id="{6760F300-04BC-3AE5-4226-9567FF15EA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0" y="847057"/>
            <a:ext cx="203200" cy="203200"/>
          </a:xfrm>
          <a:prstGeom prst="rect">
            <a:avLst/>
          </a:prstGeom>
        </p:spPr>
      </p:pic>
      <p:sp>
        <p:nvSpPr>
          <p:cNvPr id="9" name="TextBox 8">
            <a:extLst>
              <a:ext uri="{FF2B5EF4-FFF2-40B4-BE49-F238E27FC236}">
                <a16:creationId xmlns:a16="http://schemas.microsoft.com/office/drawing/2014/main" id="{21529F58-95A5-33DE-AADA-2B83928AEEFB}"/>
              </a:ext>
            </a:extLst>
          </p:cNvPr>
          <p:cNvSpPr txBox="1"/>
          <p:nvPr/>
        </p:nvSpPr>
        <p:spPr>
          <a:xfrm>
            <a:off x="2819400" y="577783"/>
            <a:ext cx="3505200" cy="584775"/>
          </a:xfrm>
          <a:prstGeom prst="rect">
            <a:avLst/>
          </a:prstGeom>
          <a:noFill/>
          <a:ln w="28575">
            <a:solidFill>
              <a:srgbClr val="0000FF"/>
            </a:solidFill>
          </a:ln>
        </p:spPr>
        <p:txBody>
          <a:bodyPr wrap="square">
            <a:spAutoFit/>
          </a:bodyPr>
          <a:lstStyle/>
          <a:p>
            <a:pPr algn="ctr"/>
            <a:r>
              <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Ilustración inicial</a:t>
            </a:r>
            <a:endParaRPr lang="es-ES" dirty="0"/>
          </a:p>
        </p:txBody>
      </p:sp>
    </p:spTree>
    <p:extLst>
      <p:ext uri="{BB962C8B-B14F-4D97-AF65-F5344CB8AC3E}">
        <p14:creationId xmlns:p14="http://schemas.microsoft.com/office/powerpoint/2010/main" val="126020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heel(4)">
                                      <p:cBhvr>
                                        <p:cTn id="7" dur="1000"/>
                                        <p:tgtEl>
                                          <p:spTgt spid="2">
                                            <p:bg/>
                                          </p:spTgt>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heel(4)">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46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2"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647700" y="1676400"/>
            <a:ext cx="7848600" cy="2569934"/>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s-DO" sz="2000" kern="1600" dirty="0">
              <a:solidFill>
                <a:srgbClr val="0000CC"/>
              </a:solidFill>
              <a:effectLst>
                <a:outerShdw blurRad="38100" dist="38100" dir="2700000" algn="tl">
                  <a:srgbClr val="000000">
                    <a:alpha val="43137"/>
                  </a:srgbClr>
                </a:outerShdw>
              </a:effectLst>
              <a:cs typeface="Times New Roman" panose="02020603050405020304" pitchFamily="18" charset="0"/>
            </a:endParaRPr>
          </a:p>
          <a:p>
            <a:pPr marL="0" marR="0" lvl="0" indent="0" algn="ctr" defTabSz="914400" rtl="0" eaLnBrk="1" fontAlgn="base" latinLnBrk="0" hangingPunct="1">
              <a:lnSpc>
                <a:spcPct val="100000"/>
              </a:lnSpc>
              <a:spcBef>
                <a:spcPct val="0"/>
              </a:spcBef>
              <a:spcAft>
                <a:spcPts val="600"/>
              </a:spcAft>
              <a:buClrTx/>
              <a:buSzTx/>
              <a:buFontTx/>
              <a:buNone/>
              <a:tabLst/>
              <a:defRPr/>
            </a:pPr>
            <a:r>
              <a:rPr lang="es-DO" sz="3200" kern="1600" dirty="0">
                <a:solidFill>
                  <a:srgbClr val="0000CC"/>
                </a:solidFill>
                <a:effectLst>
                  <a:outerShdw blurRad="38100" dist="38100" dir="2700000" algn="tl">
                    <a:srgbClr val="000000">
                      <a:alpha val="43137"/>
                    </a:srgbClr>
                  </a:outerShdw>
                </a:effectLst>
                <a:cs typeface="Times New Roman" panose="02020603050405020304" pitchFamily="18" charset="0"/>
              </a:rPr>
              <a:t>PRIMERA</a:t>
            </a:r>
            <a:r>
              <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 PARTE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s-DO" sz="1200" kern="1600" dirty="0">
              <a:solidFill>
                <a:srgbClr val="0000CC"/>
              </a:solidFill>
              <a:effectLst>
                <a:outerShdw blurRad="38100" dist="38100" dir="2700000" algn="tl">
                  <a:srgbClr val="000000">
                    <a:alpha val="43137"/>
                  </a:srgbClr>
                </a:outerShdw>
              </a:effectLst>
              <a:latin typeface="Arial" charset="0"/>
              <a:cs typeface="Times New Roman" panose="02020603050405020304" pitchFamily="18" charset="0"/>
            </a:endParaRPr>
          </a:p>
          <a:p>
            <a:pPr lvl="0" algn="ctr">
              <a:defRPr/>
            </a:pPr>
            <a:r>
              <a:rPr lang="es-ES" sz="3600" b="1" dirty="0">
                <a:solidFill>
                  <a:srgbClr val="0000FF"/>
                </a:solidFill>
                <a:effectLst>
                  <a:outerShdw blurRad="38100" dist="38100" dir="2700000" algn="tl">
                    <a:srgbClr val="000000">
                      <a:alpha val="43137"/>
                    </a:srgbClr>
                  </a:outerShdw>
                </a:effectLst>
                <a:cs typeface="Times New Roman" panose="02020603050405020304" pitchFamily="18" charset="0"/>
              </a:rPr>
              <a:t>El RADICALISMO</a:t>
            </a:r>
          </a:p>
          <a:p>
            <a:pPr lvl="0" algn="ctr">
              <a:defRPr/>
            </a:pPr>
            <a:r>
              <a:rPr lang="es-ES" sz="3600" b="1" dirty="0">
                <a:solidFill>
                  <a:srgbClr val="0000FF"/>
                </a:solidFill>
                <a:effectLst>
                  <a:outerShdw blurRad="38100" dist="38100" dir="2700000" algn="tl">
                    <a:srgbClr val="000000">
                      <a:alpha val="43137"/>
                    </a:srgbClr>
                  </a:outerShdw>
                </a:effectLst>
                <a:cs typeface="Times New Roman" panose="02020603050405020304" pitchFamily="18" charset="0"/>
              </a:rPr>
              <a:t>de la ELISIÓN</a:t>
            </a:r>
          </a:p>
          <a:p>
            <a:pPr lvl="0" algn="ctr">
              <a:defRPr/>
            </a:pPr>
            <a:endParaRPr kumimoji="0" lang="es-ES" sz="20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1926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childTnLst>
                          </p:cTn>
                        </p:par>
                        <p:par>
                          <p:cTn id="8" fill="hold">
                            <p:stCondLst>
                              <p:cond delay="800"/>
                            </p:stCondLst>
                            <p:childTnLst>
                              <p:par>
                                <p:cTn id="9" presetID="21" presetClass="entr" presetSubtype="3" fill="hold" nodeType="afterEffect">
                                  <p:stCondLst>
                                    <p:cond delay="0"/>
                                  </p:stCondLst>
                                  <p:iterate type="wd">
                                    <p:tmPct val="10000"/>
                                  </p:iterate>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heel(3)">
                                      <p:cBhvr>
                                        <p:cTn id="11" dur="500"/>
                                        <p:tgtEl>
                                          <p:spTgt spid="6">
                                            <p:txEl>
                                              <p:pRg st="1" end="1"/>
                                            </p:txEl>
                                          </p:spTgt>
                                        </p:tgtEl>
                                      </p:cBhvr>
                                    </p:animEffect>
                                  </p:childTnLst>
                                </p:cTn>
                              </p:par>
                            </p:childTnLst>
                          </p:cTn>
                        </p:par>
                        <p:par>
                          <p:cTn id="12" fill="hold">
                            <p:stCondLst>
                              <p:cond delay="1350"/>
                            </p:stCondLst>
                            <p:childTnLst>
                              <p:par>
                                <p:cTn id="13" presetID="21" presetClass="entr" presetSubtype="3" fill="hold" nodeType="afterEffect">
                                  <p:stCondLst>
                                    <p:cond delay="0"/>
                                  </p:stCondLst>
                                  <p:iterate type="wd">
                                    <p:tmPct val="10000"/>
                                  </p:iterate>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heel(3)">
                                      <p:cBhvr>
                                        <p:cTn id="15" dur="500"/>
                                        <p:tgtEl>
                                          <p:spTgt spid="6">
                                            <p:txEl>
                                              <p:pRg st="3" end="3"/>
                                            </p:txEl>
                                          </p:spTgt>
                                        </p:tgtEl>
                                      </p:cBhvr>
                                    </p:animEffect>
                                  </p:childTnLst>
                                </p:cTn>
                              </p:par>
                              <p:par>
                                <p:cTn id="16" presetID="21" presetClass="entr" presetSubtype="3" fill="hold" nodeType="withEffect">
                                  <p:stCondLst>
                                    <p:cond delay="0"/>
                                  </p:stCondLst>
                                  <p:iterate type="wd">
                                    <p:tmPct val="10000"/>
                                  </p:iterate>
                                  <p:childTnLst>
                                    <p:set>
                                      <p:cBhvr>
                                        <p:cTn id="17" dur="1" fill="hold">
                                          <p:stCondLst>
                                            <p:cond delay="0"/>
                                          </p:stCondLst>
                                        </p:cTn>
                                        <p:tgtEl>
                                          <p:spTgt spid="6">
                                            <p:txEl>
                                              <p:pRg st="4" end="4"/>
                                            </p:txEl>
                                          </p:spTgt>
                                        </p:tgtEl>
                                        <p:attrNameLst>
                                          <p:attrName>style.visibility</p:attrName>
                                        </p:attrNameLst>
                                      </p:cBhvr>
                                      <p:to>
                                        <p:strVal val="visible"/>
                                      </p:to>
                                    </p:set>
                                    <p:animEffect transition="in" filter="wheel(3)">
                                      <p:cBhvr>
                                        <p:cTn id="1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56176" y="6407944"/>
            <a:ext cx="2491096"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16DF319-95CC-413B-A704-42766C545EDD}" type="datetime2">
              <a:rPr kumimoji="0" lang="es-ES_tradnl" sz="1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8772EA-1EED-4278-8FBF-D48A18D301BE}"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 name="Chart 3"/>
          <p:cNvGraphicFramePr>
            <a:graphicFrameLocks/>
          </p:cNvGraphicFramePr>
          <p:nvPr>
            <p:extLst>
              <p:ext uri="{D42A27DB-BD31-4B8C-83A1-F6EECF244321}">
                <p14:modId xmlns:p14="http://schemas.microsoft.com/office/powerpoint/2010/main" val="3930729234"/>
              </p:ext>
            </p:extLst>
          </p:nvPr>
        </p:nvGraphicFramePr>
        <p:xfrm>
          <a:off x="827583" y="559313"/>
          <a:ext cx="7416824" cy="5688632"/>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863586" y="5711835"/>
            <a:ext cx="7344816" cy="432854"/>
          </a:xfrm>
          <a:prstGeom prst="rect">
            <a:avLst/>
          </a:prstGeom>
        </p:spPr>
      </p:pic>
      <p:sp>
        <p:nvSpPr>
          <p:cNvPr id="6" name="Title 1"/>
          <p:cNvSpPr txBox="1">
            <a:spLocks/>
          </p:cNvSpPr>
          <p:nvPr/>
        </p:nvSpPr>
        <p:spPr>
          <a:xfrm>
            <a:off x="1181100" y="700944"/>
            <a:ext cx="6781800" cy="460199"/>
          </a:xfrm>
          <a:prstGeom prst="rect">
            <a:avLst/>
          </a:prstGeom>
          <a:solidFill>
            <a:schemeClr val="bg1"/>
          </a:solidFill>
          <a:ln w="19050">
            <a:no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Variación de /s/ implosiva: habla culta dominicana</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57515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heel(4)">
                                      <p:cBhvr>
                                        <p:cTn id="11" dur="1000"/>
                                        <p:tgtEl>
                                          <p:spTgt spid="4">
                                            <p:graphicEl>
                                              <a:chart seriesIdx="-3" categoryIdx="-3" bldStep="gridLegend"/>
                                            </p:graphicEl>
                                          </p:spTgt>
                                        </p:tgtEl>
                                      </p:cBhvr>
                                    </p:animEffect>
                                  </p:childTnLst>
                                </p:cTn>
                              </p:par>
                              <p:par>
                                <p:cTn id="12" presetID="21"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1000"/>
                                        <p:tgtEl>
                                          <p:spTgt spid="5"/>
                                        </p:tgtEl>
                                      </p:cBhvr>
                                    </p:animEffect>
                                  </p:childTnLst>
                                </p:cTn>
                              </p:par>
                            </p:childTnLst>
                          </p:cTn>
                        </p:par>
                        <p:par>
                          <p:cTn id="15" fill="hold">
                            <p:stCondLst>
                              <p:cond delay="1500"/>
                            </p:stCondLst>
                            <p:childTnLst>
                              <p:par>
                                <p:cTn id="16" presetID="21" presetClass="entr" presetSubtype="4" fill="hold" grpId="0" nodeType="afterEffect">
                                  <p:stCondLst>
                                    <p:cond delay="0"/>
                                  </p:stCondLst>
                                  <p:childTnLst>
                                    <p:set>
                                      <p:cBhvr>
                                        <p:cTn id="17"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heel(4)">
                                      <p:cBhvr>
                                        <p:cTn id="18" dur="1000"/>
                                        <p:tgtEl>
                                          <p:spTgt spid="4">
                                            <p:graphicEl>
                                              <a:chart seriesIdx="-4" categoryIdx="0" bldStep="category"/>
                                            </p:graphicEl>
                                          </p:spTgt>
                                        </p:tgtEl>
                                      </p:cBhvr>
                                    </p:animEffect>
                                  </p:childTnLst>
                                </p:cTn>
                              </p:par>
                            </p:childTnLst>
                          </p:cTn>
                        </p:par>
                        <p:par>
                          <p:cTn id="19" fill="hold">
                            <p:stCondLst>
                              <p:cond delay="2500"/>
                            </p:stCondLst>
                            <p:childTnLst>
                              <p:par>
                                <p:cTn id="20" presetID="21" presetClass="entr" presetSubtype="4" fill="hold" grpId="0" nodeType="afterEffect">
                                  <p:stCondLst>
                                    <p:cond delay="0"/>
                                  </p:stCondLst>
                                  <p:childTnLst>
                                    <p:set>
                                      <p:cBhvr>
                                        <p:cTn id="21"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heel(4)">
                                      <p:cBhvr>
                                        <p:cTn id="22" dur="1000"/>
                                        <p:tgtEl>
                                          <p:spTgt spid="4">
                                            <p:graphicEl>
                                              <a:chart seriesIdx="-4" categoryIdx="1" bldStep="category"/>
                                            </p:graphicEl>
                                          </p:spTgt>
                                        </p:tgtEl>
                                      </p:cBhvr>
                                    </p:animEffect>
                                  </p:childTnLst>
                                </p:cTn>
                              </p:par>
                            </p:childTnLst>
                          </p:cTn>
                        </p:par>
                        <p:par>
                          <p:cTn id="23" fill="hold">
                            <p:stCondLst>
                              <p:cond delay="3500"/>
                            </p:stCondLst>
                            <p:childTnLst>
                              <p:par>
                                <p:cTn id="24" presetID="21" presetClass="entr" presetSubtype="4" fill="hold" grpId="0" nodeType="afterEffect">
                                  <p:stCondLst>
                                    <p:cond delay="0"/>
                                  </p:stCondLst>
                                  <p:childTnLst>
                                    <p:set>
                                      <p:cBhvr>
                                        <p:cTn id="25"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heel(4)">
                                      <p:cBhvr>
                                        <p:cTn id="26" dur="1000"/>
                                        <p:tgtEl>
                                          <p:spTgt spid="4">
                                            <p:graphicEl>
                                              <a:chart seriesIdx="-4" categoryIdx="2" bldStep="category"/>
                                            </p:graphicEl>
                                          </p:spTgt>
                                        </p:tgtEl>
                                      </p:cBhvr>
                                    </p:animEffect>
                                  </p:childTnLst>
                                </p:cTn>
                              </p:par>
                            </p:childTnLst>
                          </p:cTn>
                        </p:par>
                        <p:par>
                          <p:cTn id="27" fill="hold">
                            <p:stCondLst>
                              <p:cond delay="4500"/>
                            </p:stCondLst>
                            <p:childTnLst>
                              <p:par>
                                <p:cTn id="28" presetID="21" presetClass="entr" presetSubtype="4" fill="hold" grpId="0" nodeType="afterEffect">
                                  <p:stCondLst>
                                    <p:cond delay="0"/>
                                  </p:stCondLst>
                                  <p:childTnLst>
                                    <p:set>
                                      <p:cBhvr>
                                        <p:cTn id="29"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heel(4)">
                                      <p:cBhvr>
                                        <p:cTn id="30" dur="10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idx="1"/>
          </p:nvPr>
        </p:nvSpPr>
        <p:spPr>
          <a:xfrm>
            <a:off x="167862" y="462970"/>
            <a:ext cx="8808275" cy="6112296"/>
          </a:xfrm>
          <a:solidFill>
            <a:schemeClr val="bg1">
              <a:lumMod val="85000"/>
            </a:schemeClr>
          </a:solidFill>
          <a:ln w="28575">
            <a:solidFill>
              <a:srgbClr val="0000FF"/>
            </a:solidFill>
            <a:prstDash val="dash"/>
          </a:ln>
        </p:spPr>
        <p:txBody>
          <a:bodyPr>
            <a:normAutofit lnSpcReduction="10000"/>
          </a:bodyPr>
          <a:lstStyle/>
          <a:p>
            <a:pPr marL="0" algn="ctr">
              <a:lnSpc>
                <a:spcPts val="800"/>
              </a:lnSpc>
              <a:spcBef>
                <a:spcPts val="0"/>
              </a:spcBef>
            </a:pPr>
            <a:endParaRPr lang="es-MX" sz="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endParaRPr>
          </a:p>
          <a:p>
            <a:pPr marL="0" algn="ctr">
              <a:lnSpc>
                <a:spcPct val="107000"/>
              </a:lnSpc>
              <a:spcBef>
                <a:spcPts val="600"/>
              </a:spcBef>
            </a:pPr>
            <a:r>
              <a:rPr lang="es-MX"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la gráfica anterior se reúnen los resultados del análisis de doce fragmentos de comentarios y entrevistas emitidos por varios canales de televisión de Santo Domingo. Como los participantes están frente a las cámaras de la televisión, hay que suponer que al expresarse intentan hacerlo en un estilo más cuidadoso que el que usan en una conversación privada.</a:t>
            </a:r>
          </a:p>
          <a:p>
            <a:pPr marL="0" algn="ctr">
              <a:lnSpc>
                <a:spcPct val="107000"/>
              </a:lnSpc>
              <a:spcBef>
                <a:spcPts val="0"/>
              </a:spcBef>
            </a:pPr>
            <a:endParaRPr lang="en-US" sz="1800" dirty="0">
              <a:solidFill>
                <a:srgbClr val="000092"/>
              </a:solidFill>
              <a:latin typeface="Calibri" panose="020F0502020204030204" pitchFamily="34" charset="0"/>
              <a:ea typeface="Calibri" panose="020F0502020204030204" pitchFamily="34" charset="0"/>
              <a:cs typeface="Times New Roman" panose="02020603050405020304" pitchFamily="18" charset="0"/>
            </a:endParaRPr>
          </a:p>
          <a:p>
            <a:pPr marL="0">
              <a:lnSpc>
                <a:spcPct val="150000"/>
              </a:lnSpc>
              <a:spcBef>
                <a:spcPts val="0"/>
              </a:spcBef>
            </a:pPr>
            <a:r>
              <a:rPr lang="es-MX" sz="1800" b="1"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La variante [s]:			</a:t>
            </a:r>
            <a:r>
              <a:rPr lang="es-MX" sz="18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22%</a:t>
            </a:r>
            <a:r>
              <a:rPr lang="en-US" sz="1800" b="1"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por</a:t>
            </a:r>
            <a:r>
              <a:rPr lang="en-US" sz="1800" i="1"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lo </a:t>
            </a:r>
            <a:r>
              <a:rPr lang="en-US" sz="1800" i="1"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menos</a:t>
            </a:r>
            <a:r>
              <a:rPr lang="en-US"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a:t>
            </a:r>
            <a:r>
              <a:rPr lang="es-ES" sz="1800"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porloméno</a:t>
            </a:r>
            <a:r>
              <a:rPr lang="es-ES" sz="18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n-US"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a:t>
            </a:r>
            <a:endParaRPr lang="es-MX"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endParaRPr>
          </a:p>
          <a:p>
            <a:pPr marL="0">
              <a:lnSpc>
                <a:spcPct val="150000"/>
              </a:lnSpc>
              <a:spcBef>
                <a:spcPts val="0"/>
              </a:spcBef>
            </a:pPr>
            <a:r>
              <a:rPr lang="es-MX" sz="1800" b="1"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La pronunciación aspirada [h]:		</a:t>
            </a:r>
            <a:r>
              <a:rPr lang="es-MX" sz="1800" b="1"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63%</a:t>
            </a:r>
            <a:r>
              <a:rPr lang="es-MX" sz="1800" b="1" dirty="0">
                <a:solidFill>
                  <a:srgbClr val="800000"/>
                </a:solidFill>
                <a:latin typeface="Times New Roman" panose="02020603050405020304" pitchFamily="18" charset="0"/>
                <a:ea typeface="Calibri" panose="020F0502020204030204" pitchFamily="34" charset="0"/>
                <a:cs typeface="Times New Roman" panose="02020603050405020304" pitchFamily="18" charset="0"/>
              </a:rPr>
              <a:t>	</a:t>
            </a:r>
            <a:r>
              <a:rPr lang="es-MX" sz="1800" dirty="0">
                <a:solidFill>
                  <a:srgbClr val="000099"/>
                </a:solidFill>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por</a:t>
            </a:r>
            <a:r>
              <a:rPr lang="en-US" sz="1800" i="1"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lo </a:t>
            </a:r>
            <a:r>
              <a:rPr lang="en-US" sz="1800" i="1"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menos</a:t>
            </a:r>
            <a:r>
              <a:rPr lang="en-US"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porloméno</a:t>
            </a:r>
            <a:r>
              <a:rPr lang="en-US" sz="18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t>
            </a:r>
            <a:r>
              <a:rPr lang="en-US"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a:t>
            </a:r>
            <a:endParaRPr lang="es-MX" sz="1800" dirty="0">
              <a:solidFill>
                <a:srgbClr val="800000"/>
              </a:solidFill>
              <a:latin typeface="Times New Roman" panose="02020603050405020304" pitchFamily="18" charset="0"/>
              <a:ea typeface="Calibri" panose="020F0502020204030204" pitchFamily="34" charset="0"/>
              <a:cs typeface="Times New Roman" panose="02020603050405020304" pitchFamily="18" charset="0"/>
            </a:endParaRPr>
          </a:p>
          <a:p>
            <a:pPr marL="0">
              <a:lnSpc>
                <a:spcPct val="150000"/>
              </a:lnSpc>
              <a:spcBef>
                <a:spcPts val="0"/>
              </a:spcBef>
              <a:spcAft>
                <a:spcPts val="1800"/>
              </a:spcAft>
            </a:pPr>
            <a:r>
              <a:rPr lang="es-MX" sz="1800" b="1"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La elisión [Ø]:			</a:t>
            </a:r>
            <a:r>
              <a:rPr lang="es-MX" sz="18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15%</a:t>
            </a:r>
            <a:r>
              <a:rPr lang="es-MX" sz="1800" b="1"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a:t>
            </a:r>
            <a:r>
              <a:rPr lang="es-MX"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por</a:t>
            </a:r>
            <a:r>
              <a:rPr lang="en-US" sz="1800" i="1"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lo </a:t>
            </a:r>
            <a:r>
              <a:rPr lang="en-US" sz="1800" i="1"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menos</a:t>
            </a:r>
            <a:r>
              <a:rPr lang="en-US"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92"/>
                </a:solidFill>
                <a:latin typeface="Times New Roman" panose="02020603050405020304" pitchFamily="18" charset="0"/>
                <a:ea typeface="Calibri" panose="020F0502020204030204" pitchFamily="34" charset="0"/>
                <a:cs typeface="Times New Roman" panose="02020603050405020304" pitchFamily="18" charset="0"/>
              </a:rPr>
              <a:t>porloméno</a:t>
            </a:r>
            <a:r>
              <a:rPr lang="en-US"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rPr>
              <a:t>]</a:t>
            </a:r>
            <a:endParaRPr lang="es-MX" sz="1800" dirty="0">
              <a:solidFill>
                <a:srgbClr val="000092"/>
              </a:solidFill>
              <a:latin typeface="Times New Roman" panose="02020603050405020304" pitchFamily="18" charset="0"/>
              <a:ea typeface="Calibri" panose="020F0502020204030204" pitchFamily="34" charset="0"/>
              <a:cs typeface="Times New Roman" panose="02020603050405020304" pitchFamily="18" charset="0"/>
            </a:endParaRPr>
          </a:p>
          <a:p>
            <a:pPr marL="0" algn="ctr">
              <a:lnSpc>
                <a:spcPct val="107000"/>
              </a:lnSpc>
              <a:spcBef>
                <a:spcPts val="0"/>
              </a:spcBef>
              <a:spcAft>
                <a:spcPts val="1200"/>
              </a:spcAft>
            </a:pPr>
            <a:r>
              <a:rPr lang="es-MX" sz="18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a:t>
            </a:r>
            <a:r>
              <a:rPr lang="es-MX"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El elevado índice con que se produce la </a:t>
            </a:r>
            <a:r>
              <a:rPr lang="es-MX" sz="18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variante aspirada</a:t>
            </a:r>
            <a:r>
              <a:rPr lang="es-MX"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[h] es una prueba indiscutible de su estatus prestigioso en el español de los dominicanos, que la juzgan con una actitud positiva. De no ser este el caso, carecería de sentido el hecho de incrementar su uso precisamente cuando tratan de hablar mejor, con más cuidado.</a:t>
            </a:r>
          </a:p>
          <a:p>
            <a:pPr marL="0" algn="ctr">
              <a:lnSpc>
                <a:spcPct val="107000"/>
              </a:lnSpc>
              <a:spcBef>
                <a:spcPts val="0"/>
              </a:spcBef>
              <a:spcAft>
                <a:spcPts val="1200"/>
              </a:spcAft>
            </a:pPr>
            <a:r>
              <a:rPr lang="es-MX" sz="18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a:t>
            </a:r>
            <a:r>
              <a:rPr lang="es-MX"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El porciento de </a:t>
            </a:r>
            <a:r>
              <a:rPr lang="es-MX" sz="18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elisión</a:t>
            </a:r>
            <a:r>
              <a:rPr lang="es-MX"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(15%), aunque moderado, no deja de ser muy elocuente. Significa que el español estándar del país, </a:t>
            </a:r>
            <a:r>
              <a:rPr lang="es-MX" sz="18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ideal lingüístico de los hablantes cultos dominicanos</a:t>
            </a:r>
            <a:r>
              <a:rPr lang="es-MX"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MX" sz="18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acepta que </a:t>
            </a:r>
            <a:r>
              <a:rPr lang="es-MX" sz="1800" b="1"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una </a:t>
            </a:r>
            <a:r>
              <a:rPr lang="es-MX" sz="18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 cada </a:t>
            </a:r>
            <a:r>
              <a:rPr lang="es-MX" sz="1800" b="1"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siete</a:t>
            </a:r>
            <a:r>
              <a:rPr lang="es-MX" sz="18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eses sea eliminada</a:t>
            </a:r>
            <a:r>
              <a:rPr lang="es-MX"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incluso en las situaciones de mayor cuidado.</a:t>
            </a:r>
          </a:p>
          <a:p>
            <a:pPr marL="0" algn="ctr">
              <a:lnSpc>
                <a:spcPct val="107000"/>
              </a:lnSpc>
              <a:spcBef>
                <a:spcPts val="0"/>
              </a:spcBef>
            </a:pPr>
            <a:r>
              <a:rPr lang="es-ES" sz="1800" b="1" u="sng"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El índice de </a:t>
            </a:r>
            <a:r>
              <a:rPr lang="es-ES" sz="1800" b="1"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retención</a:t>
            </a:r>
            <a:r>
              <a:rPr lang="es-ES" sz="1800" dirty="0">
                <a:solidFill>
                  <a:srgbClr val="0000FF"/>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del 22% permite concluir que el español estándar de los dominicanos no juzga apropiada la retención sistemática del segmento.</a:t>
            </a:r>
            <a:endParaRPr lang="en-US" sz="18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603">
                                            <p:bg/>
                                          </p:spTgt>
                                        </p:tgtEl>
                                        <p:attrNameLst>
                                          <p:attrName>style.visibility</p:attrName>
                                        </p:attrNameLst>
                                      </p:cBhvr>
                                      <p:to>
                                        <p:strVal val="visible"/>
                                      </p:to>
                                    </p:set>
                                    <p:animEffect transition="in" filter="barn(inVertical)">
                                      <p:cBhvr>
                                        <p:cTn id="7" dur="500"/>
                                        <p:tgtEl>
                                          <p:spTgt spid="25603">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5603">
                                            <p:txEl>
                                              <p:pRg st="1" end="1"/>
                                            </p:txEl>
                                          </p:spTgt>
                                        </p:tgtEl>
                                        <p:attrNameLst>
                                          <p:attrName>style.visibility</p:attrName>
                                        </p:attrNameLst>
                                      </p:cBhvr>
                                      <p:to>
                                        <p:strVal val="visible"/>
                                      </p:to>
                                    </p:set>
                                    <p:animEffect transition="in" filter="barn(inVertical)">
                                      <p:cBhvr>
                                        <p:cTn id="11" dur="500"/>
                                        <p:tgtEl>
                                          <p:spTgt spid="2560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5603">
                                            <p:txEl>
                                              <p:pRg st="3" end="3"/>
                                            </p:txEl>
                                          </p:spTgt>
                                        </p:tgtEl>
                                        <p:attrNameLst>
                                          <p:attrName>style.visibility</p:attrName>
                                        </p:attrNameLst>
                                      </p:cBhvr>
                                      <p:to>
                                        <p:strVal val="visible"/>
                                      </p:to>
                                    </p:set>
                                    <p:animEffect transition="in" filter="barn(inVertical)">
                                      <p:cBhvr>
                                        <p:cTn id="16" dur="500"/>
                                        <p:tgtEl>
                                          <p:spTgt spid="25603">
                                            <p:txEl>
                                              <p:pRg st="3" end="3"/>
                                            </p:tx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5603">
                                            <p:txEl>
                                              <p:pRg st="4" end="4"/>
                                            </p:txEl>
                                          </p:spTgt>
                                        </p:tgtEl>
                                        <p:attrNameLst>
                                          <p:attrName>style.visibility</p:attrName>
                                        </p:attrNameLst>
                                      </p:cBhvr>
                                      <p:to>
                                        <p:strVal val="visible"/>
                                      </p:to>
                                    </p:set>
                                    <p:animEffect transition="in" filter="barn(inVertical)">
                                      <p:cBhvr>
                                        <p:cTn id="20" dur="500"/>
                                        <p:tgtEl>
                                          <p:spTgt spid="25603">
                                            <p:txEl>
                                              <p:pRg st="4" end="4"/>
                                            </p:txEl>
                                          </p:spTgt>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25603">
                                            <p:txEl>
                                              <p:pRg st="5" end="5"/>
                                            </p:txEl>
                                          </p:spTgt>
                                        </p:tgtEl>
                                        <p:attrNameLst>
                                          <p:attrName>style.visibility</p:attrName>
                                        </p:attrNameLst>
                                      </p:cBhvr>
                                      <p:to>
                                        <p:strVal val="visible"/>
                                      </p:to>
                                    </p:set>
                                    <p:animEffect transition="in" filter="barn(inVertical)">
                                      <p:cBhvr>
                                        <p:cTn id="24" dur="500"/>
                                        <p:tgtEl>
                                          <p:spTgt spid="2560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603">
                                            <p:txEl>
                                              <p:pRg st="6" end="6"/>
                                            </p:txEl>
                                          </p:spTgt>
                                        </p:tgtEl>
                                        <p:attrNameLst>
                                          <p:attrName>style.visibility</p:attrName>
                                        </p:attrNameLst>
                                      </p:cBhvr>
                                      <p:to>
                                        <p:strVal val="visible"/>
                                      </p:to>
                                    </p:set>
                                    <p:animEffect transition="in" filter="barn(inVertical)">
                                      <p:cBhvr>
                                        <p:cTn id="29" dur="500"/>
                                        <p:tgtEl>
                                          <p:spTgt spid="2560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5603">
                                            <p:txEl>
                                              <p:pRg st="7" end="7"/>
                                            </p:txEl>
                                          </p:spTgt>
                                        </p:tgtEl>
                                        <p:attrNameLst>
                                          <p:attrName>style.visibility</p:attrName>
                                        </p:attrNameLst>
                                      </p:cBhvr>
                                      <p:to>
                                        <p:strVal val="visible"/>
                                      </p:to>
                                    </p:set>
                                    <p:animEffect transition="in" filter="barn(inVertical)">
                                      <p:cBhvr>
                                        <p:cTn id="34" dur="500"/>
                                        <p:tgtEl>
                                          <p:spTgt spid="2560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5603">
                                            <p:txEl>
                                              <p:pRg st="8" end="8"/>
                                            </p:txEl>
                                          </p:spTgt>
                                        </p:tgtEl>
                                        <p:attrNameLst>
                                          <p:attrName>style.visibility</p:attrName>
                                        </p:attrNameLst>
                                      </p:cBhvr>
                                      <p:to>
                                        <p:strVal val="visible"/>
                                      </p:to>
                                    </p:set>
                                    <p:animEffect transition="in" filter="barn(inVertical)">
                                      <p:cBhvr>
                                        <p:cTn id="39" dur="500"/>
                                        <p:tgtEl>
                                          <p:spTgt spid="2560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uiExpand="1"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457200" y="1295400"/>
            <a:ext cx="8229600" cy="5061620"/>
          </a:xfrm>
          <a:solidFill>
            <a:schemeClr val="bg1">
              <a:lumMod val="95000"/>
            </a:schemeClr>
          </a:solidFill>
          <a:ln w="28575">
            <a:solidFill>
              <a:srgbClr val="0000FF"/>
            </a:solidFill>
            <a:prstDash val="dash"/>
          </a:ln>
        </p:spPr>
        <p:txBody>
          <a:bodyPr>
            <a:normAutofit fontScale="55000" lnSpcReduction="20000"/>
          </a:bodyPr>
          <a:lstStyle/>
          <a:p>
            <a:pPr lvl="0" algn="ctr" defTabSz="685800">
              <a:lnSpc>
                <a:spcPts val="3000"/>
              </a:lnSpc>
              <a:spcBef>
                <a:spcPts val="0"/>
              </a:spcBef>
              <a:defRPr/>
            </a:pP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 compañero mío de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cuela</a:t>
            </a:r>
            <a:r>
              <a:rPr lang="es-ES" sz="360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del Colegio de La </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Salle donde yo e</a:t>
            </a:r>
            <a:r>
              <a:rPr lang="es-ES" sz="4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taba, un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vierne</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 dijo: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vemo</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lune</a:t>
            </a:r>
            <a:r>
              <a:rPr lang="es-ES" sz="4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ese lune</a:t>
            </a:r>
            <a:r>
              <a:rPr lang="es-ES" sz="4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nunca llegó. Su hermano era un antitrujilli</a:t>
            </a:r>
            <a:r>
              <a:rPr lang="es-ES" sz="4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 le comunicaron a la familia que o aparecía el hermano o alguien de la familia iba a pagar. Y mi amigo desapareció. Un adolescente con mi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edad. Yo pude haberme atado a esa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fru</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tración</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ese veneno, a esa sociedad que yo no entendía, y dije que no. Me sobrepuse y dije no, yo tengo que ser feli</a:t>
            </a:r>
            <a:r>
              <a:rPr lang="es-ES" sz="4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no solamente ser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feli</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yo. Hay un pecado que yo, yo lo repito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ø</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tantemente</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tede</a:t>
            </a:r>
            <a:r>
              <a:rPr lang="es-ES" sz="4400" b="1" u="sng" dirty="0" err="1">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saben por cuál pecado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vamo</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ser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ju</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gado</a:t>
            </a:r>
            <a:r>
              <a:rPr lang="es-ES" sz="4400" b="1" u="sng" dirty="0" err="1">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creen? Por no haber sido felice</a:t>
            </a:r>
            <a:r>
              <a:rPr lang="es-ES" sz="4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Dio</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te va a preguntar cuando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llegue</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36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Fui</a:t>
            </a:r>
            <a:r>
              <a:rPr lang="es-E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feli</a:t>
            </a:r>
            <a:r>
              <a:rPr lang="es-ES" sz="4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 ̔</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te </a:t>
            </a:r>
            <a:r>
              <a:rPr lang="es-ES" sz="36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merece</a:t>
            </a:r>
            <a:r>
              <a:rPr lang="es-E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cielo</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36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Hici</a:t>
            </a:r>
            <a:r>
              <a:rPr lang="es-E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feli</a:t>
            </a:r>
            <a:r>
              <a:rPr lang="es-ES" sz="44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z</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 </a:t>
            </a:r>
            <a:r>
              <a:rPr lang="es-ES" sz="36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aquella</a:t>
            </a:r>
            <a:r>
              <a:rPr lang="es-E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36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persona</a:t>
            </a:r>
            <a:r>
              <a:rPr lang="es-E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te rodeaban</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No. ̔</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te </a:t>
            </a:r>
            <a:r>
              <a:rPr lang="es-ES" sz="3600" i="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merece</a:t>
            </a:r>
            <a:r>
              <a:rPr lang="es-ES" sz="3600" b="1" i="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i="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cielo</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a:t>
            </a:r>
            <a:r>
              <a:rPr lang="es-ES"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el único gran pecado. </a:t>
            </a:r>
            <a:r>
              <a:rPr lang="es-ES" sz="3600"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Dio</a:t>
            </a:r>
            <a:r>
              <a:rPr lang="es-ES" sz="3600" b="1" dirty="0"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 sz="36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lo va a perdonar todo, pero eso no lo va a perdonar. </a:t>
            </a:r>
            <a:endParaRPr kumimoji="0" lang="es-ES_tradnl" sz="36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endParaRPr>
          </a:p>
          <a:p>
            <a:endParaRPr lang="es-ES" dirty="0">
              <a:solidFill>
                <a:srgbClr val="0000FF"/>
              </a:solidFill>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1447800" y="512135"/>
            <a:ext cx="6248400" cy="584775"/>
          </a:xfrm>
          <a:prstGeom prst="rect">
            <a:avLst/>
          </a:prstGeom>
          <a:noFill/>
          <a:ln w="28575">
            <a:solidFill>
              <a:srgbClr val="0000FF"/>
            </a:solidFill>
            <a:prstDash val="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3200" b="0" i="0" u="none" strike="noStrike" kern="16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Muestra del habla culta natural</a:t>
            </a:r>
            <a:endParaRPr kumimoji="0" lang="es-ES" sz="32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 name="28. CUL.MASC.Freddy.Ginebra">
            <a:hlinkClick r:id="" action="ppaction://media"/>
            <a:extLst>
              <a:ext uri="{FF2B5EF4-FFF2-40B4-BE49-F238E27FC236}">
                <a16:creationId xmlns:a16="http://schemas.microsoft.com/office/drawing/2014/main" id="{4780C334-B566-4A3F-72DC-FE2DEB3ADB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0872" y="685800"/>
            <a:ext cx="226660" cy="226660"/>
          </a:xfrm>
          <a:prstGeom prst="rect">
            <a:avLst/>
          </a:prstGeom>
        </p:spPr>
      </p:pic>
    </p:spTree>
    <p:extLst>
      <p:ext uri="{BB962C8B-B14F-4D97-AF65-F5344CB8AC3E}">
        <p14:creationId xmlns:p14="http://schemas.microsoft.com/office/powerpoint/2010/main" val="422148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1" presetClass="entr" presetSubtype="3"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heel(3)">
                                      <p:cBhvr>
                                        <p:cTn id="11" dur="1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2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6DDEB-5915-4F0A-A488-46D057138EDC}" type="datetime1">
              <a:rPr lang="es-DO" smtClean="0"/>
              <a:pPr/>
              <a:t>30/3/2023</a:t>
            </a:fld>
            <a:endParaRPr lang="es-DO"/>
          </a:p>
        </p:txBody>
      </p:sp>
      <p:sp>
        <p:nvSpPr>
          <p:cNvPr id="3" name="Slide Number Placeholder 2"/>
          <p:cNvSpPr>
            <a:spLocks noGrp="1"/>
          </p:cNvSpPr>
          <p:nvPr>
            <p:ph type="sldNum" sz="quarter" idx="12"/>
          </p:nvPr>
        </p:nvSpPr>
        <p:spPr/>
        <p:txBody>
          <a:bodyPr/>
          <a:lstStyle/>
          <a:p>
            <a:fld id="{90A5B9C9-245D-480D-9FA5-B7213120A2DE}" type="slidenum">
              <a:rPr lang="es-DO" smtClean="0"/>
              <a:pPr/>
              <a:t>43</a:t>
            </a:fld>
            <a:endParaRPr lang="es-DO" dirty="0"/>
          </a:p>
        </p:txBody>
      </p:sp>
      <p:sp>
        <p:nvSpPr>
          <p:cNvPr id="7" name="Rectangle 6"/>
          <p:cNvSpPr/>
          <p:nvPr/>
        </p:nvSpPr>
        <p:spPr>
          <a:xfrm>
            <a:off x="381000" y="514930"/>
            <a:ext cx="8382000" cy="5913607"/>
          </a:xfrm>
          <a:prstGeom prst="rect">
            <a:avLst/>
          </a:prstGeom>
          <a:solidFill>
            <a:schemeClr val="bg1">
              <a:lumMod val="85000"/>
            </a:schemeClr>
          </a:solidFill>
          <a:ln w="28575">
            <a:solidFill>
              <a:srgbClr val="0000FF"/>
            </a:solidFill>
            <a:prstDash val="sysDash"/>
          </a:ln>
        </p:spPr>
        <p:txBody>
          <a:bodyPr wrap="square">
            <a:spAutoFit/>
          </a:bodyPr>
          <a:lstStyle/>
          <a:p>
            <a:pPr algn="ctr">
              <a:lnSpc>
                <a:spcPts val="2800"/>
              </a:lnSpc>
              <a:spcAft>
                <a:spcPts val="0"/>
              </a:spcAft>
            </a:pPr>
            <a:r>
              <a:rPr lang="es-ES" sz="2000" dirty="0">
                <a:solidFill>
                  <a:srgbClr val="000099"/>
                </a:solidFill>
                <a:effectLst>
                  <a:outerShdw blurRad="38100" dist="38100" dir="2700000" algn="tl">
                    <a:srgbClr val="000000">
                      <a:alpha val="43137"/>
                    </a:srgbClr>
                  </a:outerShdw>
                </a:effectLst>
                <a:cs typeface="Times New Roman" pitchFamily="18" charset="0"/>
              </a:rPr>
              <a:t>La primera quincena de diciembre siempre </a:t>
            </a:r>
            <a:r>
              <a:rPr lang="es-ES" sz="2000" dirty="0" err="1">
                <a:solidFill>
                  <a:srgbClr val="000099"/>
                </a:solidFill>
                <a:effectLst>
                  <a:outerShdw blurRad="38100" dist="38100" dir="2700000" algn="tl">
                    <a:srgbClr val="000000">
                      <a:alpha val="43137"/>
                    </a:srgbClr>
                  </a:outerShdw>
                </a:effectLst>
                <a:cs typeface="Times New Roman" pitchFamily="18" charset="0"/>
              </a:rPr>
              <a:t>lo</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a:t>
            </a:r>
            <a:r>
              <a:rPr lang="es-ES" sz="2000" dirty="0" err="1">
                <a:solidFill>
                  <a:srgbClr val="000099"/>
                </a:solidFill>
                <a:effectLst>
                  <a:outerShdw blurRad="38100" dist="38100" dir="2700000" algn="tl">
                    <a:srgbClr val="000000">
                      <a:alpha val="43137"/>
                    </a:srgbClr>
                  </a:outerShdw>
                </a:effectLst>
                <a:cs typeface="Times New Roman" pitchFamily="18" charset="0"/>
              </a:rPr>
              <a:t>empresario</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entregan la, la regalía pa</a:t>
            </a:r>
            <a:r>
              <a:rPr lang="es-ES" sz="2600" b="1" u="sng" dirty="0">
                <a:solidFill>
                  <a:srgbClr val="006600"/>
                </a:solidFill>
                <a:effectLst>
                  <a:outerShdw blurRad="38100" dist="38100" dir="2700000" algn="tl">
                    <a:srgbClr val="000000">
                      <a:alpha val="43137"/>
                    </a:srgbClr>
                  </a:outerShdw>
                </a:effectLst>
                <a:cs typeface="Times New Roman" pitchFamily="18" charset="0"/>
              </a:rPr>
              <a:t>s</a:t>
            </a:r>
            <a:r>
              <a:rPr lang="es-ES" sz="2000" dirty="0">
                <a:solidFill>
                  <a:srgbClr val="000099"/>
                </a:solidFill>
                <a:effectLst>
                  <a:outerShdw blurRad="38100" dist="38100" dir="2700000" algn="tl">
                    <a:srgbClr val="000000">
                      <a:alpha val="43137"/>
                    </a:srgbClr>
                  </a:outerShdw>
                </a:effectLst>
                <a:cs typeface="Times New Roman" pitchFamily="18" charset="0"/>
              </a:rPr>
              <a:t>cual. Normalmente ya para el día quince ya la mayoría de </a:t>
            </a:r>
            <a:r>
              <a:rPr lang="es-ES" sz="2000" dirty="0" err="1">
                <a:solidFill>
                  <a:srgbClr val="000099"/>
                </a:solidFill>
                <a:effectLst>
                  <a:outerShdw blurRad="38100" dist="38100" dir="2700000" algn="tl">
                    <a:srgbClr val="000000">
                      <a:alpha val="43137"/>
                    </a:srgbClr>
                  </a:outerShdw>
                </a:effectLst>
                <a:cs typeface="Times New Roman" pitchFamily="18" charset="0"/>
              </a:rPr>
              <a:t>la</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a:t>
            </a:r>
            <a:r>
              <a:rPr lang="es-ES" sz="2000" dirty="0" err="1">
                <a:solidFill>
                  <a:srgbClr val="000099"/>
                </a:solidFill>
                <a:effectLst>
                  <a:outerShdw blurRad="38100" dist="38100" dir="2700000" algn="tl">
                    <a:srgbClr val="000000">
                      <a:alpha val="43137"/>
                    </a:srgbClr>
                  </a:outerShdw>
                </a:effectLst>
                <a:cs typeface="Times New Roman" pitchFamily="18" charset="0"/>
              </a:rPr>
              <a:t>empresa</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ya han entregado el bono navideño, el salario navideño.</a:t>
            </a:r>
          </a:p>
          <a:p>
            <a:pPr algn="ctr">
              <a:lnSpc>
                <a:spcPts val="2800"/>
              </a:lnSpc>
            </a:pPr>
            <a:r>
              <a:rPr lang="es-ES" sz="2000" dirty="0">
                <a:solidFill>
                  <a:srgbClr val="000099"/>
                </a:solidFill>
                <a:effectLst>
                  <a:outerShdw blurRad="38100" dist="38100" dir="2700000" algn="tl">
                    <a:srgbClr val="000000">
                      <a:alpha val="43137"/>
                    </a:srgbClr>
                  </a:outerShdw>
                </a:effectLst>
                <a:cs typeface="Times New Roman" pitchFamily="18" charset="0"/>
              </a:rPr>
              <a:t>Bueno, la situación con </a:t>
            </a:r>
            <a:r>
              <a:rPr lang="es-ES" sz="2000" dirty="0" err="1">
                <a:solidFill>
                  <a:srgbClr val="000099"/>
                </a:solidFill>
                <a:effectLst>
                  <a:outerShdw blurRad="38100" dist="38100" dir="2700000" algn="tl">
                    <a:srgbClr val="000000">
                      <a:alpha val="43137"/>
                    </a:srgbClr>
                  </a:outerShdw>
                </a:effectLst>
                <a:cs typeface="Times New Roman" pitchFamily="18" charset="0"/>
              </a:rPr>
              <a:t>re</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err="1">
                <a:solidFill>
                  <a:srgbClr val="000099"/>
                </a:solidFill>
                <a:effectLst>
                  <a:outerShdw blurRad="38100" dist="38100" dir="2700000" algn="tl">
                    <a:srgbClr val="000000">
                      <a:alpha val="43137"/>
                    </a:srgbClr>
                  </a:outerShdw>
                </a:effectLst>
                <a:cs typeface="Times New Roman" pitchFamily="18" charset="0"/>
              </a:rPr>
              <a:t>pecto</a:t>
            </a:r>
            <a:r>
              <a:rPr lang="es-ES" sz="2000" dirty="0">
                <a:solidFill>
                  <a:srgbClr val="000099"/>
                </a:solidFill>
                <a:effectLst>
                  <a:outerShdw blurRad="38100" dist="38100" dir="2700000" algn="tl">
                    <a:srgbClr val="000000">
                      <a:alpha val="43137"/>
                    </a:srgbClr>
                  </a:outerShdw>
                </a:effectLst>
                <a:cs typeface="Times New Roman" pitchFamily="18" charset="0"/>
              </a:rPr>
              <a:t>, a pesar de la </a:t>
            </a:r>
            <a:r>
              <a:rPr lang="es-ES" sz="2000" dirty="0" err="1">
                <a:solidFill>
                  <a:srgbClr val="000099"/>
                </a:solidFill>
                <a:effectLst>
                  <a:outerShdw blurRad="38100" dist="38100" dir="2700000" algn="tl">
                    <a:srgbClr val="000000">
                      <a:alpha val="43137"/>
                    </a:srgbClr>
                  </a:outerShdw>
                </a:effectLst>
                <a:cs typeface="Times New Roman" pitchFamily="18" charset="0"/>
              </a:rPr>
              <a:t>crisi</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internacional y de la </a:t>
            </a:r>
            <a:r>
              <a:rPr lang="es-ES" sz="2000" dirty="0" err="1">
                <a:solidFill>
                  <a:srgbClr val="000099"/>
                </a:solidFill>
                <a:effectLst>
                  <a:outerShdw blurRad="38100" dist="38100" dir="2700000" algn="tl">
                    <a:srgbClr val="000000">
                      <a:alpha val="43137"/>
                    </a:srgbClr>
                  </a:outerShdw>
                </a:effectLst>
                <a:cs typeface="Times New Roman" pitchFamily="18" charset="0"/>
              </a:rPr>
              <a:t>crisi</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que </a:t>
            </a:r>
            <a:r>
              <a:rPr lang="es-ES" sz="2000" dirty="0" err="1">
                <a:solidFill>
                  <a:srgbClr val="000099"/>
                </a:solidFill>
                <a:effectLst>
                  <a:outerShdw blurRad="38100" dist="38100" dir="2700000" algn="tl">
                    <a:srgbClr val="000000">
                      <a:alpha val="43137"/>
                    </a:srgbClr>
                  </a:outerShdw>
                </a:effectLst>
                <a:cs typeface="Times New Roman" pitchFamily="18" charset="0"/>
              </a:rPr>
              <a:t>e</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err="1">
                <a:solidFill>
                  <a:srgbClr val="000099"/>
                </a:solidFill>
                <a:effectLst>
                  <a:outerShdw blurRad="38100" dist="38100" dir="2700000" algn="tl">
                    <a:srgbClr val="000000">
                      <a:alpha val="43137"/>
                    </a:srgbClr>
                  </a:outerShdw>
                </a:effectLst>
                <a:cs typeface="Times New Roman" pitchFamily="18" charset="0"/>
              </a:rPr>
              <a:t>tamo</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viviendo, eh, </a:t>
            </a:r>
            <a:r>
              <a:rPr lang="es-ES" sz="2000" dirty="0" err="1">
                <a:solidFill>
                  <a:srgbClr val="000099"/>
                </a:solidFill>
                <a:effectLst>
                  <a:outerShdw blurRad="38100" dist="38100" dir="2700000" algn="tl">
                    <a:srgbClr val="000000">
                      <a:alpha val="43137"/>
                    </a:srgbClr>
                  </a:outerShdw>
                </a:effectLst>
                <a:cs typeface="Times New Roman" pitchFamily="18" charset="0"/>
              </a:rPr>
              <a:t>la</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a:t>
            </a:r>
            <a:r>
              <a:rPr lang="es-ES" sz="2000" dirty="0" err="1">
                <a:solidFill>
                  <a:srgbClr val="000099"/>
                </a:solidFill>
                <a:effectLst>
                  <a:outerShdw blurRad="38100" dist="38100" dir="2700000" algn="tl">
                    <a:srgbClr val="000000">
                      <a:alpha val="43137"/>
                    </a:srgbClr>
                  </a:outerShdw>
                </a:effectLst>
                <a:cs typeface="Times New Roman" pitchFamily="18" charset="0"/>
              </a:rPr>
              <a:t>e</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err="1">
                <a:solidFill>
                  <a:srgbClr val="000099"/>
                </a:solidFill>
                <a:effectLst>
                  <a:outerShdw blurRad="38100" dist="38100" dir="2700000" algn="tl">
                    <a:srgbClr val="000000">
                      <a:alpha val="43137"/>
                    </a:srgbClr>
                  </a:outerShdw>
                </a:effectLst>
                <a:cs typeface="Times New Roman" pitchFamily="18" charset="0"/>
              </a:rPr>
              <a:t>pectativa</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han sido </a:t>
            </a:r>
            <a:r>
              <a:rPr lang="es-ES" sz="2000" dirty="0" err="1">
                <a:solidFill>
                  <a:srgbClr val="000099"/>
                </a:solidFill>
                <a:effectLst>
                  <a:outerShdw blurRad="38100" dist="38100" dir="2700000" algn="tl">
                    <a:srgbClr val="000000">
                      <a:alpha val="43137"/>
                    </a:srgbClr>
                  </a:outerShdw>
                </a:effectLst>
                <a:cs typeface="Times New Roman" pitchFamily="18" charset="0"/>
              </a:rPr>
              <a:t>mejore</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en el sector empresarial e</a:t>
            </a:r>
            <a:r>
              <a:rPr lang="es-ES" sz="2600" b="1" u="sng" dirty="0">
                <a:solidFill>
                  <a:srgbClr val="006600"/>
                </a:solidFill>
                <a:effectLst>
                  <a:outerShdw blurRad="38100" dist="38100" dir="2700000" algn="tl">
                    <a:srgbClr val="000000">
                      <a:alpha val="43137"/>
                    </a:srgbClr>
                  </a:outerShdw>
                </a:effectLst>
                <a:cs typeface="Times New Roman" pitchFamily="18" charset="0"/>
              </a:rPr>
              <a:t>s</a:t>
            </a:r>
            <a:r>
              <a:rPr lang="es-ES" sz="2000" dirty="0">
                <a:solidFill>
                  <a:srgbClr val="000099"/>
                </a:solidFill>
                <a:effectLst>
                  <a:outerShdw blurRad="38100" dist="38100" dir="2700000" algn="tl">
                    <a:srgbClr val="000000">
                      <a:alpha val="43137"/>
                    </a:srgbClr>
                  </a:outerShdw>
                </a:effectLst>
                <a:cs typeface="Times New Roman" pitchFamily="18" charset="0"/>
              </a:rPr>
              <a:t>te año. Hay un movimiento que nosotro</a:t>
            </a:r>
            <a:r>
              <a:rPr lang="es-ES" sz="2600" b="1" u="sng" dirty="0">
                <a:solidFill>
                  <a:srgbClr val="006600"/>
                </a:solidFill>
                <a:effectLst>
                  <a:outerShdw blurRad="38100" dist="38100" dir="2700000" algn="tl">
                    <a:srgbClr val="000000">
                      <a:alpha val="43137"/>
                    </a:srgbClr>
                  </a:outerShdw>
                </a:effectLst>
                <a:cs typeface="Times New Roman" pitchFamily="18" charset="0"/>
              </a:rPr>
              <a:t>s</a:t>
            </a:r>
            <a:r>
              <a:rPr lang="es-ES" sz="2000" dirty="0">
                <a:solidFill>
                  <a:srgbClr val="000099"/>
                </a:solidFill>
                <a:effectLst>
                  <a:outerShdw blurRad="38100" dist="38100" dir="2700000" algn="tl">
                    <a:srgbClr val="000000">
                      <a:alpha val="43137"/>
                    </a:srgbClr>
                  </a:outerShdw>
                </a:effectLst>
                <a:cs typeface="Times New Roman" pitchFamily="18" charset="0"/>
              </a:rPr>
              <a:t> entendemo</a:t>
            </a:r>
            <a:r>
              <a:rPr lang="es-ES" sz="2600" b="1" u="sng" dirty="0">
                <a:solidFill>
                  <a:srgbClr val="006600"/>
                </a:solidFill>
                <a:effectLst>
                  <a:outerShdw blurRad="38100" dist="38100" dir="2700000" algn="tl">
                    <a:srgbClr val="000000">
                      <a:alpha val="43137"/>
                    </a:srgbClr>
                  </a:outerShdw>
                </a:effectLst>
                <a:cs typeface="Times New Roman" pitchFamily="18" charset="0"/>
              </a:rPr>
              <a:t>s</a:t>
            </a:r>
            <a:r>
              <a:rPr lang="es-ES" sz="2000" dirty="0">
                <a:solidFill>
                  <a:srgbClr val="000099"/>
                </a:solidFill>
                <a:effectLst>
                  <a:outerShdw blurRad="38100" dist="38100" dir="2700000" algn="tl">
                    <a:srgbClr val="000000">
                      <a:alpha val="43137"/>
                    </a:srgbClr>
                  </a:outerShdw>
                </a:effectLst>
                <a:cs typeface="Times New Roman" pitchFamily="18" charset="0"/>
              </a:rPr>
              <a:t> que se debe también a, al ya a </a:t>
            </a:r>
            <a:r>
              <a:rPr lang="es-ES" sz="2000" dirty="0" err="1">
                <a:solidFill>
                  <a:srgbClr val="000099"/>
                </a:solidFill>
                <a:effectLst>
                  <a:outerShdw blurRad="38100" dist="38100" dir="2700000" algn="tl">
                    <a:srgbClr val="000000">
                      <a:alpha val="43137"/>
                    </a:srgbClr>
                  </a:outerShdw>
                </a:effectLst>
                <a:cs typeface="Times New Roman" pitchFamily="18" charset="0"/>
              </a:rPr>
              <a:t>lo</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a:t>
            </a:r>
            <a:r>
              <a:rPr lang="es-ES" sz="2000" dirty="0" err="1">
                <a:solidFill>
                  <a:srgbClr val="000099"/>
                </a:solidFill>
                <a:effectLst>
                  <a:outerShdw blurRad="38100" dist="38100" dir="2700000" algn="tl">
                    <a:srgbClr val="000000">
                      <a:alpha val="43137"/>
                    </a:srgbClr>
                  </a:outerShdw>
                </a:effectLst>
                <a:cs typeface="Times New Roman" pitchFamily="18" charset="0"/>
              </a:rPr>
              <a:t>mi</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err="1">
                <a:solidFill>
                  <a:srgbClr val="000099"/>
                </a:solidFill>
                <a:effectLst>
                  <a:outerShdw blurRad="38100" dist="38100" dir="2700000" algn="tl">
                    <a:srgbClr val="000000">
                      <a:alpha val="43137"/>
                    </a:srgbClr>
                  </a:outerShdw>
                </a:effectLst>
                <a:cs typeface="Times New Roman" pitchFamily="18" charset="0"/>
              </a:rPr>
              <a:t>mo</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a:t>
            </a:r>
            <a:r>
              <a:rPr lang="es-ES" sz="2000" dirty="0" err="1">
                <a:solidFill>
                  <a:srgbClr val="000099"/>
                </a:solidFill>
                <a:effectLst>
                  <a:outerShdw blurRad="38100" dist="38100" dir="2700000" algn="tl">
                    <a:srgbClr val="000000">
                      <a:alpha val="43137"/>
                    </a:srgbClr>
                  </a:outerShdw>
                </a:effectLst>
                <a:cs typeface="Times New Roman" pitchFamily="18" charset="0"/>
              </a:rPr>
              <a:t>recurso</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de la campaña electoral que, que si bien son </a:t>
            </a:r>
            <a:r>
              <a:rPr lang="es-ES" sz="2000" dirty="0" err="1">
                <a:solidFill>
                  <a:srgbClr val="000099"/>
                </a:solidFill>
                <a:effectLst>
                  <a:outerShdw blurRad="38100" dist="38100" dir="2700000" algn="tl">
                    <a:srgbClr val="000000">
                      <a:alpha val="43137"/>
                    </a:srgbClr>
                  </a:outerShdw>
                </a:effectLst>
                <a:cs typeface="Times New Roman" pitchFamily="18" charset="0"/>
              </a:rPr>
              <a:t>positivo</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porque coyunturalmente generan preocupación porque pueden a largo plazo o a mediano plazo generar </a:t>
            </a:r>
            <a:r>
              <a:rPr lang="es-ES" sz="2000" dirty="0" err="1">
                <a:solidFill>
                  <a:srgbClr val="000099"/>
                </a:solidFill>
                <a:effectLst>
                  <a:outerShdw blurRad="38100" dist="38100" dir="2700000" algn="tl">
                    <a:srgbClr val="000000">
                      <a:alpha val="43137"/>
                    </a:srgbClr>
                  </a:outerShdw>
                </a:effectLst>
                <a:cs typeface="Times New Roman" pitchFamily="18" charset="0"/>
              </a:rPr>
              <a:t>problema</a:t>
            </a:r>
            <a:r>
              <a:rPr lang="es-ES" sz="2400" b="1" u="sng" dirty="0" err="1">
                <a:solidFill>
                  <a:srgbClr val="800000"/>
                </a:solidFill>
                <a:effectLst>
                  <a:outerShdw blurRad="38100" dist="38100" dir="2700000" algn="tl">
                    <a:srgbClr val="000000">
                      <a:alpha val="43137"/>
                    </a:srgbClr>
                  </a:outerShdw>
                </a:effectLst>
                <a:cs typeface="Times New Roman" pitchFamily="18" charset="0"/>
              </a:rPr>
              <a:t>h</a:t>
            </a:r>
            <a:r>
              <a:rPr lang="es-ES" sz="2000" dirty="0">
                <a:solidFill>
                  <a:srgbClr val="000099"/>
                </a:solidFill>
                <a:effectLst>
                  <a:outerShdw blurRad="38100" dist="38100" dir="2700000" algn="tl">
                    <a:srgbClr val="000000">
                      <a:alpha val="43137"/>
                    </a:srgbClr>
                  </a:outerShdw>
                </a:effectLst>
                <a:cs typeface="Times New Roman" pitchFamily="18" charset="0"/>
              </a:rPr>
              <a:t> de déficit en el paí</a:t>
            </a:r>
            <a:r>
              <a:rPr lang="es-ES" sz="2600" b="1" u="sng" dirty="0">
                <a:solidFill>
                  <a:srgbClr val="006600"/>
                </a:solidFill>
                <a:effectLst>
                  <a:outerShdw blurRad="38100" dist="38100" dir="2700000" algn="tl">
                    <a:srgbClr val="000000">
                      <a:alpha val="43137"/>
                    </a:srgbClr>
                  </a:outerShdw>
                </a:effectLst>
                <a:cs typeface="Times New Roman" pitchFamily="18" charset="0"/>
              </a:rPr>
              <a:t>s</a:t>
            </a:r>
            <a:r>
              <a:rPr lang="es-ES" sz="2000" dirty="0">
                <a:solidFill>
                  <a:srgbClr val="000099"/>
                </a:solidFill>
                <a:effectLst>
                  <a:outerShdw blurRad="38100" dist="38100" dir="2700000" algn="tl">
                    <a:srgbClr val="000000">
                      <a:alpha val="43137"/>
                    </a:srgbClr>
                  </a:outerShdw>
                </a:effectLst>
                <a:cs typeface="Times New Roman" pitchFamily="18" charset="0"/>
              </a:rPr>
              <a:t>.</a:t>
            </a:r>
          </a:p>
          <a:p>
            <a:pPr algn="ctr">
              <a:lnSpc>
                <a:spcPts val="1500"/>
              </a:lnSpc>
            </a:pPr>
            <a:endParaRPr lang="es-ES" sz="800" dirty="0">
              <a:solidFill>
                <a:srgbClr val="000099"/>
              </a:solidFill>
              <a:effectLst>
                <a:outerShdw blurRad="38100" dist="38100" dir="2700000" algn="tl">
                  <a:srgbClr val="000000">
                    <a:alpha val="43137"/>
                  </a:srgbClr>
                </a:outerShdw>
              </a:effectLst>
              <a:cs typeface="Times New Roman" pitchFamily="18" charset="0"/>
            </a:endParaRPr>
          </a:p>
          <a:p>
            <a:pPr algn="ctr">
              <a:lnSpc>
                <a:spcPts val="2700"/>
              </a:lnSpc>
            </a:pP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Deporte</a:t>
            </a:r>
            <a:r>
              <a:rPr lang="es-ES" sz="2400" b="1" u="sng" dirty="0" err="1">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en marcha. Recuerdo que, con mi papá, que en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pa</a:t>
            </a:r>
            <a:r>
              <a:rPr lang="es-ES" sz="2400" b="1" u="sng" dirty="0" err="1">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ø</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de</a:t>
            </a:r>
            <a:r>
              <a:rPr lang="es-ES" sz="2400" b="1" u="sng" dirty="0" err="1">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canse</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empezó a oírlo el programa, y él quería que yo lo hiciera con mucha calma, leyéndolo todo, tranquilo, </a:t>
            </a:r>
            <a:r>
              <a:rPr lang="es-ES" sz="2000" b="1"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sin nunca dejar de decir una ese</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o algo por el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a:t>
            </a:r>
            <a:r>
              <a:rPr lang="es-ES" sz="2400" b="1" u="sng" dirty="0" err="1">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tilo</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no. Pero yo, como a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lo</a:t>
            </a:r>
            <a:r>
              <a:rPr lang="es-ES" sz="2400" b="1" u="sng" dirty="0" err="1">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quince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día</a:t>
            </a:r>
            <a:r>
              <a:rPr lang="es-ES" sz="2400" b="1" u="sng" dirty="0" err="1">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ø</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le dije: </a:t>
            </a:r>
            <a:r>
              <a:rPr lang="en-U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papá, e</a:t>
            </a:r>
            <a:r>
              <a:rPr lang="es-ES" sz="2400" b="1" u="sng" dirty="0">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que no me siento que sea así, no. Yo quiero como hablar con el público, sin necesidad de hacer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eso</a:t>
            </a:r>
            <a:r>
              <a:rPr lang="es-ES" sz="2400" b="1" u="sng" dirty="0" err="1">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comentario</a:t>
            </a:r>
            <a:r>
              <a:rPr lang="es-ES" sz="2400" b="1" u="sng" dirty="0">
                <a:solidFill>
                  <a:srgbClr val="0066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s</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leído</a:t>
            </a:r>
            <a:r>
              <a:rPr lang="es-ES" sz="2400" b="1" u="sng" dirty="0" err="1">
                <a:solidFill>
                  <a:srgbClr val="A5002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o el cable leído. Yo tengo que hacer algo donde yo me sienta como yo, yo creo que yo soy.’ </a:t>
            </a:r>
          </a:p>
        </p:txBody>
      </p:sp>
      <p:pic>
        <p:nvPicPr>
          <p:cNvPr id="4" name="26. CUL.FEM.Pres.As.Emp">
            <a:hlinkClick r:id="" action="ppaction://media"/>
            <a:extLst>
              <a:ext uri="{FF2B5EF4-FFF2-40B4-BE49-F238E27FC236}">
                <a16:creationId xmlns:a16="http://schemas.microsoft.com/office/drawing/2014/main" id="{2927E4AA-41C8-47F7-7704-A176B9CE58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83960" y="249892"/>
            <a:ext cx="269240" cy="269240"/>
          </a:xfrm>
          <a:prstGeom prst="rect">
            <a:avLst/>
          </a:prstGeom>
        </p:spPr>
      </p:pic>
      <p:pic>
        <p:nvPicPr>
          <p:cNvPr id="6" name="31. CUL.MASC.T.Troncoso.">
            <a:hlinkClick r:id="" action="ppaction://media"/>
            <a:extLst>
              <a:ext uri="{FF2B5EF4-FFF2-40B4-BE49-F238E27FC236}">
                <a16:creationId xmlns:a16="http://schemas.microsoft.com/office/drawing/2014/main" id="{19B25B16-8F90-5E2C-2E5F-5390E6E217A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315200" y="249892"/>
            <a:ext cx="203200" cy="203200"/>
          </a:xfrm>
          <a:prstGeom prst="rect">
            <a:avLst/>
          </a:prstGeom>
        </p:spPr>
      </p:pic>
    </p:spTree>
  </p:cSld>
  <p:clrMapOvr>
    <a:masterClrMapping/>
  </p:clrMapOvr>
  <p:transition spd="med" advClick="0">
    <p:whee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3)">
                                      <p:cBhvr>
                                        <p:cTn id="7" dur="500"/>
                                        <p:tgtEl>
                                          <p:spTgt spid="7"/>
                                        </p:tgtEl>
                                      </p:cBhvr>
                                    </p:animEffect>
                                  </p:childTnLst>
                                </p:cTn>
                              </p:par>
                            </p:childTnLst>
                          </p:cTn>
                        </p:par>
                        <p:par>
                          <p:cTn id="8" fill="hold">
                            <p:stCondLst>
                              <p:cond delay="500"/>
                            </p:stCondLst>
                            <p:childTnLst>
                              <p:par>
                                <p:cTn id="9" presetID="21" presetClass="entr" presetSubtype="3"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heel(3)">
                                      <p:cBhvr>
                                        <p:cTn id="11" dur="500"/>
                                        <p:tgtEl>
                                          <p:spTgt spid="7">
                                            <p:txEl>
                                              <p:pRg st="0" end="0"/>
                                            </p:txEl>
                                          </p:spTgt>
                                        </p:tgtEl>
                                      </p:cBhvr>
                                    </p:animEffect>
                                  </p:childTnLst>
                                </p:cTn>
                              </p:par>
                              <p:par>
                                <p:cTn id="12" presetID="21" presetClass="entr" presetSubtype="3" fill="hold"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wheel(3)">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1012"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1" presetClass="entr" presetSubtype="3"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heel(3)">
                                      <p:cBhvr>
                                        <p:cTn id="23" dur="500"/>
                                        <p:tgtEl>
                                          <p:spTgt spid="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84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29"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EEF696-EDD7-5A99-D756-0EF14E9F8E12}"/>
              </a:ext>
            </a:extLst>
          </p:cNvPr>
          <p:cNvSpPr>
            <a:spLocks noGrp="1"/>
          </p:cNvSpPr>
          <p:nvPr>
            <p:ph idx="1"/>
          </p:nvPr>
        </p:nvSpPr>
        <p:spPr>
          <a:xfrm>
            <a:off x="443072" y="1835913"/>
            <a:ext cx="8229600" cy="4031487"/>
          </a:xfrm>
          <a:ln w="28575">
            <a:solidFill>
              <a:srgbClr val="0000FF"/>
            </a:solidFill>
            <a:prstDash val="sysDash"/>
          </a:ln>
        </p:spPr>
        <p:txBody>
          <a:bodyPr/>
          <a:lstStyle/>
          <a:p>
            <a:pPr marL="0" algn="ctr">
              <a:lnSpc>
                <a:spcPts val="3400"/>
              </a:lnSpc>
              <a:spcBef>
                <a:spcPts val="0"/>
              </a:spcBef>
            </a:pP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Y </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entonce</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yo hacía </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una</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conexione</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con la teoría weberiana, pero pasó a</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go, interesante. Siendo profeso</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de</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Colegio Loyola, uno de mi</a:t>
            </a:r>
            <a:r>
              <a:rPr lang="es-ES" sz="28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alumno</a:t>
            </a:r>
            <a:r>
              <a:rPr lang="es-ES" sz="28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era José Antonio Molina, hijo de</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docto</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Molina Morillo, </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entonce</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propietario de la </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Revi</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ta</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Ahora y de Publicacione</a:t>
            </a:r>
            <a:r>
              <a:rPr lang="es-ES" sz="28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Ahora. Y po</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sugerencia de</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docto</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Molina, «¿Po</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qué tú no </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cribe</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no prepara</a:t>
            </a:r>
            <a:r>
              <a:rPr lang="es-ES" sz="28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un libro que si</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va de materia</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de apoyo a tu</a:t>
            </a:r>
            <a:r>
              <a:rPr lang="es-ES" sz="28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tudiante</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de literatura?» Así su</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ge mi prime</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libro, la </a:t>
            </a:r>
            <a:r>
              <a:rPr lang="es-ES" sz="2400" i="1"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Antología de la literatura dominicana</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de</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mi</a:t>
            </a:r>
            <a:r>
              <a:rPr lang="es-E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400" dirty="0" err="1">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noveciento</a:t>
            </a:r>
            <a:r>
              <a:rPr lang="es-ES" sz="2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setenta y do</a:t>
            </a:r>
            <a:r>
              <a:rPr lang="es-ES" sz="28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400" dirty="0">
                <a:solidFill>
                  <a:srgbClr val="000092"/>
                </a:solidFill>
                <a:effectLst>
                  <a:outerShdw blurRad="38100" dist="38100" dir="2700000" algn="tl">
                    <a:srgbClr val="000000">
                      <a:alpha val="43137"/>
                    </a:srgbClr>
                  </a:outerShdw>
                </a:effectLst>
                <a:latin typeface="Times New Roman" pitchFamily="18" charset="0"/>
                <a:cs typeface="Times New Roman" pitchFamily="18" charset="0"/>
              </a:rPr>
              <a:t>. </a:t>
            </a:r>
          </a:p>
        </p:txBody>
      </p:sp>
      <p:sp>
        <p:nvSpPr>
          <p:cNvPr id="3" name="Date Placeholder 2">
            <a:extLst>
              <a:ext uri="{FF2B5EF4-FFF2-40B4-BE49-F238E27FC236}">
                <a16:creationId xmlns:a16="http://schemas.microsoft.com/office/drawing/2014/main" id="{65D2F88D-9DAE-CF5F-1972-2A959394EE6F}"/>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73E4AE25-05BF-7249-EC81-93A40B4A126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D3FED07B-3135-E6DC-29F6-D381006974A4}"/>
              </a:ext>
            </a:extLst>
          </p:cNvPr>
          <p:cNvSpPr txBox="1"/>
          <p:nvPr/>
        </p:nvSpPr>
        <p:spPr>
          <a:xfrm>
            <a:off x="1205072" y="761521"/>
            <a:ext cx="6705600" cy="584775"/>
          </a:xfrm>
          <a:prstGeom prst="rect">
            <a:avLst/>
          </a:prstGeom>
          <a:noFill/>
          <a:ln w="28575">
            <a:solidFill>
              <a:srgbClr val="0000FF"/>
            </a:solidFill>
            <a:prstDash val="dash"/>
          </a:ln>
        </p:spPr>
        <p:txBody>
          <a:bodyPr wrap="square">
            <a:spAutoFit/>
          </a:bodyPr>
          <a:lstStyle/>
          <a:p>
            <a:pPr lvl="0" algn="ctr">
              <a:defRPr/>
            </a:pPr>
            <a:r>
              <a:rPr lang="es-DO" sz="3200" kern="1600" dirty="0">
                <a:solidFill>
                  <a:srgbClr val="0000CC"/>
                </a:solidFill>
                <a:effectLst>
                  <a:outerShdw blurRad="38100" dist="38100" dir="2700000" algn="tl">
                    <a:srgbClr val="000000">
                      <a:alpha val="43137"/>
                    </a:srgbClr>
                  </a:outerShdw>
                </a:effectLst>
                <a:cs typeface="Times New Roman" panose="02020603050405020304" pitchFamily="18" charset="0"/>
              </a:rPr>
              <a:t>Muestra del habla culta natural</a:t>
            </a:r>
            <a:endParaRPr lang="es-ES" sz="3200" dirty="0">
              <a:solidFill>
                <a:prstClr val="black"/>
              </a:solidFill>
              <a:latin typeface="Arial" charset="0"/>
            </a:endParaRPr>
          </a:p>
        </p:txBody>
      </p:sp>
      <p:pic>
        <p:nvPicPr>
          <p:cNvPr id="12" name="27. CUL.MASC.Arm.Almánzar">
            <a:hlinkClick r:id="" action="ppaction://media"/>
            <a:extLst>
              <a:ext uri="{FF2B5EF4-FFF2-40B4-BE49-F238E27FC236}">
                <a16:creationId xmlns:a16="http://schemas.microsoft.com/office/drawing/2014/main" id="{23D6BC53-5DD6-37B2-684A-D2E987CB41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0872" y="836581"/>
            <a:ext cx="217328" cy="217328"/>
          </a:xfrm>
          <a:prstGeom prst="rect">
            <a:avLst/>
          </a:prstGeom>
        </p:spPr>
      </p:pic>
    </p:spTree>
    <p:extLst>
      <p:ext uri="{BB962C8B-B14F-4D97-AF65-F5344CB8AC3E}">
        <p14:creationId xmlns:p14="http://schemas.microsoft.com/office/powerpoint/2010/main" val="309750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1000"/>
                                        <p:tgtEl>
                                          <p:spTgt spid="2">
                                            <p:bg/>
                                          </p:spTgt>
                                        </p:tgtEl>
                                      </p:cBhvr>
                                    </p:animEffect>
                                  </p:childTnLst>
                                </p:cTn>
                              </p:par>
                            </p:childTnLst>
                          </p:cTn>
                        </p:par>
                        <p:par>
                          <p:cTn id="12" fill="hold">
                            <p:stCondLst>
                              <p:cond delay="1500"/>
                            </p:stCondLst>
                            <p:childTnLst>
                              <p:par>
                                <p:cTn id="13" presetID="21" presetClass="entr" presetSubtype="4"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heel(4)">
                                      <p:cBhvr>
                                        <p:cTn id="15" dur="10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3364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2" grpId="0" uiExpand="1" build="p"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23447" y="1524000"/>
            <a:ext cx="8297105" cy="4572000"/>
          </a:xfrm>
          <a:prstGeom prst="rect">
            <a:avLst/>
          </a:prstGeom>
          <a:solidFill>
            <a:schemeClr val="bg1">
              <a:lumMod val="95000"/>
            </a:schemeClr>
          </a:solidFill>
          <a:ln w="28575">
            <a:solidFill>
              <a:srgbClr val="0000FF"/>
            </a:solidFill>
            <a:prstDash val="sysDash"/>
          </a:ln>
          <a:effectLst/>
        </p:spPr>
        <p:txBody>
          <a:bodyPr vert="horz" lIns="68580" tIns="34290" rIns="68580" bIns="34290" rtlCol="0" anchor="b">
            <a:noAutofit/>
          </a:bodyPr>
          <a:lstStyle>
            <a:lvl1pPr algn="r" defTabSz="457200" rtl="0" eaLnBrk="1" latinLnBrk="0" hangingPunct="1">
              <a:spcBef>
                <a:spcPct val="0"/>
              </a:spcBef>
              <a:buNone/>
              <a:defRPr sz="40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ts val="3200"/>
              </a:lnSpc>
              <a:spcAft>
                <a:spcPts val="0"/>
              </a:spcAft>
            </a:pP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Tenemo</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cobertura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ba</a:t>
            </a:r>
            <a:r>
              <a:rPr lang="es-ES" sz="24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tante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buena en el nivel educativo. Lo que sí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no</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encontramo</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a:t>
            </a:r>
            <a:r>
              <a:rPr lang="es-ES" sz="2400" b="1" dirty="0">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cuarentaicinco de cada cien jóvene</a:t>
            </a:r>
            <a:r>
              <a:rPr lang="es-ES" sz="2600" b="1"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realmente no completan la educación secundaria. Eso realmente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no</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lleva a un número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má</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meno</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ø</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que uno de cada do</a:t>
            </a:r>
            <a:r>
              <a:rPr lang="es-ES" sz="2600" b="1" dirty="0">
                <a:ln>
                  <a:noFill/>
                </a:ln>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entre quince y veintinueve, realmente se salen, entre quince y diecinueve, se sale del si</a:t>
            </a:r>
            <a:r>
              <a:rPr lang="es-ES" sz="2600" b="1" dirty="0">
                <a:ln>
                  <a:noFill/>
                </a:ln>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tema. Y obviamente, cuando se salen del si</a:t>
            </a:r>
            <a:r>
              <a:rPr lang="es-ES" sz="2600" b="1" dirty="0">
                <a:ln>
                  <a:noFill/>
                </a:ln>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tema acaban con un nivel educativo muy bajo y con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poca</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oportunidade</a:t>
            </a:r>
            <a:r>
              <a:rPr lang="es-ES" sz="2600" b="1" dirty="0">
                <a:ln>
                  <a:noFill/>
                </a:ln>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Nosotro</a:t>
            </a:r>
            <a:r>
              <a:rPr lang="es-ES" sz="2600" b="1" dirty="0">
                <a:ln>
                  <a:noFill/>
                </a:ln>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s</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600" b="1" dirty="0" err="1">
                <a:ln>
                  <a:noFill/>
                </a:ln>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s</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tamo</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b="1" dirty="0">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 </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organizando el Congreso Internacional APRENDO,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te</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año, y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tá</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dedicado a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jóvene</a:t>
            </a:r>
            <a:r>
              <a:rPr lang="es-ES" sz="2400" b="1" dirty="0" err="1">
                <a:ln>
                  <a:noFill/>
                </a:ln>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mn-cs"/>
              </a:rPr>
              <a:t>h</a:t>
            </a:r>
            <a:r>
              <a:rPr lang="es-ES" sz="2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la República Dominicana. </a:t>
            </a:r>
          </a:p>
          <a:p>
            <a:pPr algn="ctr">
              <a:lnSpc>
                <a:spcPts val="1900"/>
              </a:lnSpc>
              <a:spcAft>
                <a:spcPts val="0"/>
              </a:spcAft>
            </a:pPr>
            <a:endParaRPr lang="es-ES" sz="1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D624DBC-A553-9749-D5D9-89DFE97E1735}"/>
              </a:ext>
            </a:extLst>
          </p:cNvPr>
          <p:cNvSpPr txBox="1"/>
          <p:nvPr/>
        </p:nvSpPr>
        <p:spPr>
          <a:xfrm>
            <a:off x="1219199" y="609600"/>
            <a:ext cx="6705600" cy="584775"/>
          </a:xfrm>
          <a:prstGeom prst="rect">
            <a:avLst/>
          </a:prstGeom>
          <a:noFill/>
          <a:ln w="28575">
            <a:solidFill>
              <a:srgbClr val="0000FF"/>
            </a:solidFill>
            <a:prstDash val="dash"/>
          </a:ln>
        </p:spPr>
        <p:txBody>
          <a:bodyPr wrap="square">
            <a:spAutoFit/>
          </a:bodyPr>
          <a:lstStyle/>
          <a:p>
            <a:pPr lvl="0" algn="ctr">
              <a:defRPr/>
            </a:pPr>
            <a:r>
              <a:rPr lang="es-DO" sz="3200" kern="1600" dirty="0">
                <a:solidFill>
                  <a:srgbClr val="0000CC"/>
                </a:solidFill>
                <a:effectLst>
                  <a:outerShdw blurRad="38100" dist="38100" dir="2700000" algn="tl">
                    <a:srgbClr val="000000">
                      <a:alpha val="43137"/>
                    </a:srgbClr>
                  </a:outerShdw>
                </a:effectLst>
                <a:cs typeface="Times New Roman" panose="02020603050405020304" pitchFamily="18" charset="0"/>
              </a:rPr>
              <a:t>Muestra del habla culta natural</a:t>
            </a:r>
            <a:endParaRPr lang="es-ES" sz="3200" dirty="0">
              <a:solidFill>
                <a:prstClr val="black"/>
              </a:solidFill>
              <a:latin typeface="Arial" charset="0"/>
            </a:endParaRPr>
          </a:p>
        </p:txBody>
      </p:sp>
      <p:pic>
        <p:nvPicPr>
          <p:cNvPr id="5" name="30. CULT.FEM.Educacación">
            <a:hlinkClick r:id="" action="ppaction://media"/>
            <a:extLst>
              <a:ext uri="{FF2B5EF4-FFF2-40B4-BE49-F238E27FC236}">
                <a16:creationId xmlns:a16="http://schemas.microsoft.com/office/drawing/2014/main" id="{488CF1F8-13B8-6833-7C8C-8573C6910B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4152" y="884786"/>
            <a:ext cx="144048" cy="144048"/>
          </a:xfrm>
          <a:prstGeom prst="rect">
            <a:avLst/>
          </a:prstGeom>
        </p:spPr>
      </p:pic>
    </p:spTree>
    <p:extLst>
      <p:ext uri="{BB962C8B-B14F-4D97-AF65-F5344CB8AC3E}">
        <p14:creationId xmlns:p14="http://schemas.microsoft.com/office/powerpoint/2010/main" val="397840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500"/>
                                        <p:tgtEl>
                                          <p:spTgt spid="3"/>
                                        </p:tgtEl>
                                      </p:cBhvr>
                                    </p:animEffect>
                                  </p:childTnLst>
                                </p:cTn>
                              </p:par>
                            </p:childTnLst>
                          </p:cTn>
                        </p:par>
                        <p:par>
                          <p:cTn id="8" fill="hold">
                            <p:stCondLst>
                              <p:cond delay="500"/>
                            </p:stCondLst>
                            <p:childTnLst>
                              <p:par>
                                <p:cTn id="9" presetID="21"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8)">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7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6"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8842" y="1600200"/>
            <a:ext cx="8606316" cy="4724400"/>
          </a:xfrm>
          <a:solidFill>
            <a:schemeClr val="bg1">
              <a:lumMod val="85000"/>
            </a:schemeClr>
          </a:solidFill>
          <a:ln w="28575">
            <a:solidFill>
              <a:srgbClr val="000099"/>
            </a:solidFill>
            <a:prstDash val="lgDashDotDot"/>
          </a:ln>
        </p:spPr>
        <p:txBody>
          <a:bodyPr>
            <a:normAutofit fontScale="85000" lnSpcReduction="10000"/>
          </a:bodyPr>
          <a:lstStyle/>
          <a:p>
            <a:pPr marL="0" algn="just">
              <a:lnSpc>
                <a:spcPts val="1000"/>
              </a:lnSpc>
              <a:spcBef>
                <a:spcPts val="0"/>
              </a:spcBef>
            </a:pPr>
            <a:endParaRPr lang="es-ES"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lgn="ctr">
              <a:lnSpc>
                <a:spcPts val="3200"/>
              </a:lnSpc>
              <a:spcBef>
                <a:spcPts val="0"/>
              </a:spcBef>
              <a:spcAft>
                <a:spcPts val="600"/>
              </a:spcAft>
              <a:buNone/>
            </a:pPr>
            <a:r>
              <a:rPr lang="es-ES" sz="2600"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Como </a:t>
            </a:r>
            <a:r>
              <a:rPr lang="es-ES" sz="26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ningún extremo es recomendable</a:t>
            </a:r>
            <a:r>
              <a:rPr lang="es-ES" sz="2600"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la conclusión resulta evidente: </a:t>
            </a:r>
          </a:p>
          <a:p>
            <a:pPr marL="0" indent="0" algn="ctr">
              <a:lnSpc>
                <a:spcPts val="3200"/>
              </a:lnSpc>
              <a:spcBef>
                <a:spcPts val="0"/>
              </a:spcBef>
              <a:spcAft>
                <a:spcPts val="600"/>
              </a:spcAft>
              <a:buNone/>
            </a:pPr>
            <a:r>
              <a:rPr lang="es-ES" sz="2600"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El ideal o el modelo que los dominicanos deben seguir con relación a la  </a:t>
            </a:r>
            <a:r>
              <a:rPr lang="es-ES" sz="2600" b="1"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pronunciación de la /s/ es la MODALIDAD VARIABLE </a:t>
            </a:r>
            <a:r>
              <a:rPr lang="es-ES" sz="2600"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del</a:t>
            </a:r>
          </a:p>
          <a:p>
            <a:pPr marL="0" indent="0" algn="ctr">
              <a:lnSpc>
                <a:spcPts val="3200"/>
              </a:lnSpc>
              <a:spcBef>
                <a:spcPts val="0"/>
              </a:spcBef>
              <a:spcAft>
                <a:spcPts val="1800"/>
              </a:spcAft>
              <a:buNone/>
            </a:pPr>
            <a:r>
              <a:rPr lang="es-ES" sz="2600" b="1" u="sng"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HABLA CULTA NATURAL</a:t>
            </a:r>
            <a:r>
              <a:rPr lang="es-ES" sz="2600" dirty="0">
                <a:solidFill>
                  <a:srgbClr val="0000CC"/>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de su propio país.</a:t>
            </a:r>
          </a:p>
          <a:p>
            <a:pPr marL="0" indent="0" algn="ctr">
              <a:lnSpc>
                <a:spcPts val="3400"/>
              </a:lnSpc>
              <a:spcBef>
                <a:spcPts val="0"/>
              </a:spcBef>
              <a:spcAft>
                <a:spcPts val="1800"/>
              </a:spcAft>
              <a:buNone/>
            </a:pPr>
            <a:r>
              <a:rPr lang="es-ES" sz="3300" b="1" dirty="0">
                <a:solidFill>
                  <a:srgbClr val="0066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Porque </a:t>
            </a:r>
            <a:r>
              <a:rPr lang="en-US" sz="3300" b="1" dirty="0">
                <a:solidFill>
                  <a:srgbClr val="0066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3300" b="1" dirty="0">
                <a:solidFill>
                  <a:srgbClr val="0066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LA VIRTUD ESTÁ EN EL MEDIO’</a:t>
            </a:r>
            <a:r>
              <a:rPr lang="es-ES" sz="3300" dirty="0">
                <a:solidFill>
                  <a:srgbClr val="0066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t>
            </a:r>
            <a:r>
              <a:rPr lang="es-ES" sz="2800" dirty="0">
                <a:solidFill>
                  <a:srgbClr val="0066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algn="ctr">
              <a:lnSpc>
                <a:spcPts val="3300"/>
              </a:lnSpc>
              <a:spcBef>
                <a:spcPts val="0"/>
              </a:spcBef>
            </a:pPr>
            <a:r>
              <a:rPr lang="es-ES" sz="2800" dirty="0">
                <a:solidFill>
                  <a:srgbClr val="0000CC"/>
                </a:solidFill>
                <a:effectLst>
                  <a:outerShdw blurRad="38100" dist="38100" dir="2700000" algn="tl">
                    <a:srgbClr val="000000">
                      <a:alpha val="43137"/>
                    </a:srgbClr>
                  </a:outerShdw>
                </a:effectLst>
                <a:latin typeface="Times New Roman" panose="02020603050405020304" pitchFamily="18" charset="0"/>
              </a:rPr>
              <a:t>En la práctica, esto significa que un dominicano bien educado, con pleno derecho y sin ningún tipo de complejo, puede pronunciar, en cualquier situación, el enunciado </a:t>
            </a:r>
            <a:r>
              <a:rPr lang="es-ES" sz="2800" b="1" i="1" dirty="0">
                <a:solidFill>
                  <a:srgbClr val="0000CC"/>
                </a:solidFill>
                <a:effectLst>
                  <a:outerShdw blurRad="38100" dist="38100" dir="2700000" algn="tl">
                    <a:srgbClr val="000000">
                      <a:alpha val="43137"/>
                    </a:srgbClr>
                  </a:outerShdw>
                </a:effectLst>
                <a:latin typeface="Times New Roman" panose="02020603050405020304" pitchFamily="18" charset="0"/>
              </a:rPr>
              <a:t>las cuatro </a:t>
            </a:r>
            <a:r>
              <a:rPr lang="es-ES" sz="2800" dirty="0">
                <a:solidFill>
                  <a:srgbClr val="0000CC"/>
                </a:solidFill>
                <a:effectLst>
                  <a:outerShdw blurRad="38100" dist="38100" dir="2700000" algn="tl">
                    <a:srgbClr val="000000">
                      <a:alpha val="43137"/>
                    </a:srgbClr>
                  </a:outerShdw>
                </a:effectLst>
                <a:latin typeface="Times New Roman" panose="02020603050405020304" pitchFamily="18" charset="0"/>
              </a:rPr>
              <a:t>convirtiendo la /</a:t>
            </a:r>
            <a:r>
              <a:rPr lang="es-ES" sz="2800" b="1" dirty="0">
                <a:solidFill>
                  <a:srgbClr val="0000CC"/>
                </a:solidFill>
                <a:effectLst>
                  <a:outerShdw blurRad="38100" dist="38100" dir="2700000" algn="tl">
                    <a:srgbClr val="000000">
                      <a:alpha val="43137"/>
                    </a:srgbClr>
                  </a:outerShdw>
                </a:effectLst>
                <a:latin typeface="Times New Roman" panose="02020603050405020304" pitchFamily="18" charset="0"/>
              </a:rPr>
              <a:t>s</a:t>
            </a:r>
            <a:r>
              <a:rPr lang="es-ES" sz="2800" dirty="0">
                <a:solidFill>
                  <a:srgbClr val="0000CC"/>
                </a:solidFill>
                <a:effectLst>
                  <a:outerShdw blurRad="38100" dist="38100" dir="2700000" algn="tl">
                    <a:srgbClr val="000000">
                      <a:alpha val="43137"/>
                    </a:srgbClr>
                  </a:outerShdw>
                </a:effectLst>
                <a:latin typeface="Times New Roman" panose="02020603050405020304" pitchFamily="18" charset="0"/>
              </a:rPr>
              <a:t>/ en un sonido aspirado [</a:t>
            </a:r>
            <a:r>
              <a:rPr lang="es-ES" sz="2800" b="1" dirty="0">
                <a:solidFill>
                  <a:srgbClr val="0000CC"/>
                </a:solidFill>
                <a:effectLst>
                  <a:outerShdw blurRad="38100" dist="38100" dir="2700000" algn="tl">
                    <a:srgbClr val="000000">
                      <a:alpha val="43137"/>
                    </a:srgbClr>
                  </a:outerShdw>
                </a:effectLst>
                <a:latin typeface="Times New Roman" panose="02020603050405020304" pitchFamily="18" charset="0"/>
              </a:rPr>
              <a:t>h</a:t>
            </a:r>
            <a:r>
              <a:rPr lang="es-ES" sz="2800"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s-ES" sz="3300" b="1" i="1" dirty="0" err="1">
                <a:solidFill>
                  <a:srgbClr val="000099"/>
                </a:solidFill>
                <a:effectLst>
                  <a:outerShdw blurRad="38100" dist="38100" dir="2700000" algn="tl">
                    <a:srgbClr val="000000">
                      <a:alpha val="43137"/>
                    </a:srgbClr>
                  </a:outerShdw>
                </a:effectLst>
                <a:latin typeface="Times New Roman" panose="02020603050405020304" pitchFamily="18" charset="0"/>
              </a:rPr>
              <a:t>lah</a:t>
            </a:r>
            <a:r>
              <a:rPr lang="es-ES" sz="3300" b="1" i="1" dirty="0">
                <a:solidFill>
                  <a:srgbClr val="000099"/>
                </a:solidFill>
                <a:effectLst>
                  <a:outerShdw blurRad="38100" dist="38100" dir="2700000" algn="tl">
                    <a:srgbClr val="000000">
                      <a:alpha val="43137"/>
                    </a:srgbClr>
                  </a:outerShdw>
                </a:effectLst>
                <a:latin typeface="Times New Roman" panose="02020603050405020304" pitchFamily="18" charset="0"/>
              </a:rPr>
              <a:t> cuatro</a:t>
            </a:r>
            <a:r>
              <a:rPr lang="es-ES" sz="2800" dirty="0">
                <a:solidFill>
                  <a:srgbClr val="0000CC"/>
                </a:solidFill>
                <a:effectLst>
                  <a:outerShdw blurRad="38100" dist="38100" dir="2700000" algn="tl">
                    <a:srgbClr val="000000">
                      <a:alpha val="43137"/>
                    </a:srgbClr>
                  </a:outerShdw>
                </a:effectLst>
                <a:latin typeface="Times New Roman" panose="02020603050405020304" pitchFamily="18" charset="0"/>
              </a:rPr>
              <a:t> </a:t>
            </a:r>
            <a:r>
              <a:rPr lang="en-US" sz="3300" dirty="0">
                <a:solidFill>
                  <a:srgbClr val="0000CC"/>
                </a:solidFill>
                <a:effectLst>
                  <a:outerShdw blurRad="38100" dist="38100" dir="2700000" algn="tl">
                    <a:srgbClr val="000000">
                      <a:alpha val="43137"/>
                    </a:srgbClr>
                  </a:outerShdw>
                </a:effectLst>
                <a:latin typeface="Times New Roman" panose="02020603050405020304" pitchFamily="18" charset="0"/>
              </a:rPr>
              <a:t>[</a:t>
            </a:r>
            <a:r>
              <a:rPr lang="en-US" sz="3300" dirty="0" err="1">
                <a:solidFill>
                  <a:srgbClr val="0000CC"/>
                </a:solidFill>
                <a:effectLst>
                  <a:outerShdw blurRad="38100" dist="38100" dir="2700000" algn="tl">
                    <a:srgbClr val="000000">
                      <a:alpha val="43137"/>
                    </a:srgbClr>
                  </a:outerShdw>
                </a:effectLst>
                <a:latin typeface="Times New Roman" panose="02020603050405020304" pitchFamily="18" charset="0"/>
              </a:rPr>
              <a:t>la</a:t>
            </a:r>
            <a:r>
              <a:rPr lang="en-US" sz="3300" b="1" dirty="0" err="1">
                <a:solidFill>
                  <a:srgbClr val="0000CC"/>
                </a:solidFill>
                <a:effectLst>
                  <a:outerShdw blurRad="38100" dist="38100" dir="2700000" algn="tl">
                    <a:srgbClr val="000000">
                      <a:alpha val="43137"/>
                    </a:srgbClr>
                  </a:outerShdw>
                </a:effectLst>
                <a:latin typeface="Times New Roman" panose="02020603050405020304" pitchFamily="18" charset="0"/>
              </a:rPr>
              <a:t>h</a:t>
            </a:r>
            <a:r>
              <a:rPr lang="en-US" sz="3300" dirty="0" err="1">
                <a:solidFill>
                  <a:srgbClr val="0000CC"/>
                </a:solidFill>
                <a:effectLst>
                  <a:outerShdw blurRad="38100" dist="38100" dir="2700000" algn="tl">
                    <a:srgbClr val="000000">
                      <a:alpha val="43137"/>
                    </a:srgbClr>
                  </a:outerShdw>
                </a:effectLst>
                <a:latin typeface="Times New Roman" panose="02020603050405020304" pitchFamily="18" charset="0"/>
              </a:rPr>
              <a:t>kwátro</a:t>
            </a:r>
            <a:r>
              <a:rPr lang="en-US" sz="3300" dirty="0">
                <a:solidFill>
                  <a:srgbClr val="0000CC"/>
                </a:solidFill>
                <a:effectLst>
                  <a:outerShdw blurRad="38100" dist="38100" dir="2700000" algn="tl">
                    <a:srgbClr val="000000">
                      <a:alpha val="43137"/>
                    </a:srgbClr>
                  </a:outerShdw>
                </a:effectLst>
                <a:latin typeface="Times New Roman" panose="02020603050405020304" pitchFamily="18" charset="0"/>
              </a:rPr>
              <a:t>].</a:t>
            </a:r>
            <a:endParaRPr lang="es-ES" sz="3300" dirty="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3" name="Title 2"/>
          <p:cNvSpPr>
            <a:spLocks noGrp="1"/>
          </p:cNvSpPr>
          <p:nvPr>
            <p:ph type="title"/>
          </p:nvPr>
        </p:nvSpPr>
        <p:spPr>
          <a:xfrm>
            <a:off x="2231740" y="762000"/>
            <a:ext cx="4680520" cy="445355"/>
          </a:xfrm>
          <a:ln w="28575">
            <a:solidFill>
              <a:srgbClr val="0000FF"/>
            </a:solidFill>
            <a:prstDash val="dash"/>
          </a:ln>
        </p:spPr>
        <p:txBody>
          <a:bodyPr>
            <a:noAutofit/>
          </a:bodyPr>
          <a:lstStyle/>
          <a:p>
            <a:pPr algn="ctr"/>
            <a:r>
              <a:rPr lang="es-ES" sz="3200" dirty="0">
                <a:solidFill>
                  <a:srgbClr val="0000CC"/>
                </a:solidFill>
                <a:latin typeface="Times New Roman" pitchFamily="18" charset="0"/>
                <a:cs typeface="Times New Roman" pitchFamily="18" charset="0"/>
              </a:rPr>
              <a:t>Conclusión</a:t>
            </a:r>
            <a:endParaRPr lang="en-US" sz="3200" dirty="0">
              <a:solidFill>
                <a:srgbClr val="0000CC"/>
              </a:solidFill>
              <a:latin typeface="Times New Roman" pitchFamily="18" charset="0"/>
              <a:cs typeface="Times New Roman" pitchFamily="18" charset="0"/>
            </a:endParaRPr>
          </a:p>
        </p:txBody>
      </p:sp>
      <p:sp>
        <p:nvSpPr>
          <p:cNvPr id="4" name="Date Placeholder 3"/>
          <p:cNvSpPr>
            <a:spLocks noGrp="1"/>
          </p:cNvSpPr>
          <p:nvPr>
            <p:ph type="dt" sz="half" idx="10"/>
          </p:nvPr>
        </p:nvSpPr>
        <p:spPr>
          <a:xfrm>
            <a:off x="6588224" y="6407944"/>
            <a:ext cx="2059048"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F897871-3983-4FDC-8F90-23CECD9495BC}"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heel(3)">
                                      <p:cBhvr>
                                        <p:cTn id="7" dur="500"/>
                                        <p:tgtEl>
                                          <p:spTgt spid="3"/>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2">
                                            <p:bg/>
                                          </p:spTgt>
                                        </p:tgtEl>
                                        <p:attrNameLst>
                                          <p:attrName>style.visibility</p:attrName>
                                        </p:attrNameLst>
                                      </p:cBhvr>
                                      <p:to>
                                        <p:strVal val="visible"/>
                                      </p:to>
                                    </p:set>
                                    <p:animEffect transition="in" filter="wheel(3)">
                                      <p:cBhvr>
                                        <p:cTn id="10" dur="500"/>
                                        <p:tgtEl>
                                          <p:spTgt spid="2">
                                            <p:bg/>
                                          </p:spTgt>
                                        </p:tgtEl>
                                      </p:cBhvr>
                                    </p:animEffect>
                                  </p:childTnLst>
                                </p:cTn>
                              </p:par>
                              <p:par>
                                <p:cTn id="11" presetID="21" presetClass="entr" presetSubtype="3" fill="hold" nodeType="withEffect">
                                  <p:stCondLst>
                                    <p:cond delay="0"/>
                                  </p:stCondLst>
                                  <p:iterate type="wd">
                                    <p:tmPct val="10000"/>
                                  </p:iterate>
                                  <p:childTnLst>
                                    <p:set>
                                      <p:cBhvr>
                                        <p:cTn id="12" dur="1" fill="hold">
                                          <p:stCondLst>
                                            <p:cond delay="0"/>
                                          </p:stCondLst>
                                        </p:cTn>
                                        <p:tgtEl>
                                          <p:spTgt spid="2">
                                            <p:txEl>
                                              <p:pRg st="1" end="1"/>
                                            </p:txEl>
                                          </p:spTgt>
                                        </p:tgtEl>
                                        <p:attrNameLst>
                                          <p:attrName>style.visibility</p:attrName>
                                        </p:attrNameLst>
                                      </p:cBhvr>
                                      <p:to>
                                        <p:strVal val="visible"/>
                                      </p:to>
                                    </p:set>
                                    <p:animEffect transition="in" filter="wheel(3)">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3" fill="hold" nodeType="clickEffect">
                                  <p:stCondLst>
                                    <p:cond delay="0"/>
                                  </p:stCondLst>
                                  <p:iterate type="wd">
                                    <p:tmPct val="10000"/>
                                  </p:iterate>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heel(3)">
                                      <p:cBhvr>
                                        <p:cTn id="18" dur="500"/>
                                        <p:tgtEl>
                                          <p:spTgt spid="2">
                                            <p:txEl>
                                              <p:pRg st="2" end="2"/>
                                            </p:txEl>
                                          </p:spTgt>
                                        </p:tgtEl>
                                      </p:cBhvr>
                                    </p:animEffect>
                                  </p:childTnLst>
                                </p:cTn>
                              </p:par>
                            </p:childTnLst>
                          </p:cTn>
                        </p:par>
                        <p:par>
                          <p:cTn id="19" fill="hold">
                            <p:stCondLst>
                              <p:cond delay="1700"/>
                            </p:stCondLst>
                            <p:childTnLst>
                              <p:par>
                                <p:cTn id="20" presetID="21" presetClass="entr" presetSubtype="3" fill="hold" nodeType="afterEffect">
                                  <p:stCondLst>
                                    <p:cond delay="0"/>
                                  </p:stCondLst>
                                  <p:iterate type="wd">
                                    <p:tmPct val="10000"/>
                                  </p:iterate>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heel(3)">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iterate type="wd">
                                    <p:tmPct val="10000"/>
                                  </p:iterate>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heel(3)">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3" fill="hold" nodeType="clickEffect">
                                  <p:stCondLst>
                                    <p:cond delay="0"/>
                                  </p:stCondLst>
                                  <p:iterate type="wd">
                                    <p:tmPct val="10000"/>
                                  </p:iterate>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heel(3)">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20" y="2438400"/>
            <a:ext cx="8640960" cy="3733800"/>
          </a:xfrm>
          <a:solidFill>
            <a:schemeClr val="bg1">
              <a:lumMod val="85000"/>
            </a:schemeClr>
          </a:solidFill>
          <a:ln w="28575">
            <a:solidFill>
              <a:srgbClr val="000092"/>
            </a:solidFill>
            <a:prstDash val="dashDot"/>
          </a:ln>
        </p:spPr>
        <p:txBody>
          <a:bodyPr>
            <a:normAutofit/>
          </a:bodyPr>
          <a:lstStyle/>
          <a:p>
            <a:pPr marL="109728" indent="0" algn="ctr">
              <a:lnSpc>
                <a:spcPts val="700"/>
              </a:lnSpc>
              <a:spcBef>
                <a:spcPts val="0"/>
              </a:spcBef>
              <a:buNone/>
            </a:pPr>
            <a:endParaRPr lang="es-ES" sz="800" dirty="0">
              <a:solidFill>
                <a:srgbClr val="0000CC"/>
              </a:solidFill>
              <a:effectLst>
                <a:outerShdw blurRad="38100" dist="38100" dir="2700000" algn="tl">
                  <a:srgbClr val="000000">
                    <a:alpha val="43137"/>
                  </a:srgbClr>
                </a:outerShdw>
              </a:effectLst>
              <a:latin typeface="Times New Roman" panose="02020603050405020304" pitchFamily="18" charset="0"/>
            </a:endParaRPr>
          </a:p>
          <a:p>
            <a:pPr lvl="0" algn="ctr">
              <a:lnSpc>
                <a:spcPct val="150000"/>
              </a:lnSpc>
              <a:spcBef>
                <a:spcPts val="0"/>
              </a:spcBef>
              <a:buClr>
                <a:srgbClr val="2DA2BF"/>
              </a:buClr>
            </a:pPr>
            <a:r>
              <a:rPr lang="es-ES" sz="3000" dirty="0">
                <a:solidFill>
                  <a:srgbClr val="9E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3000" i="1" dirty="0">
                <a:solidFill>
                  <a:srgbClr val="9E0000"/>
                </a:solidFill>
                <a:effectLst>
                  <a:outerShdw blurRad="38100" dist="38100" dir="2700000" algn="tl">
                    <a:srgbClr val="000000">
                      <a:alpha val="43137"/>
                    </a:srgbClr>
                  </a:outerShdw>
                </a:effectLst>
                <a:latin typeface="Times New Roman" panose="02020603050405020304" pitchFamily="18" charset="0"/>
              </a:rPr>
              <a:t>El español mejor </a:t>
            </a:r>
          </a:p>
          <a:p>
            <a:pPr marL="109728" lvl="0" indent="0" algn="ctr">
              <a:lnSpc>
                <a:spcPct val="150000"/>
              </a:lnSpc>
              <a:spcBef>
                <a:spcPts val="0"/>
              </a:spcBef>
              <a:buClr>
                <a:srgbClr val="2DA2BF"/>
              </a:buClr>
              <a:buNone/>
            </a:pPr>
            <a:r>
              <a:rPr lang="es-ES" sz="3000" i="1" dirty="0">
                <a:solidFill>
                  <a:srgbClr val="9E0000"/>
                </a:solidFill>
                <a:effectLst>
                  <a:outerShdw blurRad="38100" dist="38100" dir="2700000" algn="tl">
                    <a:srgbClr val="000000">
                      <a:alpha val="43137"/>
                    </a:srgbClr>
                  </a:outerShdw>
                </a:effectLst>
                <a:latin typeface="Times New Roman" panose="02020603050405020304" pitchFamily="18" charset="0"/>
              </a:rPr>
              <a:t>es el que hablan las gentes instruidas de cada país:</a:t>
            </a:r>
          </a:p>
          <a:p>
            <a:pPr marL="109728" lvl="0" indent="0" algn="ctr">
              <a:lnSpc>
                <a:spcPct val="150000"/>
              </a:lnSpc>
              <a:spcBef>
                <a:spcPts val="0"/>
              </a:spcBef>
              <a:buClr>
                <a:srgbClr val="2DA2BF"/>
              </a:buClr>
              <a:buNone/>
            </a:pPr>
            <a:r>
              <a:rPr lang="es-ES" sz="3000" i="1" dirty="0">
                <a:solidFill>
                  <a:srgbClr val="9E0000"/>
                </a:solidFill>
                <a:effectLst>
                  <a:outerShdw blurRad="38100" dist="38100" dir="2700000" algn="tl">
                    <a:srgbClr val="000000">
                      <a:alpha val="43137"/>
                    </a:srgbClr>
                  </a:outerShdw>
                </a:effectLst>
                <a:latin typeface="Times New Roman" panose="02020603050405020304" pitchFamily="18" charset="0"/>
              </a:rPr>
              <a:t>espontáneo sin afectación, correcto sin pedantería</a:t>
            </a:r>
            <a:r>
              <a:rPr lang="es-ES" sz="3000" dirty="0">
                <a:solidFill>
                  <a:srgbClr val="9E0000"/>
                </a:solidFill>
                <a:effectLst>
                  <a:outerShdw blurRad="38100" dist="38100" dir="2700000" algn="tl">
                    <a:srgbClr val="000000">
                      <a:alpha val="43137"/>
                    </a:srgbClr>
                  </a:outerShdw>
                </a:effectLst>
                <a:latin typeface="Times New Roman" panose="02020603050405020304" pitchFamily="18" charset="0"/>
              </a:rPr>
              <a:t>.</a:t>
            </a:r>
            <a:r>
              <a:rPr lang="en-US" sz="3000" dirty="0">
                <a:solidFill>
                  <a:srgbClr val="9E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109728" lvl="0" indent="0" algn="r">
              <a:lnSpc>
                <a:spcPct val="150000"/>
              </a:lnSpc>
              <a:spcBef>
                <a:spcPts val="0"/>
              </a:spcBef>
              <a:buClr>
                <a:srgbClr val="2DA2BF"/>
              </a:buClr>
              <a:buNone/>
            </a:pPr>
            <a:endParaRPr lang="en-US" sz="800" dirty="0">
              <a:solidFill>
                <a:srgbClr val="9E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r">
              <a:lnSpc>
                <a:spcPts val="2700"/>
              </a:lnSpc>
              <a:spcBef>
                <a:spcPts val="0"/>
              </a:spcBef>
              <a:buClr>
                <a:srgbClr val="2DA2BF"/>
              </a:buClr>
            </a:pPr>
            <a:r>
              <a:rPr 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Manuel Alvar</a:t>
            </a:r>
          </a:p>
          <a:p>
            <a:pPr lvl="0" algn="r">
              <a:lnSpc>
                <a:spcPts val="2700"/>
              </a:lnSpc>
              <a:spcBef>
                <a:spcPts val="0"/>
              </a:spcBef>
              <a:buClr>
                <a:srgbClr val="2DA2BF"/>
              </a:buClr>
            </a:pPr>
            <a:r>
              <a:rPr lang="en-US" sz="2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Universidad </a:t>
            </a:r>
            <a:r>
              <a:rPr lang="en-US" sz="24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Complutense</a:t>
            </a:r>
            <a:r>
              <a:rPr lang="en-US" sz="2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Madrid</a:t>
            </a:r>
          </a:p>
          <a:p>
            <a:pPr lvl="0" algn="r">
              <a:lnSpc>
                <a:spcPts val="2700"/>
              </a:lnSpc>
              <a:spcBef>
                <a:spcPts val="0"/>
              </a:spcBef>
              <a:buClr>
                <a:srgbClr val="2DA2BF"/>
              </a:buClr>
            </a:pPr>
            <a:r>
              <a:rPr lang="en-US" sz="24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Ex Director de la Real Academia Española</a:t>
            </a:r>
          </a:p>
          <a:p>
            <a:pPr lvl="0" algn="r">
              <a:lnSpc>
                <a:spcPts val="2200"/>
              </a:lnSpc>
              <a:spcBef>
                <a:spcPts val="0"/>
              </a:spcBef>
              <a:buClr>
                <a:srgbClr val="2DA2BF"/>
              </a:buClr>
            </a:pPr>
            <a:endParaRPr lang="es-ES" sz="1000" dirty="0">
              <a:solidFill>
                <a:srgbClr val="0000CC"/>
              </a:solidFill>
              <a:effectLst>
                <a:outerShdw blurRad="38100" dist="38100" dir="2700000" algn="tl">
                  <a:srgbClr val="000000">
                    <a:alpha val="43137"/>
                  </a:srgbClr>
                </a:outerShdw>
              </a:effectLst>
              <a:latin typeface="Times New Roman" panose="02020603050405020304" pitchFamily="18" charset="0"/>
            </a:endParaRPr>
          </a:p>
        </p:txBody>
      </p:sp>
      <p:sp>
        <p:nvSpPr>
          <p:cNvPr id="3" name="Date Placeholder 2"/>
          <p:cNvSpPr>
            <a:spLocks noGrp="1"/>
          </p:cNvSpPr>
          <p:nvPr>
            <p:ph type="dt" sz="half" idx="10"/>
          </p:nvPr>
        </p:nvSpPr>
        <p:spPr>
          <a:xfrm>
            <a:off x="6228184" y="6407944"/>
            <a:ext cx="2419088"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Title 2">
            <a:extLst>
              <a:ext uri="{FF2B5EF4-FFF2-40B4-BE49-F238E27FC236}">
                <a16:creationId xmlns:a16="http://schemas.microsoft.com/office/drawing/2014/main" id="{3DA1B0D5-B5C8-6C33-C3E1-86455081737F}"/>
              </a:ext>
            </a:extLst>
          </p:cNvPr>
          <p:cNvSpPr>
            <a:spLocks noGrp="1"/>
          </p:cNvSpPr>
          <p:nvPr>
            <p:ph type="title"/>
          </p:nvPr>
        </p:nvSpPr>
        <p:spPr>
          <a:xfrm>
            <a:off x="251520" y="609600"/>
            <a:ext cx="8640960" cy="1504950"/>
          </a:xfrm>
          <a:ln w="28575">
            <a:noFill/>
            <a:prstDash val="dash"/>
          </a:ln>
        </p:spPr>
        <p:txBody>
          <a:bodyPr>
            <a:noAutofit/>
          </a:bodyPr>
          <a:lstStyle/>
          <a:p>
            <a:pPr algn="ctr">
              <a:lnSpc>
                <a:spcPts val="3700"/>
              </a:lnSpc>
              <a:spcBef>
                <a:spcPts val="600"/>
              </a:spcBef>
              <a:spcAft>
                <a:spcPts val="600"/>
              </a:spcAft>
            </a:pPr>
            <a:r>
              <a:rPr lang="es-ES" sz="3200" dirty="0">
                <a:solidFill>
                  <a:srgbClr val="0000CC"/>
                </a:solidFill>
                <a:latin typeface="Times New Roman" pitchFamily="18" charset="0"/>
                <a:cs typeface="Times New Roman" pitchFamily="18" charset="0"/>
              </a:rPr>
              <a:t>En definitiva,</a:t>
            </a:r>
            <a:br>
              <a:rPr lang="es-ES" sz="3200" dirty="0">
                <a:solidFill>
                  <a:srgbClr val="0000CC"/>
                </a:solidFill>
                <a:latin typeface="Times New Roman" pitchFamily="18" charset="0"/>
                <a:cs typeface="Times New Roman" pitchFamily="18" charset="0"/>
              </a:rPr>
            </a:br>
            <a:r>
              <a:rPr lang="es-ES" sz="2400" dirty="0">
                <a:solidFill>
                  <a:srgbClr val="0000CC"/>
                </a:solidFill>
                <a:latin typeface="Times New Roman" pitchFamily="18" charset="0"/>
                <a:cs typeface="Times New Roman" pitchFamily="18" charset="0"/>
              </a:rPr>
              <a:t>como explicó hace décadas el ilustre,</a:t>
            </a:r>
            <a:br>
              <a:rPr lang="es-ES" sz="2400" dirty="0">
                <a:solidFill>
                  <a:srgbClr val="0000CC"/>
                </a:solidFill>
                <a:latin typeface="Times New Roman" pitchFamily="18" charset="0"/>
                <a:cs typeface="Times New Roman" pitchFamily="18" charset="0"/>
              </a:rPr>
            </a:br>
            <a:r>
              <a:rPr lang="es-ES" sz="2400" dirty="0">
                <a:solidFill>
                  <a:srgbClr val="0000CC"/>
                </a:solidFill>
                <a:latin typeface="Times New Roman" pitchFamily="18" charset="0"/>
                <a:cs typeface="Times New Roman" pitchFamily="18" charset="0"/>
              </a:rPr>
              <a:t>y siempre recordado, dialectólogo español:</a:t>
            </a:r>
            <a:endParaRPr lang="en-US" sz="24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21846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wheel(3)">
                                      <p:cBhvr>
                                        <p:cTn id="12" dur="500"/>
                                        <p:tgtEl>
                                          <p:spTgt spid="2">
                                            <p:bg/>
                                          </p:spTgt>
                                        </p:tgtEl>
                                      </p:cBhvr>
                                    </p:animEffect>
                                  </p:childTnLst>
                                </p:cTn>
                              </p:par>
                            </p:childTnLst>
                          </p:cTn>
                        </p:par>
                        <p:par>
                          <p:cTn id="13" fill="hold">
                            <p:stCondLst>
                              <p:cond delay="500"/>
                            </p:stCondLst>
                            <p:childTnLst>
                              <p:par>
                                <p:cTn id="14" presetID="21" presetClass="entr" presetSubtype="3" fill="hold" grpId="0" nodeType="afterEffect">
                                  <p:stCondLst>
                                    <p:cond delay="0"/>
                                  </p:stCondLst>
                                  <p:iterate type="wd">
                                    <p:tmPct val="10000"/>
                                  </p:iterate>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heel(3)">
                                      <p:cBhvr>
                                        <p:cTn id="16" dur="500"/>
                                        <p:tgtEl>
                                          <p:spTgt spid="2">
                                            <p:txEl>
                                              <p:pRg st="1" end="1"/>
                                            </p:txEl>
                                          </p:spTgt>
                                        </p:tgtEl>
                                      </p:cBhvr>
                                    </p:animEffect>
                                  </p:childTnLst>
                                </p:cTn>
                              </p:par>
                            </p:childTnLst>
                          </p:cTn>
                        </p:par>
                        <p:par>
                          <p:cTn id="17" fill="hold">
                            <p:stCondLst>
                              <p:cond delay="1150"/>
                            </p:stCondLst>
                            <p:childTnLst>
                              <p:par>
                                <p:cTn id="18" presetID="21" presetClass="entr" presetSubtype="3" fill="hold" grpId="0" nodeType="afterEffect">
                                  <p:stCondLst>
                                    <p:cond delay="0"/>
                                  </p:stCondLst>
                                  <p:iterate type="wd">
                                    <p:tmPct val="10000"/>
                                  </p:iterate>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3)">
                                      <p:cBhvr>
                                        <p:cTn id="20" dur="500"/>
                                        <p:tgtEl>
                                          <p:spTgt spid="2">
                                            <p:txEl>
                                              <p:pRg st="2" end="2"/>
                                            </p:txEl>
                                          </p:spTgt>
                                        </p:tgtEl>
                                      </p:cBhvr>
                                    </p:animEffect>
                                  </p:childTnLst>
                                </p:cTn>
                              </p:par>
                            </p:childTnLst>
                          </p:cTn>
                        </p:par>
                        <p:par>
                          <p:cTn id="21" fill="hold">
                            <p:stCondLst>
                              <p:cond delay="2150"/>
                            </p:stCondLst>
                            <p:childTnLst>
                              <p:par>
                                <p:cTn id="22" presetID="21" presetClass="entr" presetSubtype="3" fill="hold" grpId="0" nodeType="afterEffect">
                                  <p:stCondLst>
                                    <p:cond delay="0"/>
                                  </p:stCondLst>
                                  <p:iterate type="wd">
                                    <p:tmPct val="10000"/>
                                  </p:iterate>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heel(3)">
                                      <p:cBhvr>
                                        <p:cTn id="24" dur="500"/>
                                        <p:tgtEl>
                                          <p:spTgt spid="2">
                                            <p:txEl>
                                              <p:pRg st="3" end="3"/>
                                            </p:txEl>
                                          </p:spTgt>
                                        </p:tgtEl>
                                      </p:cBhvr>
                                    </p:animEffect>
                                  </p:childTnLst>
                                </p:cTn>
                              </p:par>
                            </p:childTnLst>
                          </p:cTn>
                        </p:par>
                        <p:par>
                          <p:cTn id="25" fill="hold">
                            <p:stCondLst>
                              <p:cond delay="3050"/>
                            </p:stCondLst>
                            <p:childTnLst>
                              <p:par>
                                <p:cTn id="26" presetID="21" presetClass="entr" presetSubtype="3" fill="hold" grpId="0" nodeType="afterEffect">
                                  <p:stCondLst>
                                    <p:cond delay="0"/>
                                  </p:stCondLst>
                                  <p:iterate type="wd">
                                    <p:tmPct val="10000"/>
                                  </p:iterate>
                                  <p:childTnLst>
                                    <p:set>
                                      <p:cBhvr>
                                        <p:cTn id="27" dur="1" fill="hold">
                                          <p:stCondLst>
                                            <p:cond delay="0"/>
                                          </p:stCondLst>
                                        </p:cTn>
                                        <p:tgtEl>
                                          <p:spTgt spid="2">
                                            <p:txEl>
                                              <p:pRg st="5" end="5"/>
                                            </p:txEl>
                                          </p:spTgt>
                                        </p:tgtEl>
                                        <p:attrNameLst>
                                          <p:attrName>style.visibility</p:attrName>
                                        </p:attrNameLst>
                                      </p:cBhvr>
                                      <p:to>
                                        <p:strVal val="visible"/>
                                      </p:to>
                                    </p:set>
                                    <p:animEffect transition="in" filter="wheel(3)">
                                      <p:cBhvr>
                                        <p:cTn id="28" dur="500"/>
                                        <p:tgtEl>
                                          <p:spTgt spid="2">
                                            <p:txEl>
                                              <p:pRg st="5" end="5"/>
                                            </p:txEl>
                                          </p:spTgt>
                                        </p:tgtEl>
                                      </p:cBhvr>
                                    </p:animEffect>
                                  </p:childTnLst>
                                </p:cTn>
                              </p:par>
                            </p:childTnLst>
                          </p:cTn>
                        </p:par>
                        <p:par>
                          <p:cTn id="29" fill="hold">
                            <p:stCondLst>
                              <p:cond delay="3600"/>
                            </p:stCondLst>
                            <p:childTnLst>
                              <p:par>
                                <p:cTn id="30" presetID="21" presetClass="entr" presetSubtype="3" fill="hold" grpId="0" nodeType="afterEffect">
                                  <p:stCondLst>
                                    <p:cond delay="0"/>
                                  </p:stCondLst>
                                  <p:iterate type="wd">
                                    <p:tmPct val="10000"/>
                                  </p:iterate>
                                  <p:childTnLst>
                                    <p:set>
                                      <p:cBhvr>
                                        <p:cTn id="31" dur="1" fill="hold">
                                          <p:stCondLst>
                                            <p:cond delay="0"/>
                                          </p:stCondLst>
                                        </p:cTn>
                                        <p:tgtEl>
                                          <p:spTgt spid="2">
                                            <p:txEl>
                                              <p:pRg st="6" end="6"/>
                                            </p:txEl>
                                          </p:spTgt>
                                        </p:tgtEl>
                                        <p:attrNameLst>
                                          <p:attrName>style.visibility</p:attrName>
                                        </p:attrNameLst>
                                      </p:cBhvr>
                                      <p:to>
                                        <p:strVal val="visible"/>
                                      </p:to>
                                    </p:set>
                                    <p:animEffect transition="in" filter="wheel(3)">
                                      <p:cBhvr>
                                        <p:cTn id="32" dur="500"/>
                                        <p:tgtEl>
                                          <p:spTgt spid="2">
                                            <p:txEl>
                                              <p:pRg st="6" end="6"/>
                                            </p:txEl>
                                          </p:spTgt>
                                        </p:tgtEl>
                                      </p:cBhvr>
                                    </p:animEffect>
                                  </p:childTnLst>
                                </p:cTn>
                              </p:par>
                            </p:childTnLst>
                          </p:cTn>
                        </p:par>
                        <p:par>
                          <p:cTn id="33" fill="hold">
                            <p:stCondLst>
                              <p:cond delay="4250"/>
                            </p:stCondLst>
                            <p:childTnLst>
                              <p:par>
                                <p:cTn id="34" presetID="21" presetClass="entr" presetSubtype="3" fill="hold" grpId="0" nodeType="afterEffect">
                                  <p:stCondLst>
                                    <p:cond delay="0"/>
                                  </p:stCondLst>
                                  <p:iterate type="wd">
                                    <p:tmPct val="10000"/>
                                  </p:iterate>
                                  <p:childTnLst>
                                    <p:set>
                                      <p:cBhvr>
                                        <p:cTn id="35" dur="1" fill="hold">
                                          <p:stCondLst>
                                            <p:cond delay="0"/>
                                          </p:stCondLst>
                                        </p:cTn>
                                        <p:tgtEl>
                                          <p:spTgt spid="2">
                                            <p:txEl>
                                              <p:pRg st="7" end="7"/>
                                            </p:txEl>
                                          </p:spTgt>
                                        </p:tgtEl>
                                        <p:attrNameLst>
                                          <p:attrName>style.visibility</p:attrName>
                                        </p:attrNameLst>
                                      </p:cBhvr>
                                      <p:to>
                                        <p:strVal val="visible"/>
                                      </p:to>
                                    </p:set>
                                    <p:animEffect transition="in" filter="wheel(3)">
                                      <p:cBhvr>
                                        <p:cTn id="3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7650" y="990600"/>
            <a:ext cx="8648700" cy="5506927"/>
          </a:xfrm>
          <a:solidFill>
            <a:schemeClr val="bg1">
              <a:lumMod val="95000"/>
            </a:schemeClr>
          </a:solidFill>
          <a:ln w="28575">
            <a:solidFill>
              <a:srgbClr val="0000FF"/>
            </a:solidFill>
            <a:prstDash val="lgDashDotDot"/>
          </a:ln>
        </p:spPr>
        <p:txBody>
          <a:bodyPr>
            <a:normAutofit fontScale="32500" lnSpcReduction="20000"/>
          </a:bodyPr>
          <a:lstStyle/>
          <a:p>
            <a:pPr marL="0" algn="just">
              <a:lnSpc>
                <a:spcPts val="700"/>
              </a:lnSpc>
              <a:spcBef>
                <a:spcPts val="0"/>
              </a:spcBef>
            </a:pPr>
            <a:endParaRPr lang="es-ES" sz="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ctr">
              <a:lnSpc>
                <a:spcPts val="2600"/>
              </a:lnSpc>
              <a:spcBef>
                <a:spcPts val="0"/>
              </a:spcBef>
              <a:spcAft>
                <a:spcPts val="600"/>
              </a:spcAft>
              <a:buClr>
                <a:srgbClr val="2DA2BF"/>
              </a:buClr>
              <a:buNone/>
            </a:pPr>
            <a:r>
              <a:rPr lang="es-ES"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Los jóvenes dominicanos deben ser expuestos al ejemplo de los hablantes educados de la comunidad. En esta tarea, la escuela tiene que desempeñar su papel ineludible promoviendo la realización de ejercicios de dicción, lectura en alta voz y exposiciones orales. </a:t>
            </a:r>
          </a:p>
          <a:p>
            <a:pPr marL="0" lvl="0" indent="0" algn="ctr">
              <a:lnSpc>
                <a:spcPts val="2600"/>
              </a:lnSpc>
              <a:spcBef>
                <a:spcPts val="0"/>
              </a:spcBef>
              <a:buClr>
                <a:srgbClr val="2DA2BF"/>
              </a:buClr>
              <a:buNone/>
            </a:pPr>
            <a:r>
              <a:rPr lang="es-ES"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Sin restar importancia a la lengua escrita, </a:t>
            </a:r>
            <a:r>
              <a:rPr lang="es-ES" sz="62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hay que reconocer que primero está el hablar, y después el escribir</a:t>
            </a:r>
            <a:r>
              <a:rPr lang="es-ES"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Si a los estudiantes se les asignan lecturas y análisis de textos escritos (ensayos, cuentos, etc.), habría que </a:t>
            </a:r>
            <a:r>
              <a:rPr lang="es-ES" sz="62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pedirles que </a:t>
            </a:r>
            <a:r>
              <a:rPr lang="es-ES" sz="6200" b="1"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escuchen</a:t>
            </a:r>
            <a:r>
              <a:rPr lang="es-ES" sz="62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comenten </a:t>
            </a:r>
            <a:r>
              <a:rPr lang="es-ES" sz="6200" b="1"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textos orales</a:t>
            </a:r>
            <a:r>
              <a:rPr lang="es-ES"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representen el habla culta dominicana.</a:t>
            </a:r>
            <a:endParaRPr lang="en-US"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109728" lvl="0" indent="0" algn="ctr">
              <a:lnSpc>
                <a:spcPts val="2600"/>
              </a:lnSpc>
              <a:spcBef>
                <a:spcPts val="600"/>
              </a:spcBef>
              <a:spcAft>
                <a:spcPts val="600"/>
              </a:spcAft>
              <a:buClr>
                <a:srgbClr val="2DA2BF"/>
              </a:buClr>
              <a:buNone/>
            </a:pPr>
            <a:r>
              <a:rPr lang="es-MX"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labor de la escuela podría ser complementada con </a:t>
            </a:r>
            <a:r>
              <a:rPr lang="es-MX" sz="62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una campaña pública que estimule el uso de la versión culta del español dominicano</a:t>
            </a:r>
            <a:r>
              <a:rPr lang="es-MX"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utilizando los medios que sean adecuados: televisión, radio, redes sociales. </a:t>
            </a:r>
          </a:p>
          <a:p>
            <a:pPr marL="109728" lvl="0" indent="0" algn="ctr">
              <a:lnSpc>
                <a:spcPts val="2600"/>
              </a:lnSpc>
              <a:buClr>
                <a:srgbClr val="2DA2BF"/>
              </a:buClr>
              <a:buNone/>
            </a:pPr>
            <a:r>
              <a:rPr lang="es-MX"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este sentido, sería deseable una acción conjunta de los Ministerios de Educación y de Cultura para </a:t>
            </a:r>
            <a:r>
              <a:rPr lang="es-MX" sz="62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infundir en la población un genuino sentimiento lingüístico de </a:t>
            </a:r>
            <a:r>
              <a:rPr lang="es-MX" sz="6200" b="1"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autoestima</a:t>
            </a:r>
            <a:r>
              <a:rPr lang="es-MX" sz="62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de </a:t>
            </a:r>
            <a:r>
              <a:rPr lang="es-MX" sz="6200" b="1"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lealtad</a:t>
            </a:r>
            <a:r>
              <a:rPr lang="es-MX" sz="62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al </a:t>
            </a:r>
            <a:r>
              <a:rPr lang="es-MX" sz="6200" b="1"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modo educado de hablar</a:t>
            </a:r>
            <a:r>
              <a:rPr lang="es-MX" sz="6200" i="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la República Dominicana</a:t>
            </a:r>
            <a:r>
              <a:rPr lang="es-MX" sz="62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620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a:xfrm>
            <a:off x="6588224" y="6407944"/>
            <a:ext cx="2059048"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F897871-3983-4FDC-8F90-23CECD9495BC}"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3" name="Title 2">
            <a:extLst>
              <a:ext uri="{FF2B5EF4-FFF2-40B4-BE49-F238E27FC236}">
                <a16:creationId xmlns:a16="http://schemas.microsoft.com/office/drawing/2014/main" id="{A5723E25-6305-0B23-5A25-1E7A19A1D483}"/>
              </a:ext>
            </a:extLst>
          </p:cNvPr>
          <p:cNvSpPr>
            <a:spLocks noGrp="1"/>
          </p:cNvSpPr>
          <p:nvPr>
            <p:ph type="title"/>
          </p:nvPr>
        </p:nvSpPr>
        <p:spPr>
          <a:xfrm>
            <a:off x="1104900" y="360473"/>
            <a:ext cx="6934200" cy="445355"/>
          </a:xfrm>
          <a:ln w="28575">
            <a:solidFill>
              <a:srgbClr val="0000FF"/>
            </a:solidFill>
            <a:prstDash val="dash"/>
          </a:ln>
        </p:spPr>
        <p:txBody>
          <a:bodyPr>
            <a:noAutofit/>
          </a:bodyPr>
          <a:lstStyle/>
          <a:p>
            <a:pPr algn="ctr"/>
            <a:r>
              <a:rPr lang="es-ES" sz="2800" dirty="0">
                <a:solidFill>
                  <a:srgbClr val="0000CC"/>
                </a:solidFill>
                <a:latin typeface="Times New Roman" pitchFamily="18" charset="0"/>
                <a:cs typeface="Times New Roman" pitchFamily="18" charset="0"/>
              </a:rPr>
              <a:t>Una sugerencia final, a manera de epílogo</a:t>
            </a:r>
            <a:endParaRPr lang="en-US" sz="2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3861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heel(3)">
                                      <p:cBhvr>
                                        <p:cTn id="7" dur="500"/>
                                        <p:tgtEl>
                                          <p:spTgt spid="3"/>
                                        </p:tgtEl>
                                      </p:cBhvr>
                                    </p:animEffect>
                                  </p:childTnLst>
                                </p:cTn>
                              </p:par>
                            </p:childTnLst>
                          </p:cTn>
                        </p:par>
                        <p:par>
                          <p:cTn id="8" fill="hold">
                            <p:stCondLst>
                              <p:cond delay="85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childTnLst>
                          </p:cTn>
                        </p:par>
                        <p:par>
                          <p:cTn id="12" fill="hold">
                            <p:stCondLst>
                              <p:cond delay="1350"/>
                            </p:stCondLst>
                            <p:childTnLst>
                              <p:par>
                                <p:cTn id="13" presetID="21" presetClass="entr" presetSubtype="4" fill="hold"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4)">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animEffect transition="in" filter="wheel(4)">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wheel(4)">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wheel(4)">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164A77-F413-484E-6FD8-D5D88DB3ED94}"/>
              </a:ext>
            </a:extLst>
          </p:cNvPr>
          <p:cNvSpPr>
            <a:spLocks noGrp="1"/>
          </p:cNvSpPr>
          <p:nvPr>
            <p:ph idx="1"/>
          </p:nvPr>
        </p:nvSpPr>
        <p:spPr>
          <a:xfrm>
            <a:off x="419100" y="1225709"/>
            <a:ext cx="8305800" cy="5181600"/>
          </a:xfrm>
          <a:solidFill>
            <a:schemeClr val="bg1">
              <a:lumMod val="95000"/>
            </a:schemeClr>
          </a:solidFill>
          <a:ln w="28575">
            <a:solidFill>
              <a:srgbClr val="0000FF"/>
            </a:solidFill>
            <a:prstDash val="dash"/>
          </a:ln>
        </p:spPr>
        <p:txBody>
          <a:bodyPr>
            <a:noAutofit/>
          </a:bodyPr>
          <a:lstStyle/>
          <a:p>
            <a:pPr marL="0" marR="0" indent="0" algn="just">
              <a:lnSpc>
                <a:spcPct val="107000"/>
              </a:lnSpc>
              <a:spcBef>
                <a:spcPts val="0"/>
              </a:spcBef>
              <a:buNone/>
            </a:pPr>
            <a:endParaRPr lang="es-ES" sz="10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ALBA, Orlando. 1990. Variación fonética y diversidad social en el español dominicano de Santiago. Santiago: 	Pontificia Universidad Católica Madre y Maestra.</a:t>
            </a: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ALBA, Orlando. 2004. Cómo hablamos los dominicanos. Santo Domingo: Colección Centenario- Grupo León 	Jimenes. </a:t>
            </a: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ALVAR, Manuel. 1996, «Unidad del español», en Por los caminos de nuestra lengua, Alcalá de Henares: 	Universidad de Alcalá de Henares, 2.ª ed., p. 141.</a:t>
            </a: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HENRÍQUEZ URENA, Pedro. 1975. El Español en Santo Domingo. Santo Domingo: Editora Taller.</a:t>
            </a:r>
            <a:endPar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JIMÉNEZ SABATER, Maximiliano A. 1975. Más datos sabre el español de la República Dominicana. Santo 	Domingo: Ed. INTEC.</a:t>
            </a:r>
          </a:p>
          <a:p>
            <a:pPr marL="0" marR="0" indent="0">
              <a:lnSpc>
                <a:spcPct val="107000"/>
              </a:lnSpc>
              <a:spcBef>
                <a:spcPts val="0"/>
              </a:spcBef>
              <a:buNone/>
            </a:pPr>
            <a:r>
              <a:rPr kumimoji="0" lang="es-ES" sz="14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Calibri" panose="020F0502020204030204" pitchFamily="34" charset="0"/>
                <a:cs typeface="Times New Roman" panose="02020603050405020304" pitchFamily="18" charset="0"/>
              </a:rPr>
              <a:t>JIMÉNEZ SABATER, Maximiliano A. </a:t>
            </a:r>
            <a:r>
              <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1978. </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“Estructuras morfosintácticas en el español dominicano: algunas 	implicaciones sociolingüísticas”. En Corrientes actuales de la Dialectología del Caribe Hispánico, 	Humberto López Morales, ed., Río Piedras: Editorial Universitaria-Universidad de P. Rico, 165-180.</a:t>
            </a:r>
            <a:endPar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JORGE MOREL, </a:t>
            </a:r>
            <a:r>
              <a:rPr lang="es-ES" sz="14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Elercia</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1974. Estudio lingüístico de Santo Domingo. Santo Domingo: Editora Taller.</a:t>
            </a:r>
            <a:endPar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LOPEZ MORALES, Humberto. 1987. </a:t>
            </a:r>
            <a:r>
              <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 final dominicana: cuestiones teóricas”, MS inédito.</a:t>
            </a:r>
            <a:endPar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NÚÑEZ CEDEÑO, Rafael. 1980. La fonología moderna y el español de Santo Domingo. Santo Domingo: 	Editora Taller.</a:t>
            </a:r>
            <a:endPar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TERRELL, Tracy. 1979. "Los efectos de la reestructuraci6n fonémica de /s/ en el habla dominicana", 	ponencia 	presentada en el IV Simposio de Dialectología del Caribe Hispánico, San Germán, Puerto Rico.</a:t>
            </a:r>
            <a:endPar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nSpc>
                <a:spcPct val="107000"/>
              </a:lnSpc>
              <a:spcBef>
                <a:spcPts val="0"/>
              </a:spcBef>
              <a:buNone/>
            </a:pPr>
            <a:r>
              <a:rPr lang="es-E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TERRELL, Tracy. 1986. "La desaparici6n de/ s/ posnuclear a nivel léxico en el habla dominicana", en Estudios 	sobre la fonología del español del Caribe, editado por R. Núñez Cedeño, I. Páez, J. Guitart, Caracas: 	La Casa de Bello, 117-134.</a:t>
            </a:r>
            <a:endParaRPr lang="en-US" sz="14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3C4E9ED3-A60D-779C-262A-6F0DFABEC263}"/>
              </a:ext>
            </a:extLst>
          </p:cNvPr>
          <p:cNvSpPr>
            <a:spLocks noGrp="1"/>
          </p:cNvSpPr>
          <p:nvPr>
            <p:ph type="dt" sz="half" idx="10"/>
          </p:nvPr>
        </p:nvSpPr>
        <p:spPr/>
        <p:txBody>
          <a:bodyPr/>
          <a:lstStyle/>
          <a:p>
            <a:pPr>
              <a:defRPr/>
            </a:pPr>
            <a:fld id="{47258102-43AA-4BD4-8FD1-B699002C454B}" type="datetime2">
              <a:rPr lang="es-ES_tradnl" smtClean="0"/>
              <a:t>jueves, 30 de marzo de 2023</a:t>
            </a:fld>
            <a:endParaRPr lang="en-US"/>
          </a:p>
        </p:txBody>
      </p:sp>
      <p:sp>
        <p:nvSpPr>
          <p:cNvPr id="4" name="Slide Number Placeholder 3">
            <a:extLst>
              <a:ext uri="{FF2B5EF4-FFF2-40B4-BE49-F238E27FC236}">
                <a16:creationId xmlns:a16="http://schemas.microsoft.com/office/drawing/2014/main" id="{EFE69151-B624-0F1B-907D-020478569BFB}"/>
              </a:ext>
            </a:extLst>
          </p:cNvPr>
          <p:cNvSpPr>
            <a:spLocks noGrp="1"/>
          </p:cNvSpPr>
          <p:nvPr>
            <p:ph type="sldNum" sz="quarter" idx="12"/>
          </p:nvPr>
        </p:nvSpPr>
        <p:spPr/>
        <p:txBody>
          <a:bodyPr/>
          <a:lstStyle/>
          <a:p>
            <a:pPr>
              <a:defRPr/>
            </a:pPr>
            <a:fld id="{25BDB74C-C077-446D-8009-06BEE6833E96}" type="slidenum">
              <a:rPr lang="en-US" smtClean="0"/>
              <a:pPr>
                <a:defRPr/>
              </a:pPr>
              <a:t>49</a:t>
            </a:fld>
            <a:endParaRPr lang="en-US"/>
          </a:p>
        </p:txBody>
      </p:sp>
      <p:sp>
        <p:nvSpPr>
          <p:cNvPr id="5" name="Title 4">
            <a:extLst>
              <a:ext uri="{FF2B5EF4-FFF2-40B4-BE49-F238E27FC236}">
                <a16:creationId xmlns:a16="http://schemas.microsoft.com/office/drawing/2014/main" id="{75B93C51-D354-977D-B128-DA75D1E45BBC}"/>
              </a:ext>
            </a:extLst>
          </p:cNvPr>
          <p:cNvSpPr>
            <a:spLocks noGrp="1"/>
          </p:cNvSpPr>
          <p:nvPr>
            <p:ph type="title"/>
          </p:nvPr>
        </p:nvSpPr>
        <p:spPr>
          <a:xfrm>
            <a:off x="1866900" y="381000"/>
            <a:ext cx="5410200" cy="632618"/>
          </a:xfrm>
        </p:spPr>
        <p:txBody>
          <a:bodyPr>
            <a:normAutofit/>
          </a:bodyPr>
          <a:lstStyle/>
          <a:p>
            <a:pPr algn="ctr"/>
            <a:r>
              <a:rPr lang="es-ES" sz="2800" dirty="0">
                <a:solidFill>
                  <a:srgbClr val="0000FF"/>
                </a:solidFill>
                <a:latin typeface="Times New Roman" panose="02020603050405020304" pitchFamily="18" charset="0"/>
                <a:cs typeface="Times New Roman" panose="02020603050405020304" pitchFamily="18" charset="0"/>
              </a:rPr>
              <a:t>Referencias</a:t>
            </a:r>
          </a:p>
        </p:txBody>
      </p:sp>
    </p:spTree>
    <p:extLst>
      <p:ext uri="{BB962C8B-B14F-4D97-AF65-F5344CB8AC3E}">
        <p14:creationId xmlns:p14="http://schemas.microsoft.com/office/powerpoint/2010/main" val="68554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1" presetClass="entr" presetSubtype="4" fill="hold" grpId="0" nodeType="afterEffect">
                                  <p:stCondLst>
                                    <p:cond delay="0"/>
                                  </p:stCondLst>
                                  <p:childTnLst>
                                    <p:set>
                                      <p:cBhvr>
                                        <p:cTn id="10" dur="1" fill="hold">
                                          <p:stCondLst>
                                            <p:cond delay="0"/>
                                          </p:stCondLst>
                                        </p:cTn>
                                        <p:tgtEl>
                                          <p:spTgt spid="2">
                                            <p:bg/>
                                          </p:spTgt>
                                        </p:tgtEl>
                                        <p:attrNameLst>
                                          <p:attrName>style.visibility</p:attrName>
                                        </p:attrNameLst>
                                      </p:cBhvr>
                                      <p:to>
                                        <p:strVal val="visible"/>
                                      </p:to>
                                    </p:set>
                                    <p:animEffect transition="in" filter="wheel(4)">
                                      <p:cBhvr>
                                        <p:cTn id="11" dur="500"/>
                                        <p:tgtEl>
                                          <p:spTgt spid="2">
                                            <p:bg/>
                                          </p:spTgt>
                                        </p:tgtEl>
                                      </p:cBhvr>
                                    </p:animEffect>
                                  </p:childTnLst>
                                </p:cTn>
                              </p:par>
                            </p:childTnLst>
                          </p:cTn>
                        </p:par>
                        <p:par>
                          <p:cTn id="12" fill="hold">
                            <p:stCondLst>
                              <p:cond delay="1500"/>
                            </p:stCondLst>
                            <p:childTnLst>
                              <p:par>
                                <p:cTn id="13" presetID="21" presetClass="entr" presetSubtype="4"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heel(4)">
                                      <p:cBhvr>
                                        <p:cTn id="15" dur="500"/>
                                        <p:tgtEl>
                                          <p:spTgt spid="2">
                                            <p:txEl>
                                              <p:pRg st="1" end="1"/>
                                            </p:txEl>
                                          </p:spTgt>
                                        </p:tgtEl>
                                      </p:cBhvr>
                                    </p:animEffect>
                                  </p:childTnLst>
                                </p:cTn>
                              </p:par>
                            </p:childTnLst>
                          </p:cTn>
                        </p:par>
                        <p:par>
                          <p:cTn id="16" fill="hold">
                            <p:stCondLst>
                              <p:cond delay="2000"/>
                            </p:stCondLst>
                            <p:childTnLst>
                              <p:par>
                                <p:cTn id="17" presetID="21" presetClass="entr" presetSubtype="4"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heel(4)">
                                      <p:cBhvr>
                                        <p:cTn id="19" dur="500"/>
                                        <p:tgtEl>
                                          <p:spTgt spid="2">
                                            <p:txEl>
                                              <p:pRg st="2" end="2"/>
                                            </p:txEl>
                                          </p:spTgt>
                                        </p:tgtEl>
                                      </p:cBhvr>
                                    </p:animEffect>
                                  </p:childTnLst>
                                </p:cTn>
                              </p:par>
                            </p:childTnLst>
                          </p:cTn>
                        </p:par>
                        <p:par>
                          <p:cTn id="20" fill="hold">
                            <p:stCondLst>
                              <p:cond delay="2500"/>
                            </p:stCondLst>
                            <p:childTnLst>
                              <p:par>
                                <p:cTn id="21" presetID="21" presetClass="entr" presetSubtype="4"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heel(4)">
                                      <p:cBhvr>
                                        <p:cTn id="23" dur="500"/>
                                        <p:tgtEl>
                                          <p:spTgt spid="2">
                                            <p:txEl>
                                              <p:pRg st="3" end="3"/>
                                            </p:txEl>
                                          </p:spTgt>
                                        </p:tgtEl>
                                      </p:cBhvr>
                                    </p:animEffect>
                                  </p:childTnLst>
                                </p:cTn>
                              </p:par>
                            </p:childTnLst>
                          </p:cTn>
                        </p:par>
                        <p:par>
                          <p:cTn id="24" fill="hold">
                            <p:stCondLst>
                              <p:cond delay="3000"/>
                            </p:stCondLst>
                            <p:childTnLst>
                              <p:par>
                                <p:cTn id="25" presetID="21" presetClass="entr" presetSubtype="4"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heel(4)">
                                      <p:cBhvr>
                                        <p:cTn id="27" dur="500"/>
                                        <p:tgtEl>
                                          <p:spTgt spid="2">
                                            <p:txEl>
                                              <p:pRg st="4" end="4"/>
                                            </p:txEl>
                                          </p:spTgt>
                                        </p:tgtEl>
                                      </p:cBhvr>
                                    </p:animEffect>
                                  </p:childTnLst>
                                </p:cTn>
                              </p:par>
                            </p:childTnLst>
                          </p:cTn>
                        </p:par>
                        <p:par>
                          <p:cTn id="28" fill="hold">
                            <p:stCondLst>
                              <p:cond delay="3500"/>
                            </p:stCondLst>
                            <p:childTnLst>
                              <p:par>
                                <p:cTn id="29" presetID="21" presetClass="entr" presetSubtype="4"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heel(4)">
                                      <p:cBhvr>
                                        <p:cTn id="31" dur="500"/>
                                        <p:tgtEl>
                                          <p:spTgt spid="2">
                                            <p:txEl>
                                              <p:pRg st="5" end="5"/>
                                            </p:txEl>
                                          </p:spTgt>
                                        </p:tgtEl>
                                      </p:cBhvr>
                                    </p:animEffect>
                                  </p:childTnLst>
                                </p:cTn>
                              </p:par>
                            </p:childTnLst>
                          </p:cTn>
                        </p:par>
                        <p:par>
                          <p:cTn id="32" fill="hold">
                            <p:stCondLst>
                              <p:cond delay="4000"/>
                            </p:stCondLst>
                            <p:childTnLst>
                              <p:par>
                                <p:cTn id="33" presetID="21" presetClass="entr" presetSubtype="4" fill="hold" grpId="0"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heel(4)">
                                      <p:cBhvr>
                                        <p:cTn id="35" dur="500"/>
                                        <p:tgtEl>
                                          <p:spTgt spid="2">
                                            <p:txEl>
                                              <p:pRg st="6" end="6"/>
                                            </p:txEl>
                                          </p:spTgt>
                                        </p:tgtEl>
                                      </p:cBhvr>
                                    </p:animEffect>
                                  </p:childTnLst>
                                </p:cTn>
                              </p:par>
                            </p:childTnLst>
                          </p:cTn>
                        </p:par>
                        <p:par>
                          <p:cTn id="36" fill="hold">
                            <p:stCondLst>
                              <p:cond delay="4500"/>
                            </p:stCondLst>
                            <p:childTnLst>
                              <p:par>
                                <p:cTn id="37" presetID="21" presetClass="entr" presetSubtype="4" fill="hold" grpId="0"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wheel(4)">
                                      <p:cBhvr>
                                        <p:cTn id="39" dur="500"/>
                                        <p:tgtEl>
                                          <p:spTgt spid="2">
                                            <p:txEl>
                                              <p:pRg st="7" end="7"/>
                                            </p:txEl>
                                          </p:spTgt>
                                        </p:tgtEl>
                                      </p:cBhvr>
                                    </p:animEffect>
                                  </p:childTnLst>
                                </p:cTn>
                              </p:par>
                            </p:childTnLst>
                          </p:cTn>
                        </p:par>
                        <p:par>
                          <p:cTn id="40" fill="hold">
                            <p:stCondLst>
                              <p:cond delay="5000"/>
                            </p:stCondLst>
                            <p:childTnLst>
                              <p:par>
                                <p:cTn id="41" presetID="21" presetClass="entr" presetSubtype="4" fill="hold" grpId="0" nodeType="after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Effect transition="in" filter="wheel(4)">
                                      <p:cBhvr>
                                        <p:cTn id="43" dur="500"/>
                                        <p:tgtEl>
                                          <p:spTgt spid="2">
                                            <p:txEl>
                                              <p:pRg st="8" end="8"/>
                                            </p:txEl>
                                          </p:spTgt>
                                        </p:tgtEl>
                                      </p:cBhvr>
                                    </p:animEffect>
                                  </p:childTnLst>
                                </p:cTn>
                              </p:par>
                            </p:childTnLst>
                          </p:cTn>
                        </p:par>
                        <p:par>
                          <p:cTn id="44" fill="hold">
                            <p:stCondLst>
                              <p:cond delay="5500"/>
                            </p:stCondLst>
                            <p:childTnLst>
                              <p:par>
                                <p:cTn id="45" presetID="21" presetClass="entr" presetSubtype="4" fill="hold" grpId="0" nodeType="after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wheel(4)">
                                      <p:cBhvr>
                                        <p:cTn id="47" dur="500"/>
                                        <p:tgtEl>
                                          <p:spTgt spid="2">
                                            <p:txEl>
                                              <p:pRg st="9" end="9"/>
                                            </p:txEl>
                                          </p:spTgt>
                                        </p:tgtEl>
                                      </p:cBhvr>
                                    </p:animEffect>
                                  </p:childTnLst>
                                </p:cTn>
                              </p:par>
                            </p:childTnLst>
                          </p:cTn>
                        </p:par>
                        <p:par>
                          <p:cTn id="48" fill="hold">
                            <p:stCondLst>
                              <p:cond delay="6000"/>
                            </p:stCondLst>
                            <p:childTnLst>
                              <p:par>
                                <p:cTn id="49" presetID="21" presetClass="entr" presetSubtype="4" fill="hold" grpId="0" nodeType="afterEffect">
                                  <p:stCondLst>
                                    <p:cond delay="0"/>
                                  </p:stCondLst>
                                  <p:childTnLst>
                                    <p:set>
                                      <p:cBhvr>
                                        <p:cTn id="50" dur="1" fill="hold">
                                          <p:stCondLst>
                                            <p:cond delay="0"/>
                                          </p:stCondLst>
                                        </p:cTn>
                                        <p:tgtEl>
                                          <p:spTgt spid="2">
                                            <p:txEl>
                                              <p:pRg st="10" end="10"/>
                                            </p:txEl>
                                          </p:spTgt>
                                        </p:tgtEl>
                                        <p:attrNameLst>
                                          <p:attrName>style.visibility</p:attrName>
                                        </p:attrNameLst>
                                      </p:cBhvr>
                                      <p:to>
                                        <p:strVal val="visible"/>
                                      </p:to>
                                    </p:set>
                                    <p:animEffect transition="in" filter="wheel(4)">
                                      <p:cBhvr>
                                        <p:cTn id="51" dur="500"/>
                                        <p:tgtEl>
                                          <p:spTgt spid="2">
                                            <p:txEl>
                                              <p:pRg st="10" end="10"/>
                                            </p:txEl>
                                          </p:spTgt>
                                        </p:tgtEl>
                                      </p:cBhvr>
                                    </p:animEffect>
                                  </p:childTnLst>
                                </p:cTn>
                              </p:par>
                            </p:childTnLst>
                          </p:cTn>
                        </p:par>
                        <p:par>
                          <p:cTn id="52" fill="hold">
                            <p:stCondLst>
                              <p:cond delay="6500"/>
                            </p:stCondLst>
                            <p:childTnLst>
                              <p:par>
                                <p:cTn id="53" presetID="21" presetClass="entr" presetSubtype="4" fill="hold" grpId="0" nodeType="afterEffect">
                                  <p:stCondLst>
                                    <p:cond delay="0"/>
                                  </p:stCondLst>
                                  <p:childTnLst>
                                    <p:set>
                                      <p:cBhvr>
                                        <p:cTn id="54" dur="1" fill="hold">
                                          <p:stCondLst>
                                            <p:cond delay="0"/>
                                          </p:stCondLst>
                                        </p:cTn>
                                        <p:tgtEl>
                                          <p:spTgt spid="2">
                                            <p:txEl>
                                              <p:pRg st="11" end="11"/>
                                            </p:txEl>
                                          </p:spTgt>
                                        </p:tgtEl>
                                        <p:attrNameLst>
                                          <p:attrName>style.visibility</p:attrName>
                                        </p:attrNameLst>
                                      </p:cBhvr>
                                      <p:to>
                                        <p:strVal val="visible"/>
                                      </p:to>
                                    </p:set>
                                    <p:animEffect transition="in" filter="wheel(4)">
                                      <p:cBhvr>
                                        <p:cTn id="55"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F0C5EF-9E44-445F-8799-BE18413EF56E}"/>
              </a:ext>
            </a:extLst>
          </p:cNvPr>
          <p:cNvSpPr>
            <a:spLocks noGrp="1"/>
          </p:cNvSpPr>
          <p:nvPr>
            <p:ph idx="1"/>
          </p:nvPr>
        </p:nvSpPr>
        <p:spPr>
          <a:xfrm>
            <a:off x="570072" y="1176536"/>
            <a:ext cx="8229600" cy="4504928"/>
          </a:xfrm>
          <a:solidFill>
            <a:schemeClr val="bg1">
              <a:lumMod val="95000"/>
            </a:schemeClr>
          </a:solidFill>
          <a:ln w="28575">
            <a:solidFill>
              <a:srgbClr val="0000CC"/>
            </a:solidFill>
            <a:prstDash val="dashDot"/>
          </a:ln>
        </p:spPr>
        <p:txBody>
          <a:bodyPr>
            <a:normAutofit/>
          </a:bodyPr>
          <a:lstStyle/>
          <a:p>
            <a:pPr marL="0" marR="0" algn="ctr">
              <a:spcBef>
                <a:spcPts val="0"/>
              </a:spcBef>
              <a:spcAft>
                <a:spcPts val="0"/>
              </a:spcAft>
            </a:pPr>
            <a:endParaRPr lang="en-US" sz="13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457200" algn="ctr">
              <a:lnSpc>
                <a:spcPts val="3500"/>
              </a:lnSpc>
              <a:spcBef>
                <a:spcPts val="0"/>
              </a:spcBef>
              <a:spcAft>
                <a:spcPts val="600"/>
              </a:spcAft>
            </a:pP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avanzado estado en que se encuentra el proceso de relajación de </a:t>
            </a: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/s/ implosiva</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el </a:t>
            </a: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español popular</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dominicano es un hecho ampliamente documentado. La frecuencia de su eliminación se acerca al 100%. </a:t>
            </a:r>
          </a:p>
          <a:p>
            <a:pPr marL="0" indent="457200" algn="ctr">
              <a:lnSpc>
                <a:spcPts val="3500"/>
              </a:lnSpc>
              <a:spcBef>
                <a:spcPts val="0"/>
              </a:spcBef>
            </a:pP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Principalmente por esa razón, muchos investigadores caracterizan el modo de hablar del país como </a:t>
            </a: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innovador</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hasta </a:t>
            </a: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radical</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desde el punto de vista fonético, en oposición a otros dialectos hispánicos considerados </a:t>
            </a: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conservadores</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s-DO" sz="3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1FD607C2-B754-4C85-B11D-2071E284AA48}"/>
              </a:ext>
            </a:extLst>
          </p:cNvPr>
          <p:cNvSpPr>
            <a:spLocks noGrp="1"/>
          </p:cNvSpPr>
          <p:nvPr>
            <p:ph type="dt" sz="half" idx="10"/>
          </p:nvPr>
        </p:nvSpPr>
        <p:spPr/>
        <p:txBody>
          <a:bodyPr/>
          <a:lstStyle/>
          <a:p>
            <a:pPr>
              <a:defRPr/>
            </a:pPr>
            <a:fld id="{47258102-43AA-4BD4-8FD1-B699002C454B}" type="datetime2">
              <a:rPr lang="es-ES_tradnl" smtClean="0"/>
              <a:t>jueves, 30 de marzo de 2023</a:t>
            </a:fld>
            <a:endParaRPr lang="en-US"/>
          </a:p>
        </p:txBody>
      </p:sp>
      <p:sp>
        <p:nvSpPr>
          <p:cNvPr id="4" name="Slide Number Placeholder 3">
            <a:extLst>
              <a:ext uri="{FF2B5EF4-FFF2-40B4-BE49-F238E27FC236}">
                <a16:creationId xmlns:a16="http://schemas.microsoft.com/office/drawing/2014/main" id="{D4F070FD-0277-4993-A126-2203035B17E6}"/>
              </a:ext>
            </a:extLst>
          </p:cNvPr>
          <p:cNvSpPr>
            <a:spLocks noGrp="1"/>
          </p:cNvSpPr>
          <p:nvPr>
            <p:ph type="sldNum" sz="quarter" idx="12"/>
          </p:nvPr>
        </p:nvSpPr>
        <p:spPr/>
        <p:txBody>
          <a:bodyPr/>
          <a:lstStyle/>
          <a:p>
            <a:pPr>
              <a:defRPr/>
            </a:pPr>
            <a:fld id="{25BDB74C-C077-446D-8009-06BEE6833E96}" type="slidenum">
              <a:rPr lang="en-US" smtClean="0"/>
              <a:pPr>
                <a:defRPr/>
              </a:pPr>
              <a:t>5</a:t>
            </a:fld>
            <a:endParaRPr lang="en-US"/>
          </a:p>
        </p:txBody>
      </p:sp>
    </p:spTree>
    <p:extLst>
      <p:ext uri="{BB962C8B-B14F-4D97-AF65-F5344CB8AC3E}">
        <p14:creationId xmlns:p14="http://schemas.microsoft.com/office/powerpoint/2010/main" val="224940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Vertic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arn(inVertical)">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F0C5EF-9E44-445F-8799-BE18413EF56E}"/>
              </a:ext>
            </a:extLst>
          </p:cNvPr>
          <p:cNvSpPr>
            <a:spLocks noGrp="1"/>
          </p:cNvSpPr>
          <p:nvPr>
            <p:ph idx="1"/>
          </p:nvPr>
        </p:nvSpPr>
        <p:spPr>
          <a:xfrm>
            <a:off x="381000" y="926532"/>
            <a:ext cx="8382000" cy="5004936"/>
          </a:xfrm>
          <a:solidFill>
            <a:schemeClr val="bg1">
              <a:lumMod val="95000"/>
            </a:schemeClr>
          </a:solidFill>
          <a:ln w="28575">
            <a:solidFill>
              <a:srgbClr val="0000CC"/>
            </a:solidFill>
            <a:prstDash val="dashDot"/>
          </a:ln>
        </p:spPr>
        <p:txBody>
          <a:bodyPr>
            <a:normAutofit fontScale="92500"/>
          </a:bodyPr>
          <a:lstStyle/>
          <a:p>
            <a:pPr marL="0" marR="0" algn="ctr">
              <a:spcBef>
                <a:spcPts val="0"/>
              </a:spcBef>
              <a:spcAft>
                <a:spcPts val="0"/>
              </a:spcAft>
            </a:pPr>
            <a:endParaRPr lang="en-US" sz="13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457200" algn="ctr">
              <a:lnSpc>
                <a:spcPts val="3500"/>
              </a:lnSpc>
              <a:spcBef>
                <a:spcPts val="0"/>
              </a:spcBef>
              <a:spcAft>
                <a:spcPts val="1200"/>
              </a:spcAft>
            </a:pP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opinión de </a:t>
            </a:r>
            <a:r>
              <a:rPr lang="es-ES" sz="2800" kern="1600"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Terrell</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(1979 y 1986), de Jiménez Sabater (1975 y 1978) y de López Morales (1987), el proceso de </a:t>
            </a: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reducción</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la </a:t>
            </a: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la República Dominicana se encuentra en una </a:t>
            </a: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etapa de desarrollo más avanzada</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que la que presenta en otras áreas del ámbito hispánico. </a:t>
            </a:r>
          </a:p>
          <a:p>
            <a:pPr marL="0" indent="457200" algn="ctr">
              <a:lnSpc>
                <a:spcPts val="3500"/>
              </a:lnSpc>
              <a:spcBef>
                <a:spcPts val="0"/>
              </a:spcBef>
            </a:pP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Los altos índices de elisión, y los casos de ultracorrección, llevaron a </a:t>
            </a:r>
            <a:r>
              <a:rPr lang="es-ES" sz="2800" kern="1600"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Terrell</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al extremo de plantear la hipótesis, rebatida después por López Morales y por Alba, de que el español popular dominicano</a:t>
            </a:r>
          </a:p>
          <a:p>
            <a:pPr marL="0" indent="0" algn="ctr">
              <a:lnSpc>
                <a:spcPts val="3500"/>
              </a:lnSpc>
              <a:spcBef>
                <a:spcPts val="0"/>
              </a:spcBef>
              <a:buNone/>
            </a:pPr>
            <a:r>
              <a:rPr lang="es-ES" sz="28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carece de /s/ subyacente</a:t>
            </a:r>
            <a:r>
              <a:rPr lang="es-ES" sz="28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s-DO" sz="3200" kern="16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1FD607C2-B754-4C85-B11D-2071E284AA48}"/>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D4F070FD-0277-4993-A126-2203035B17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47641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Vertic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arn(inVertical)">
                                      <p:cBhvr>
                                        <p:cTn id="16" dur="500"/>
                                        <p:tgtEl>
                                          <p:spTgt spid="2">
                                            <p:txEl>
                                              <p:pRg st="2" end="2"/>
                                            </p:tx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F0C5EF-9E44-445F-8799-BE18413EF56E}"/>
              </a:ext>
            </a:extLst>
          </p:cNvPr>
          <p:cNvSpPr>
            <a:spLocks noGrp="1"/>
          </p:cNvSpPr>
          <p:nvPr>
            <p:ph idx="1"/>
          </p:nvPr>
        </p:nvSpPr>
        <p:spPr>
          <a:xfrm>
            <a:off x="266700" y="708105"/>
            <a:ext cx="8610600" cy="5441790"/>
          </a:xfrm>
          <a:solidFill>
            <a:schemeClr val="bg1">
              <a:lumMod val="95000"/>
            </a:schemeClr>
          </a:solidFill>
          <a:ln w="28575">
            <a:solidFill>
              <a:srgbClr val="0000CC"/>
            </a:solidFill>
            <a:prstDash val="dashDot"/>
          </a:ln>
        </p:spPr>
        <p:txBody>
          <a:bodyPr>
            <a:normAutofit fontScale="55000" lnSpcReduction="20000"/>
          </a:bodyPr>
          <a:lstStyle/>
          <a:p>
            <a:pPr marL="0" marR="0" algn="ctr">
              <a:spcBef>
                <a:spcPts val="0"/>
              </a:spcBef>
              <a:spcAft>
                <a:spcPts val="0"/>
              </a:spcAft>
            </a:pPr>
            <a:endParaRPr lang="en-US" sz="22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457200" algn="ctr">
              <a:lnSpc>
                <a:spcPts val="3200"/>
              </a:lnSpc>
              <a:spcBef>
                <a:spcPts val="0"/>
              </a:spcBef>
              <a:spcAft>
                <a:spcPts val="1200"/>
              </a:spcAft>
            </a:pPr>
            <a:r>
              <a:rPr lang="es-ES" sz="4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Henríquez Ureña (1975: 139 y 147) apunta que en la dicción culta “la /s/ (y la que fue z) se convierte en aspiración’. Agrega que, en el habla popular, “</a:t>
            </a:r>
            <a:r>
              <a:rPr lang="es-ES" sz="44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desaparición de la /s/ </a:t>
            </a:r>
            <a:r>
              <a:rPr lang="es-ES" sz="4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(y la z &gt; s) </a:t>
            </a:r>
            <a:r>
              <a:rPr lang="es-ES" sz="44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 frecuente</a:t>
            </a:r>
            <a:r>
              <a:rPr lang="es-ES" sz="4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marL="0" indent="457200" algn="ctr">
              <a:lnSpc>
                <a:spcPts val="3200"/>
              </a:lnSpc>
              <a:spcBef>
                <a:spcPts val="0"/>
              </a:spcBef>
            </a:pPr>
            <a:r>
              <a:rPr lang="es-ES" sz="4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Jiménez Sabater declara que “la desaparición absoluta de la -s final como marca de segunda persona verbal o de pluralidad se percibe ya con cierta frecuencia hasta en cátedras y discursos académicos” (1978: 178). Afirma que </a:t>
            </a:r>
            <a:r>
              <a:rPr lang="es-ES" sz="44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regla general</a:t>
            </a:r>
            <a:r>
              <a:rPr lang="es-ES" sz="4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en la mayor parte de la República Dominicana </a:t>
            </a:r>
            <a:r>
              <a:rPr lang="es-ES" sz="44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es la pérdida completa de la /s/ final de sílaba y de palabra</a:t>
            </a:r>
            <a:r>
              <a:rPr lang="es-ES" sz="44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(1975: 80). Cree que el proceso de elisión se halla mucho más avanzado “entre las generaciones jóvenes - menores de treinta años- que entre personas de mayor edad”.</a:t>
            </a:r>
          </a:p>
          <a:p>
            <a:pPr marL="0" indent="457200" algn="ctr">
              <a:lnSpc>
                <a:spcPts val="1000"/>
              </a:lnSpc>
              <a:spcBef>
                <a:spcPts val="0"/>
              </a:spcBef>
            </a:pPr>
            <a:endParaRPr lang="en-US" sz="13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1FD607C2-B754-4C85-B11D-2071E284AA48}"/>
              </a:ext>
            </a:extLst>
          </p:cNvPr>
          <p:cNvSpPr>
            <a:spLocks noGrp="1"/>
          </p:cNvSpPr>
          <p:nvPr>
            <p:ph type="dt" sz="half" idx="10"/>
          </p:nvPr>
        </p:nvSpPr>
        <p:spPr/>
        <p:txBody>
          <a:bodyPr/>
          <a:lstStyle/>
          <a:p>
            <a:pPr>
              <a:defRPr/>
            </a:pPr>
            <a:fld id="{47258102-43AA-4BD4-8FD1-B699002C454B}" type="datetime2">
              <a:rPr lang="es-ES_tradnl" smtClean="0"/>
              <a:t>jueves, 30 de marzo de 2023</a:t>
            </a:fld>
            <a:endParaRPr lang="en-US"/>
          </a:p>
        </p:txBody>
      </p:sp>
      <p:sp>
        <p:nvSpPr>
          <p:cNvPr id="4" name="Slide Number Placeholder 3">
            <a:extLst>
              <a:ext uri="{FF2B5EF4-FFF2-40B4-BE49-F238E27FC236}">
                <a16:creationId xmlns:a16="http://schemas.microsoft.com/office/drawing/2014/main" id="{D4F070FD-0277-4993-A126-2203035B17E6}"/>
              </a:ext>
            </a:extLst>
          </p:cNvPr>
          <p:cNvSpPr>
            <a:spLocks noGrp="1"/>
          </p:cNvSpPr>
          <p:nvPr>
            <p:ph type="sldNum" sz="quarter" idx="12"/>
          </p:nvPr>
        </p:nvSpPr>
        <p:spPr/>
        <p:txBody>
          <a:bodyPr/>
          <a:lstStyle/>
          <a:p>
            <a:pPr>
              <a:defRPr/>
            </a:pPr>
            <a:fld id="{25BDB74C-C077-446D-8009-06BEE6833E96}" type="slidenum">
              <a:rPr lang="en-US" smtClean="0"/>
              <a:pPr>
                <a:defRPr/>
              </a:pPr>
              <a:t>7</a:t>
            </a:fld>
            <a:endParaRPr lang="en-US"/>
          </a:p>
        </p:txBody>
      </p:sp>
    </p:spTree>
    <p:extLst>
      <p:ext uri="{BB962C8B-B14F-4D97-AF65-F5344CB8AC3E}">
        <p14:creationId xmlns:p14="http://schemas.microsoft.com/office/powerpoint/2010/main" val="1669941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par>
                          <p:cTn id="8" fill="hold">
                            <p:stCondLst>
                              <p:cond delay="500"/>
                            </p:stCondLst>
                            <p:childTnLst>
                              <p:par>
                                <p:cTn id="9" presetID="16" presetClass="entr" presetSubtype="26"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arn(inHorizontal)">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F0C5EF-9E44-445F-8799-BE18413EF56E}"/>
              </a:ext>
            </a:extLst>
          </p:cNvPr>
          <p:cNvSpPr>
            <a:spLocks noGrp="1"/>
          </p:cNvSpPr>
          <p:nvPr>
            <p:ph idx="1"/>
          </p:nvPr>
        </p:nvSpPr>
        <p:spPr>
          <a:xfrm>
            <a:off x="457200" y="890786"/>
            <a:ext cx="8229600" cy="5076428"/>
          </a:xfrm>
          <a:solidFill>
            <a:schemeClr val="bg1">
              <a:lumMod val="95000"/>
            </a:schemeClr>
          </a:solidFill>
          <a:ln w="28575">
            <a:solidFill>
              <a:srgbClr val="0000CC"/>
            </a:solidFill>
            <a:prstDash val="dashDot"/>
          </a:ln>
        </p:spPr>
        <p:txBody>
          <a:bodyPr>
            <a:normAutofit fontScale="62500" lnSpcReduction="20000"/>
          </a:bodyPr>
          <a:lstStyle/>
          <a:p>
            <a:pPr marL="0" marR="0" algn="ctr">
              <a:spcBef>
                <a:spcPts val="0"/>
              </a:spcBef>
              <a:spcAft>
                <a:spcPts val="0"/>
              </a:spcAft>
            </a:pPr>
            <a:endParaRPr lang="en-US" sz="13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457200" algn="ctr">
              <a:lnSpc>
                <a:spcPts val="3000"/>
              </a:lnSpc>
              <a:spcBef>
                <a:spcPts val="0"/>
              </a:spcBef>
              <a:spcAft>
                <a:spcPts val="1200"/>
              </a:spcAft>
            </a:pPr>
            <a:r>
              <a:rPr lang="es-ES" sz="3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Jorge Morel (1974: 75) indica que </a:t>
            </a:r>
            <a:r>
              <a:rPr lang="es-ES" sz="32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desaparición de la / s/ </a:t>
            </a:r>
            <a:r>
              <a:rPr lang="es-ES" sz="3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en posición final absoluta corresponde al 63% en los informantes cultos, 86% en el nivel intermedio y </a:t>
            </a:r>
            <a:r>
              <a:rPr lang="es-ES" sz="32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95% en el popular</a:t>
            </a:r>
            <a:r>
              <a:rPr lang="es-ES" sz="3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Núñez Cedeño (1980: 135) concluye que el grupo socioeconómicamente alto “se caracteriza por emplear un gran número de la aspirada [h] en oposición a los demás grupos”, en los que es marcada la preponderancia de la elisión. </a:t>
            </a:r>
          </a:p>
          <a:p>
            <a:pPr marL="0" indent="457200" algn="ctr">
              <a:lnSpc>
                <a:spcPts val="3000"/>
              </a:lnSpc>
              <a:spcBef>
                <a:spcPts val="0"/>
              </a:spcBef>
            </a:pPr>
            <a:r>
              <a:rPr lang="es-ES" sz="3200" kern="1600" dirty="0" err="1">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Terrell</a:t>
            </a:r>
            <a:r>
              <a:rPr lang="es-ES" sz="3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(1986: 133) considera que en el habla popular de la joven generación dominicana </a:t>
            </a:r>
            <a:r>
              <a:rPr lang="es-ES" sz="32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regla de debilitamiento de /s/ final ha alcanzado el carácter de categórica </a:t>
            </a:r>
            <a:r>
              <a:rPr lang="es-ES" sz="3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produciendo </a:t>
            </a:r>
            <a:r>
              <a:rPr lang="es-ES" sz="35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3500" i="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muerte de un proceso fonológico adoptado hace ya varios siglos</a:t>
            </a:r>
            <a:r>
              <a:rPr lang="es-ES" sz="35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 sz="3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Concluye que </a:t>
            </a:r>
            <a:r>
              <a:rPr lang="es-ES" sz="3200" b="1"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hay evidencia de que /-s/ final no es subyacente en las formas léxicas</a:t>
            </a:r>
            <a:r>
              <a:rPr lang="es-ES" sz="3200" kern="16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y que hay una regla de inserción de /-s/ final que opera según criterios estilísticos.</a:t>
            </a:r>
            <a:endParaRPr lang="en-US" sz="32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Date Placeholder 2">
            <a:extLst>
              <a:ext uri="{FF2B5EF4-FFF2-40B4-BE49-F238E27FC236}">
                <a16:creationId xmlns:a16="http://schemas.microsoft.com/office/drawing/2014/main" id="{1FD607C2-B754-4C85-B11D-2071E284AA48}"/>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D4F070FD-0277-4993-A126-2203035B17E6}"/>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12172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invX="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Vertic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arn(inVertical)">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56176" y="6407944"/>
            <a:ext cx="2491096"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16DF319-95CC-413B-A704-42766C545EDD}" type="datetime2">
              <a:rPr kumimoji="0" lang="es-ES_tradnl" sz="10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pPr marL="0" marR="0" lvl="0" indent="0" algn="l" defTabSz="914400" rtl="0" eaLnBrk="1" fontAlgn="base" latinLnBrk="0" hangingPunct="1">
                <a:lnSpc>
                  <a:spcPct val="100000"/>
                </a:lnSpc>
                <a:spcBef>
                  <a:spcPct val="0"/>
                </a:spcBef>
                <a:spcAft>
                  <a:spcPct val="0"/>
                </a:spcAft>
                <a:buClrTx/>
                <a:buSzTx/>
                <a:buFontTx/>
                <a:buNone/>
                <a:tabLst/>
                <a:defRPr/>
              </a:pPr>
              <a:t>jueves, 30 de marzo de 2023</a:t>
            </a:fld>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8772EA-1EED-4278-8FBF-D48A18D301BE}" type="slidenum">
              <a:rPr kumimoji="0" lang="en-US" sz="10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Arial" charset="0"/>
              <a:ea typeface="+mn-ea"/>
              <a:cs typeface="+mn-cs"/>
            </a:endParaRPr>
          </a:p>
        </p:txBody>
      </p:sp>
      <p:graphicFrame>
        <p:nvGraphicFramePr>
          <p:cNvPr id="4" name="Chart 3"/>
          <p:cNvGraphicFramePr>
            <a:graphicFrameLocks/>
          </p:cNvGraphicFramePr>
          <p:nvPr>
            <p:extLst>
              <p:ext uri="{D42A27DB-BD31-4B8C-83A1-F6EECF244321}">
                <p14:modId xmlns:p14="http://schemas.microsoft.com/office/powerpoint/2010/main" val="1663190606"/>
              </p:ext>
            </p:extLst>
          </p:nvPr>
        </p:nvGraphicFramePr>
        <p:xfrm>
          <a:off x="827583" y="533400"/>
          <a:ext cx="7416824" cy="575564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p:cNvSpPr txBox="1">
            <a:spLocks/>
          </p:cNvSpPr>
          <p:nvPr/>
        </p:nvSpPr>
        <p:spPr>
          <a:xfrm>
            <a:off x="1219200" y="5813601"/>
            <a:ext cx="6705600" cy="460199"/>
          </a:xfrm>
          <a:prstGeom prst="rect">
            <a:avLst/>
          </a:prstGeom>
          <a:solidFill>
            <a:schemeClr val="bg1"/>
          </a:solidFill>
          <a:ln w="19050">
            <a:solidFill>
              <a:srgbClr val="0000FF"/>
            </a:solid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Variación de la /s/ implosiva en el habla popular dominicana</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
        <p:nvSpPr>
          <p:cNvPr id="5" name="Title 1">
            <a:extLst>
              <a:ext uri="{FF2B5EF4-FFF2-40B4-BE49-F238E27FC236}">
                <a16:creationId xmlns:a16="http://schemas.microsoft.com/office/drawing/2014/main" id="{31710623-3CC5-5BB6-55CB-794F0A5AA67E}"/>
              </a:ext>
            </a:extLst>
          </p:cNvPr>
          <p:cNvSpPr txBox="1">
            <a:spLocks/>
          </p:cNvSpPr>
          <p:nvPr/>
        </p:nvSpPr>
        <p:spPr>
          <a:xfrm>
            <a:off x="827583" y="518160"/>
            <a:ext cx="7416824" cy="460199"/>
          </a:xfrm>
          <a:prstGeom prst="rect">
            <a:avLst/>
          </a:prstGeom>
          <a:solidFill>
            <a:schemeClr val="bg1"/>
          </a:solidFill>
          <a:ln w="19050">
            <a:solidFill>
              <a:srgbClr val="0000FF"/>
            </a:solidFill>
            <a:prstDash val="lgDash"/>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defTabSz="685800" fontAlgn="auto">
              <a:spcAft>
                <a:spcPts val="0"/>
              </a:spcAft>
              <a:defRPr/>
            </a:pPr>
            <a:r>
              <a:rPr kumimoji="0" lang="es-ES_tradnl"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Datos </a:t>
            </a:r>
            <a:r>
              <a:rPr lang="es-ES_tradnl"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 Jorge Morel (1974), </a:t>
            </a:r>
            <a:r>
              <a:rPr lang="es-ES_tradnl" sz="2000" b="1" dirty="0" err="1">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Terrell</a:t>
            </a:r>
            <a:r>
              <a:rPr lang="es-ES_tradnl" sz="20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(1986) y </a:t>
            </a:r>
            <a:r>
              <a:rPr kumimoji="0" lang="es-ES_tradnl" sz="2000" b="1"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Alba (1990, 2004)</a:t>
            </a:r>
            <a:endParaRPr kumimoji="0" lang="en-US" sz="2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66277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3)">
                                      <p:cBhvr>
                                        <p:cTn id="10" dur="500"/>
                                        <p:tgtEl>
                                          <p:spTgt spid="5"/>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heel(4)">
                                      <p:cBhvr>
                                        <p:cTn id="13" dur="1000"/>
                                        <p:tgtEl>
                                          <p:spTgt spid="4">
                                            <p:graphicEl>
                                              <a:chart seriesIdx="-3" categoryIdx="-3" bldStep="gridLegend"/>
                                            </p:graphicEl>
                                          </p:spTgt>
                                        </p:tgtEl>
                                      </p:cBhvr>
                                    </p:animEffect>
                                  </p:childTnLst>
                                </p:cTn>
                              </p:par>
                            </p:childTnLst>
                          </p:cTn>
                        </p:par>
                        <p:par>
                          <p:cTn id="14" fill="hold">
                            <p:stCondLst>
                              <p:cond delay="1000"/>
                            </p:stCondLst>
                            <p:childTnLst>
                              <p:par>
                                <p:cTn id="15" presetID="21" presetClass="entr" presetSubtype="4" fill="hold" grpId="0" nodeType="afterEffect">
                                  <p:stCondLst>
                                    <p:cond delay="0"/>
                                  </p:stCondLst>
                                  <p:childTnLst>
                                    <p:set>
                                      <p:cBhvr>
                                        <p:cTn id="16"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heel(4)">
                                      <p:cBhvr>
                                        <p:cTn id="17" dur="1000"/>
                                        <p:tgtEl>
                                          <p:spTgt spid="4">
                                            <p:graphicEl>
                                              <a:chart seriesIdx="-4" categoryIdx="0" bldStep="category"/>
                                            </p:graphicEl>
                                          </p:spTgt>
                                        </p:tgtEl>
                                      </p:cBhvr>
                                    </p:animEffect>
                                  </p:childTnLst>
                                </p:cTn>
                              </p:par>
                            </p:childTnLst>
                          </p:cTn>
                        </p:par>
                        <p:par>
                          <p:cTn id="18" fill="hold">
                            <p:stCondLst>
                              <p:cond delay="2000"/>
                            </p:stCondLst>
                            <p:childTnLst>
                              <p:par>
                                <p:cTn id="19" presetID="21" presetClass="entr" presetSubtype="4" fill="hold" grpId="0" nodeType="afterEffect">
                                  <p:stCondLst>
                                    <p:cond delay="0"/>
                                  </p:stCondLst>
                                  <p:childTnLst>
                                    <p:set>
                                      <p:cBhvr>
                                        <p:cTn id="20"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heel(4)">
                                      <p:cBhvr>
                                        <p:cTn id="21" dur="1000"/>
                                        <p:tgtEl>
                                          <p:spTgt spid="4">
                                            <p:graphicEl>
                                              <a:chart seriesIdx="-4" categoryIdx="1" bldStep="category"/>
                                            </p:graphicEl>
                                          </p:spTgt>
                                        </p:tgtEl>
                                      </p:cBhvr>
                                    </p:animEffect>
                                  </p:childTnLst>
                                </p:cTn>
                              </p:par>
                            </p:childTnLst>
                          </p:cTn>
                        </p:par>
                        <p:par>
                          <p:cTn id="22" fill="hold">
                            <p:stCondLst>
                              <p:cond delay="3000"/>
                            </p:stCondLst>
                            <p:childTnLst>
                              <p:par>
                                <p:cTn id="23" presetID="21" presetClass="entr" presetSubtype="4" fill="hold" grpId="0" nodeType="afterEffect">
                                  <p:stCondLst>
                                    <p:cond delay="0"/>
                                  </p:stCondLst>
                                  <p:childTnLst>
                                    <p:set>
                                      <p:cBhvr>
                                        <p:cTn id="24"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heel(4)">
                                      <p:cBhvr>
                                        <p:cTn id="25" dur="1000"/>
                                        <p:tgtEl>
                                          <p:spTgt spid="4">
                                            <p:graphicEl>
                                              <a:chart seriesIdx="-4" categoryIdx="2" bldStep="category"/>
                                            </p:graphicEl>
                                          </p:spTgt>
                                        </p:tgtEl>
                                      </p:cBhvr>
                                    </p:animEffect>
                                  </p:childTnLst>
                                </p:cTn>
                              </p:par>
                            </p:childTnLst>
                          </p:cTn>
                        </p:par>
                        <p:par>
                          <p:cTn id="26" fill="hold">
                            <p:stCondLst>
                              <p:cond delay="4000"/>
                            </p:stCondLst>
                            <p:childTnLst>
                              <p:par>
                                <p:cTn id="27" presetID="21" presetClass="entr" presetSubtype="4" fill="hold" grpId="0" nodeType="afterEffect">
                                  <p:stCondLst>
                                    <p:cond delay="0"/>
                                  </p:stCondLst>
                                  <p:childTnLst>
                                    <p:set>
                                      <p:cBhvr>
                                        <p:cTn id="28"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heel(4)">
                                      <p:cBhvr>
                                        <p:cTn id="29" dur="10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category"/>
        </p:bldSub>
      </p:bldGraphic>
      <p:bldP spid="6" grpId="0" animBg="1"/>
      <p:bldP spid="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18319</TotalTime>
  <Words>6651</Words>
  <Application>Microsoft Office PowerPoint</Application>
  <PresentationFormat>On-screen Show (4:3)</PresentationFormat>
  <Paragraphs>338</Paragraphs>
  <Slides>49</Slides>
  <Notes>1</Notes>
  <HiddenSlides>0</HiddenSlides>
  <MMClips>36</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62" baseType="lpstr">
      <vt:lpstr>Arial</vt:lpstr>
      <vt:lpstr>Calibri</vt:lpstr>
      <vt:lpstr>Calibri Light</vt:lpstr>
      <vt:lpstr>Lucida Sans Unicode</vt:lpstr>
      <vt:lpstr>Times New Roman</vt:lpstr>
      <vt:lpstr>Verdana</vt:lpstr>
      <vt:lpstr>Wingdings 2</vt:lpstr>
      <vt:lpstr>Wingdings 3</vt:lpstr>
      <vt:lpstr>WP TypographicSymbols</vt:lpstr>
      <vt:lpstr>2_Concourse</vt:lpstr>
      <vt:lpstr>1_Office Theme</vt:lpstr>
      <vt:lpstr>3_Concourse</vt:lpstr>
      <vt:lpstr>Chart</vt:lpstr>
      <vt:lpstr>PowerPoint Presentation</vt:lpstr>
      <vt:lpstr>PowerPoint Presentation</vt:lpstr>
      <vt:lpstr>1. No, no se puede eØto. EØto Øtá demasiado malo. Mira, eØta eØ la hora que yo no me he desayunado. Øtoy deØde las seiØ de la mañana sentado en eØte volante aquí, en eØte guía, y nada máØ he picado ciento cincuenta pesoØ. Y eØte carro eØ de gaØ. ¿Y sabeØ cuánto se chupa? Ciento treinta pesoØ al día. No hay máØ que hablar.</vt:lpstr>
      <vt:lpstr>PowerPoint Presentation</vt:lpstr>
      <vt:lpstr>PowerPoint Presentation</vt:lpstr>
      <vt:lpstr>PowerPoint Presentation</vt:lpstr>
      <vt:lpstr>PowerPoint Presentation</vt:lpstr>
      <vt:lpstr>PowerPoint Presentation</vt:lpstr>
      <vt:lpstr>PowerPoint Presentation</vt:lpstr>
      <vt:lpstr>Ilustración del radicalismo de la elisión de /s/</vt:lpstr>
      <vt:lpstr>PowerPoint Presentation</vt:lpstr>
      <vt:lpstr>PowerPoint Presentation</vt:lpstr>
      <vt:lpstr>El avanzado proceso de reducción no se limita a los hablantes de nivel social bajo.</vt:lpstr>
      <vt:lpstr>Una aclaración necesaria: La elisión de la /s/ solo se produce al final de la sílaba.  Eso demuestra que los factores lingüísticos tienen prioridad sobre los sociales, que actúan solamente cuando los primeros lo permiten.</vt:lpstr>
      <vt:lpstr>PowerPoint Presentation</vt:lpstr>
      <vt:lpstr>Al radicalismo de la ELISIÓN, se opone el extremismo de la CONSERVACIÓN:  la hipercorrección en las noticias de TELEVISIÓN.</vt:lpstr>
      <vt:lpstr>Algunos ejemplos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Observar la diferencia de duración e intensidad entre la /s/ final de niveles, pronunciada por un presentador de noticias y, a la derecha, la /s/ de médicos, tomada de una conversación natural.</vt:lpstr>
      <vt:lpstr>PowerPoint Presentation</vt:lpstr>
      <vt:lpstr>PowerPoint Presentation</vt:lpstr>
      <vt:lpstr>PowerPoint Presentation</vt:lpstr>
      <vt:lpstr>¿Qué pasa en otros países?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Conclusión</vt:lpstr>
      <vt:lpstr>En definitiva, como explicó hace décadas el ilustre, y siempre recordado, dialectólogo español:</vt:lpstr>
      <vt:lpstr>Una sugerencia final, a manera de epílogo</vt:lpstr>
      <vt:lpstr>Referencias</vt:lpstr>
    </vt:vector>
  </TitlesOfParts>
  <Company>Brigham Young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español del Caribe</dc:title>
  <dc:creator>Orlando Alba</dc:creator>
  <cp:lastModifiedBy>Orlando Alba</cp:lastModifiedBy>
  <cp:revision>2230</cp:revision>
  <dcterms:created xsi:type="dcterms:W3CDTF">2004-03-18T17:58:32Z</dcterms:created>
  <dcterms:modified xsi:type="dcterms:W3CDTF">2023-03-30T16:29:27Z</dcterms:modified>
</cp:coreProperties>
</file>