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46"/>
  </p:notesMasterIdLst>
  <p:sldIdLst>
    <p:sldId id="256" r:id="rId3"/>
    <p:sldId id="262" r:id="rId4"/>
    <p:sldId id="291" r:id="rId5"/>
    <p:sldId id="305" r:id="rId6"/>
    <p:sldId id="264" r:id="rId7"/>
    <p:sldId id="301" r:id="rId8"/>
    <p:sldId id="265" r:id="rId9"/>
    <p:sldId id="293" r:id="rId10"/>
    <p:sldId id="289" r:id="rId11"/>
    <p:sldId id="266" r:id="rId12"/>
    <p:sldId id="267" r:id="rId13"/>
    <p:sldId id="268" r:id="rId14"/>
    <p:sldId id="269" r:id="rId15"/>
    <p:sldId id="294" r:id="rId16"/>
    <p:sldId id="295" r:id="rId17"/>
    <p:sldId id="270" r:id="rId18"/>
    <p:sldId id="296" r:id="rId19"/>
    <p:sldId id="271" r:id="rId20"/>
    <p:sldId id="272" r:id="rId21"/>
    <p:sldId id="273" r:id="rId22"/>
    <p:sldId id="303" r:id="rId23"/>
    <p:sldId id="304" r:id="rId24"/>
    <p:sldId id="274" r:id="rId25"/>
    <p:sldId id="275" r:id="rId26"/>
    <p:sldId id="276" r:id="rId27"/>
    <p:sldId id="277" r:id="rId28"/>
    <p:sldId id="298" r:id="rId29"/>
    <p:sldId id="278" r:id="rId30"/>
    <p:sldId id="299" r:id="rId31"/>
    <p:sldId id="279" r:id="rId32"/>
    <p:sldId id="281" r:id="rId33"/>
    <p:sldId id="282" r:id="rId34"/>
    <p:sldId id="283" r:id="rId35"/>
    <p:sldId id="284" r:id="rId36"/>
    <p:sldId id="292" r:id="rId37"/>
    <p:sldId id="297" r:id="rId38"/>
    <p:sldId id="285" r:id="rId39"/>
    <p:sldId id="300" r:id="rId40"/>
    <p:sldId id="286" r:id="rId41"/>
    <p:sldId id="287" r:id="rId42"/>
    <p:sldId id="302" r:id="rId43"/>
    <p:sldId id="306" r:id="rId44"/>
    <p:sldId id="288" r:id="rId45"/>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8FC71-C48B-4A33-92F3-09F71774D363}">
  <a:tblStyle styleId="{5DA8FC71-C48B-4A33-92F3-09F71774D3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snapToGrid="0">
      <p:cViewPr varScale="1">
        <p:scale>
          <a:sx n="109" d="100"/>
          <a:sy n="109" d="100"/>
        </p:scale>
        <p:origin x="159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4071f8d37_0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4071f8d37_0_6: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1" name="Google Shape;201;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1" name="Google Shape;201;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29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1" name="Google Shape;201;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17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3f262e14b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3f262e14b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3f262e14b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3f262e14b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135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3f262e2be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3f262e2be_0_1: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3dee5a61b_2_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3dee5a61b_2_1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3f55e74f3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7" name="Google Shape;237;g73f55e74f3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3eff8a131_0_1: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g73eff8a131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45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ead76858_0_2: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5" name="Google Shape;255;g73ead76858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ead76858_0_2: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5" name="Google Shape;255;g73ead76858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30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3ead76858_1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3ead76858_1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40b07fe9f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40b07fe9f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3e22f851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3e22f8514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4468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3dee5a61b_2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3dee5a61b_2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2" name="Google Shape;302;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40b07fe9f_0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40b07fe9f_0_6: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4" name="Google Shape;314;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4" name="Google Shape;314;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93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3e22f851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3e22f8514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344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3e22f851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3e22f8514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69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3dee5a61b_2_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3dee5a61b_2_5: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46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120cc05f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120cc05f_0_0: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414be4466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414be4466_0_1:notes"/>
          <p:cNvSpPr txBox="1">
            <a:spLocks noGrp="1"/>
          </p:cNvSpPr>
          <p:nvPr>
            <p:ph type="body" idx="1"/>
          </p:nvPr>
        </p:nvSpPr>
        <p:spPr>
          <a:xfrm>
            <a:off x="731500" y="456055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4"/>
        <p:cNvGrpSpPr/>
        <p:nvPr/>
      </p:nvGrpSpPr>
      <p:grpSpPr>
        <a:xfrm>
          <a:off x="0" y="0"/>
          <a:ext cx="0" cy="0"/>
          <a:chOff x="0" y="0"/>
          <a:chExt cx="0" cy="0"/>
        </a:xfrm>
      </p:grpSpPr>
      <p:sp>
        <p:nvSpPr>
          <p:cNvPr id="15" name="Google Shape;15;p2"/>
          <p:cNvSpPr/>
          <p:nvPr/>
        </p:nvSpPr>
        <p:spPr>
          <a:xfrm>
            <a:off x="0" y="5970588"/>
            <a:ext cx="9144000" cy="8874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 name="Google Shape;16;p2"/>
          <p:cNvSpPr/>
          <p:nvPr/>
        </p:nvSpPr>
        <p:spPr>
          <a:xfrm>
            <a:off x="-9525" y="6053138"/>
            <a:ext cx="2249488" cy="7127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 name="Google Shape;17;p2"/>
          <p:cNvSpPr/>
          <p:nvPr/>
        </p:nvSpPr>
        <p:spPr>
          <a:xfrm>
            <a:off x="2359025" y="6043613"/>
            <a:ext cx="6784975" cy="7143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8" name="Google Shape;18;p2"/>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0" name="Google Shape;20;p2"/>
          <p:cNvSpPr txBox="1">
            <a:spLocks noGrp="1"/>
          </p:cNvSpPr>
          <p:nvPr>
            <p:ph type="dt" idx="10"/>
          </p:nvPr>
        </p:nvSpPr>
        <p:spPr>
          <a:xfrm>
            <a:off x="76200" y="6069013"/>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ftr" idx="11"/>
          </p:nvPr>
        </p:nvSpPr>
        <p:spPr>
          <a:xfrm>
            <a:off x="2085975"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22" name="Google Shape;22;p2"/>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ct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ct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ct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ct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ct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ct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ct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ct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rot="5400000">
            <a:off x="2426494" y="-213518"/>
            <a:ext cx="4525963" cy="8153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2" name="Google Shape;102;p1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13"/>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104" name="Google Shape;104;p13"/>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4"/>
          <p:cNvSpPr/>
          <p:nvPr/>
        </p:nvSpPr>
        <p:spPr>
          <a:xfrm>
            <a:off x="6096000" y="0"/>
            <a:ext cx="32067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07" name="Google Shape;107;p14"/>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08" name="Google Shape;108;p14"/>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09" name="Google Shape;109;p14"/>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1" name="Google Shape;111;p14"/>
          <p:cNvSpPr txBox="1">
            <a:spLocks noGrp="1"/>
          </p:cNvSpPr>
          <p:nvPr>
            <p:ph type="dt" idx="10"/>
          </p:nvPr>
        </p:nvSpPr>
        <p:spPr>
          <a:xfrm>
            <a:off x="6553200" y="6248400"/>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4"/>
          <p:cNvSpPr txBox="1">
            <a:spLocks noGrp="1"/>
          </p:cNvSpPr>
          <p:nvPr>
            <p:ph type="ftr" idx="11"/>
          </p:nvPr>
        </p:nvSpPr>
        <p:spPr>
          <a:xfrm>
            <a:off x="457200" y="6248400"/>
            <a:ext cx="55737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113" name="Google Shape;113;p14"/>
          <p:cNvSpPr txBox="1">
            <a:spLocks noGrp="1"/>
          </p:cNvSpPr>
          <p:nvPr>
            <p:ph type="sldNum" idx="12"/>
          </p:nvPr>
        </p:nvSpPr>
        <p:spPr>
          <a:xfrm rot="5400000">
            <a:off x="5989638" y="144462"/>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lvl="0" indent="-297180">
              <a:lnSpc>
                <a:spcPct val="90000"/>
              </a:lnSpc>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4"/>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37" name="Google Shape;37;p4"/>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6"/>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9" name="Google Shape;49;p6"/>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0" name="Google Shape;50;p6"/>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1" name="Google Shape;51;p6"/>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6"/>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6"/>
          <p:cNvSpPr txBox="1">
            <a:spLocks noGrp="1"/>
          </p:cNvSpPr>
          <p:nvPr>
            <p:ph type="sldNum" idx="12"/>
          </p:nvPr>
        </p:nvSpPr>
        <p:spPr>
          <a:xfrm>
            <a:off x="0" y="1752600"/>
            <a:ext cx="1295400" cy="7016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2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2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2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2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2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2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2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2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55" name="Google Shape;55;p6"/>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7"/>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7"/>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62" name="Google Shape;62;p7"/>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8"/>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8"/>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8"/>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8"/>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71" name="Google Shape;71;p8"/>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9"/>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76" name="Google Shape;76;p9"/>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7"/>
        <p:cNvGrpSpPr/>
        <p:nvPr/>
      </p:nvGrpSpPr>
      <p:grpSpPr>
        <a:xfrm>
          <a:off x="0" y="0"/>
          <a:ext cx="0" cy="0"/>
          <a:chOff x="0" y="0"/>
          <a:chExt cx="0" cy="0"/>
        </a:xfrm>
      </p:grpSpPr>
      <p:sp>
        <p:nvSpPr>
          <p:cNvPr id="78" name="Google Shape;78;p1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0"/>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80" name="Google Shape;80;p10"/>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chemeClr val="dk2"/>
                </a:solidFill>
                <a:latin typeface="Arial"/>
                <a:ea typeface="Arial"/>
                <a:cs typeface="Arial"/>
                <a:sym typeface="Arial"/>
              </a:defRPr>
            </a:lvl1pPr>
            <a:lvl2pPr marL="0" marR="0" lvl="1" indent="0" algn="ctr">
              <a:spcBef>
                <a:spcPts val="0"/>
              </a:spcBef>
              <a:spcAft>
                <a:spcPts val="0"/>
              </a:spcAft>
              <a:buNone/>
              <a:defRPr sz="1400" b="1" i="0" u="none" strike="noStrike" cap="none">
                <a:solidFill>
                  <a:schemeClr val="dk2"/>
                </a:solidFill>
                <a:latin typeface="Arial"/>
                <a:ea typeface="Arial"/>
                <a:cs typeface="Arial"/>
                <a:sym typeface="Arial"/>
              </a:defRPr>
            </a:lvl2pPr>
            <a:lvl3pPr marL="0" marR="0" lvl="2" indent="0" algn="ctr">
              <a:spcBef>
                <a:spcPts val="0"/>
              </a:spcBef>
              <a:spcAft>
                <a:spcPts val="0"/>
              </a:spcAft>
              <a:buNone/>
              <a:defRPr sz="1400" b="1" i="0" u="none" strike="noStrike" cap="none">
                <a:solidFill>
                  <a:schemeClr val="dk2"/>
                </a:solidFill>
                <a:latin typeface="Arial"/>
                <a:ea typeface="Arial"/>
                <a:cs typeface="Arial"/>
                <a:sym typeface="Arial"/>
              </a:defRPr>
            </a:lvl3pPr>
            <a:lvl4pPr marL="0" marR="0" lvl="3" indent="0" algn="ctr">
              <a:spcBef>
                <a:spcPts val="0"/>
              </a:spcBef>
              <a:spcAft>
                <a:spcPts val="0"/>
              </a:spcAft>
              <a:buNone/>
              <a:defRPr sz="1400" b="1" i="0" u="none" strike="noStrike" cap="none">
                <a:solidFill>
                  <a:schemeClr val="dk2"/>
                </a:solidFill>
                <a:latin typeface="Arial"/>
                <a:ea typeface="Arial"/>
                <a:cs typeface="Arial"/>
                <a:sym typeface="Arial"/>
              </a:defRPr>
            </a:lvl4pPr>
            <a:lvl5pPr marL="0" marR="0" lvl="4" indent="0" algn="ctr">
              <a:spcBef>
                <a:spcPts val="0"/>
              </a:spcBef>
              <a:spcAft>
                <a:spcPts val="0"/>
              </a:spcAft>
              <a:buNone/>
              <a:defRPr sz="1400" b="1" i="0" u="none" strike="noStrike" cap="none">
                <a:solidFill>
                  <a:schemeClr val="dk2"/>
                </a:solidFill>
                <a:latin typeface="Arial"/>
                <a:ea typeface="Arial"/>
                <a:cs typeface="Arial"/>
                <a:sym typeface="Arial"/>
              </a:defRPr>
            </a:lvl5pPr>
            <a:lvl6pPr marL="0" marR="0" lvl="5" indent="0" algn="ctr">
              <a:spcBef>
                <a:spcPts val="0"/>
              </a:spcBef>
              <a:spcAft>
                <a:spcPts val="0"/>
              </a:spcAft>
              <a:buNone/>
              <a:defRPr sz="1400" b="1" i="0" u="none" strike="noStrike" cap="none">
                <a:solidFill>
                  <a:schemeClr val="dk2"/>
                </a:solidFill>
                <a:latin typeface="Arial"/>
                <a:ea typeface="Arial"/>
                <a:cs typeface="Arial"/>
                <a:sym typeface="Arial"/>
              </a:defRPr>
            </a:lvl6pPr>
            <a:lvl7pPr marL="0" marR="0" lvl="6" indent="0" algn="ctr">
              <a:spcBef>
                <a:spcPts val="0"/>
              </a:spcBef>
              <a:spcAft>
                <a:spcPts val="0"/>
              </a:spcAft>
              <a:buNone/>
              <a:defRPr sz="1400" b="1" i="0" u="none" strike="noStrike" cap="none">
                <a:solidFill>
                  <a:schemeClr val="dk2"/>
                </a:solidFill>
                <a:latin typeface="Arial"/>
                <a:ea typeface="Arial"/>
                <a:cs typeface="Arial"/>
                <a:sym typeface="Arial"/>
              </a:defRPr>
            </a:lvl7pPr>
            <a:lvl8pPr marL="0" marR="0" lvl="7" indent="0" algn="ctr">
              <a:spcBef>
                <a:spcPts val="0"/>
              </a:spcBef>
              <a:spcAft>
                <a:spcPts val="0"/>
              </a:spcAft>
              <a:buNone/>
              <a:defRPr sz="1400" b="1" i="0" u="none" strike="noStrike" cap="none">
                <a:solidFill>
                  <a:schemeClr val="dk2"/>
                </a:solidFill>
                <a:latin typeface="Arial"/>
                <a:ea typeface="Arial"/>
                <a:cs typeface="Arial"/>
                <a:sym typeface="Arial"/>
              </a:defRPr>
            </a:lvl8pPr>
            <a:lvl9pPr marL="0" marR="0" lvl="8" indent="0" algn="ctr">
              <a:spcBef>
                <a:spcPts val="0"/>
              </a:spcBef>
              <a:spcAft>
                <a:spcPts val="0"/>
              </a:spcAft>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Twentieth Century"/>
              <a:buNone/>
              <a:defRPr sz="4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1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1"/>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
        <p:nvSpPr>
          <p:cNvPr id="87" name="Google Shape;87;p11"/>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2"/>
          <p:cNvSpPr/>
          <p:nvPr/>
        </p:nvSpPr>
        <p:spPr>
          <a:xfrm>
            <a:off x="-9525" y="4572000"/>
            <a:ext cx="9144000" cy="88741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0" name="Google Shape;90;p12"/>
          <p:cNvSpPr/>
          <p:nvPr/>
        </p:nvSpPr>
        <p:spPr>
          <a:xfrm>
            <a:off x="-9525" y="4664075"/>
            <a:ext cx="1463675" cy="7127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1" name="Google Shape;91;p12"/>
          <p:cNvSpPr/>
          <p:nvPr/>
        </p:nvSpPr>
        <p:spPr>
          <a:xfrm>
            <a:off x="1544638" y="4654550"/>
            <a:ext cx="7599362" cy="7127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2" name="Google Shape;92;p12"/>
          <p:cNvSpPr/>
          <p:nvPr/>
        </p:nvSpPr>
        <p:spPr>
          <a:xfrm>
            <a:off x="1447800" y="0"/>
            <a:ext cx="100013" cy="6867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3" name="Google Shape;93;p12"/>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12"/>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a:spLocks noGrp="1"/>
          </p:cNvSpPr>
          <p:nvPr>
            <p:ph type="pic" idx="2"/>
          </p:nvPr>
        </p:nvSpPr>
        <p:spPr>
          <a:xfrm>
            <a:off x="1560576" y="0"/>
            <a:ext cx="7583424" cy="4568952"/>
          </a:xfrm>
          <a:prstGeom prst="rect">
            <a:avLst/>
          </a:prstGeom>
          <a:solidFill>
            <a:srgbClr val="CFDECC"/>
          </a:solidFill>
          <a:ln>
            <a:noFill/>
          </a:ln>
        </p:spPr>
        <p:txBody>
          <a:bodyPr spcFirstLastPara="1" wrap="square" lIns="91425" tIns="45700" rIns="91425" bIns="45700" anchor="t" anchorCtr="0">
            <a:no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rgbClr val="9BBB59"/>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rgbClr val="8064A2"/>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96" name="Google Shape;96;p12"/>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2"/>
          <p:cNvSpPr txBox="1">
            <a:spLocks noGrp="1"/>
          </p:cNvSpPr>
          <p:nvPr>
            <p:ph type="sldNum" idx="12"/>
          </p:nvPr>
        </p:nvSpPr>
        <p:spPr>
          <a:xfrm>
            <a:off x="0" y="4667250"/>
            <a:ext cx="1447800" cy="66357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8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28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28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28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28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28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28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28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28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98" name="Google Shape;98;p12"/>
          <p:cNvSpPr txBox="1">
            <a:spLocks noGrp="1"/>
          </p:cNvSpPr>
          <p:nvPr>
            <p:ph type="ftr" idx="11"/>
          </p:nvPr>
        </p:nvSpPr>
        <p:spPr>
          <a:xfrm>
            <a:off x="1600200" y="6248400"/>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Hosted by ALCTS, Association for Library Collections and Technical Services</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2pPr>
            <a:lvl3pPr marR="0" lvl="2"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3pPr>
            <a:lvl4pPr marR="0" lvl="3"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4pPr>
            <a:lvl5pPr marR="0" lvl="4"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5pPr>
            <a:lvl6pPr marR="0" lvl="5"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6pPr>
            <a:lvl7pPr marR="0" lvl="6"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7pPr>
            <a:lvl8pPr marR="0" lvl="7"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8pPr>
            <a:lvl9pPr marR="0" lvl="8" algn="l" rtl="0">
              <a:spcBef>
                <a:spcPts val="0"/>
              </a:spcBef>
              <a:spcAft>
                <a:spcPts val="0"/>
              </a:spcAft>
              <a:buSzPts val="1400"/>
              <a:buNone/>
              <a:defRPr sz="4400" b="0" i="0" u="none" strike="noStrike" cap="none">
                <a:solidFill>
                  <a:schemeClr val="lt2"/>
                </a:solidFill>
                <a:latin typeface="Twentieth Century"/>
                <a:ea typeface="Twentieth Century"/>
                <a:cs typeface="Twentieth Century"/>
                <a:sym typeface="Twentieth Century"/>
              </a:defRPr>
            </a:lvl9pPr>
          </a:lstStyle>
          <a:p>
            <a:endParaRPr/>
          </a:p>
        </p:txBody>
      </p:sp>
      <p:sp>
        <p:nvSpPr>
          <p:cNvPr id="7" name="Google Shape;7;p1"/>
          <p:cNvSpPr txBox="1">
            <a:spLocks noGrp="1"/>
          </p:cNvSpPr>
          <p:nvPr>
            <p:ph type="body" idx="1"/>
          </p:nvPr>
        </p:nvSpPr>
        <p:spPr>
          <a:xfrm>
            <a:off x="612775" y="1600200"/>
            <a:ext cx="8153400" cy="4525963"/>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9BBB59"/>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8064A2"/>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dirty="0"/>
          </a:p>
        </p:txBody>
      </p:sp>
      <p:sp>
        <p:nvSpPr>
          <p:cNvPr id="9" name="Google Shape;9;p1"/>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r>
              <a:rPr lang="en-US" dirty="0"/>
              <a:t>Hosted by ALCTS, Association for Library Collections and Technical Services</a:t>
            </a:r>
            <a:endParaRPr dirty="0"/>
          </a:p>
        </p:txBody>
      </p:sp>
      <p:sp>
        <p:nvSpPr>
          <p:cNvPr id="10" name="Google Shape;10;p1"/>
          <p:cNvSpPr/>
          <p:nvPr/>
        </p:nvSpPr>
        <p:spPr>
          <a:xfrm>
            <a:off x="0" y="1235075"/>
            <a:ext cx="9144000" cy="3190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 name="Google Shape;11;p1"/>
          <p:cNvSpPr/>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2" name="Google Shape;12;p1"/>
          <p:cNvSpPr/>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 name="Google Shape;13;p1"/>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2pPr>
            <a:lvl3pPr marR="0" lvl="2"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3pPr>
            <a:lvl4pPr marR="0" lvl="3"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4pPr>
            <a:lvl5pPr marR="0" lvl="4"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5pPr>
            <a:lvl6pPr marR="0" lvl="5"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6pPr>
            <a:lvl7pPr marR="0" lvl="6"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7pPr>
            <a:lvl8pPr marR="0" lvl="7"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8pPr>
            <a:lvl9pPr marR="0" lvl="8"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9pPr>
          </a:lstStyle>
          <a:p>
            <a:endParaRPr/>
          </a:p>
        </p:txBody>
      </p:sp>
      <p:sp>
        <p:nvSpPr>
          <p:cNvPr id="25" name="Google Shape;25;p3"/>
          <p:cNvSpPr txBox="1">
            <a:spLocks noGrp="1"/>
          </p:cNvSpPr>
          <p:nvPr>
            <p:ph type="body" idx="1"/>
          </p:nvPr>
        </p:nvSpPr>
        <p:spPr>
          <a:xfrm>
            <a:off x="612775" y="1600200"/>
            <a:ext cx="8153400" cy="4525963"/>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9BBB59"/>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8064A2"/>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6" name="Google Shape;26;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7" name="Google Shape;27;p3"/>
          <p:cNvSpPr txBox="1">
            <a:spLocks noGrp="1"/>
          </p:cNvSpPr>
          <p:nvPr>
            <p:ph type="ftr" idx="11"/>
          </p:nvPr>
        </p:nvSpPr>
        <p:spPr>
          <a:xfrm>
            <a:off x="609600" y="6248400"/>
            <a:ext cx="542131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endParaRPr dirty="0"/>
          </a:p>
        </p:txBody>
      </p:sp>
      <p:sp>
        <p:nvSpPr>
          <p:cNvPr id="28" name="Google Shape;28;p3"/>
          <p:cNvSpPr/>
          <p:nvPr/>
        </p:nvSpPr>
        <p:spPr>
          <a:xfrm>
            <a:off x="0" y="1235075"/>
            <a:ext cx="9144000" cy="3190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9" name="Google Shape;29;p3"/>
          <p:cNvSpPr/>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30" name="Google Shape;30;p3"/>
          <p:cNvSpPr/>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31" name="Google Shape;31;p3"/>
          <p:cNvSpPr txBox="1">
            <a:spLocks noGrp="1"/>
          </p:cNvSpPr>
          <p:nvPr>
            <p:ph type="sldNum" idx="12"/>
          </p:nvPr>
        </p:nvSpPr>
        <p:spPr>
          <a:xfrm>
            <a:off x="0" y="1271588"/>
            <a:ext cx="533400" cy="24447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eb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web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hyperlink" Target="https://www.quirko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dedoose.com/" TargetMode="External"/><Relationship Id="rId4" Type="http://schemas.openxmlformats.org/officeDocument/2006/relationships/hyperlink" Target="https://www.qsrinternational.com/nvivo/hom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hyperlink" Target="https://www.dulwichpicturegallery.org.uk/explore-the-collection/301-350/the-guardian-ange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nsuworks.nova.edu/tqr/vol17/iss42/3" TargetMode="External"/><Relationship Id="rId5" Type="http://schemas.openxmlformats.org/officeDocument/2006/relationships/hyperlink" Target="https://orca.byu.edu/IRB/IRBApproval.php" TargetMode="External"/><Relationship Id="rId4" Type="http://schemas.openxmlformats.org/officeDocument/2006/relationships/hyperlink" Target="https://thesislink.aut.ac.nz/?p=619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0" y="175852"/>
            <a:ext cx="9144000" cy="3200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4400"/>
              <a:buFont typeface="Noto Sans Symbols"/>
              <a:buNone/>
            </a:pPr>
            <a:r>
              <a:rPr lang="en-US" dirty="0"/>
              <a:t>WHAT ARE THEY SAYING?</a:t>
            </a:r>
            <a:br>
              <a:rPr lang="en-US" dirty="0"/>
            </a:br>
            <a:br>
              <a:rPr lang="en-US" sz="1600" dirty="0"/>
            </a:br>
            <a:r>
              <a:rPr lang="en-US" dirty="0"/>
              <a:t>HOW TO USE INTERVIEWS</a:t>
            </a:r>
            <a:br>
              <a:rPr lang="en-US" dirty="0"/>
            </a:br>
            <a:r>
              <a:rPr lang="en-US" dirty="0"/>
              <a:t>FOR RESEARCH AND ASSESSMENT </a:t>
            </a:r>
            <a:br>
              <a:rPr lang="en-US" dirty="0"/>
            </a:br>
            <a:r>
              <a:rPr lang="en-US" dirty="0"/>
              <a:t>IN LIBRARIES</a:t>
            </a:r>
            <a:endParaRPr dirty="0"/>
          </a:p>
        </p:txBody>
      </p:sp>
      <p:sp>
        <p:nvSpPr>
          <p:cNvPr id="119" name="Google Shape;119;p15"/>
          <p:cNvSpPr txBox="1">
            <a:spLocks noGrp="1"/>
          </p:cNvSpPr>
          <p:nvPr>
            <p:ph type="subTitle" idx="1"/>
          </p:nvPr>
        </p:nvSpPr>
        <p:spPr>
          <a:xfrm>
            <a:off x="304800" y="3622431"/>
            <a:ext cx="8382000" cy="21101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40"/>
              <a:buFont typeface="Noto Sans Symbols"/>
              <a:buNone/>
            </a:pPr>
            <a:r>
              <a:rPr lang="en-US" sz="2400" dirty="0"/>
              <a:t>August 26, 2020</a:t>
            </a:r>
          </a:p>
          <a:p>
            <a:pPr marL="0" lvl="0" indent="0" algn="ctr" rtl="0">
              <a:spcBef>
                <a:spcPts val="0"/>
              </a:spcBef>
              <a:spcAft>
                <a:spcPts val="0"/>
              </a:spcAft>
              <a:buSzPts val="1440"/>
              <a:buFont typeface="Noto Sans Symbols"/>
              <a:buNone/>
            </a:pPr>
            <a:endParaRPr lang="en-US" sz="1800" b="1" dirty="0"/>
          </a:p>
          <a:p>
            <a:pPr marL="0" lvl="0" indent="0" algn="ctr" rtl="0">
              <a:spcBef>
                <a:spcPts val="0"/>
              </a:spcBef>
              <a:spcAft>
                <a:spcPts val="0"/>
              </a:spcAft>
              <a:buSzPts val="1440"/>
              <a:buFont typeface="Noto Sans Symbols"/>
              <a:buNone/>
            </a:pPr>
            <a:r>
              <a:rPr lang="en-US" sz="2400" b="1" dirty="0"/>
              <a:t>Dan Broadbent</a:t>
            </a:r>
          </a:p>
          <a:p>
            <a:pPr marL="0" lvl="0" indent="0" algn="ctr">
              <a:spcBef>
                <a:spcPts val="0"/>
              </a:spcBef>
              <a:buSzPts val="1440"/>
            </a:pPr>
            <a:r>
              <a:rPr lang="en-US" sz="2400" dirty="0"/>
              <a:t>Physical and Mathematical Sciences Librarian</a:t>
            </a:r>
          </a:p>
          <a:p>
            <a:pPr marL="0" lvl="0" indent="0" algn="ctr">
              <a:spcBef>
                <a:spcPts val="0"/>
              </a:spcBef>
              <a:buSzPts val="1440"/>
            </a:pPr>
            <a:r>
              <a:rPr lang="en-US" sz="2400" dirty="0"/>
              <a:t>Brigham Young University</a:t>
            </a:r>
          </a:p>
          <a:p>
            <a:pPr marL="0" lvl="0" indent="0" algn="ctr">
              <a:spcBef>
                <a:spcPts val="0"/>
              </a:spcBef>
              <a:buSzPts val="1440"/>
            </a:pPr>
            <a:r>
              <a:rPr lang="en-US" sz="2000" dirty="0"/>
              <a:t>dan_broadbent@byu.edu</a:t>
            </a:r>
            <a:endParaRPr sz="2000" dirty="0"/>
          </a:p>
        </p:txBody>
      </p:sp>
      <p:sp>
        <p:nvSpPr>
          <p:cNvPr id="2" name="Footer Placeholder 1">
            <a:extLst>
              <a:ext uri="{FF2B5EF4-FFF2-40B4-BE49-F238E27FC236}">
                <a16:creationId xmlns:a16="http://schemas.microsoft.com/office/drawing/2014/main" id="{5E352F73-44BB-4BC8-AA6F-441A40121253}"/>
              </a:ext>
            </a:extLst>
          </p:cNvPr>
          <p:cNvSpPr>
            <a:spLocks noGrp="1"/>
          </p:cNvSpPr>
          <p:nvPr>
            <p:ph type="ftr" idx="11"/>
          </p:nvPr>
        </p:nvSpPr>
        <p:spPr>
          <a:xfrm>
            <a:off x="2428874" y="6218237"/>
            <a:ext cx="6451356" cy="365125"/>
          </a:xfrm>
        </p:spPr>
        <p:txBody>
          <a:bodyPr/>
          <a:lstStyle/>
          <a:p>
            <a:r>
              <a:rPr lang="en-US" dirty="0"/>
              <a:t>Hosted by ALCTS, Association for Library Collections and Technical Services</a:t>
            </a:r>
          </a:p>
        </p:txBody>
      </p:sp>
      <p:pic>
        <p:nvPicPr>
          <p:cNvPr id="4" name="Picture 3" descr="A person wearing a suit and tie smiling at the camera&#10;&#10;Description automatically generated">
            <a:extLst>
              <a:ext uri="{FF2B5EF4-FFF2-40B4-BE49-F238E27FC236}">
                <a16:creationId xmlns:a16="http://schemas.microsoft.com/office/drawing/2014/main" id="{B9DFCD71-2B86-478C-A1CB-5B6A52265ADB}"/>
              </a:ext>
            </a:extLst>
          </p:cNvPr>
          <p:cNvPicPr>
            <a:picLocks noChangeAspect="1"/>
          </p:cNvPicPr>
          <p:nvPr/>
        </p:nvPicPr>
        <p:blipFill>
          <a:blip r:embed="rId3"/>
          <a:stretch>
            <a:fillRect/>
          </a:stretch>
        </p:blipFill>
        <p:spPr>
          <a:xfrm>
            <a:off x="7875486" y="4264269"/>
            <a:ext cx="1136624" cy="15914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272750" y="228600"/>
            <a:ext cx="86763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Interviews: in-person or phone/video?</a:t>
            </a:r>
            <a:endParaRPr sz="4000" dirty="0"/>
          </a:p>
        </p:txBody>
      </p:sp>
      <p:sp>
        <p:nvSpPr>
          <p:cNvPr id="184" name="Google Shape;184;p25"/>
          <p:cNvSpPr txBox="1">
            <a:spLocks noGrp="1"/>
          </p:cNvSpPr>
          <p:nvPr>
            <p:ph type="body" idx="1"/>
          </p:nvPr>
        </p:nvSpPr>
        <p:spPr>
          <a:xfrm>
            <a:off x="272750" y="1600199"/>
            <a:ext cx="8676300" cy="4774223"/>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SzPct val="60000"/>
              <a:buNone/>
            </a:pPr>
            <a:r>
              <a:rPr lang="en-US" dirty="0"/>
              <a:t>To determine whether to do in-person or via phone/video, consider these factors:</a:t>
            </a:r>
            <a:endParaRPr dirty="0"/>
          </a:p>
          <a:p>
            <a:pPr lvl="0" algn="l" rtl="0">
              <a:spcBef>
                <a:spcPts val="700"/>
              </a:spcBef>
              <a:spcAft>
                <a:spcPts val="0"/>
              </a:spcAft>
              <a:buSzPct val="60000"/>
              <a:buFont typeface="Wingdings" panose="05000000000000000000" pitchFamily="2" charset="2"/>
              <a:buChar char="q"/>
            </a:pPr>
            <a:r>
              <a:rPr lang="en-US" dirty="0"/>
              <a:t>Time and financial costs.</a:t>
            </a:r>
            <a:endParaRPr dirty="0"/>
          </a:p>
          <a:p>
            <a:pPr lvl="0" algn="l" rtl="0">
              <a:spcBef>
                <a:spcPts val="0"/>
              </a:spcBef>
              <a:spcAft>
                <a:spcPts val="0"/>
              </a:spcAft>
              <a:buSzPct val="60000"/>
              <a:buFont typeface="Wingdings" panose="05000000000000000000" pitchFamily="2" charset="2"/>
              <a:buChar char="q"/>
            </a:pPr>
            <a:r>
              <a:rPr lang="en-US" dirty="0"/>
              <a:t>Geographical distribution of respondents.</a:t>
            </a:r>
            <a:endParaRPr dirty="0"/>
          </a:p>
          <a:p>
            <a:pPr lvl="0" algn="l" rtl="0">
              <a:spcBef>
                <a:spcPts val="0"/>
              </a:spcBef>
              <a:spcAft>
                <a:spcPts val="0"/>
              </a:spcAft>
              <a:buSzPct val="60000"/>
              <a:buFont typeface="Wingdings" panose="05000000000000000000" pitchFamily="2" charset="2"/>
              <a:buChar char="q"/>
            </a:pPr>
            <a:r>
              <a:rPr lang="en-US" dirty="0"/>
              <a:t>Sensitive or controversial topics.</a:t>
            </a:r>
            <a:endParaRPr dirty="0"/>
          </a:p>
          <a:p>
            <a:pPr lvl="0" algn="l" rtl="0">
              <a:spcBef>
                <a:spcPts val="0"/>
              </a:spcBef>
              <a:spcAft>
                <a:spcPts val="0"/>
              </a:spcAft>
              <a:buSzPct val="60000"/>
              <a:buFont typeface="Wingdings" panose="05000000000000000000" pitchFamily="2" charset="2"/>
              <a:buChar char="q"/>
            </a:pPr>
            <a:r>
              <a:rPr lang="en-US" dirty="0"/>
              <a:t>Technology problems.</a:t>
            </a:r>
            <a:endParaRPr dirty="0"/>
          </a:p>
          <a:p>
            <a:pPr lvl="0" algn="l" rtl="0">
              <a:spcBef>
                <a:spcPts val="0"/>
              </a:spcBef>
              <a:spcAft>
                <a:spcPts val="0"/>
              </a:spcAft>
              <a:buSzPct val="60000"/>
              <a:buFont typeface="Wingdings" panose="05000000000000000000" pitchFamily="2" charset="2"/>
              <a:buChar char="q"/>
            </a:pPr>
            <a:r>
              <a:rPr lang="en-US" dirty="0"/>
              <a:t>Interviewer safety.</a:t>
            </a:r>
            <a:endParaRPr dirty="0"/>
          </a:p>
          <a:p>
            <a:pPr lvl="0" algn="l" rtl="0">
              <a:spcBef>
                <a:spcPts val="0"/>
              </a:spcBef>
              <a:spcAft>
                <a:spcPts val="0"/>
              </a:spcAft>
              <a:buSzPct val="60000"/>
              <a:buFont typeface="Wingdings" panose="05000000000000000000" pitchFamily="2" charset="2"/>
              <a:buChar char="q"/>
            </a:pPr>
            <a:r>
              <a:rPr lang="en-US" dirty="0"/>
              <a:t>Note taking.</a:t>
            </a:r>
            <a:endParaRPr dirty="0"/>
          </a:p>
          <a:p>
            <a:pPr lvl="0" algn="l" rtl="0">
              <a:spcBef>
                <a:spcPts val="0"/>
              </a:spcBef>
              <a:spcAft>
                <a:spcPts val="0"/>
              </a:spcAft>
              <a:buSzPct val="60000"/>
              <a:buFont typeface="Wingdings" panose="05000000000000000000" pitchFamily="2" charset="2"/>
              <a:buChar char="q"/>
            </a:pPr>
            <a:r>
              <a:rPr lang="en-US" dirty="0"/>
              <a:t>Interaction effects.</a:t>
            </a:r>
            <a:endParaRPr dirty="0"/>
          </a:p>
          <a:p>
            <a:pPr lvl="0" algn="l" rtl="0">
              <a:spcBef>
                <a:spcPts val="0"/>
              </a:spcBef>
              <a:spcAft>
                <a:spcPts val="0"/>
              </a:spcAft>
              <a:buSzPct val="60000"/>
              <a:buFont typeface="Wingdings" panose="05000000000000000000" pitchFamily="2" charset="2"/>
              <a:buChar char="q"/>
            </a:pPr>
            <a:r>
              <a:rPr lang="en-US" dirty="0"/>
              <a:t>Nonverbal language and cues.</a:t>
            </a:r>
            <a:endParaRPr dirty="0"/>
          </a:p>
          <a:p>
            <a:pPr marL="0" lvl="0" indent="0" algn="l" rtl="0">
              <a:spcBef>
                <a:spcPts val="700"/>
              </a:spcBef>
              <a:spcAft>
                <a:spcPts val="0"/>
              </a:spcAft>
              <a:buSzPct val="60000"/>
              <a:buNone/>
            </a:pPr>
            <a:r>
              <a:rPr lang="en-US" sz="1600" dirty="0"/>
              <a:t>(Oltmann, 2016, table 1)</a:t>
            </a:r>
            <a:endParaRPr sz="1600" dirty="0"/>
          </a:p>
        </p:txBody>
      </p:sp>
      <p:pic>
        <p:nvPicPr>
          <p:cNvPr id="3" name="Picture 2" descr="A picture containing toy, doll, drawing&#10;&#10;Description automatically generated">
            <a:extLst>
              <a:ext uri="{FF2B5EF4-FFF2-40B4-BE49-F238E27FC236}">
                <a16:creationId xmlns:a16="http://schemas.microsoft.com/office/drawing/2014/main" id="{7986CFB1-AA20-4837-90E9-A5E420883D0A}"/>
              </a:ext>
            </a:extLst>
          </p:cNvPr>
          <p:cNvPicPr>
            <a:picLocks noChangeAspect="1"/>
          </p:cNvPicPr>
          <p:nvPr/>
        </p:nvPicPr>
        <p:blipFill>
          <a:blip r:embed="rId3"/>
          <a:stretch>
            <a:fillRect/>
          </a:stretch>
        </p:blipFill>
        <p:spPr>
          <a:xfrm>
            <a:off x="6540938" y="4703885"/>
            <a:ext cx="2453988" cy="1226994"/>
          </a:xfrm>
          <a:prstGeom prst="rect">
            <a:avLst/>
          </a:prstGeom>
        </p:spPr>
      </p:pic>
      <p:sp>
        <p:nvSpPr>
          <p:cNvPr id="6" name="TextBox 5">
            <a:extLst>
              <a:ext uri="{FF2B5EF4-FFF2-40B4-BE49-F238E27FC236}">
                <a16:creationId xmlns:a16="http://schemas.microsoft.com/office/drawing/2014/main" id="{AEBA7637-44E4-40C2-B0F9-AAB2BB81E575}"/>
              </a:ext>
            </a:extLst>
          </p:cNvPr>
          <p:cNvSpPr txBox="1"/>
          <p:nvPr/>
        </p:nvSpPr>
        <p:spPr>
          <a:xfrm>
            <a:off x="6737296" y="5935488"/>
            <a:ext cx="2061272" cy="276999"/>
          </a:xfrm>
          <a:prstGeom prst="rect">
            <a:avLst/>
          </a:prstGeom>
          <a:noFill/>
        </p:spPr>
        <p:txBody>
          <a:bodyPr wrap="square" rtlCol="0">
            <a:spAutoFit/>
          </a:bodyPr>
          <a:lstStyle/>
          <a:p>
            <a:r>
              <a:rPr lang="en-US" sz="600" dirty="0"/>
              <a:t>Drawing from https://blog.ripplecrm.com/telephone-interview-questions/</a:t>
            </a:r>
          </a:p>
        </p:txBody>
      </p:sp>
      <p:sp>
        <p:nvSpPr>
          <p:cNvPr id="9" name="TextBox 8">
            <a:extLst>
              <a:ext uri="{FF2B5EF4-FFF2-40B4-BE49-F238E27FC236}">
                <a16:creationId xmlns:a16="http://schemas.microsoft.com/office/drawing/2014/main" id="{864D1602-D13B-4D75-A678-01D9645A55CA}"/>
              </a:ext>
            </a:extLst>
          </p:cNvPr>
          <p:cNvSpPr txBox="1"/>
          <p:nvPr/>
        </p:nvSpPr>
        <p:spPr>
          <a:xfrm>
            <a:off x="7169543" y="3927044"/>
            <a:ext cx="1773107" cy="646331"/>
          </a:xfrm>
          <a:prstGeom prst="rect">
            <a:avLst/>
          </a:prstGeom>
          <a:noFill/>
        </p:spPr>
        <p:txBody>
          <a:bodyPr wrap="square" rtlCol="0">
            <a:spAutoFit/>
          </a:bodyPr>
          <a:lstStyle/>
          <a:p>
            <a:r>
              <a:rPr lang="en-US" sz="600" dirty="0"/>
              <a:t>Drawing from https://trailhead.salesforce.com/fr/content/learn/modules/strategies-for-successful-software-engineer-interviews/own-your-onsite-interview?trail_id=navigate-the-salesforce-hiring-process</a:t>
            </a:r>
          </a:p>
        </p:txBody>
      </p:sp>
      <p:pic>
        <p:nvPicPr>
          <p:cNvPr id="8" name="Picture 7">
            <a:extLst>
              <a:ext uri="{FF2B5EF4-FFF2-40B4-BE49-F238E27FC236}">
                <a16:creationId xmlns:a16="http://schemas.microsoft.com/office/drawing/2014/main" id="{C6C3747E-1521-4B98-A10D-CD267C47E079}"/>
              </a:ext>
            </a:extLst>
          </p:cNvPr>
          <p:cNvPicPr>
            <a:picLocks noChangeAspect="1"/>
          </p:cNvPicPr>
          <p:nvPr/>
        </p:nvPicPr>
        <p:blipFill>
          <a:blip r:embed="rId4"/>
          <a:stretch>
            <a:fillRect/>
          </a:stretch>
        </p:blipFill>
        <p:spPr>
          <a:xfrm>
            <a:off x="6776850" y="2257185"/>
            <a:ext cx="2558495" cy="1675814"/>
          </a:xfrm>
          <a:prstGeom prst="rect">
            <a:avLst/>
          </a:prstGeom>
        </p:spPr>
      </p:pic>
      <p:sp>
        <p:nvSpPr>
          <p:cNvPr id="11" name="Footer Placeholder 1">
            <a:extLst>
              <a:ext uri="{FF2B5EF4-FFF2-40B4-BE49-F238E27FC236}">
                <a16:creationId xmlns:a16="http://schemas.microsoft.com/office/drawing/2014/main" id="{B60954E6-2DFA-4AA9-B255-3B17A15956A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4">
                                            <p:txEl>
                                              <p:pRg st="0" end="0"/>
                                            </p:txEl>
                                          </p:spTgt>
                                        </p:tgtEl>
                                        <p:attrNameLst>
                                          <p:attrName>style.visibility</p:attrName>
                                        </p:attrNameLst>
                                      </p:cBhvr>
                                      <p:to>
                                        <p:strVal val="visible"/>
                                      </p:to>
                                    </p:set>
                                    <p:anim calcmode="lin" valueType="num">
                                      <p:cBhvr additive="base">
                                        <p:cTn id="23"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4">
                                            <p:txEl>
                                              <p:pRg st="1" end="1"/>
                                            </p:txEl>
                                          </p:spTgt>
                                        </p:tgtEl>
                                        <p:attrNameLst>
                                          <p:attrName>style.visibility</p:attrName>
                                        </p:attrNameLst>
                                      </p:cBhvr>
                                      <p:to>
                                        <p:strVal val="visible"/>
                                      </p:to>
                                    </p:set>
                                    <p:anim calcmode="lin" valueType="num">
                                      <p:cBhvr additive="base">
                                        <p:cTn id="29"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4">
                                            <p:txEl>
                                              <p:pRg st="2" end="2"/>
                                            </p:txEl>
                                          </p:spTgt>
                                        </p:tgtEl>
                                        <p:attrNameLst>
                                          <p:attrName>style.visibility</p:attrName>
                                        </p:attrNameLst>
                                      </p:cBhvr>
                                      <p:to>
                                        <p:strVal val="visible"/>
                                      </p:to>
                                    </p:set>
                                    <p:anim calcmode="lin" valueType="num">
                                      <p:cBhvr additive="base">
                                        <p:cTn id="35" dur="500" fill="hold"/>
                                        <p:tgtEl>
                                          <p:spTgt spid="18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4">
                                            <p:txEl>
                                              <p:pRg st="3" end="3"/>
                                            </p:txEl>
                                          </p:spTgt>
                                        </p:tgtEl>
                                        <p:attrNameLst>
                                          <p:attrName>style.visibility</p:attrName>
                                        </p:attrNameLst>
                                      </p:cBhvr>
                                      <p:to>
                                        <p:strVal val="visible"/>
                                      </p:to>
                                    </p:set>
                                    <p:anim calcmode="lin" valueType="num">
                                      <p:cBhvr additive="base">
                                        <p:cTn id="41" dur="500" fill="hold"/>
                                        <p:tgtEl>
                                          <p:spTgt spid="18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4">
                                            <p:txEl>
                                              <p:pRg st="4" end="4"/>
                                            </p:txEl>
                                          </p:spTgt>
                                        </p:tgtEl>
                                        <p:attrNameLst>
                                          <p:attrName>style.visibility</p:attrName>
                                        </p:attrNameLst>
                                      </p:cBhvr>
                                      <p:to>
                                        <p:strVal val="visible"/>
                                      </p:to>
                                    </p:set>
                                    <p:anim calcmode="lin" valueType="num">
                                      <p:cBhvr additive="base">
                                        <p:cTn id="47" dur="500" fill="hold"/>
                                        <p:tgtEl>
                                          <p:spTgt spid="18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4">
                                            <p:txEl>
                                              <p:pRg st="5" end="5"/>
                                            </p:txEl>
                                          </p:spTgt>
                                        </p:tgtEl>
                                        <p:attrNameLst>
                                          <p:attrName>style.visibility</p:attrName>
                                        </p:attrNameLst>
                                      </p:cBhvr>
                                      <p:to>
                                        <p:strVal val="visible"/>
                                      </p:to>
                                    </p:set>
                                    <p:anim calcmode="lin" valueType="num">
                                      <p:cBhvr additive="base">
                                        <p:cTn id="53" dur="500" fill="hold"/>
                                        <p:tgtEl>
                                          <p:spTgt spid="18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4">
                                            <p:txEl>
                                              <p:pRg st="6" end="6"/>
                                            </p:txEl>
                                          </p:spTgt>
                                        </p:tgtEl>
                                        <p:attrNameLst>
                                          <p:attrName>style.visibility</p:attrName>
                                        </p:attrNameLst>
                                      </p:cBhvr>
                                      <p:to>
                                        <p:strVal val="visible"/>
                                      </p:to>
                                    </p:set>
                                    <p:anim calcmode="lin" valueType="num">
                                      <p:cBhvr additive="base">
                                        <p:cTn id="59" dur="500" fill="hold"/>
                                        <p:tgtEl>
                                          <p:spTgt spid="18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4">
                                            <p:txEl>
                                              <p:pRg st="7" end="7"/>
                                            </p:txEl>
                                          </p:spTgt>
                                        </p:tgtEl>
                                        <p:attrNameLst>
                                          <p:attrName>style.visibility</p:attrName>
                                        </p:attrNameLst>
                                      </p:cBhvr>
                                      <p:to>
                                        <p:strVal val="visible"/>
                                      </p:to>
                                    </p:set>
                                    <p:anim calcmode="lin" valueType="num">
                                      <p:cBhvr additive="base">
                                        <p:cTn id="65" dur="500" fill="hold"/>
                                        <p:tgtEl>
                                          <p:spTgt spid="18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4">
                                            <p:txEl>
                                              <p:pRg st="8" end="8"/>
                                            </p:txEl>
                                          </p:spTgt>
                                        </p:tgtEl>
                                        <p:attrNameLst>
                                          <p:attrName>style.visibility</p:attrName>
                                        </p:attrNameLst>
                                      </p:cBhvr>
                                      <p:to>
                                        <p:strVal val="visible"/>
                                      </p:to>
                                    </p:set>
                                    <p:anim calcmode="lin" valueType="num">
                                      <p:cBhvr additive="base">
                                        <p:cTn id="71" dur="500" fill="hold"/>
                                        <p:tgtEl>
                                          <p:spTgt spid="18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4">
                                            <p:txEl>
                                              <p:pRg st="8" end="8"/>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4">
                                            <p:txEl>
                                              <p:pRg st="9" end="9"/>
                                            </p:txEl>
                                          </p:spTgt>
                                        </p:tgtEl>
                                        <p:attrNameLst>
                                          <p:attrName>style.visibility</p:attrName>
                                        </p:attrNameLst>
                                      </p:cBhvr>
                                      <p:to>
                                        <p:strVal val="visible"/>
                                      </p:to>
                                    </p:set>
                                    <p:anim calcmode="lin" valueType="num">
                                      <p:cBhvr additive="base">
                                        <p:cTn id="75" dur="500" fill="hold"/>
                                        <p:tgtEl>
                                          <p:spTgt spid="18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uiExpand="1" build="p"/>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299875" y="228600"/>
            <a:ext cx="8625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A thought on phone/video interviews</a:t>
            </a:r>
            <a:endParaRPr sz="4000" dirty="0"/>
          </a:p>
        </p:txBody>
      </p:sp>
      <p:sp>
        <p:nvSpPr>
          <p:cNvPr id="190" name="Google Shape;190;p26"/>
          <p:cNvSpPr txBox="1">
            <a:spLocks noGrp="1"/>
          </p:cNvSpPr>
          <p:nvPr>
            <p:ph type="body" idx="1"/>
          </p:nvPr>
        </p:nvSpPr>
        <p:spPr>
          <a:xfrm>
            <a:off x="376675" y="1600200"/>
            <a:ext cx="8312700" cy="4495800"/>
          </a:xfrm>
          <a:prstGeom prst="rect">
            <a:avLst/>
          </a:prstGeom>
        </p:spPr>
        <p:txBody>
          <a:bodyPr spcFirstLastPara="1" wrap="square" lIns="91425" tIns="45700" rIns="91425" bIns="45700" anchor="t" anchorCtr="0">
            <a:noAutofit/>
          </a:bodyPr>
          <a:lstStyle/>
          <a:p>
            <a:pPr marL="0" lvl="0" indent="0" algn="l" rtl="0">
              <a:lnSpc>
                <a:spcPct val="90000"/>
              </a:lnSpc>
              <a:spcBef>
                <a:spcPts val="700"/>
              </a:spcBef>
              <a:spcAft>
                <a:spcPts val="0"/>
              </a:spcAft>
              <a:buSzPct val="60000"/>
              <a:buNone/>
            </a:pPr>
            <a:r>
              <a:rPr lang="en-US" dirty="0"/>
              <a:t>While phone/video interviews are convenient and can save time and travel expenses...</a:t>
            </a:r>
            <a:endParaRPr dirty="0"/>
          </a:p>
          <a:p>
            <a:pPr lvl="0" algn="l" rtl="0">
              <a:lnSpc>
                <a:spcPct val="90000"/>
              </a:lnSpc>
              <a:spcBef>
                <a:spcPts val="700"/>
              </a:spcBef>
              <a:spcAft>
                <a:spcPts val="0"/>
              </a:spcAft>
              <a:buSzPct val="60000"/>
              <a:buFont typeface="Wingdings" panose="05000000000000000000" pitchFamily="2" charset="2"/>
              <a:buChar char="q"/>
            </a:pPr>
            <a:r>
              <a:rPr lang="en-US" dirty="0"/>
              <a:t>They will not allow as much of a personal connection to be made. </a:t>
            </a:r>
            <a:endParaRPr dirty="0"/>
          </a:p>
          <a:p>
            <a:pPr lvl="0" algn="l" rtl="0">
              <a:lnSpc>
                <a:spcPct val="90000"/>
              </a:lnSpc>
              <a:spcBef>
                <a:spcPts val="0"/>
              </a:spcBef>
              <a:spcAft>
                <a:spcPts val="0"/>
              </a:spcAft>
              <a:buSzPct val="60000"/>
              <a:buFont typeface="Wingdings" panose="05000000000000000000" pitchFamily="2" charset="2"/>
              <a:buChar char="q"/>
            </a:pPr>
            <a:r>
              <a:rPr lang="en-US" dirty="0"/>
              <a:t>The recording quality will likely be lower.</a:t>
            </a:r>
            <a:endParaRPr dirty="0"/>
          </a:p>
          <a:p>
            <a:pPr lvl="1" algn="l" rtl="0">
              <a:lnSpc>
                <a:spcPct val="90000"/>
              </a:lnSpc>
              <a:spcBef>
                <a:spcPts val="0"/>
              </a:spcBef>
              <a:spcAft>
                <a:spcPts val="0"/>
              </a:spcAft>
              <a:buSzPct val="60000"/>
              <a:buFont typeface="Wingdings" panose="05000000000000000000" pitchFamily="2" charset="2"/>
              <a:buChar char="q"/>
            </a:pPr>
            <a:r>
              <a:rPr lang="en-US" dirty="0"/>
              <a:t>(which will affect auto transcribing accuracy)</a:t>
            </a:r>
            <a:endParaRPr dirty="0"/>
          </a:p>
        </p:txBody>
      </p:sp>
      <p:pic>
        <p:nvPicPr>
          <p:cNvPr id="191" name="Google Shape;191;p26"/>
          <p:cNvPicPr preferRelativeResize="0"/>
          <p:nvPr/>
        </p:nvPicPr>
        <p:blipFill>
          <a:blip r:embed="rId3">
            <a:alphaModFix/>
          </a:blip>
          <a:stretch>
            <a:fillRect/>
          </a:stretch>
        </p:blipFill>
        <p:spPr>
          <a:xfrm>
            <a:off x="3055608" y="4425916"/>
            <a:ext cx="3114133" cy="1751687"/>
          </a:xfrm>
          <a:prstGeom prst="rect">
            <a:avLst/>
          </a:prstGeom>
          <a:noFill/>
          <a:ln>
            <a:noFill/>
          </a:ln>
        </p:spPr>
      </p:pic>
      <p:sp>
        <p:nvSpPr>
          <p:cNvPr id="192" name="Google Shape;192;p26"/>
          <p:cNvSpPr txBox="1"/>
          <p:nvPr/>
        </p:nvSpPr>
        <p:spPr>
          <a:xfrm>
            <a:off x="2993538" y="6127800"/>
            <a:ext cx="3361366" cy="349200"/>
          </a:xfrm>
          <a:prstGeom prst="rect">
            <a:avLst/>
          </a:prstGeom>
          <a:noFill/>
          <a:ln>
            <a:noFill/>
          </a:ln>
        </p:spPr>
        <p:txBody>
          <a:bodyPr spcFirstLastPara="1" wrap="square" lIns="91425" tIns="91425" rIns="91425" bIns="91425" anchor="t" anchorCtr="0">
            <a:noAutofit/>
          </a:bodyPr>
          <a:lstStyle/>
          <a:p>
            <a:pPr lvl="0"/>
            <a:r>
              <a:rPr lang="en-US" sz="600" dirty="0">
                <a:latin typeface="+mn-lt"/>
                <a:ea typeface="Twentieth Century"/>
                <a:cs typeface="Twentieth Century"/>
                <a:sym typeface="Twentieth Century"/>
              </a:rPr>
              <a:t>Drawing by David Lynch from https://www.payetteforward.com/what-is-video-calling-how-to-make-video-calls-on-iphone-android/</a:t>
            </a:r>
          </a:p>
        </p:txBody>
      </p:sp>
      <p:sp>
        <p:nvSpPr>
          <p:cNvPr id="8" name="Footer Placeholder 1">
            <a:extLst>
              <a:ext uri="{FF2B5EF4-FFF2-40B4-BE49-F238E27FC236}">
                <a16:creationId xmlns:a16="http://schemas.microsoft.com/office/drawing/2014/main" id="{625C7BE7-C2DC-478C-BA6A-21AD8B1BE9FB}"/>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fill="hold"/>
                                        <p:tgtEl>
                                          <p:spTgt spid="191"/>
                                        </p:tgtEl>
                                        <p:attrNameLst>
                                          <p:attrName>ppt_x</p:attrName>
                                        </p:attrNameLst>
                                      </p:cBhvr>
                                      <p:tavLst>
                                        <p:tav tm="0">
                                          <p:val>
                                            <p:strVal val="#ppt_x"/>
                                          </p:val>
                                        </p:tav>
                                        <p:tav tm="100000">
                                          <p:val>
                                            <p:strVal val="#ppt_x"/>
                                          </p:val>
                                        </p:tav>
                                      </p:tavLst>
                                    </p:anim>
                                    <p:anim calcmode="lin" valueType="num">
                                      <p:cBhvr additive="base">
                                        <p:cTn id="8" dur="500" fill="hold"/>
                                        <p:tgtEl>
                                          <p:spTgt spid="1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
                                        </p:tgtEl>
                                        <p:attrNameLst>
                                          <p:attrName>style.visibility</p:attrName>
                                        </p:attrNameLst>
                                      </p:cBhvr>
                                      <p:to>
                                        <p:strVal val="visible"/>
                                      </p:to>
                                    </p:set>
                                    <p:anim calcmode="lin" valueType="num">
                                      <p:cBhvr additive="base">
                                        <p:cTn id="11" dur="500" fill="hold"/>
                                        <p:tgtEl>
                                          <p:spTgt spid="192"/>
                                        </p:tgtEl>
                                        <p:attrNameLst>
                                          <p:attrName>ppt_x</p:attrName>
                                        </p:attrNameLst>
                                      </p:cBhvr>
                                      <p:tavLst>
                                        <p:tav tm="0">
                                          <p:val>
                                            <p:strVal val="#ppt_x"/>
                                          </p:val>
                                        </p:tav>
                                        <p:tav tm="100000">
                                          <p:val>
                                            <p:strVal val="#ppt_x"/>
                                          </p:val>
                                        </p:tav>
                                      </p:tavLst>
                                    </p:anim>
                                    <p:anim calcmode="lin" valueType="num">
                                      <p:cBhvr additive="base">
                                        <p:cTn id="12" dur="500" fill="hold"/>
                                        <p:tgtEl>
                                          <p:spTgt spid="1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0">
                                            <p:txEl>
                                              <p:pRg st="0" end="0"/>
                                            </p:txEl>
                                          </p:spTgt>
                                        </p:tgtEl>
                                        <p:attrNameLst>
                                          <p:attrName>style.visibility</p:attrName>
                                        </p:attrNameLst>
                                      </p:cBhvr>
                                      <p:to>
                                        <p:strVal val="visible"/>
                                      </p:to>
                                    </p:set>
                                    <p:anim calcmode="lin" valueType="num">
                                      <p:cBhvr additive="base">
                                        <p:cTn id="15" dur="500" fill="hold"/>
                                        <p:tgtEl>
                                          <p:spTgt spid="19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0">
                                            <p:txEl>
                                              <p:pRg st="1" end="1"/>
                                            </p:txEl>
                                          </p:spTgt>
                                        </p:tgtEl>
                                        <p:attrNameLst>
                                          <p:attrName>style.visibility</p:attrName>
                                        </p:attrNameLst>
                                      </p:cBhvr>
                                      <p:to>
                                        <p:strVal val="visible"/>
                                      </p:to>
                                    </p:set>
                                    <p:anim calcmode="lin" valueType="num">
                                      <p:cBhvr additive="base">
                                        <p:cTn id="21" dur="500" fill="hold"/>
                                        <p:tgtEl>
                                          <p:spTgt spid="19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0">
                                            <p:txEl>
                                              <p:pRg st="2" end="2"/>
                                            </p:txEl>
                                          </p:spTgt>
                                        </p:tgtEl>
                                        <p:attrNameLst>
                                          <p:attrName>style.visibility</p:attrName>
                                        </p:attrNameLst>
                                      </p:cBhvr>
                                      <p:to>
                                        <p:strVal val="visible"/>
                                      </p:to>
                                    </p:set>
                                    <p:anim calcmode="lin" valueType="num">
                                      <p:cBhvr additive="base">
                                        <p:cTn id="27"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0">
                                            <p:txEl>
                                              <p:pRg st="3" end="3"/>
                                            </p:txEl>
                                          </p:spTgt>
                                        </p:tgtEl>
                                        <p:attrNameLst>
                                          <p:attrName>style.visibility</p:attrName>
                                        </p:attrNameLst>
                                      </p:cBhvr>
                                      <p:to>
                                        <p:strVal val="visible"/>
                                      </p:to>
                                    </p:set>
                                    <p:anim calcmode="lin" valueType="num">
                                      <p:cBhvr additive="base">
                                        <p:cTn id="31" dur="500" fill="hold"/>
                                        <p:tgtEl>
                                          <p:spTgt spid="19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uiExpand="1" build="p"/>
      <p:bldP spid="1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Types of Interviews</a:t>
            </a:r>
            <a:endParaRPr dirty="0"/>
          </a:p>
        </p:txBody>
      </p:sp>
      <p:sp>
        <p:nvSpPr>
          <p:cNvPr id="198" name="Google Shape;198;p27"/>
          <p:cNvSpPr txBox="1">
            <a:spLocks noGrp="1"/>
          </p:cNvSpPr>
          <p:nvPr>
            <p:ph type="body" idx="1"/>
          </p:nvPr>
        </p:nvSpPr>
        <p:spPr>
          <a:xfrm>
            <a:off x="612648" y="1600200"/>
            <a:ext cx="8153400" cy="4862146"/>
          </a:xfrm>
          <a:prstGeom prst="rect">
            <a:avLst/>
          </a:prstGeom>
        </p:spPr>
        <p:txBody>
          <a:bodyPr spcFirstLastPara="1" wrap="square" lIns="91425" tIns="45700" rIns="91425" bIns="45700" anchor="t" anchorCtr="0">
            <a:noAutofit/>
          </a:bodyPr>
          <a:lstStyle/>
          <a:p>
            <a:pPr marL="160020" lvl="0" indent="0" algn="l" rtl="0">
              <a:spcBef>
                <a:spcPts val="700"/>
              </a:spcBef>
              <a:spcAft>
                <a:spcPts val="0"/>
              </a:spcAft>
              <a:buSzPct val="60000"/>
              <a:buNone/>
            </a:pPr>
            <a:r>
              <a:rPr lang="en-US" dirty="0"/>
              <a:t>Structured</a:t>
            </a:r>
            <a:endParaRPr dirty="0"/>
          </a:p>
          <a:p>
            <a:pPr lvl="1" algn="l" rtl="0">
              <a:spcBef>
                <a:spcPts val="0"/>
              </a:spcBef>
              <a:spcAft>
                <a:spcPts val="0"/>
              </a:spcAft>
              <a:buSzPct val="60000"/>
              <a:buFont typeface="Wingdings" panose="05000000000000000000" pitchFamily="2" charset="2"/>
              <a:buChar char="q"/>
            </a:pPr>
            <a:r>
              <a:rPr lang="en-US" dirty="0"/>
              <a:t>Ask the same questions to each participant.</a:t>
            </a:r>
            <a:endParaRPr dirty="0"/>
          </a:p>
          <a:p>
            <a:pPr lvl="1" algn="l" rtl="0">
              <a:spcBef>
                <a:spcPts val="0"/>
              </a:spcBef>
              <a:spcAft>
                <a:spcPts val="0"/>
              </a:spcAft>
              <a:buSzPct val="60000"/>
              <a:buFont typeface="Wingdings" panose="05000000000000000000" pitchFamily="2" charset="2"/>
              <a:buChar char="q"/>
            </a:pPr>
            <a:r>
              <a:rPr lang="en-US" dirty="0"/>
              <a:t>Can be limiting.</a:t>
            </a:r>
            <a:endParaRPr dirty="0"/>
          </a:p>
          <a:p>
            <a:pPr marL="160020" lvl="0" indent="0" algn="l" rtl="0">
              <a:spcBef>
                <a:spcPts val="0"/>
              </a:spcBef>
              <a:spcAft>
                <a:spcPts val="0"/>
              </a:spcAft>
              <a:buSzPct val="60000"/>
              <a:buNone/>
            </a:pPr>
            <a:r>
              <a:rPr lang="en-US" dirty="0"/>
              <a:t>Semi-structured</a:t>
            </a:r>
            <a:endParaRPr dirty="0"/>
          </a:p>
          <a:p>
            <a:pPr lvl="1" algn="l" rtl="0">
              <a:spcBef>
                <a:spcPts val="0"/>
              </a:spcBef>
              <a:spcAft>
                <a:spcPts val="0"/>
              </a:spcAft>
              <a:buSzPct val="60000"/>
              <a:buFont typeface="Wingdings" panose="05000000000000000000" pitchFamily="2" charset="2"/>
              <a:buChar char="q"/>
            </a:pPr>
            <a:r>
              <a:rPr lang="en-US" dirty="0"/>
              <a:t>Set of guiding questions.</a:t>
            </a:r>
            <a:endParaRPr dirty="0"/>
          </a:p>
          <a:p>
            <a:pPr lvl="1" algn="l" rtl="0">
              <a:spcBef>
                <a:spcPts val="0"/>
              </a:spcBef>
              <a:spcAft>
                <a:spcPts val="0"/>
              </a:spcAft>
              <a:buSzPct val="60000"/>
              <a:buFont typeface="Wingdings" panose="05000000000000000000" pitchFamily="2" charset="2"/>
              <a:buChar char="q"/>
            </a:pPr>
            <a:r>
              <a:rPr lang="en-US" dirty="0"/>
              <a:t>Allows for more flexibility.</a:t>
            </a:r>
            <a:endParaRPr dirty="0"/>
          </a:p>
          <a:p>
            <a:pPr marL="160020" lvl="0" indent="0" algn="l" rtl="0">
              <a:spcBef>
                <a:spcPts val="0"/>
              </a:spcBef>
              <a:spcAft>
                <a:spcPts val="0"/>
              </a:spcAft>
              <a:buSzPct val="60000"/>
              <a:buNone/>
            </a:pPr>
            <a:r>
              <a:rPr lang="en-US" dirty="0"/>
              <a:t>Unstructured</a:t>
            </a:r>
            <a:endParaRPr dirty="0"/>
          </a:p>
          <a:p>
            <a:pPr lvl="1" algn="l" rtl="0">
              <a:spcBef>
                <a:spcPts val="0"/>
              </a:spcBef>
              <a:spcAft>
                <a:spcPts val="0"/>
              </a:spcAft>
              <a:buSzPct val="60000"/>
              <a:buFont typeface="Wingdings" panose="05000000000000000000" pitchFamily="2" charset="2"/>
              <a:buChar char="q"/>
            </a:pPr>
            <a:r>
              <a:rPr lang="en-US" dirty="0"/>
              <a:t>Interviewer has idea they want to pursue.</a:t>
            </a:r>
            <a:endParaRPr dirty="0"/>
          </a:p>
          <a:p>
            <a:pPr lvl="1" algn="l" rtl="0">
              <a:spcBef>
                <a:spcPts val="0"/>
              </a:spcBef>
              <a:spcAft>
                <a:spcPts val="0"/>
              </a:spcAft>
              <a:buSzPct val="60000"/>
              <a:buFont typeface="Wingdings" panose="05000000000000000000" pitchFamily="2" charset="2"/>
              <a:buChar char="q"/>
            </a:pPr>
            <a:r>
              <a:rPr lang="en-US" dirty="0"/>
              <a:t>Proceeds like a conversation.</a:t>
            </a:r>
            <a:endParaRPr dirty="0"/>
          </a:p>
          <a:p>
            <a:pPr marL="0" lvl="0" indent="0" algn="r" rtl="0">
              <a:spcBef>
                <a:spcPts val="700"/>
              </a:spcBef>
              <a:spcAft>
                <a:spcPts val="0"/>
              </a:spcAft>
              <a:buSzPct val="60000"/>
              <a:buNone/>
            </a:pPr>
            <a:r>
              <a:rPr lang="en-US" sz="1600" dirty="0"/>
              <a:t>(Wilson, 2012, p. 96)</a:t>
            </a:r>
            <a:endParaRPr sz="1600" dirty="0"/>
          </a:p>
        </p:txBody>
      </p:sp>
      <p:sp>
        <p:nvSpPr>
          <p:cNvPr id="6" name="Footer Placeholder 1">
            <a:extLst>
              <a:ext uri="{FF2B5EF4-FFF2-40B4-BE49-F238E27FC236}">
                <a16:creationId xmlns:a16="http://schemas.microsoft.com/office/drawing/2014/main" id="{0990B254-9548-42F5-976D-5FD945D8695A}"/>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fill="hold"/>
                                        <p:tgtEl>
                                          <p:spTgt spid="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anim calcmode="lin" valueType="num">
                                      <p:cBhvr additive="base">
                                        <p:cTn id="11" dur="500" fill="hold"/>
                                        <p:tgtEl>
                                          <p:spTgt spid="19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anim calcmode="lin" valueType="num">
                                      <p:cBhvr additive="base">
                                        <p:cTn id="15" dur="500" fill="hold"/>
                                        <p:tgtEl>
                                          <p:spTgt spid="19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8">
                                            <p:txEl>
                                              <p:pRg st="3" end="3"/>
                                            </p:txEl>
                                          </p:spTgt>
                                        </p:tgtEl>
                                        <p:attrNameLst>
                                          <p:attrName>style.visibility</p:attrName>
                                        </p:attrNameLst>
                                      </p:cBhvr>
                                      <p:to>
                                        <p:strVal val="visible"/>
                                      </p:to>
                                    </p:set>
                                    <p:anim calcmode="lin" valueType="num">
                                      <p:cBhvr additive="base">
                                        <p:cTn id="21" dur="500" fill="hold"/>
                                        <p:tgtEl>
                                          <p:spTgt spid="19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8">
                                            <p:txEl>
                                              <p:pRg st="4" end="4"/>
                                            </p:txEl>
                                          </p:spTgt>
                                        </p:tgtEl>
                                        <p:attrNameLst>
                                          <p:attrName>style.visibility</p:attrName>
                                        </p:attrNameLst>
                                      </p:cBhvr>
                                      <p:to>
                                        <p:strVal val="visible"/>
                                      </p:to>
                                    </p:set>
                                    <p:anim calcmode="lin" valueType="num">
                                      <p:cBhvr additive="base">
                                        <p:cTn id="25" dur="500" fill="hold"/>
                                        <p:tgtEl>
                                          <p:spTgt spid="19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8">
                                            <p:txEl>
                                              <p:pRg st="5" end="5"/>
                                            </p:txEl>
                                          </p:spTgt>
                                        </p:tgtEl>
                                        <p:attrNameLst>
                                          <p:attrName>style.visibility</p:attrName>
                                        </p:attrNameLst>
                                      </p:cBhvr>
                                      <p:to>
                                        <p:strVal val="visible"/>
                                      </p:to>
                                    </p:set>
                                    <p:anim calcmode="lin" valueType="num">
                                      <p:cBhvr additive="base">
                                        <p:cTn id="29" dur="500" fill="hold"/>
                                        <p:tgtEl>
                                          <p:spTgt spid="19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8">
                                            <p:txEl>
                                              <p:pRg st="6" end="6"/>
                                            </p:txEl>
                                          </p:spTgt>
                                        </p:tgtEl>
                                        <p:attrNameLst>
                                          <p:attrName>style.visibility</p:attrName>
                                        </p:attrNameLst>
                                      </p:cBhvr>
                                      <p:to>
                                        <p:strVal val="visible"/>
                                      </p:to>
                                    </p:set>
                                    <p:anim calcmode="lin" valueType="num">
                                      <p:cBhvr additive="base">
                                        <p:cTn id="35" dur="500" fill="hold"/>
                                        <p:tgtEl>
                                          <p:spTgt spid="19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8">
                                            <p:txEl>
                                              <p:pRg st="7" end="7"/>
                                            </p:txEl>
                                          </p:spTgt>
                                        </p:tgtEl>
                                        <p:attrNameLst>
                                          <p:attrName>style.visibility</p:attrName>
                                        </p:attrNameLst>
                                      </p:cBhvr>
                                      <p:to>
                                        <p:strVal val="visible"/>
                                      </p:to>
                                    </p:set>
                                    <p:anim calcmode="lin" valueType="num">
                                      <p:cBhvr additive="base">
                                        <p:cTn id="39" dur="500" fill="hold"/>
                                        <p:tgtEl>
                                          <p:spTgt spid="19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8">
                                            <p:txEl>
                                              <p:pRg st="8" end="8"/>
                                            </p:txEl>
                                          </p:spTgt>
                                        </p:tgtEl>
                                        <p:attrNameLst>
                                          <p:attrName>style.visibility</p:attrName>
                                        </p:attrNameLst>
                                      </p:cBhvr>
                                      <p:to>
                                        <p:strVal val="visible"/>
                                      </p:to>
                                    </p:set>
                                    <p:anim calcmode="lin" valueType="num">
                                      <p:cBhvr additive="base">
                                        <p:cTn id="43" dur="500" fill="hold"/>
                                        <p:tgtEl>
                                          <p:spTgt spid="19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8">
                                            <p:txEl>
                                              <p:pRg st="9" end="9"/>
                                            </p:txEl>
                                          </p:spTgt>
                                        </p:tgtEl>
                                        <p:attrNameLst>
                                          <p:attrName>style.visibility</p:attrName>
                                        </p:attrNameLst>
                                      </p:cBhvr>
                                      <p:to>
                                        <p:strVal val="visible"/>
                                      </p:to>
                                    </p:set>
                                    <p:anim calcmode="lin" valueType="num">
                                      <p:cBhvr additive="base">
                                        <p:cTn id="47" dur="500" fill="hold"/>
                                        <p:tgtEl>
                                          <p:spTgt spid="19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Choosing interview candidates</a:t>
            </a:r>
            <a:endParaRPr dirty="0"/>
          </a:p>
        </p:txBody>
      </p:sp>
      <p:sp>
        <p:nvSpPr>
          <p:cNvPr id="204" name="Google Shape;204;p28"/>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lvl="0">
              <a:spcBef>
                <a:spcPts val="0"/>
              </a:spcBef>
              <a:buSzPct val="60000"/>
              <a:buFont typeface="Wingdings" panose="05000000000000000000" pitchFamily="2" charset="2"/>
              <a:buChar char="q"/>
            </a:pPr>
            <a:r>
              <a:rPr lang="en-US" dirty="0"/>
              <a:t>Choose someone who is as </a:t>
            </a:r>
            <a:r>
              <a:rPr lang="en-US" b="1" dirty="0"/>
              <a:t>directly involved </a:t>
            </a:r>
            <a:r>
              <a:rPr lang="en-US" dirty="0"/>
              <a:t>with what you are researching as possible.</a:t>
            </a:r>
          </a:p>
          <a:p>
            <a:pPr marL="160020" lvl="0" indent="0">
              <a:spcBef>
                <a:spcPts val="0"/>
              </a:spcBef>
              <a:buSzPct val="60000"/>
              <a:buNone/>
            </a:pPr>
            <a:endParaRPr lang="en-US" dirty="0"/>
          </a:p>
          <a:p>
            <a:pPr lvl="0" algn="l" rtl="0">
              <a:lnSpc>
                <a:spcPct val="90000"/>
              </a:lnSpc>
              <a:spcBef>
                <a:spcPts val="0"/>
              </a:spcBef>
              <a:spcAft>
                <a:spcPts val="0"/>
              </a:spcAft>
              <a:buSzPct val="60000"/>
              <a:buFont typeface="Wingdings" panose="05000000000000000000" pitchFamily="2" charset="2"/>
              <a:buChar char="q"/>
            </a:pPr>
            <a:r>
              <a:rPr lang="en-US" dirty="0"/>
              <a:t>Conduct interviews in a </a:t>
            </a:r>
            <a:r>
              <a:rPr lang="en-US" b="1" dirty="0"/>
              <a:t>timely manner</a:t>
            </a:r>
            <a:r>
              <a:rPr lang="en-US" dirty="0"/>
              <a:t>, as soon as possible to the related event you are researching.</a:t>
            </a:r>
          </a:p>
        </p:txBody>
      </p:sp>
      <p:sp>
        <p:nvSpPr>
          <p:cNvPr id="6" name="Footer Placeholder 1">
            <a:extLst>
              <a:ext uri="{FF2B5EF4-FFF2-40B4-BE49-F238E27FC236}">
                <a16:creationId xmlns:a16="http://schemas.microsoft.com/office/drawing/2014/main" id="{612EF3FD-9A7D-47C2-8147-ECFA8C711C1B}"/>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 calcmode="lin" valueType="num">
                                      <p:cBhvr additive="base">
                                        <p:cTn id="13"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lvl="0"/>
            <a:r>
              <a:rPr lang="en-US" dirty="0"/>
              <a:t>Choosing interview candidates</a:t>
            </a:r>
            <a:endParaRPr dirty="0"/>
          </a:p>
        </p:txBody>
      </p:sp>
      <p:sp>
        <p:nvSpPr>
          <p:cNvPr id="204" name="Google Shape;204;p28"/>
          <p:cNvSpPr txBox="1">
            <a:spLocks noGrp="1"/>
          </p:cNvSpPr>
          <p:nvPr>
            <p:ph type="body" idx="1"/>
          </p:nvPr>
        </p:nvSpPr>
        <p:spPr>
          <a:xfrm>
            <a:off x="612648" y="1600200"/>
            <a:ext cx="8153400" cy="5029200"/>
          </a:xfrm>
          <a:prstGeom prst="rect">
            <a:avLst/>
          </a:prstGeom>
          <a:noFill/>
          <a:ln>
            <a:noFill/>
          </a:ln>
        </p:spPr>
        <p:txBody>
          <a:bodyPr spcFirstLastPara="1" wrap="square" lIns="91425" tIns="45700" rIns="91425" bIns="45700" anchor="t" anchorCtr="0">
            <a:noAutofit/>
          </a:bodyPr>
          <a:lstStyle/>
          <a:p>
            <a:pPr lvl="0">
              <a:spcBef>
                <a:spcPts val="0"/>
              </a:spcBef>
              <a:buSzPct val="60000"/>
              <a:buFont typeface="Wingdings" panose="05000000000000000000" pitchFamily="2" charset="2"/>
              <a:buChar char="q"/>
            </a:pPr>
            <a:r>
              <a:rPr lang="en-US" b="1" dirty="0"/>
              <a:t>Avoid selection bias</a:t>
            </a:r>
            <a:r>
              <a:rPr lang="en-US" dirty="0"/>
              <a:t>; choose a variety of people with diverse perspectives. However…</a:t>
            </a:r>
          </a:p>
          <a:p>
            <a:pPr lvl="1">
              <a:spcBef>
                <a:spcPts val="0"/>
              </a:spcBef>
              <a:buSzPct val="60000"/>
              <a:buFont typeface="Wingdings" panose="05000000000000000000" pitchFamily="2" charset="2"/>
              <a:buChar char="q"/>
            </a:pPr>
            <a:r>
              <a:rPr lang="en-US" dirty="0"/>
              <a:t>while you may want to have different ages, genders, races, etc. represented in your sample, if your study is to determine the needs of teenagers using your library, it won’t make sense to include elderly patrons. </a:t>
            </a:r>
          </a:p>
          <a:p>
            <a:pPr lvl="2">
              <a:spcBef>
                <a:spcPts val="0"/>
              </a:spcBef>
              <a:buSzPct val="60000"/>
              <a:buFont typeface="Wingdings" panose="05000000000000000000" pitchFamily="2" charset="2"/>
              <a:buChar char="q"/>
            </a:pPr>
            <a:r>
              <a:rPr lang="en-US" i="1" dirty="0"/>
              <a:t>Random sampling vs. deliberate selection. </a:t>
            </a:r>
          </a:p>
          <a:p>
            <a:pPr lvl="1">
              <a:spcBef>
                <a:spcPts val="0"/>
              </a:spcBef>
              <a:buSzPct val="60000"/>
              <a:buFont typeface="Wingdings" panose="05000000000000000000" pitchFamily="2" charset="2"/>
              <a:buChar char="q"/>
            </a:pPr>
            <a:r>
              <a:rPr lang="en-US" dirty="0"/>
              <a:t>In general, be careful to select people from among the demographics of the group you want to study without inadvertently choosing people you happen to prefer for some personal reason. </a:t>
            </a:r>
            <a:r>
              <a:rPr lang="en-US" sz="1600" dirty="0"/>
              <a:t>(Collier 1995) </a:t>
            </a:r>
            <a:endParaRPr sz="1600" dirty="0"/>
          </a:p>
        </p:txBody>
      </p:sp>
      <p:sp>
        <p:nvSpPr>
          <p:cNvPr id="6" name="Footer Placeholder 1">
            <a:extLst>
              <a:ext uri="{FF2B5EF4-FFF2-40B4-BE49-F238E27FC236}">
                <a16:creationId xmlns:a16="http://schemas.microsoft.com/office/drawing/2014/main" id="{3361241A-C8E0-4D55-A2BC-E3315BE81C0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1488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
                                            <p:txEl>
                                              <p:pRg st="1" end="1"/>
                                            </p:txEl>
                                          </p:spTgt>
                                        </p:tgtEl>
                                        <p:attrNameLst>
                                          <p:attrName>style.visibility</p:attrName>
                                        </p:attrNameLst>
                                      </p:cBhvr>
                                      <p:to>
                                        <p:strVal val="visible"/>
                                      </p:to>
                                    </p:set>
                                    <p:anim calcmode="lin" valueType="num">
                                      <p:cBhvr additive="base">
                                        <p:cTn id="13"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 calcmode="lin" valueType="num">
                                      <p:cBhvr additive="base">
                                        <p:cTn id="17"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
                                            <p:txEl>
                                              <p:pRg st="3" end="3"/>
                                            </p:txEl>
                                          </p:spTgt>
                                        </p:tgtEl>
                                        <p:attrNameLst>
                                          <p:attrName>style.visibility</p:attrName>
                                        </p:attrNameLst>
                                      </p:cBhvr>
                                      <p:to>
                                        <p:strVal val="visible"/>
                                      </p:to>
                                    </p:set>
                                    <p:anim calcmode="lin" valueType="num">
                                      <p:cBhvr additive="base">
                                        <p:cTn id="23" dur="500" fill="hold"/>
                                        <p:tgtEl>
                                          <p:spTgt spid="20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lvl="0"/>
            <a:r>
              <a:rPr lang="en-US" dirty="0"/>
              <a:t>How many interviews?</a:t>
            </a:r>
            <a:endParaRPr dirty="0"/>
          </a:p>
        </p:txBody>
      </p:sp>
      <p:sp>
        <p:nvSpPr>
          <p:cNvPr id="204" name="Google Shape;204;p28"/>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a:spcBef>
                <a:spcPts val="0"/>
              </a:spcBef>
              <a:buSzPct val="60000"/>
              <a:buFont typeface="Wingdings" panose="05000000000000000000" pitchFamily="2" charset="2"/>
              <a:buChar char="q"/>
            </a:pPr>
            <a:r>
              <a:rPr lang="en-US" dirty="0"/>
              <a:t>Depends on the nature of the research you are conducting and when you reach “saturation” (the point at which no new themes are identified by conducting further interviews). </a:t>
            </a:r>
          </a:p>
          <a:p>
            <a:pPr marL="160020" indent="0">
              <a:spcBef>
                <a:spcPts val="0"/>
              </a:spcBef>
              <a:buSzPct val="60000"/>
              <a:buNone/>
            </a:pPr>
            <a:endParaRPr lang="en-US" dirty="0"/>
          </a:p>
          <a:p>
            <a:pPr>
              <a:spcBef>
                <a:spcPts val="0"/>
              </a:spcBef>
              <a:buSzPct val="60000"/>
              <a:buFont typeface="Wingdings" panose="05000000000000000000" pitchFamily="2" charset="2"/>
              <a:buChar char="q"/>
            </a:pPr>
            <a:r>
              <a:rPr lang="en-US" b="1" dirty="0"/>
              <a:t>Generally speaking, 15 – 20 </a:t>
            </a:r>
            <a:r>
              <a:rPr lang="en-US" dirty="0"/>
              <a:t>is a reasonable range to work with. </a:t>
            </a:r>
            <a:r>
              <a:rPr lang="en-US" sz="1900" dirty="0"/>
              <a:t>(Baker and Edwards, 2012)</a:t>
            </a:r>
          </a:p>
          <a:p>
            <a:pPr marL="160020" indent="0">
              <a:spcBef>
                <a:spcPts val="0"/>
              </a:spcBef>
              <a:buSzPct val="60000"/>
              <a:buNone/>
            </a:pPr>
            <a:endParaRPr lang="en-US" sz="1900" dirty="0"/>
          </a:p>
          <a:p>
            <a:pPr lvl="0" algn="l" rtl="0">
              <a:lnSpc>
                <a:spcPct val="90000"/>
              </a:lnSpc>
              <a:spcBef>
                <a:spcPts val="0"/>
              </a:spcBef>
              <a:spcAft>
                <a:spcPts val="0"/>
              </a:spcAft>
              <a:buSzPct val="60000"/>
              <a:buFont typeface="Wingdings" panose="05000000000000000000" pitchFamily="2" charset="2"/>
              <a:buChar char="q"/>
            </a:pPr>
            <a:r>
              <a:rPr lang="en-US" dirty="0"/>
              <a:t>Resist the temptation to be an over-achiever…</a:t>
            </a:r>
          </a:p>
          <a:p>
            <a:pPr lvl="1">
              <a:lnSpc>
                <a:spcPct val="90000"/>
              </a:lnSpc>
              <a:spcBef>
                <a:spcPts val="0"/>
              </a:spcBef>
              <a:buSzPct val="60000"/>
              <a:buFont typeface="Wingdings" panose="05000000000000000000" pitchFamily="2" charset="2"/>
              <a:buChar char="q"/>
            </a:pPr>
            <a:r>
              <a:rPr lang="en-US" dirty="0"/>
              <a:t>The whole process will take a lot of time and too many interviews will just compound this. </a:t>
            </a:r>
          </a:p>
          <a:p>
            <a:pPr lvl="1">
              <a:spcBef>
                <a:spcPts val="0"/>
              </a:spcBef>
              <a:buSzPct val="60000"/>
              <a:buFont typeface="Wingdings" panose="05000000000000000000" pitchFamily="2" charset="2"/>
              <a:buChar char="q"/>
            </a:pPr>
            <a:r>
              <a:rPr lang="en-US" i="1" dirty="0"/>
              <a:t>I recently did 39 interviews – yeah, too many.</a:t>
            </a:r>
          </a:p>
        </p:txBody>
      </p:sp>
      <p:sp>
        <p:nvSpPr>
          <p:cNvPr id="6" name="Footer Placeholder 1">
            <a:extLst>
              <a:ext uri="{FF2B5EF4-FFF2-40B4-BE49-F238E27FC236}">
                <a16:creationId xmlns:a16="http://schemas.microsoft.com/office/drawing/2014/main" id="{862E99E9-7553-493D-A49C-BAF8EF697658}"/>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1263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 calcmode="lin" valueType="num">
                                      <p:cBhvr additive="base">
                                        <p:cTn id="13"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
                                            <p:txEl>
                                              <p:pRg st="4" end="4"/>
                                            </p:txEl>
                                          </p:spTgt>
                                        </p:tgtEl>
                                        <p:attrNameLst>
                                          <p:attrName>style.visibility</p:attrName>
                                        </p:attrNameLst>
                                      </p:cBhvr>
                                      <p:to>
                                        <p:strVal val="visible"/>
                                      </p:to>
                                    </p:set>
                                    <p:anim calcmode="lin" valueType="num">
                                      <p:cBhvr additive="base">
                                        <p:cTn id="19" dur="500" fill="hold"/>
                                        <p:tgtEl>
                                          <p:spTgt spid="20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
                                            <p:txEl>
                                              <p:pRg st="5" end="5"/>
                                            </p:txEl>
                                          </p:spTgt>
                                        </p:tgtEl>
                                        <p:attrNameLst>
                                          <p:attrName>style.visibility</p:attrName>
                                        </p:attrNameLst>
                                      </p:cBhvr>
                                      <p:to>
                                        <p:strVal val="visible"/>
                                      </p:to>
                                    </p:set>
                                    <p:anim calcmode="lin" valueType="num">
                                      <p:cBhvr additive="base">
                                        <p:cTn id="23" dur="500" fill="hold"/>
                                        <p:tgtEl>
                                          <p:spTgt spid="20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
                                            <p:txEl>
                                              <p:pRg st="6" end="6"/>
                                            </p:txEl>
                                          </p:spTgt>
                                        </p:tgtEl>
                                        <p:attrNameLst>
                                          <p:attrName>style.visibility</p:attrName>
                                        </p:attrNameLst>
                                      </p:cBhvr>
                                      <p:to>
                                        <p:strVal val="visible"/>
                                      </p:to>
                                    </p:set>
                                    <p:anim calcmode="lin" valueType="num">
                                      <p:cBhvr additive="base">
                                        <p:cTn id="27" dur="500" fill="hold"/>
                                        <p:tgtEl>
                                          <p:spTgt spid="20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The interviewer</a:t>
            </a:r>
            <a:endParaRPr dirty="0"/>
          </a:p>
        </p:txBody>
      </p:sp>
      <p:sp>
        <p:nvSpPr>
          <p:cNvPr id="210" name="Google Shape;210;p29"/>
          <p:cNvSpPr txBox="1">
            <a:spLocks noGrp="1"/>
          </p:cNvSpPr>
          <p:nvPr>
            <p:ph type="body" idx="1"/>
          </p:nvPr>
        </p:nvSpPr>
        <p:spPr>
          <a:xfrm>
            <a:off x="612648" y="1600200"/>
            <a:ext cx="8153400" cy="4495800"/>
          </a:xfrm>
          <a:prstGeom prst="rect">
            <a:avLst/>
          </a:prstGeom>
        </p:spPr>
        <p:txBody>
          <a:bodyPr spcFirstLastPara="1" wrap="square" lIns="91425" tIns="45700" rIns="91425" bIns="45700" anchor="t" anchorCtr="0">
            <a:noAutofit/>
          </a:bodyPr>
          <a:lstStyle/>
          <a:p>
            <a:pPr lvl="0" algn="l" rtl="0">
              <a:spcBef>
                <a:spcPts val="700"/>
              </a:spcBef>
              <a:spcAft>
                <a:spcPts val="0"/>
              </a:spcAft>
              <a:buSzPct val="60000"/>
              <a:buFont typeface="Wingdings" panose="05000000000000000000" pitchFamily="2" charset="2"/>
              <a:buChar char="q"/>
            </a:pPr>
            <a:r>
              <a:rPr lang="en-US" dirty="0"/>
              <a:t>They will set the tone for the whole experience.</a:t>
            </a:r>
          </a:p>
          <a:p>
            <a:pPr lvl="1">
              <a:spcBef>
                <a:spcPts val="700"/>
              </a:spcBef>
              <a:buSzPct val="60000"/>
              <a:buFont typeface="Wingdings" panose="05000000000000000000" pitchFamily="2" charset="2"/>
              <a:buChar char="q"/>
            </a:pPr>
            <a:r>
              <a:rPr lang="en-US" dirty="0"/>
              <a:t>Library patrons are used to typical library workers being professional, helpful, and friendly.</a:t>
            </a:r>
          </a:p>
          <a:p>
            <a:pPr lvl="1">
              <a:spcBef>
                <a:spcPts val="700"/>
              </a:spcBef>
              <a:buSzPct val="60000"/>
              <a:buFont typeface="Wingdings" panose="05000000000000000000" pitchFamily="2" charset="2"/>
              <a:buChar char="q"/>
            </a:pPr>
            <a:r>
              <a:rPr lang="en-US" dirty="0"/>
              <a:t>The interviewer should be the same.</a:t>
            </a:r>
          </a:p>
          <a:p>
            <a:pPr lvl="0">
              <a:buSzPct val="60000"/>
              <a:buFont typeface="Wingdings" panose="05000000000000000000" pitchFamily="2" charset="2"/>
              <a:buChar char="q"/>
            </a:pPr>
            <a:r>
              <a:rPr lang="en-US" dirty="0"/>
              <a:t>They can inadvertently cause bias. </a:t>
            </a:r>
            <a:endParaRPr sz="1800" dirty="0"/>
          </a:p>
          <a:p>
            <a:pPr lvl="1">
              <a:spcBef>
                <a:spcPts val="700"/>
              </a:spcBef>
              <a:buSzPct val="60000"/>
              <a:buFont typeface="Wingdings" panose="05000000000000000000" pitchFamily="2" charset="2"/>
              <a:buChar char="q"/>
            </a:pPr>
            <a:r>
              <a:rPr lang="en-US" dirty="0"/>
              <a:t>They should practice asking questions and responding to comments in ways that don’t inject their own opinions.</a:t>
            </a:r>
          </a:p>
          <a:p>
            <a:pPr lvl="1">
              <a:spcBef>
                <a:spcPts val="700"/>
              </a:spcBef>
              <a:buSzPct val="60000"/>
              <a:buFont typeface="Wingdings" panose="05000000000000000000" pitchFamily="2" charset="2"/>
              <a:buChar char="q"/>
            </a:pPr>
            <a:r>
              <a:rPr lang="en-US" i="1" dirty="0"/>
              <a:t>Think pleasant and neutral.</a:t>
            </a:r>
          </a:p>
          <a:p>
            <a:pPr marL="605790" lvl="1" indent="0">
              <a:spcBef>
                <a:spcPts val="700"/>
              </a:spcBef>
              <a:buSzPct val="60000"/>
              <a:buNone/>
            </a:pPr>
            <a:r>
              <a:rPr lang="pt-BR" sz="2800" dirty="0"/>
              <a:t>				</a:t>
            </a:r>
            <a:r>
              <a:rPr lang="pt-BR" sz="1600" dirty="0"/>
              <a:t>(Valenzuela and Shrivastava, 2002)</a:t>
            </a:r>
            <a:endParaRPr lang="en-US" sz="1600" dirty="0"/>
          </a:p>
        </p:txBody>
      </p:sp>
      <p:sp>
        <p:nvSpPr>
          <p:cNvPr id="6" name="Footer Placeholder 1">
            <a:extLst>
              <a:ext uri="{FF2B5EF4-FFF2-40B4-BE49-F238E27FC236}">
                <a16:creationId xmlns:a16="http://schemas.microsoft.com/office/drawing/2014/main" id="{C38AE6AC-36D8-4ED6-8451-BA7B3BF07318}"/>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Picture 2" descr="A person standing in front of a window&#10;&#10;Description automatically generated">
            <a:extLst>
              <a:ext uri="{FF2B5EF4-FFF2-40B4-BE49-F238E27FC236}">
                <a16:creationId xmlns:a16="http://schemas.microsoft.com/office/drawing/2014/main" id="{97593FA8-2081-4640-93A1-B1D27C9CED40}"/>
              </a:ext>
            </a:extLst>
          </p:cNvPr>
          <p:cNvPicPr>
            <a:picLocks noChangeAspect="1"/>
          </p:cNvPicPr>
          <p:nvPr/>
        </p:nvPicPr>
        <p:blipFill>
          <a:blip r:embed="rId3"/>
          <a:stretch>
            <a:fillRect/>
          </a:stretch>
        </p:blipFill>
        <p:spPr>
          <a:xfrm>
            <a:off x="7138739" y="135932"/>
            <a:ext cx="1627309" cy="1083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500" fill="hold"/>
                                        <p:tgtEl>
                                          <p:spTgt spid="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anim calcmode="lin" valueType="num">
                                      <p:cBhvr additive="base">
                                        <p:cTn id="11" dur="500" fill="hold"/>
                                        <p:tgtEl>
                                          <p:spTgt spid="2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anim calcmode="lin" valueType="num">
                                      <p:cBhvr additive="base">
                                        <p:cTn id="15" dur="500" fill="hold"/>
                                        <p:tgtEl>
                                          <p:spTgt spid="2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0">
                                            <p:txEl>
                                              <p:pRg st="3" end="3"/>
                                            </p:txEl>
                                          </p:spTgt>
                                        </p:tgtEl>
                                        <p:attrNameLst>
                                          <p:attrName>style.visibility</p:attrName>
                                        </p:attrNameLst>
                                      </p:cBhvr>
                                      <p:to>
                                        <p:strVal val="visible"/>
                                      </p:to>
                                    </p:set>
                                    <p:anim calcmode="lin" valueType="num">
                                      <p:cBhvr additive="base">
                                        <p:cTn id="21" dur="500" fill="hold"/>
                                        <p:tgtEl>
                                          <p:spTgt spid="2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0">
                                            <p:txEl>
                                              <p:pRg st="4" end="4"/>
                                            </p:txEl>
                                          </p:spTgt>
                                        </p:tgtEl>
                                        <p:attrNameLst>
                                          <p:attrName>style.visibility</p:attrName>
                                        </p:attrNameLst>
                                      </p:cBhvr>
                                      <p:to>
                                        <p:strVal val="visible"/>
                                      </p:to>
                                    </p:set>
                                    <p:anim calcmode="lin" valueType="num">
                                      <p:cBhvr additive="base">
                                        <p:cTn id="25" dur="500" fill="hold"/>
                                        <p:tgtEl>
                                          <p:spTgt spid="2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0">
                                            <p:txEl>
                                              <p:pRg st="5" end="5"/>
                                            </p:txEl>
                                          </p:spTgt>
                                        </p:tgtEl>
                                        <p:attrNameLst>
                                          <p:attrName>style.visibility</p:attrName>
                                        </p:attrNameLst>
                                      </p:cBhvr>
                                      <p:to>
                                        <p:strVal val="visible"/>
                                      </p:to>
                                    </p:set>
                                    <p:anim calcmode="lin" valueType="num">
                                      <p:cBhvr additive="base">
                                        <p:cTn id="29" dur="500" fill="hold"/>
                                        <p:tgtEl>
                                          <p:spTgt spid="2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0">
                                            <p:txEl>
                                              <p:pRg st="6" end="6"/>
                                            </p:txEl>
                                          </p:spTgt>
                                        </p:tgtEl>
                                        <p:attrNameLst>
                                          <p:attrName>style.visibility</p:attrName>
                                        </p:attrNameLst>
                                      </p:cBhvr>
                                      <p:to>
                                        <p:strVal val="visible"/>
                                      </p:to>
                                    </p:set>
                                    <p:anim calcmode="lin" valueType="num">
                                      <p:cBhvr additive="base">
                                        <p:cTn id="33" dur="500" fill="hold"/>
                                        <p:tgtEl>
                                          <p:spTgt spid="21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Preparing the interviewer</a:t>
            </a:r>
            <a:endParaRPr dirty="0"/>
          </a:p>
        </p:txBody>
      </p:sp>
      <p:sp>
        <p:nvSpPr>
          <p:cNvPr id="210" name="Google Shape;210;p29"/>
          <p:cNvSpPr txBox="1">
            <a:spLocks noGrp="1"/>
          </p:cNvSpPr>
          <p:nvPr>
            <p:ph type="body" idx="1"/>
          </p:nvPr>
        </p:nvSpPr>
        <p:spPr>
          <a:xfrm>
            <a:off x="612648" y="1600200"/>
            <a:ext cx="8153400" cy="4495800"/>
          </a:xfrm>
          <a:prstGeom prst="rect">
            <a:avLst/>
          </a:prstGeom>
        </p:spPr>
        <p:txBody>
          <a:bodyPr spcFirstLastPara="1" wrap="square" lIns="91425" tIns="45700" rIns="91425" bIns="45700" anchor="t" anchorCtr="0">
            <a:noAutofit/>
          </a:bodyPr>
          <a:lstStyle/>
          <a:p>
            <a:pPr lvl="0" algn="l" rtl="0">
              <a:lnSpc>
                <a:spcPct val="90000"/>
              </a:lnSpc>
              <a:spcBef>
                <a:spcPts val="700"/>
              </a:spcBef>
              <a:spcAft>
                <a:spcPts val="0"/>
              </a:spcAft>
              <a:buSzPct val="60000"/>
              <a:buFont typeface="Wingdings" panose="05000000000000000000" pitchFamily="2" charset="2"/>
              <a:buChar char="q"/>
            </a:pPr>
            <a:r>
              <a:rPr lang="en-US" dirty="0"/>
              <a:t>Prepare them with ways to handle different types of people they may interview: </a:t>
            </a:r>
          </a:p>
          <a:p>
            <a:pPr lvl="1" algn="l" rtl="0">
              <a:lnSpc>
                <a:spcPct val="90000"/>
              </a:lnSpc>
              <a:spcBef>
                <a:spcPts val="0"/>
              </a:spcBef>
              <a:spcAft>
                <a:spcPts val="0"/>
              </a:spcAft>
              <a:buSzPct val="60000"/>
              <a:buFont typeface="Wingdings" panose="05000000000000000000" pitchFamily="2" charset="2"/>
              <a:buChar char="q"/>
            </a:pPr>
            <a:r>
              <a:rPr lang="en-US" dirty="0"/>
              <a:t>“dominant talkers, long-winded participants, the ‘expert’ type, argumentative types, and the shy person.”</a:t>
            </a:r>
          </a:p>
          <a:p>
            <a:pPr marL="605790" lvl="1" indent="0" algn="l" rtl="0">
              <a:lnSpc>
                <a:spcPct val="90000"/>
              </a:lnSpc>
              <a:spcBef>
                <a:spcPts val="0"/>
              </a:spcBef>
              <a:spcAft>
                <a:spcPts val="0"/>
              </a:spcAft>
              <a:buSzPct val="60000"/>
              <a:buNone/>
            </a:pPr>
            <a:endParaRPr lang="en-US" dirty="0"/>
          </a:p>
          <a:p>
            <a:pPr>
              <a:spcBef>
                <a:spcPts val="0"/>
              </a:spcBef>
              <a:buSzPct val="60000"/>
              <a:buFont typeface="Wingdings" panose="05000000000000000000" pitchFamily="2" charset="2"/>
              <a:buChar char="q"/>
            </a:pPr>
            <a:r>
              <a:rPr lang="en-US" dirty="0"/>
              <a:t>Have ready: </a:t>
            </a:r>
          </a:p>
          <a:p>
            <a:pPr lvl="1">
              <a:spcBef>
                <a:spcPts val="0"/>
              </a:spcBef>
              <a:buSzPct val="60000"/>
              <a:buFont typeface="Wingdings" panose="05000000000000000000" pitchFamily="2" charset="2"/>
              <a:buChar char="q"/>
            </a:pPr>
            <a:r>
              <a:rPr lang="en-US" dirty="0"/>
              <a:t>“techniques and tactics to move the interview along, quell a potential argument, or draw out a reticent participant” 								</a:t>
            </a:r>
            <a:r>
              <a:rPr lang="en-US" sz="1600" dirty="0"/>
              <a:t>(Wilson, 2012, p. 97)</a:t>
            </a:r>
            <a:endParaRPr sz="1600" dirty="0"/>
          </a:p>
        </p:txBody>
      </p:sp>
      <p:sp>
        <p:nvSpPr>
          <p:cNvPr id="6" name="Footer Placeholder 1">
            <a:extLst>
              <a:ext uri="{FF2B5EF4-FFF2-40B4-BE49-F238E27FC236}">
                <a16:creationId xmlns:a16="http://schemas.microsoft.com/office/drawing/2014/main" id="{B4782C2F-1B86-4D90-8C6B-62D074065AF6}"/>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3616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500" fill="hold"/>
                                        <p:tgtEl>
                                          <p:spTgt spid="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anim calcmode="lin" valueType="num">
                                      <p:cBhvr additive="base">
                                        <p:cTn id="11" dur="500" fill="hold"/>
                                        <p:tgtEl>
                                          <p:spTgt spid="2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0">
                                            <p:txEl>
                                              <p:pRg st="3" end="3"/>
                                            </p:txEl>
                                          </p:spTgt>
                                        </p:tgtEl>
                                        <p:attrNameLst>
                                          <p:attrName>style.visibility</p:attrName>
                                        </p:attrNameLst>
                                      </p:cBhvr>
                                      <p:to>
                                        <p:strVal val="visible"/>
                                      </p:to>
                                    </p:set>
                                    <p:anim calcmode="lin" valueType="num">
                                      <p:cBhvr additive="base">
                                        <p:cTn id="17" dur="500" fill="hold"/>
                                        <p:tgtEl>
                                          <p:spTgt spid="2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0">
                                            <p:txEl>
                                              <p:pRg st="4" end="4"/>
                                            </p:txEl>
                                          </p:spTgt>
                                        </p:tgtEl>
                                        <p:attrNameLst>
                                          <p:attrName>style.visibility</p:attrName>
                                        </p:attrNameLst>
                                      </p:cBhvr>
                                      <p:to>
                                        <p:strVal val="visible"/>
                                      </p:to>
                                    </p:set>
                                    <p:anim calcmode="lin" valueType="num">
                                      <p:cBhvr additive="base">
                                        <p:cTn id="21" dur="500" fill="hold"/>
                                        <p:tgtEl>
                                          <p:spTgt spid="2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To IRB or not to IRB?</a:t>
            </a:r>
            <a:endParaRPr dirty="0"/>
          </a:p>
        </p:txBody>
      </p:sp>
      <p:sp>
        <p:nvSpPr>
          <p:cNvPr id="216" name="Google Shape;216;p30"/>
          <p:cNvSpPr txBox="1">
            <a:spLocks noGrp="1"/>
          </p:cNvSpPr>
          <p:nvPr>
            <p:ph type="body" idx="1"/>
          </p:nvPr>
        </p:nvSpPr>
        <p:spPr>
          <a:xfrm>
            <a:off x="612648" y="1600200"/>
            <a:ext cx="8153400" cy="4495800"/>
          </a:xfrm>
          <a:prstGeom prst="rect">
            <a:avLst/>
          </a:prstGeom>
        </p:spPr>
        <p:txBody>
          <a:bodyPr spcFirstLastPara="1" wrap="square" lIns="91425" tIns="45700" rIns="91425" bIns="45700" anchor="t" anchorCtr="0">
            <a:noAutofit/>
          </a:bodyPr>
          <a:lstStyle/>
          <a:p>
            <a:pPr lvl="0" algn="l" rtl="0">
              <a:spcBef>
                <a:spcPts val="700"/>
              </a:spcBef>
              <a:spcAft>
                <a:spcPts val="0"/>
              </a:spcAft>
              <a:buSzPct val="60000"/>
              <a:buFont typeface="Wingdings" panose="05000000000000000000" pitchFamily="2" charset="2"/>
              <a:buChar char="q"/>
            </a:pPr>
            <a:r>
              <a:rPr lang="en-US" dirty="0"/>
              <a:t>IRB stands for Institutional Review Board.</a:t>
            </a:r>
            <a:endParaRPr dirty="0"/>
          </a:p>
          <a:p>
            <a:pPr lvl="0" algn="l" rtl="0">
              <a:spcBef>
                <a:spcPts val="0"/>
              </a:spcBef>
              <a:spcAft>
                <a:spcPts val="0"/>
              </a:spcAft>
              <a:buSzPct val="60000"/>
              <a:buFont typeface="Wingdings" panose="05000000000000000000" pitchFamily="2" charset="2"/>
              <a:buChar char="q"/>
            </a:pPr>
            <a:r>
              <a:rPr lang="en-US" dirty="0"/>
              <a:t>They are charged with protecting people who are subjects of research.</a:t>
            </a:r>
            <a:endParaRPr dirty="0"/>
          </a:p>
          <a:p>
            <a:pPr lvl="0" algn="l" rtl="0">
              <a:spcBef>
                <a:spcPts val="0"/>
              </a:spcBef>
              <a:spcAft>
                <a:spcPts val="0"/>
              </a:spcAft>
              <a:buSzPct val="60000"/>
              <a:buFont typeface="Wingdings" panose="05000000000000000000" pitchFamily="2" charset="2"/>
              <a:buChar char="q"/>
            </a:pPr>
            <a:r>
              <a:rPr lang="en-US" dirty="0"/>
              <a:t>Most universities have one.</a:t>
            </a:r>
          </a:p>
          <a:p>
            <a:pPr lvl="0">
              <a:spcBef>
                <a:spcPts val="0"/>
              </a:spcBef>
              <a:buSzPct val="60000"/>
              <a:buFont typeface="Wingdings" panose="05000000000000000000" pitchFamily="2" charset="2"/>
              <a:buChar char="q"/>
            </a:pPr>
            <a:r>
              <a:rPr lang="en-US" dirty="0"/>
              <a:t>If you are not sure if your organization has one,</a:t>
            </a:r>
          </a:p>
          <a:p>
            <a:pPr lvl="1">
              <a:spcBef>
                <a:spcPts val="0"/>
              </a:spcBef>
              <a:buSzPct val="60000"/>
              <a:buFont typeface="Wingdings" panose="05000000000000000000" pitchFamily="2" charset="2"/>
              <a:buChar char="q"/>
            </a:pPr>
            <a:r>
              <a:rPr lang="en-US" dirty="0"/>
              <a:t>check with the municipality, school district, or business that your library is part of to see how they would handle research that might need IRB approval.</a:t>
            </a:r>
            <a:endParaRPr dirty="0"/>
          </a:p>
        </p:txBody>
      </p:sp>
      <p:sp>
        <p:nvSpPr>
          <p:cNvPr id="6" name="Footer Placeholder 1">
            <a:extLst>
              <a:ext uri="{FF2B5EF4-FFF2-40B4-BE49-F238E27FC236}">
                <a16:creationId xmlns:a16="http://schemas.microsoft.com/office/drawing/2014/main" id="{6EC1FB00-EEF6-40D4-80CB-0DC1E61434C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Picture 2" descr="A picture containing drawing&#10;&#10;Description automatically generated">
            <a:extLst>
              <a:ext uri="{FF2B5EF4-FFF2-40B4-BE49-F238E27FC236}">
                <a16:creationId xmlns:a16="http://schemas.microsoft.com/office/drawing/2014/main" id="{62DA7C8E-1397-4ACD-8EC9-C05D676A73A9}"/>
              </a:ext>
            </a:extLst>
          </p:cNvPr>
          <p:cNvPicPr>
            <a:picLocks noChangeAspect="1"/>
          </p:cNvPicPr>
          <p:nvPr/>
        </p:nvPicPr>
        <p:blipFill>
          <a:blip r:embed="rId3"/>
          <a:stretch>
            <a:fillRect/>
          </a:stretch>
        </p:blipFill>
        <p:spPr>
          <a:xfrm>
            <a:off x="7772398" y="140677"/>
            <a:ext cx="921727" cy="1043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500" fill="hold"/>
                                        <p:tgtEl>
                                          <p:spTgt spid="2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
                                            <p:txEl>
                                              <p:pRg st="1" end="1"/>
                                            </p:txEl>
                                          </p:spTgt>
                                        </p:tgtEl>
                                        <p:attrNameLst>
                                          <p:attrName>style.visibility</p:attrName>
                                        </p:attrNameLst>
                                      </p:cBhvr>
                                      <p:to>
                                        <p:strVal val="visible"/>
                                      </p:to>
                                    </p:set>
                                    <p:anim calcmode="lin" valueType="num">
                                      <p:cBhvr additive="base">
                                        <p:cTn id="13" dur="500" fill="hold"/>
                                        <p:tgtEl>
                                          <p:spTgt spid="2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
                                            <p:txEl>
                                              <p:pRg st="2" end="2"/>
                                            </p:txEl>
                                          </p:spTgt>
                                        </p:tgtEl>
                                        <p:attrNameLst>
                                          <p:attrName>style.visibility</p:attrName>
                                        </p:attrNameLst>
                                      </p:cBhvr>
                                      <p:to>
                                        <p:strVal val="visible"/>
                                      </p:to>
                                    </p:set>
                                    <p:anim calcmode="lin" valueType="num">
                                      <p:cBhvr additive="base">
                                        <p:cTn id="19" dur="500" fill="hold"/>
                                        <p:tgtEl>
                                          <p:spTgt spid="2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
                                            <p:txEl>
                                              <p:pRg st="3" end="3"/>
                                            </p:txEl>
                                          </p:spTgt>
                                        </p:tgtEl>
                                        <p:attrNameLst>
                                          <p:attrName>style.visibility</p:attrName>
                                        </p:attrNameLst>
                                      </p:cBhvr>
                                      <p:to>
                                        <p:strVal val="visible"/>
                                      </p:to>
                                    </p:set>
                                    <p:anim calcmode="lin" valueType="num">
                                      <p:cBhvr additive="base">
                                        <p:cTn id="25" dur="500" fill="hold"/>
                                        <p:tgtEl>
                                          <p:spTgt spid="2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6">
                                            <p:txEl>
                                              <p:pRg st="4" end="4"/>
                                            </p:txEl>
                                          </p:spTgt>
                                        </p:tgtEl>
                                        <p:attrNameLst>
                                          <p:attrName>style.visibility</p:attrName>
                                        </p:attrNameLst>
                                      </p:cBhvr>
                                      <p:to>
                                        <p:strVal val="visible"/>
                                      </p:to>
                                    </p:set>
                                    <p:anim calcmode="lin" valueType="num">
                                      <p:cBhvr additive="base">
                                        <p:cTn id="29" dur="500" fill="hold"/>
                                        <p:tgtEl>
                                          <p:spTgt spid="21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Is IRB approval needed?</a:t>
            </a:r>
            <a:endParaRPr dirty="0"/>
          </a:p>
        </p:txBody>
      </p:sp>
      <p:sp>
        <p:nvSpPr>
          <p:cNvPr id="222" name="Google Shape;222;p31"/>
          <p:cNvSpPr txBox="1">
            <a:spLocks noGrp="1"/>
          </p:cNvSpPr>
          <p:nvPr>
            <p:ph type="body" idx="1"/>
          </p:nvPr>
        </p:nvSpPr>
        <p:spPr>
          <a:xfrm>
            <a:off x="612648" y="1600200"/>
            <a:ext cx="8153400" cy="4615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ct val="60000"/>
              <a:buNone/>
            </a:pPr>
            <a:r>
              <a:rPr lang="en-US" dirty="0"/>
              <a:t>Yes, if...</a:t>
            </a:r>
            <a:endParaRPr dirty="0"/>
          </a:p>
          <a:p>
            <a:pPr lvl="0" algn="l" rtl="0">
              <a:lnSpc>
                <a:spcPct val="90000"/>
              </a:lnSpc>
              <a:spcBef>
                <a:spcPts val="0"/>
              </a:spcBef>
              <a:spcAft>
                <a:spcPts val="0"/>
              </a:spcAft>
              <a:buSzPct val="60000"/>
              <a:buFont typeface="Wingdings" panose="05000000000000000000" pitchFamily="2" charset="2"/>
              <a:buChar char="q"/>
            </a:pPr>
            <a:r>
              <a:rPr lang="en-US" dirty="0"/>
              <a:t>you plan to publish or present the results, or</a:t>
            </a:r>
            <a:endParaRPr dirty="0"/>
          </a:p>
          <a:p>
            <a:pPr lvl="0" algn="l" rtl="0">
              <a:lnSpc>
                <a:spcPct val="90000"/>
              </a:lnSpc>
              <a:spcBef>
                <a:spcPts val="0"/>
              </a:spcBef>
              <a:spcAft>
                <a:spcPts val="0"/>
              </a:spcAft>
              <a:buSzPct val="60000"/>
              <a:buFont typeface="Wingdings" panose="05000000000000000000" pitchFamily="2" charset="2"/>
              <a:buChar char="q"/>
            </a:pPr>
            <a:r>
              <a:rPr lang="en-US" dirty="0"/>
              <a:t>you are researching sensitive topics, or</a:t>
            </a:r>
            <a:endParaRPr dirty="0"/>
          </a:p>
          <a:p>
            <a:pPr lvl="0" algn="l" rtl="0">
              <a:lnSpc>
                <a:spcPct val="90000"/>
              </a:lnSpc>
              <a:spcBef>
                <a:spcPts val="0"/>
              </a:spcBef>
              <a:spcAft>
                <a:spcPts val="0"/>
              </a:spcAft>
              <a:buSzPct val="60000"/>
              <a:buFont typeface="Wingdings" panose="05000000000000000000" pitchFamily="2" charset="2"/>
              <a:buChar char="q"/>
            </a:pPr>
            <a:r>
              <a:rPr lang="en-US" dirty="0"/>
              <a:t>you are using minors (under 18).</a:t>
            </a:r>
            <a:endParaRPr dirty="0"/>
          </a:p>
          <a:p>
            <a:pPr lvl="0" indent="-457200" algn="l" rtl="0">
              <a:lnSpc>
                <a:spcPct val="90000"/>
              </a:lnSpc>
              <a:spcBef>
                <a:spcPts val="0"/>
              </a:spcBef>
              <a:spcAft>
                <a:spcPts val="0"/>
              </a:spcAft>
              <a:buSzPct val="60000"/>
              <a:buFont typeface="Wingdings" panose="05000000000000000000" pitchFamily="2" charset="2"/>
              <a:buChar char="q"/>
            </a:pPr>
            <a:endParaRPr dirty="0"/>
          </a:p>
          <a:p>
            <a:pPr marL="0" lvl="0" indent="0" algn="l" rtl="0">
              <a:lnSpc>
                <a:spcPct val="90000"/>
              </a:lnSpc>
              <a:spcBef>
                <a:spcPts val="0"/>
              </a:spcBef>
              <a:spcAft>
                <a:spcPts val="0"/>
              </a:spcAft>
              <a:buSzPct val="60000"/>
              <a:buNone/>
            </a:pPr>
            <a:r>
              <a:rPr lang="en-US" dirty="0"/>
              <a:t>Otherwise, no</a:t>
            </a:r>
            <a:endParaRPr dirty="0"/>
          </a:p>
          <a:p>
            <a:pPr lvl="0" algn="l" rtl="0">
              <a:lnSpc>
                <a:spcPct val="90000"/>
              </a:lnSpc>
              <a:spcBef>
                <a:spcPts val="0"/>
              </a:spcBef>
              <a:spcAft>
                <a:spcPts val="0"/>
              </a:spcAft>
              <a:buSzPct val="60000"/>
              <a:buFont typeface="Wingdings" panose="05000000000000000000" pitchFamily="2" charset="2"/>
              <a:buChar char="q"/>
            </a:pPr>
            <a:r>
              <a:rPr lang="en-US" dirty="0"/>
              <a:t>if you will just use the results for internal purposes.</a:t>
            </a:r>
          </a:p>
          <a:p>
            <a:pPr marL="160020" lvl="0" indent="0" algn="l" rtl="0">
              <a:lnSpc>
                <a:spcPct val="90000"/>
              </a:lnSpc>
              <a:spcBef>
                <a:spcPts val="0"/>
              </a:spcBef>
              <a:spcAft>
                <a:spcPts val="0"/>
              </a:spcAft>
              <a:buSzPct val="60000"/>
              <a:buNone/>
            </a:pPr>
            <a:endParaRPr dirty="0"/>
          </a:p>
          <a:p>
            <a:pPr marL="0" indent="0">
              <a:spcBef>
                <a:spcPts val="550"/>
              </a:spcBef>
              <a:buSzPct val="60000"/>
              <a:buNone/>
            </a:pPr>
            <a:r>
              <a:rPr lang="en-US" sz="1800" dirty="0"/>
              <a:t>However… </a:t>
            </a:r>
            <a:r>
              <a:rPr lang="en-US" sz="1800" i="1" dirty="0"/>
              <a:t>this is not intended to be an official guide to determine the need for IRB approval. Be sure to contact your organization’s IRB to check. </a:t>
            </a:r>
          </a:p>
          <a:p>
            <a:pPr marL="0" indent="0">
              <a:spcBef>
                <a:spcPts val="550"/>
              </a:spcBef>
              <a:buSzPct val="60000"/>
              <a:buNone/>
            </a:pPr>
            <a:r>
              <a:rPr lang="en-US" sz="1400" dirty="0"/>
              <a:t>(Imagine that being read too rapidly to really understand, in a low, slightly suspicious sounding voice.) </a:t>
            </a:r>
          </a:p>
          <a:p>
            <a:pPr lvl="0" indent="-457200" algn="l" rtl="0">
              <a:lnSpc>
                <a:spcPct val="90000"/>
              </a:lnSpc>
              <a:spcBef>
                <a:spcPts val="550"/>
              </a:spcBef>
              <a:spcAft>
                <a:spcPts val="0"/>
              </a:spcAft>
              <a:buSzPct val="60000"/>
              <a:buFont typeface="Wingdings" panose="05000000000000000000" pitchFamily="2" charset="2"/>
              <a:buChar char="q"/>
            </a:pPr>
            <a:endParaRPr dirty="0"/>
          </a:p>
        </p:txBody>
      </p:sp>
      <p:pic>
        <p:nvPicPr>
          <p:cNvPr id="4" name="Google Shape;164;p22">
            <a:extLst>
              <a:ext uri="{FF2B5EF4-FFF2-40B4-BE49-F238E27FC236}">
                <a16:creationId xmlns:a16="http://schemas.microsoft.com/office/drawing/2014/main" id="{41B7DC14-F04E-498E-A619-4E88C03C34D3}"/>
              </a:ext>
            </a:extLst>
          </p:cNvPr>
          <p:cNvPicPr preferRelativeResize="0"/>
          <p:nvPr/>
        </p:nvPicPr>
        <p:blipFill>
          <a:blip r:embed="rId3">
            <a:alphaModFix/>
          </a:blip>
          <a:stretch>
            <a:fillRect/>
          </a:stretch>
        </p:blipFill>
        <p:spPr>
          <a:xfrm>
            <a:off x="8141199" y="5811716"/>
            <a:ext cx="254978" cy="254977"/>
          </a:xfrm>
          <a:prstGeom prst="rect">
            <a:avLst/>
          </a:prstGeom>
          <a:noFill/>
          <a:ln>
            <a:noFill/>
          </a:ln>
        </p:spPr>
      </p:pic>
      <p:sp>
        <p:nvSpPr>
          <p:cNvPr id="7" name="Footer Placeholder 1">
            <a:extLst>
              <a:ext uri="{FF2B5EF4-FFF2-40B4-BE49-F238E27FC236}">
                <a16:creationId xmlns:a16="http://schemas.microsoft.com/office/drawing/2014/main" id="{2BCAD2ED-057E-4137-A928-861B0FEEEB7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5" name="Picture 4">
            <a:extLst>
              <a:ext uri="{FF2B5EF4-FFF2-40B4-BE49-F238E27FC236}">
                <a16:creationId xmlns:a16="http://schemas.microsoft.com/office/drawing/2014/main" id="{C00073F6-BC86-4773-8E72-7830D29DCD8B}"/>
              </a:ext>
            </a:extLst>
          </p:cNvPr>
          <p:cNvPicPr>
            <a:picLocks noChangeAspect="1"/>
          </p:cNvPicPr>
          <p:nvPr/>
        </p:nvPicPr>
        <p:blipFill>
          <a:blip r:embed="rId4"/>
          <a:stretch>
            <a:fillRect/>
          </a:stretch>
        </p:blipFill>
        <p:spPr>
          <a:xfrm>
            <a:off x="7240516" y="114300"/>
            <a:ext cx="1659941" cy="1104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
                                            <p:txEl>
                                              <p:pRg st="1" end="1"/>
                                            </p:txEl>
                                          </p:spTgt>
                                        </p:tgtEl>
                                        <p:attrNameLst>
                                          <p:attrName>style.visibility</p:attrName>
                                        </p:attrNameLst>
                                      </p:cBhvr>
                                      <p:to>
                                        <p:strVal val="visible"/>
                                      </p:to>
                                    </p:set>
                                    <p:anim calcmode="lin" valueType="num">
                                      <p:cBhvr additive="base">
                                        <p:cTn id="13"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2">
                                            <p:txEl>
                                              <p:pRg st="2" end="2"/>
                                            </p:txEl>
                                          </p:spTgt>
                                        </p:tgtEl>
                                        <p:attrNameLst>
                                          <p:attrName>style.visibility</p:attrName>
                                        </p:attrNameLst>
                                      </p:cBhvr>
                                      <p:to>
                                        <p:strVal val="visible"/>
                                      </p:to>
                                    </p:set>
                                    <p:anim calcmode="lin" valueType="num">
                                      <p:cBhvr additive="base">
                                        <p:cTn id="19" dur="500" fill="hold"/>
                                        <p:tgtEl>
                                          <p:spTgt spid="2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2">
                                            <p:txEl>
                                              <p:pRg st="3" end="3"/>
                                            </p:txEl>
                                          </p:spTgt>
                                        </p:tgtEl>
                                        <p:attrNameLst>
                                          <p:attrName>style.visibility</p:attrName>
                                        </p:attrNameLst>
                                      </p:cBhvr>
                                      <p:to>
                                        <p:strVal val="visible"/>
                                      </p:to>
                                    </p:set>
                                    <p:anim calcmode="lin" valueType="num">
                                      <p:cBhvr additive="base">
                                        <p:cTn id="25" dur="500" fill="hold"/>
                                        <p:tgtEl>
                                          <p:spTgt spid="2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2">
                                            <p:txEl>
                                              <p:pRg st="5" end="5"/>
                                            </p:txEl>
                                          </p:spTgt>
                                        </p:tgtEl>
                                        <p:attrNameLst>
                                          <p:attrName>style.visibility</p:attrName>
                                        </p:attrNameLst>
                                      </p:cBhvr>
                                      <p:to>
                                        <p:strVal val="visible"/>
                                      </p:to>
                                    </p:set>
                                    <p:anim calcmode="lin" valueType="num">
                                      <p:cBhvr additive="base">
                                        <p:cTn id="31" dur="500" fill="hold"/>
                                        <p:tgtEl>
                                          <p:spTgt spid="2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2">
                                            <p:txEl>
                                              <p:pRg st="6" end="6"/>
                                            </p:txEl>
                                          </p:spTgt>
                                        </p:tgtEl>
                                        <p:attrNameLst>
                                          <p:attrName>style.visibility</p:attrName>
                                        </p:attrNameLst>
                                      </p:cBhvr>
                                      <p:to>
                                        <p:strVal val="visible"/>
                                      </p:to>
                                    </p:set>
                                    <p:anim calcmode="lin" valueType="num">
                                      <p:cBhvr additive="base">
                                        <p:cTn id="35" dur="500" fill="hold"/>
                                        <p:tgtEl>
                                          <p:spTgt spid="22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2">
                                            <p:txEl>
                                              <p:pRg st="8" end="8"/>
                                            </p:txEl>
                                          </p:spTgt>
                                        </p:tgtEl>
                                        <p:attrNameLst>
                                          <p:attrName>style.visibility</p:attrName>
                                        </p:attrNameLst>
                                      </p:cBhvr>
                                      <p:to>
                                        <p:strVal val="visible"/>
                                      </p:to>
                                    </p:set>
                                    <p:anim calcmode="lin" valueType="num">
                                      <p:cBhvr additive="base">
                                        <p:cTn id="41" dur="500" fill="hold"/>
                                        <p:tgtEl>
                                          <p:spTgt spid="22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2">
                                            <p:txEl>
                                              <p:pRg st="9" end="9"/>
                                            </p:txEl>
                                          </p:spTgt>
                                        </p:tgtEl>
                                        <p:attrNameLst>
                                          <p:attrName>style.visibility</p:attrName>
                                        </p:attrNameLst>
                                      </p:cBhvr>
                                      <p:to>
                                        <p:strVal val="visible"/>
                                      </p:to>
                                    </p:set>
                                    <p:anim calcmode="lin" valueType="num">
                                      <p:cBhvr additive="base">
                                        <p:cTn id="47" dur="500" fill="hold"/>
                                        <p:tgtEl>
                                          <p:spTgt spid="22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Surveys, surveys everywhere...</a:t>
            </a:r>
            <a:endParaRPr dirty="0"/>
          </a:p>
        </p:txBody>
      </p:sp>
      <p:sp>
        <p:nvSpPr>
          <p:cNvPr id="157" name="Google Shape;157;p21"/>
          <p:cNvSpPr txBox="1">
            <a:spLocks noGrp="1"/>
          </p:cNvSpPr>
          <p:nvPr>
            <p:ph type="body" idx="1"/>
          </p:nvPr>
        </p:nvSpPr>
        <p:spPr>
          <a:xfrm>
            <a:off x="612648" y="1600200"/>
            <a:ext cx="8153400" cy="4495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SzPct val="60000"/>
              <a:buNone/>
            </a:pPr>
            <a:r>
              <a:rPr lang="en-US" dirty="0"/>
              <a:t>Using the Poll window, please click </a:t>
            </a:r>
            <a:r>
              <a:rPr lang="en-US" u="sng" dirty="0"/>
              <a:t>yes</a:t>
            </a:r>
            <a:r>
              <a:rPr lang="en-US" dirty="0"/>
              <a:t> or </a:t>
            </a:r>
            <a:r>
              <a:rPr lang="en-US" u="sng" dirty="0"/>
              <a:t>no</a:t>
            </a:r>
            <a:r>
              <a:rPr lang="en-US" dirty="0"/>
              <a:t> to respond to these questions… </a:t>
            </a:r>
            <a:endParaRPr dirty="0"/>
          </a:p>
          <a:p>
            <a:pPr marL="171450" lvl="0" indent="-171450" algn="l" rtl="0">
              <a:spcBef>
                <a:spcPts val="700"/>
              </a:spcBef>
              <a:spcAft>
                <a:spcPts val="0"/>
              </a:spcAft>
              <a:buSzPct val="60000"/>
              <a:buFont typeface="Wingdings" panose="05000000000000000000" pitchFamily="2" charset="2"/>
              <a:buChar char="q"/>
            </a:pPr>
            <a:endParaRPr sz="800" dirty="0"/>
          </a:p>
          <a:p>
            <a:pPr lvl="0" algn="l" rtl="0">
              <a:spcBef>
                <a:spcPts val="700"/>
              </a:spcBef>
              <a:spcAft>
                <a:spcPts val="0"/>
              </a:spcAft>
              <a:buSzPct val="60000"/>
              <a:buFont typeface="Wingdings" panose="05000000000000000000" pitchFamily="2" charset="2"/>
              <a:buChar char="q"/>
            </a:pPr>
            <a:r>
              <a:rPr lang="en-US" dirty="0"/>
              <a:t>During the last month, have you been asked to take some type of survey or give some type of feedback? (whether or not you did it)</a:t>
            </a:r>
            <a:endParaRPr dirty="0"/>
          </a:p>
          <a:p>
            <a:pPr marL="171450" lvl="0" indent="-171450" algn="l" rtl="0">
              <a:spcBef>
                <a:spcPts val="700"/>
              </a:spcBef>
              <a:spcAft>
                <a:spcPts val="0"/>
              </a:spcAft>
              <a:buSzPct val="60000"/>
              <a:buFont typeface="Wingdings" panose="05000000000000000000" pitchFamily="2" charset="2"/>
              <a:buChar char="q"/>
            </a:pPr>
            <a:endParaRPr sz="800" dirty="0"/>
          </a:p>
          <a:p>
            <a:pPr lvl="0" algn="l" rtl="0">
              <a:spcBef>
                <a:spcPts val="700"/>
              </a:spcBef>
              <a:spcAft>
                <a:spcPts val="0"/>
              </a:spcAft>
              <a:buSzPct val="60000"/>
              <a:buFont typeface="Wingdings" panose="05000000000000000000" pitchFamily="2" charset="2"/>
              <a:buChar char="q"/>
            </a:pPr>
            <a:r>
              <a:rPr lang="en-US" dirty="0"/>
              <a:t>How about during the last week?</a:t>
            </a:r>
            <a:endParaRPr dirty="0"/>
          </a:p>
        </p:txBody>
      </p:sp>
      <p:sp>
        <p:nvSpPr>
          <p:cNvPr id="5" name="Footer Placeholder 1">
            <a:extLst>
              <a:ext uri="{FF2B5EF4-FFF2-40B4-BE49-F238E27FC236}">
                <a16:creationId xmlns:a16="http://schemas.microsoft.com/office/drawing/2014/main" id="{633C631E-CD61-4DD7-B6DF-E62020CFF607}"/>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10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
                                            <p:txEl>
                                              <p:pRg st="2" end="2"/>
                                            </p:txEl>
                                          </p:spTgt>
                                        </p:tgtEl>
                                        <p:attrNameLst>
                                          <p:attrName>style.visibility</p:attrName>
                                        </p:attrNameLst>
                                      </p:cBhvr>
                                      <p:to>
                                        <p:strVal val="visible"/>
                                      </p:to>
                                    </p:set>
                                    <p:anim calcmode="lin" valueType="num">
                                      <p:cBhvr additive="base">
                                        <p:cTn id="12" dur="1000"/>
                                        <p:tgtEl>
                                          <p:spTgt spid="1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
                                            <p:txEl>
                                              <p:pRg st="4" end="4"/>
                                            </p:txEl>
                                          </p:spTgt>
                                        </p:tgtEl>
                                        <p:attrNameLst>
                                          <p:attrName>style.visibility</p:attrName>
                                        </p:attrNameLst>
                                      </p:cBhvr>
                                      <p:to>
                                        <p:strVal val="visible"/>
                                      </p:to>
                                    </p:set>
                                    <p:anim calcmode="lin" valueType="num">
                                      <p:cBhvr additive="base">
                                        <p:cTn id="17" dur="1000"/>
                                        <p:tgtEl>
                                          <p:spTgt spid="15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How to apply for IRB approval</a:t>
            </a:r>
            <a:endParaRPr dirty="0"/>
          </a:p>
        </p:txBody>
      </p:sp>
      <p:sp>
        <p:nvSpPr>
          <p:cNvPr id="228" name="Google Shape;228;p32"/>
          <p:cNvSpPr txBox="1">
            <a:spLocks noGrp="1"/>
          </p:cNvSpPr>
          <p:nvPr>
            <p:ph type="body" idx="1"/>
          </p:nvPr>
        </p:nvSpPr>
        <p:spPr>
          <a:xfrm>
            <a:off x="168850" y="1600200"/>
            <a:ext cx="8780100" cy="525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ct val="60000"/>
              <a:buNone/>
            </a:pPr>
            <a:r>
              <a:rPr lang="en-US" sz="2800" dirty="0"/>
              <a:t>Follow the details for your institution. </a:t>
            </a:r>
          </a:p>
          <a:p>
            <a:pPr marL="0" lvl="0" indent="0" algn="l" rtl="0">
              <a:lnSpc>
                <a:spcPct val="90000"/>
              </a:lnSpc>
              <a:spcBef>
                <a:spcPts val="0"/>
              </a:spcBef>
              <a:spcAft>
                <a:spcPts val="0"/>
              </a:spcAft>
              <a:buSzPct val="60000"/>
              <a:buNone/>
            </a:pPr>
            <a:endParaRPr lang="en-US" sz="1800" dirty="0"/>
          </a:p>
          <a:p>
            <a:pPr marL="0" lvl="0" indent="0" algn="l" rtl="0">
              <a:lnSpc>
                <a:spcPct val="90000"/>
              </a:lnSpc>
              <a:spcBef>
                <a:spcPts val="0"/>
              </a:spcBef>
              <a:spcAft>
                <a:spcPts val="0"/>
              </a:spcAft>
              <a:buSzPct val="60000"/>
              <a:buNone/>
            </a:pPr>
            <a:r>
              <a:rPr lang="en-US" sz="2800" dirty="0"/>
              <a:t>It will likely require:</a:t>
            </a:r>
            <a:endParaRPr sz="2800" dirty="0"/>
          </a:p>
          <a:p>
            <a:pPr marL="520700" lvl="0" indent="-457200" algn="l" rtl="0">
              <a:lnSpc>
                <a:spcPct val="90000"/>
              </a:lnSpc>
              <a:spcBef>
                <a:spcPts val="0"/>
              </a:spcBef>
              <a:spcAft>
                <a:spcPts val="0"/>
              </a:spcAft>
              <a:buSzPct val="60000"/>
              <a:buFont typeface="Wingdings" panose="05000000000000000000" pitchFamily="2" charset="2"/>
              <a:buChar char="q"/>
            </a:pPr>
            <a:r>
              <a:rPr lang="en-US" sz="2400" dirty="0"/>
              <a:t>A lengthy application. Ours was 13 pages.</a:t>
            </a:r>
            <a:endParaRPr sz="2400" dirty="0"/>
          </a:p>
          <a:p>
            <a:pPr marL="977900" lvl="1" indent="-457200" algn="l" rtl="0">
              <a:lnSpc>
                <a:spcPct val="90000"/>
              </a:lnSpc>
              <a:spcBef>
                <a:spcPts val="0"/>
              </a:spcBef>
              <a:spcAft>
                <a:spcPts val="0"/>
              </a:spcAft>
              <a:buSzPct val="60000"/>
              <a:buFont typeface="Wingdings" panose="05000000000000000000" pitchFamily="2" charset="2"/>
              <a:buChar char="q"/>
            </a:pPr>
            <a:r>
              <a:rPr lang="en-US" sz="2400" dirty="0"/>
              <a:t>You’ll need to define who the PI is (Primary Investigator).</a:t>
            </a:r>
            <a:endParaRPr sz="2400" dirty="0"/>
          </a:p>
          <a:p>
            <a:pPr marL="977900" lvl="1" indent="-457200" algn="l" rtl="0">
              <a:lnSpc>
                <a:spcPct val="90000"/>
              </a:lnSpc>
              <a:spcBef>
                <a:spcPts val="0"/>
              </a:spcBef>
              <a:spcAft>
                <a:spcPts val="0"/>
              </a:spcAft>
              <a:buSzPct val="60000"/>
              <a:buFont typeface="Wingdings" panose="05000000000000000000" pitchFamily="2" charset="2"/>
              <a:buChar char="q"/>
            </a:pPr>
            <a:r>
              <a:rPr lang="en-US" sz="2400" dirty="0"/>
              <a:t>Our IRB recently switched to an online system called “iRIS”</a:t>
            </a:r>
            <a:endParaRPr sz="2400" dirty="0"/>
          </a:p>
          <a:p>
            <a:pPr marL="520700" lvl="0" indent="-457200" algn="l" rtl="0">
              <a:lnSpc>
                <a:spcPct val="90000"/>
              </a:lnSpc>
              <a:spcBef>
                <a:spcPts val="0"/>
              </a:spcBef>
              <a:spcAft>
                <a:spcPts val="0"/>
              </a:spcAft>
              <a:buSzPct val="60000"/>
              <a:buFont typeface="Wingdings" panose="05000000000000000000" pitchFamily="2" charset="2"/>
              <a:buChar char="q"/>
            </a:pPr>
            <a:r>
              <a:rPr lang="en-US" sz="2400" dirty="0"/>
              <a:t>Biographical sketches of each researcher on the team describing their training and qualifications.</a:t>
            </a:r>
            <a:endParaRPr sz="2400" dirty="0"/>
          </a:p>
          <a:p>
            <a:pPr marL="520700" lvl="0" indent="-457200" algn="l" rtl="0">
              <a:lnSpc>
                <a:spcPct val="90000"/>
              </a:lnSpc>
              <a:spcBef>
                <a:spcPts val="0"/>
              </a:spcBef>
              <a:spcAft>
                <a:spcPts val="0"/>
              </a:spcAft>
              <a:buSzPct val="60000"/>
              <a:buFont typeface="Wingdings" panose="05000000000000000000" pitchFamily="2" charset="2"/>
              <a:buChar char="q"/>
            </a:pPr>
            <a:r>
              <a:rPr lang="en-US" sz="2400" dirty="0"/>
              <a:t>List of questions you will ask.</a:t>
            </a:r>
            <a:endParaRPr sz="2400" dirty="0"/>
          </a:p>
          <a:p>
            <a:pPr marL="520700" lvl="0" indent="-457200" algn="l" rtl="0">
              <a:lnSpc>
                <a:spcPct val="90000"/>
              </a:lnSpc>
              <a:spcBef>
                <a:spcPts val="0"/>
              </a:spcBef>
              <a:spcAft>
                <a:spcPts val="0"/>
              </a:spcAft>
              <a:buSzPct val="60000"/>
              <a:buFont typeface="Wingdings" panose="05000000000000000000" pitchFamily="2" charset="2"/>
              <a:buChar char="q"/>
            </a:pPr>
            <a:r>
              <a:rPr lang="en-US" sz="2400" dirty="0"/>
              <a:t>Consent form for interviewees to sign.</a:t>
            </a:r>
            <a:endParaRPr sz="2400" dirty="0"/>
          </a:p>
          <a:p>
            <a:pPr marL="520700" lvl="0" indent="-457200" algn="l" rtl="0">
              <a:lnSpc>
                <a:spcPct val="90000"/>
              </a:lnSpc>
              <a:spcBef>
                <a:spcPts val="0"/>
              </a:spcBef>
              <a:spcAft>
                <a:spcPts val="0"/>
              </a:spcAft>
              <a:buSzPct val="60000"/>
              <a:buFont typeface="Wingdings" panose="05000000000000000000" pitchFamily="2" charset="2"/>
              <a:buChar char="q"/>
            </a:pPr>
            <a:r>
              <a:rPr lang="en-US" sz="2400" dirty="0"/>
              <a:t>Copy of materials you will use to recruit/invite people to participate.</a:t>
            </a:r>
            <a:endParaRPr sz="2400" dirty="0"/>
          </a:p>
        </p:txBody>
      </p:sp>
      <p:sp>
        <p:nvSpPr>
          <p:cNvPr id="6" name="Footer Placeholder 1">
            <a:extLst>
              <a:ext uri="{FF2B5EF4-FFF2-40B4-BE49-F238E27FC236}">
                <a16:creationId xmlns:a16="http://schemas.microsoft.com/office/drawing/2014/main" id="{D3BCFD47-0406-4C20-B5FA-C58D57D9FC46}"/>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 calcmode="lin" valueType="num">
                                      <p:cBhvr additive="base">
                                        <p:cTn id="7"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8">
                                            <p:txEl>
                                              <p:pRg st="2" end="2"/>
                                            </p:txEl>
                                          </p:spTgt>
                                        </p:tgtEl>
                                        <p:attrNameLst>
                                          <p:attrName>style.visibility</p:attrName>
                                        </p:attrNameLst>
                                      </p:cBhvr>
                                      <p:to>
                                        <p:strVal val="visible"/>
                                      </p:to>
                                    </p:set>
                                    <p:anim calcmode="lin" valueType="num">
                                      <p:cBhvr additive="base">
                                        <p:cTn id="13" dur="500" fill="hold"/>
                                        <p:tgtEl>
                                          <p:spTgt spid="2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anim calcmode="lin" valueType="num">
                                      <p:cBhvr additive="base">
                                        <p:cTn id="19" dur="500" fill="hold"/>
                                        <p:tgtEl>
                                          <p:spTgt spid="2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8">
                                            <p:txEl>
                                              <p:pRg st="4" end="4"/>
                                            </p:txEl>
                                          </p:spTgt>
                                        </p:tgtEl>
                                        <p:attrNameLst>
                                          <p:attrName>style.visibility</p:attrName>
                                        </p:attrNameLst>
                                      </p:cBhvr>
                                      <p:to>
                                        <p:strVal val="visible"/>
                                      </p:to>
                                    </p:set>
                                    <p:anim calcmode="lin" valueType="num">
                                      <p:cBhvr additive="base">
                                        <p:cTn id="23" dur="500" fill="hold"/>
                                        <p:tgtEl>
                                          <p:spTgt spid="2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8">
                                            <p:txEl>
                                              <p:pRg st="5" end="5"/>
                                            </p:txEl>
                                          </p:spTgt>
                                        </p:tgtEl>
                                        <p:attrNameLst>
                                          <p:attrName>style.visibility</p:attrName>
                                        </p:attrNameLst>
                                      </p:cBhvr>
                                      <p:to>
                                        <p:strVal val="visible"/>
                                      </p:to>
                                    </p:set>
                                    <p:anim calcmode="lin" valueType="num">
                                      <p:cBhvr additive="base">
                                        <p:cTn id="27" dur="500" fill="hold"/>
                                        <p:tgtEl>
                                          <p:spTgt spid="22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8">
                                            <p:txEl>
                                              <p:pRg st="6" end="6"/>
                                            </p:txEl>
                                          </p:spTgt>
                                        </p:tgtEl>
                                        <p:attrNameLst>
                                          <p:attrName>style.visibility</p:attrName>
                                        </p:attrNameLst>
                                      </p:cBhvr>
                                      <p:to>
                                        <p:strVal val="visible"/>
                                      </p:to>
                                    </p:set>
                                    <p:anim calcmode="lin" valueType="num">
                                      <p:cBhvr additive="base">
                                        <p:cTn id="33" dur="500" fill="hold"/>
                                        <p:tgtEl>
                                          <p:spTgt spid="22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8">
                                            <p:txEl>
                                              <p:pRg st="7" end="7"/>
                                            </p:txEl>
                                          </p:spTgt>
                                        </p:tgtEl>
                                        <p:attrNameLst>
                                          <p:attrName>style.visibility</p:attrName>
                                        </p:attrNameLst>
                                      </p:cBhvr>
                                      <p:to>
                                        <p:strVal val="visible"/>
                                      </p:to>
                                    </p:set>
                                    <p:anim calcmode="lin" valueType="num">
                                      <p:cBhvr additive="base">
                                        <p:cTn id="39" dur="500" fill="hold"/>
                                        <p:tgtEl>
                                          <p:spTgt spid="22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8">
                                            <p:txEl>
                                              <p:pRg st="8" end="8"/>
                                            </p:txEl>
                                          </p:spTgt>
                                        </p:tgtEl>
                                        <p:attrNameLst>
                                          <p:attrName>style.visibility</p:attrName>
                                        </p:attrNameLst>
                                      </p:cBhvr>
                                      <p:to>
                                        <p:strVal val="visible"/>
                                      </p:to>
                                    </p:set>
                                    <p:anim calcmode="lin" valueType="num">
                                      <p:cBhvr additive="base">
                                        <p:cTn id="45" dur="500" fill="hold"/>
                                        <p:tgtEl>
                                          <p:spTgt spid="22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8">
                                            <p:txEl>
                                              <p:pRg st="9" end="9"/>
                                            </p:txEl>
                                          </p:spTgt>
                                        </p:tgtEl>
                                        <p:attrNameLst>
                                          <p:attrName>style.visibility</p:attrName>
                                        </p:attrNameLst>
                                      </p:cBhvr>
                                      <p:to>
                                        <p:strVal val="visible"/>
                                      </p:to>
                                    </p:set>
                                    <p:anim calcmode="lin" valueType="num">
                                      <p:cBhvr additive="base">
                                        <p:cTn id="51" dur="500" fill="hold"/>
                                        <p:tgtEl>
                                          <p:spTgt spid="22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38A0-8E22-4B3B-A9FC-7775CB9D4B5A}"/>
              </a:ext>
            </a:extLst>
          </p:cNvPr>
          <p:cNvSpPr>
            <a:spLocks noGrp="1"/>
          </p:cNvSpPr>
          <p:nvPr>
            <p:ph type="title"/>
          </p:nvPr>
        </p:nvSpPr>
        <p:spPr/>
        <p:txBody>
          <a:bodyPr/>
          <a:lstStyle/>
          <a:p>
            <a:r>
              <a:rPr lang="en-US" dirty="0"/>
              <a:t>Quick Poll</a:t>
            </a:r>
          </a:p>
        </p:txBody>
      </p:sp>
      <p:sp>
        <p:nvSpPr>
          <p:cNvPr id="3" name="Text Placeholder 2">
            <a:extLst>
              <a:ext uri="{FF2B5EF4-FFF2-40B4-BE49-F238E27FC236}">
                <a16:creationId xmlns:a16="http://schemas.microsoft.com/office/drawing/2014/main" id="{45BB6E7F-2D8A-497D-AD7F-909DD0B179E6}"/>
              </a:ext>
            </a:extLst>
          </p:cNvPr>
          <p:cNvSpPr>
            <a:spLocks noGrp="1"/>
          </p:cNvSpPr>
          <p:nvPr>
            <p:ph type="body" idx="1"/>
          </p:nvPr>
        </p:nvSpPr>
        <p:spPr/>
        <p:txBody>
          <a:bodyPr/>
          <a:lstStyle/>
          <a:p>
            <a:r>
              <a:rPr lang="en-US" b="1" dirty="0"/>
              <a:t>Think of a time you were being interviewed</a:t>
            </a:r>
            <a:r>
              <a:rPr lang="en-US" dirty="0"/>
              <a:t> (maybe for a job). </a:t>
            </a:r>
            <a:r>
              <a:rPr lang="en-US" b="1" dirty="0"/>
              <a:t>What did you feel </a:t>
            </a:r>
            <a:r>
              <a:rPr lang="en-US" dirty="0"/>
              <a:t>was the right amount for the interview to take?</a:t>
            </a:r>
          </a:p>
          <a:p>
            <a:pPr lvl="1"/>
            <a:r>
              <a:rPr lang="en-US" dirty="0"/>
              <a:t>Up to 15 minutes</a:t>
            </a:r>
          </a:p>
          <a:p>
            <a:pPr lvl="1"/>
            <a:r>
              <a:rPr lang="en-US" dirty="0"/>
              <a:t>16-30 minutes</a:t>
            </a:r>
          </a:p>
          <a:p>
            <a:pPr lvl="1"/>
            <a:r>
              <a:rPr lang="en-US" dirty="0"/>
              <a:t>30-60 minutes</a:t>
            </a:r>
          </a:p>
          <a:p>
            <a:pPr lvl="1"/>
            <a:r>
              <a:rPr lang="en-US" dirty="0"/>
              <a:t>Over an hour</a:t>
            </a:r>
          </a:p>
          <a:p>
            <a:pPr marL="160020" indent="0">
              <a:buNone/>
            </a:pPr>
            <a:endParaRPr lang="en-US" dirty="0"/>
          </a:p>
        </p:txBody>
      </p:sp>
      <p:sp>
        <p:nvSpPr>
          <p:cNvPr id="5" name="Footer Placeholder 1">
            <a:extLst>
              <a:ext uri="{FF2B5EF4-FFF2-40B4-BE49-F238E27FC236}">
                <a16:creationId xmlns:a16="http://schemas.microsoft.com/office/drawing/2014/main" id="{6FB1FC7B-2B3E-49F3-8B8B-586D53045A59}"/>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7" name="Picture 6" descr="A close up of a sign&#10;&#10;Description automatically generated">
            <a:extLst>
              <a:ext uri="{FF2B5EF4-FFF2-40B4-BE49-F238E27FC236}">
                <a16:creationId xmlns:a16="http://schemas.microsoft.com/office/drawing/2014/main" id="{7E6E1767-436B-4E2E-97D1-B3A3BAD0FCED}"/>
              </a:ext>
            </a:extLst>
          </p:cNvPr>
          <p:cNvPicPr>
            <a:picLocks noChangeAspect="1"/>
          </p:cNvPicPr>
          <p:nvPr/>
        </p:nvPicPr>
        <p:blipFill>
          <a:blip r:embed="rId2"/>
          <a:stretch>
            <a:fillRect/>
          </a:stretch>
        </p:blipFill>
        <p:spPr>
          <a:xfrm>
            <a:off x="7306408" y="144471"/>
            <a:ext cx="1556238" cy="1037492"/>
          </a:xfrm>
          <a:prstGeom prst="rect">
            <a:avLst/>
          </a:prstGeom>
        </p:spPr>
      </p:pic>
    </p:spTree>
    <p:extLst>
      <p:ext uri="{BB962C8B-B14F-4D97-AF65-F5344CB8AC3E}">
        <p14:creationId xmlns:p14="http://schemas.microsoft.com/office/powerpoint/2010/main" val="40237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38A0-8E22-4B3B-A9FC-7775CB9D4B5A}"/>
              </a:ext>
            </a:extLst>
          </p:cNvPr>
          <p:cNvSpPr>
            <a:spLocks noGrp="1"/>
          </p:cNvSpPr>
          <p:nvPr>
            <p:ph type="title"/>
          </p:nvPr>
        </p:nvSpPr>
        <p:spPr/>
        <p:txBody>
          <a:bodyPr/>
          <a:lstStyle/>
          <a:p>
            <a:r>
              <a:rPr lang="en-US" dirty="0"/>
              <a:t>Quick Poll</a:t>
            </a:r>
          </a:p>
        </p:txBody>
      </p:sp>
      <p:sp>
        <p:nvSpPr>
          <p:cNvPr id="3" name="Text Placeholder 2">
            <a:extLst>
              <a:ext uri="{FF2B5EF4-FFF2-40B4-BE49-F238E27FC236}">
                <a16:creationId xmlns:a16="http://schemas.microsoft.com/office/drawing/2014/main" id="{45BB6E7F-2D8A-497D-AD7F-909DD0B179E6}"/>
              </a:ext>
            </a:extLst>
          </p:cNvPr>
          <p:cNvSpPr>
            <a:spLocks noGrp="1"/>
          </p:cNvSpPr>
          <p:nvPr>
            <p:ph type="body" idx="1"/>
          </p:nvPr>
        </p:nvSpPr>
        <p:spPr/>
        <p:txBody>
          <a:bodyPr/>
          <a:lstStyle/>
          <a:p>
            <a:r>
              <a:rPr lang="en-US" dirty="0"/>
              <a:t>Now, </a:t>
            </a:r>
            <a:r>
              <a:rPr lang="en-US" b="1" dirty="0"/>
              <a:t>in the context of a library assessment </a:t>
            </a:r>
            <a:r>
              <a:rPr lang="en-US" dirty="0"/>
              <a:t>interview, how much time do you think </a:t>
            </a:r>
            <a:r>
              <a:rPr lang="en-US" b="1" dirty="0"/>
              <a:t>the interviewee will feel</a:t>
            </a:r>
            <a:r>
              <a:rPr lang="en-US" dirty="0"/>
              <a:t> is the right amount? </a:t>
            </a:r>
          </a:p>
          <a:p>
            <a:pPr lvl="1"/>
            <a:r>
              <a:rPr lang="en-US" dirty="0"/>
              <a:t>Up to 15 minutes</a:t>
            </a:r>
          </a:p>
          <a:p>
            <a:pPr lvl="1"/>
            <a:r>
              <a:rPr lang="en-US" dirty="0"/>
              <a:t>16-30 minutes</a:t>
            </a:r>
          </a:p>
          <a:p>
            <a:pPr lvl="1"/>
            <a:r>
              <a:rPr lang="en-US" dirty="0"/>
              <a:t>30-60 minutes</a:t>
            </a:r>
          </a:p>
          <a:p>
            <a:pPr lvl="1"/>
            <a:r>
              <a:rPr lang="en-US" dirty="0"/>
              <a:t>Over an hour</a:t>
            </a:r>
          </a:p>
          <a:p>
            <a:pPr marL="160020" indent="0">
              <a:buNone/>
            </a:pPr>
            <a:endParaRPr lang="en-US" dirty="0"/>
          </a:p>
        </p:txBody>
      </p:sp>
      <p:sp>
        <p:nvSpPr>
          <p:cNvPr id="5" name="Footer Placeholder 1">
            <a:extLst>
              <a:ext uri="{FF2B5EF4-FFF2-40B4-BE49-F238E27FC236}">
                <a16:creationId xmlns:a16="http://schemas.microsoft.com/office/drawing/2014/main" id="{6FB1FC7B-2B3E-49F3-8B8B-586D53045A59}"/>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6" name="Picture 5" descr="A close up of a sign&#10;&#10;Description automatically generated">
            <a:extLst>
              <a:ext uri="{FF2B5EF4-FFF2-40B4-BE49-F238E27FC236}">
                <a16:creationId xmlns:a16="http://schemas.microsoft.com/office/drawing/2014/main" id="{82518BE9-D48E-4508-8204-A1D2C65218CB}"/>
              </a:ext>
            </a:extLst>
          </p:cNvPr>
          <p:cNvPicPr>
            <a:picLocks noChangeAspect="1"/>
          </p:cNvPicPr>
          <p:nvPr/>
        </p:nvPicPr>
        <p:blipFill>
          <a:blip r:embed="rId2"/>
          <a:stretch>
            <a:fillRect/>
          </a:stretch>
        </p:blipFill>
        <p:spPr>
          <a:xfrm>
            <a:off x="7306408" y="144471"/>
            <a:ext cx="1556238" cy="1037492"/>
          </a:xfrm>
          <a:prstGeom prst="rect">
            <a:avLst/>
          </a:prstGeom>
        </p:spPr>
      </p:pic>
    </p:spTree>
    <p:extLst>
      <p:ext uri="{BB962C8B-B14F-4D97-AF65-F5344CB8AC3E}">
        <p14:creationId xmlns:p14="http://schemas.microsoft.com/office/powerpoint/2010/main" val="5532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Creating Useful Questions</a:t>
            </a:r>
            <a:endParaRPr dirty="0"/>
          </a:p>
        </p:txBody>
      </p:sp>
      <p:sp>
        <p:nvSpPr>
          <p:cNvPr id="234" name="Google Shape;234;p33"/>
          <p:cNvSpPr txBox="1">
            <a:spLocks noGrp="1"/>
          </p:cNvSpPr>
          <p:nvPr>
            <p:ph type="body" idx="1"/>
          </p:nvPr>
        </p:nvSpPr>
        <p:spPr>
          <a:xfrm>
            <a:off x="551106" y="1600200"/>
            <a:ext cx="6755304" cy="511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740"/>
              <a:buFont typeface="Noto Sans Symbols"/>
              <a:buNone/>
            </a:pPr>
            <a:r>
              <a:rPr lang="en-US" dirty="0"/>
              <a:t>The goal of an interview is to get deep, rich, information from people in a way that only a conversation can do.</a:t>
            </a:r>
            <a:endParaRPr dirty="0"/>
          </a:p>
          <a:p>
            <a:pPr marL="0" lvl="0" indent="0" algn="l" rtl="0">
              <a:lnSpc>
                <a:spcPct val="90000"/>
              </a:lnSpc>
              <a:spcBef>
                <a:spcPts val="0"/>
              </a:spcBef>
              <a:spcAft>
                <a:spcPts val="0"/>
              </a:spcAft>
              <a:buSzPts val="1740"/>
              <a:buFont typeface="Noto Sans Symbols"/>
              <a:buNone/>
            </a:pPr>
            <a:endParaRPr dirty="0"/>
          </a:p>
          <a:p>
            <a:pPr marL="0" lvl="0" indent="0" algn="l" rtl="0">
              <a:lnSpc>
                <a:spcPct val="90000"/>
              </a:lnSpc>
              <a:spcBef>
                <a:spcPts val="0"/>
              </a:spcBef>
              <a:spcAft>
                <a:spcPts val="0"/>
              </a:spcAft>
              <a:buClr>
                <a:schemeClr val="dk1"/>
              </a:buClr>
              <a:buSzPts val="1740"/>
              <a:buFont typeface="Noto Sans Symbols"/>
              <a:buNone/>
            </a:pPr>
            <a:r>
              <a:rPr lang="en-US" b="1" i="1" dirty="0"/>
              <a:t>“Honing interview skills helps us nurture people through the storytelling process.” </a:t>
            </a:r>
          </a:p>
          <a:p>
            <a:pPr marL="0" lvl="0" indent="0" algn="l" rtl="0">
              <a:lnSpc>
                <a:spcPct val="90000"/>
              </a:lnSpc>
              <a:spcBef>
                <a:spcPts val="0"/>
              </a:spcBef>
              <a:spcAft>
                <a:spcPts val="0"/>
              </a:spcAft>
              <a:buClr>
                <a:schemeClr val="dk1"/>
              </a:buClr>
              <a:buSzPts val="1740"/>
              <a:buFont typeface="Noto Sans Symbols"/>
              <a:buNone/>
            </a:pPr>
            <a:r>
              <a:rPr lang="en-US" b="1" i="1" dirty="0"/>
              <a:t>			</a:t>
            </a:r>
            <a:r>
              <a:rPr lang="en-US" sz="2000" dirty="0"/>
              <a:t>(Jacob &amp; Furgerson, 2012, p. 1) </a:t>
            </a:r>
            <a:endParaRPr lang="en-US" dirty="0"/>
          </a:p>
          <a:p>
            <a:pPr marL="0" lvl="0" indent="0" algn="l" rtl="0">
              <a:lnSpc>
                <a:spcPct val="90000"/>
              </a:lnSpc>
              <a:spcBef>
                <a:spcPts val="0"/>
              </a:spcBef>
              <a:spcAft>
                <a:spcPts val="0"/>
              </a:spcAft>
              <a:buClr>
                <a:schemeClr val="dk1"/>
              </a:buClr>
              <a:buSzPts val="1740"/>
              <a:buFont typeface="Noto Sans Symbols"/>
              <a:buNone/>
            </a:pPr>
            <a:endParaRPr lang="en-US" dirty="0"/>
          </a:p>
          <a:p>
            <a:pPr marL="0" lvl="0" indent="0" algn="l" rtl="0">
              <a:lnSpc>
                <a:spcPct val="90000"/>
              </a:lnSpc>
              <a:spcBef>
                <a:spcPts val="0"/>
              </a:spcBef>
              <a:spcAft>
                <a:spcPts val="0"/>
              </a:spcAft>
              <a:buClr>
                <a:schemeClr val="dk1"/>
              </a:buClr>
              <a:buSzPts val="1740"/>
              <a:buFont typeface="Noto Sans Symbols"/>
              <a:buNone/>
            </a:pPr>
            <a:r>
              <a:rPr lang="en-US" dirty="0"/>
              <a:t>Plan on having the interviewee do most of the talking.</a:t>
            </a:r>
            <a:endParaRPr dirty="0"/>
          </a:p>
          <a:p>
            <a:pPr marL="0" lvl="0" indent="0" algn="l" rtl="0">
              <a:lnSpc>
                <a:spcPct val="90000"/>
              </a:lnSpc>
              <a:spcBef>
                <a:spcPts val="0"/>
              </a:spcBef>
              <a:spcAft>
                <a:spcPts val="0"/>
              </a:spcAft>
              <a:buClr>
                <a:schemeClr val="dk1"/>
              </a:buClr>
              <a:buSzPts val="1740"/>
              <a:buFont typeface="Noto Sans Symbols"/>
              <a:buNone/>
            </a:pPr>
            <a:endParaRPr dirty="0"/>
          </a:p>
          <a:p>
            <a:pPr marL="0" lvl="0" indent="0" algn="l" rtl="0">
              <a:lnSpc>
                <a:spcPct val="90000"/>
              </a:lnSpc>
              <a:spcBef>
                <a:spcPts val="550"/>
              </a:spcBef>
              <a:spcAft>
                <a:spcPts val="0"/>
              </a:spcAft>
              <a:buNone/>
            </a:pPr>
            <a:endParaRPr dirty="0"/>
          </a:p>
        </p:txBody>
      </p:sp>
      <p:sp>
        <p:nvSpPr>
          <p:cNvPr id="6" name="Footer Placeholder 1">
            <a:extLst>
              <a:ext uri="{FF2B5EF4-FFF2-40B4-BE49-F238E27FC236}">
                <a16:creationId xmlns:a16="http://schemas.microsoft.com/office/drawing/2014/main" id="{5155315A-3BED-463A-9EAB-F58420678EE7}"/>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4" name="Picture 3">
            <a:extLst>
              <a:ext uri="{FF2B5EF4-FFF2-40B4-BE49-F238E27FC236}">
                <a16:creationId xmlns:a16="http://schemas.microsoft.com/office/drawing/2014/main" id="{6EEB518B-3F11-436A-BC5D-AA55AC66B313}"/>
              </a:ext>
            </a:extLst>
          </p:cNvPr>
          <p:cNvPicPr>
            <a:picLocks noChangeAspect="1"/>
          </p:cNvPicPr>
          <p:nvPr/>
        </p:nvPicPr>
        <p:blipFill>
          <a:blip r:embed="rId3"/>
          <a:stretch>
            <a:fillRect/>
          </a:stretch>
        </p:blipFill>
        <p:spPr>
          <a:xfrm>
            <a:off x="7367954" y="1600201"/>
            <a:ext cx="1582732" cy="1582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4">
                                            <p:txEl>
                                              <p:pRg st="2" end="2"/>
                                            </p:txEl>
                                          </p:spTgt>
                                        </p:tgtEl>
                                        <p:attrNameLst>
                                          <p:attrName>style.visibility</p:attrName>
                                        </p:attrNameLst>
                                      </p:cBhvr>
                                      <p:to>
                                        <p:strVal val="visible"/>
                                      </p:to>
                                    </p:set>
                                    <p:anim calcmode="lin" valueType="num">
                                      <p:cBhvr additive="base">
                                        <p:cTn id="17" dur="500" fill="hold"/>
                                        <p:tgtEl>
                                          <p:spTgt spid="23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4">
                                            <p:txEl>
                                              <p:pRg st="3" end="3"/>
                                            </p:txEl>
                                          </p:spTgt>
                                        </p:tgtEl>
                                        <p:attrNameLst>
                                          <p:attrName>style.visibility</p:attrName>
                                        </p:attrNameLst>
                                      </p:cBhvr>
                                      <p:to>
                                        <p:strVal val="visible"/>
                                      </p:to>
                                    </p:set>
                                    <p:anim calcmode="lin" valueType="num">
                                      <p:cBhvr additive="base">
                                        <p:cTn id="21" dur="500" fill="hold"/>
                                        <p:tgtEl>
                                          <p:spTgt spid="23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4">
                                            <p:txEl>
                                              <p:pRg st="5" end="5"/>
                                            </p:txEl>
                                          </p:spTgt>
                                        </p:tgtEl>
                                        <p:attrNameLst>
                                          <p:attrName>style.visibility</p:attrName>
                                        </p:attrNameLst>
                                      </p:cBhvr>
                                      <p:to>
                                        <p:strVal val="visible"/>
                                      </p:to>
                                    </p:set>
                                    <p:anim calcmode="lin" valueType="num">
                                      <p:cBhvr additive="base">
                                        <p:cTn id="27" dur="500" fill="hold"/>
                                        <p:tgtEl>
                                          <p:spTgt spid="23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Creating Useful Questions</a:t>
            </a:r>
            <a:endParaRPr dirty="0"/>
          </a:p>
        </p:txBody>
      </p:sp>
      <p:sp>
        <p:nvSpPr>
          <p:cNvPr id="240" name="Google Shape;240;p34"/>
          <p:cNvSpPr txBox="1">
            <a:spLocks noGrp="1"/>
          </p:cNvSpPr>
          <p:nvPr>
            <p:ph type="body" idx="1"/>
          </p:nvPr>
        </p:nvSpPr>
        <p:spPr>
          <a:xfrm>
            <a:off x="131885" y="1600200"/>
            <a:ext cx="8818684" cy="5115000"/>
          </a:xfrm>
          <a:prstGeom prst="rect">
            <a:avLst/>
          </a:prstGeom>
          <a:noFill/>
          <a:ln>
            <a:noFill/>
          </a:ln>
        </p:spPr>
        <p:txBody>
          <a:bodyPr spcFirstLastPara="1" wrap="square" lIns="91425" tIns="45700" rIns="91425" bIns="45700" anchor="t" anchorCtr="0">
            <a:noAutofit/>
          </a:bodyPr>
          <a:lstStyle/>
          <a:p>
            <a:pPr marL="742632" lvl="1" indent="-457200" algn="l" rtl="0">
              <a:lnSpc>
                <a:spcPct val="90000"/>
              </a:lnSpc>
              <a:spcBef>
                <a:spcPts val="550"/>
              </a:spcBef>
              <a:spcAft>
                <a:spcPts val="0"/>
              </a:spcAft>
              <a:buSzPct val="60000"/>
              <a:buFont typeface="Wingdings" panose="05000000000000000000" pitchFamily="2" charset="2"/>
              <a:buChar char="q"/>
            </a:pPr>
            <a:r>
              <a:rPr lang="en-US" sz="2400" dirty="0"/>
              <a:t>Begin with easier questions and work toward more difficult. (Helps get people warmed up.)</a:t>
            </a:r>
          </a:p>
          <a:p>
            <a:pPr marL="742632" lvl="1" indent="-457200" algn="l" rtl="0">
              <a:lnSpc>
                <a:spcPct val="90000"/>
              </a:lnSpc>
              <a:spcBef>
                <a:spcPts val="550"/>
              </a:spcBef>
              <a:spcAft>
                <a:spcPts val="0"/>
              </a:spcAft>
              <a:buSzPct val="60000"/>
              <a:buFont typeface="Wingdings" panose="05000000000000000000" pitchFamily="2" charset="2"/>
              <a:buChar char="q"/>
            </a:pPr>
            <a:r>
              <a:rPr lang="en-US" sz="2400" dirty="0"/>
              <a:t>Imagine you are the person being interviewed. What would you want to say? Create questions that give that opportunity.</a:t>
            </a:r>
          </a:p>
          <a:p>
            <a:pPr marL="742632" lvl="1" indent="-457200" algn="l" rtl="0">
              <a:lnSpc>
                <a:spcPct val="90000"/>
              </a:lnSpc>
              <a:spcBef>
                <a:spcPts val="550"/>
              </a:spcBef>
              <a:spcAft>
                <a:spcPts val="0"/>
              </a:spcAft>
              <a:buSzPct val="60000"/>
              <a:buFont typeface="Wingdings" panose="05000000000000000000" pitchFamily="2" charset="2"/>
              <a:buChar char="q"/>
            </a:pPr>
            <a:r>
              <a:rPr lang="en-US" sz="2400" dirty="0"/>
              <a:t>Keep questions open ended. They allow more room interviewee to respond in their own way and based on their own experiences.</a:t>
            </a:r>
            <a:endParaRPr sz="2400" dirty="0"/>
          </a:p>
          <a:p>
            <a:pPr marL="742632" lvl="1" indent="-457200">
              <a:lnSpc>
                <a:spcPct val="90000"/>
              </a:lnSpc>
              <a:buSzPct val="60000"/>
              <a:buFont typeface="Wingdings" panose="05000000000000000000" pitchFamily="2" charset="2"/>
              <a:buChar char="q"/>
            </a:pPr>
            <a:r>
              <a:rPr lang="en-US" sz="2400" dirty="0"/>
              <a:t>You have reasons for doing this research. What do you need to know in order to accomplish those purposes?</a:t>
            </a:r>
            <a:endParaRPr sz="2400" dirty="0"/>
          </a:p>
          <a:p>
            <a:pPr marL="742632" lvl="1" indent="-457200" algn="l" rtl="0">
              <a:lnSpc>
                <a:spcPct val="90000"/>
              </a:lnSpc>
              <a:spcBef>
                <a:spcPts val="550"/>
              </a:spcBef>
              <a:spcAft>
                <a:spcPts val="0"/>
              </a:spcAft>
              <a:buSzPct val="60000"/>
              <a:buFont typeface="Wingdings" panose="05000000000000000000" pitchFamily="2" charset="2"/>
              <a:buChar char="q"/>
            </a:pPr>
            <a:r>
              <a:rPr lang="en-US" sz="2400" dirty="0"/>
              <a:t>Must be within the bounds of anything you sent to the IRB.</a:t>
            </a:r>
          </a:p>
          <a:p>
            <a:pPr marL="742632" lvl="1" indent="-457200">
              <a:lnSpc>
                <a:spcPct val="90000"/>
              </a:lnSpc>
              <a:buSzPct val="60000"/>
              <a:buFont typeface="Wingdings" panose="05000000000000000000" pitchFamily="2" charset="2"/>
              <a:buChar char="q"/>
            </a:pPr>
            <a:r>
              <a:rPr lang="en-US" sz="2400" dirty="0"/>
              <a:t>Keep it fairly brief. You don’t want to wear out your interviewee. And, you’ll have to do the transcribing and coding later...</a:t>
            </a:r>
          </a:p>
          <a:p>
            <a:pPr marL="742632" lvl="1" indent="-457200" algn="l" rtl="0">
              <a:lnSpc>
                <a:spcPct val="90000"/>
              </a:lnSpc>
              <a:spcBef>
                <a:spcPts val="550"/>
              </a:spcBef>
              <a:spcAft>
                <a:spcPts val="0"/>
              </a:spcAft>
              <a:buSzPct val="60000"/>
              <a:buFont typeface="Wingdings" panose="05000000000000000000" pitchFamily="2" charset="2"/>
              <a:buChar char="q"/>
            </a:pPr>
            <a:endParaRPr sz="2400" dirty="0"/>
          </a:p>
        </p:txBody>
      </p:sp>
      <p:sp>
        <p:nvSpPr>
          <p:cNvPr id="6" name="Footer Placeholder 1">
            <a:extLst>
              <a:ext uri="{FF2B5EF4-FFF2-40B4-BE49-F238E27FC236}">
                <a16:creationId xmlns:a16="http://schemas.microsoft.com/office/drawing/2014/main" id="{37CA7F91-21C5-4D75-B1B2-1C5D3EA450E8}"/>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5" name="Picture 4" descr="A picture containing food&#10;&#10;Description automatically generated">
            <a:extLst>
              <a:ext uri="{FF2B5EF4-FFF2-40B4-BE49-F238E27FC236}">
                <a16:creationId xmlns:a16="http://schemas.microsoft.com/office/drawing/2014/main" id="{61DA8FD9-D401-4CA3-9BDD-C368D189F6BC}"/>
              </a:ext>
            </a:extLst>
          </p:cNvPr>
          <p:cNvPicPr>
            <a:picLocks noChangeAspect="1"/>
          </p:cNvPicPr>
          <p:nvPr/>
        </p:nvPicPr>
        <p:blipFill>
          <a:blip r:embed="rId3"/>
          <a:stretch>
            <a:fillRect/>
          </a:stretch>
        </p:blipFill>
        <p:spPr>
          <a:xfrm>
            <a:off x="7482254" y="126438"/>
            <a:ext cx="1538654" cy="1140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 calcmode="lin" valueType="num">
                                      <p:cBhvr additive="base">
                                        <p:cTn id="7" dur="500" fill="hold"/>
                                        <p:tgtEl>
                                          <p:spTgt spid="2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0">
                                            <p:txEl>
                                              <p:pRg st="1" end="1"/>
                                            </p:txEl>
                                          </p:spTgt>
                                        </p:tgtEl>
                                        <p:attrNameLst>
                                          <p:attrName>style.visibility</p:attrName>
                                        </p:attrNameLst>
                                      </p:cBhvr>
                                      <p:to>
                                        <p:strVal val="visible"/>
                                      </p:to>
                                    </p:set>
                                    <p:anim calcmode="lin" valueType="num">
                                      <p:cBhvr additive="base">
                                        <p:cTn id="13" dur="500" fill="hold"/>
                                        <p:tgtEl>
                                          <p:spTgt spid="2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0">
                                            <p:txEl>
                                              <p:pRg st="2" end="2"/>
                                            </p:txEl>
                                          </p:spTgt>
                                        </p:tgtEl>
                                        <p:attrNameLst>
                                          <p:attrName>style.visibility</p:attrName>
                                        </p:attrNameLst>
                                      </p:cBhvr>
                                      <p:to>
                                        <p:strVal val="visible"/>
                                      </p:to>
                                    </p:set>
                                    <p:anim calcmode="lin" valueType="num">
                                      <p:cBhvr additive="base">
                                        <p:cTn id="19" dur="500" fill="hold"/>
                                        <p:tgtEl>
                                          <p:spTgt spid="2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0">
                                            <p:txEl>
                                              <p:pRg st="3" end="3"/>
                                            </p:txEl>
                                          </p:spTgt>
                                        </p:tgtEl>
                                        <p:attrNameLst>
                                          <p:attrName>style.visibility</p:attrName>
                                        </p:attrNameLst>
                                      </p:cBhvr>
                                      <p:to>
                                        <p:strVal val="visible"/>
                                      </p:to>
                                    </p:set>
                                    <p:anim calcmode="lin" valueType="num">
                                      <p:cBhvr additive="base">
                                        <p:cTn id="25" dur="500" fill="hold"/>
                                        <p:tgtEl>
                                          <p:spTgt spid="2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0">
                                            <p:txEl>
                                              <p:pRg st="4" end="4"/>
                                            </p:txEl>
                                          </p:spTgt>
                                        </p:tgtEl>
                                        <p:attrNameLst>
                                          <p:attrName>style.visibility</p:attrName>
                                        </p:attrNameLst>
                                      </p:cBhvr>
                                      <p:to>
                                        <p:strVal val="visible"/>
                                      </p:to>
                                    </p:set>
                                    <p:anim calcmode="lin" valueType="num">
                                      <p:cBhvr additive="base">
                                        <p:cTn id="31" dur="500" fill="hold"/>
                                        <p:tgtEl>
                                          <p:spTgt spid="2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0">
                                            <p:txEl>
                                              <p:pRg st="5" end="5"/>
                                            </p:txEl>
                                          </p:spTgt>
                                        </p:tgtEl>
                                        <p:attrNameLst>
                                          <p:attrName>style.visibility</p:attrName>
                                        </p:attrNameLst>
                                      </p:cBhvr>
                                      <p:to>
                                        <p:strVal val="visible"/>
                                      </p:to>
                                    </p:set>
                                    <p:anim calcmode="lin" valueType="num">
                                      <p:cBhvr additive="base">
                                        <p:cTn id="37" dur="500" fill="hold"/>
                                        <p:tgtEl>
                                          <p:spTgt spid="2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Conducting the Interviews</a:t>
            </a:r>
            <a:endParaRPr dirty="0"/>
          </a:p>
        </p:txBody>
      </p:sp>
      <p:sp>
        <p:nvSpPr>
          <p:cNvPr id="246" name="Google Shape;246;p35"/>
          <p:cNvSpPr txBox="1">
            <a:spLocks noGrp="1"/>
          </p:cNvSpPr>
          <p:nvPr>
            <p:ph type="body" idx="1"/>
          </p:nvPr>
        </p:nvSpPr>
        <p:spPr>
          <a:xfrm>
            <a:off x="298750" y="1600200"/>
            <a:ext cx="8728500" cy="489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ct val="60000"/>
              <a:buNone/>
            </a:pPr>
            <a:r>
              <a:rPr lang="en-US" sz="2400" u="sng" dirty="0"/>
              <a:t>Interview protocols</a:t>
            </a:r>
            <a:r>
              <a:rPr lang="en-US" sz="2400" dirty="0"/>
              <a:t> are helpful to not forget anything. </a:t>
            </a:r>
            <a:endParaRPr sz="2400" dirty="0"/>
          </a:p>
          <a:p>
            <a:pPr marL="171450" lvl="0" indent="-171450" algn="l" rtl="0">
              <a:lnSpc>
                <a:spcPct val="90000"/>
              </a:lnSpc>
              <a:spcBef>
                <a:spcPts val="0"/>
              </a:spcBef>
              <a:spcAft>
                <a:spcPts val="0"/>
              </a:spcAft>
              <a:buSzPct val="60000"/>
              <a:buFont typeface="Wingdings" panose="05000000000000000000" pitchFamily="2" charset="2"/>
              <a:buChar char="q"/>
            </a:pPr>
            <a:endParaRPr sz="1200" dirty="0"/>
          </a:p>
          <a:p>
            <a:pPr marL="0" lvl="0" indent="0" algn="l" rtl="0">
              <a:lnSpc>
                <a:spcPct val="90000"/>
              </a:lnSpc>
              <a:spcBef>
                <a:spcPts val="0"/>
              </a:spcBef>
              <a:spcAft>
                <a:spcPts val="0"/>
              </a:spcAft>
              <a:buSzPct val="60000"/>
              <a:buNone/>
            </a:pPr>
            <a:r>
              <a:rPr lang="en-US" sz="2400" dirty="0"/>
              <a:t>They are “not only a set of questions, but also a procedural guide for directing a new qualitative researcher through the interview process.” </a:t>
            </a:r>
            <a:r>
              <a:rPr lang="en-US" sz="1800" dirty="0"/>
              <a:t>(Jacob &amp; Furgerson, 2012, p. 2).</a:t>
            </a:r>
            <a:r>
              <a:rPr lang="en-US" sz="2400" dirty="0"/>
              <a:t> </a:t>
            </a:r>
            <a:endParaRPr sz="2400" dirty="0"/>
          </a:p>
          <a:p>
            <a:pPr marL="171450" lvl="0" indent="-171450" algn="l" rtl="0">
              <a:lnSpc>
                <a:spcPct val="90000"/>
              </a:lnSpc>
              <a:spcBef>
                <a:spcPts val="0"/>
              </a:spcBef>
              <a:spcAft>
                <a:spcPts val="0"/>
              </a:spcAft>
              <a:buSzPct val="60000"/>
              <a:buFont typeface="Wingdings" panose="05000000000000000000" pitchFamily="2" charset="2"/>
              <a:buChar char="q"/>
            </a:pPr>
            <a:endParaRPr sz="1200" dirty="0"/>
          </a:p>
          <a:p>
            <a:pPr marL="0" lvl="0" indent="0" algn="l" rtl="0">
              <a:lnSpc>
                <a:spcPct val="90000"/>
              </a:lnSpc>
              <a:spcBef>
                <a:spcPts val="0"/>
              </a:spcBef>
              <a:spcAft>
                <a:spcPts val="0"/>
              </a:spcAft>
              <a:buSzPct val="60000"/>
              <a:buNone/>
            </a:pPr>
            <a:r>
              <a:rPr lang="en-US" sz="2400" dirty="0"/>
              <a:t>They should include:</a:t>
            </a:r>
            <a:endParaRPr sz="2400" dirty="0"/>
          </a:p>
          <a:p>
            <a:pPr marL="660082" lvl="1" indent="-342900" algn="l" rtl="0">
              <a:lnSpc>
                <a:spcPct val="90000"/>
              </a:lnSpc>
              <a:spcBef>
                <a:spcPts val="550"/>
              </a:spcBef>
              <a:spcAft>
                <a:spcPts val="0"/>
              </a:spcAft>
              <a:buSzPct val="60000"/>
              <a:buFont typeface="Wingdings" panose="05000000000000000000" pitchFamily="2" charset="2"/>
              <a:buChar char="q"/>
            </a:pPr>
            <a:r>
              <a:rPr lang="en-US" sz="2400" dirty="0"/>
              <a:t>What to say before and after the interview, including describing the purpose of the research.</a:t>
            </a:r>
            <a:endParaRPr sz="2400" dirty="0"/>
          </a:p>
          <a:p>
            <a:pPr marL="660082" lvl="1" indent="-342900" algn="l" rtl="0">
              <a:lnSpc>
                <a:spcPct val="90000"/>
              </a:lnSpc>
              <a:spcBef>
                <a:spcPts val="550"/>
              </a:spcBef>
              <a:spcAft>
                <a:spcPts val="0"/>
              </a:spcAft>
              <a:buSzPct val="60000"/>
              <a:buFont typeface="Wingdings" panose="05000000000000000000" pitchFamily="2" charset="2"/>
              <a:buChar char="q"/>
            </a:pPr>
            <a:r>
              <a:rPr lang="en-US" sz="2400" dirty="0"/>
              <a:t>A reminder to collect the signed informed consent doc.</a:t>
            </a:r>
            <a:endParaRPr sz="2400" dirty="0"/>
          </a:p>
          <a:p>
            <a:pPr marL="660082" lvl="1" indent="-342900" algn="l" rtl="0">
              <a:lnSpc>
                <a:spcPct val="90000"/>
              </a:lnSpc>
              <a:spcBef>
                <a:spcPts val="550"/>
              </a:spcBef>
              <a:spcAft>
                <a:spcPts val="0"/>
              </a:spcAft>
              <a:buSzPct val="60000"/>
              <a:buFont typeface="Wingdings" panose="05000000000000000000" pitchFamily="2" charset="2"/>
              <a:buChar char="q"/>
            </a:pPr>
            <a:r>
              <a:rPr lang="en-US" sz="2400" dirty="0"/>
              <a:t>A reminder to give a printed copy of the questions to the interviewee.</a:t>
            </a:r>
            <a:endParaRPr sz="2400" dirty="0"/>
          </a:p>
          <a:p>
            <a:pPr marL="660082" lvl="1" indent="-342900" algn="l" rtl="0">
              <a:lnSpc>
                <a:spcPct val="90000"/>
              </a:lnSpc>
              <a:spcBef>
                <a:spcPts val="550"/>
              </a:spcBef>
              <a:spcAft>
                <a:spcPts val="0"/>
              </a:spcAft>
              <a:buSzPct val="60000"/>
              <a:buFont typeface="Wingdings" panose="05000000000000000000" pitchFamily="2" charset="2"/>
              <a:buChar char="q"/>
            </a:pPr>
            <a:r>
              <a:rPr lang="en-US" sz="2400" dirty="0"/>
              <a:t>How to setup audio equipment, and confirm it is working!</a:t>
            </a:r>
            <a:endParaRPr sz="2400" dirty="0"/>
          </a:p>
          <a:p>
            <a:pPr marL="660082" lvl="1" indent="-342900" algn="l" rtl="0">
              <a:lnSpc>
                <a:spcPct val="90000"/>
              </a:lnSpc>
              <a:spcBef>
                <a:spcPts val="550"/>
              </a:spcBef>
              <a:spcAft>
                <a:spcPts val="0"/>
              </a:spcAft>
              <a:buSzPct val="60000"/>
              <a:buFont typeface="Wingdings" panose="05000000000000000000" pitchFamily="2" charset="2"/>
              <a:buChar char="q"/>
            </a:pPr>
            <a:r>
              <a:rPr lang="en-US" sz="2400" dirty="0"/>
              <a:t>What to do with files, to backup and protect privacy.</a:t>
            </a:r>
            <a:endParaRPr sz="2400" dirty="0"/>
          </a:p>
        </p:txBody>
      </p:sp>
      <p:sp>
        <p:nvSpPr>
          <p:cNvPr id="6" name="Footer Placeholder 1">
            <a:extLst>
              <a:ext uri="{FF2B5EF4-FFF2-40B4-BE49-F238E27FC236}">
                <a16:creationId xmlns:a16="http://schemas.microsoft.com/office/drawing/2014/main" id="{1D95906B-9551-469C-814C-1438F54779FB}"/>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500" fill="hold"/>
                                        <p:tgtEl>
                                          <p:spTgt spid="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 calcmode="lin" valueType="num">
                                      <p:cBhvr additive="base">
                                        <p:cTn id="13"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6">
                                            <p:txEl>
                                              <p:pRg st="4" end="4"/>
                                            </p:txEl>
                                          </p:spTgt>
                                        </p:tgtEl>
                                        <p:attrNameLst>
                                          <p:attrName>style.visibility</p:attrName>
                                        </p:attrNameLst>
                                      </p:cBhvr>
                                      <p:to>
                                        <p:strVal val="visible"/>
                                      </p:to>
                                    </p:set>
                                    <p:anim calcmode="lin" valueType="num">
                                      <p:cBhvr additive="base">
                                        <p:cTn id="19" dur="500" fill="hold"/>
                                        <p:tgtEl>
                                          <p:spTgt spid="2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6">
                                            <p:txEl>
                                              <p:pRg st="5" end="5"/>
                                            </p:txEl>
                                          </p:spTgt>
                                        </p:tgtEl>
                                        <p:attrNameLst>
                                          <p:attrName>style.visibility</p:attrName>
                                        </p:attrNameLst>
                                      </p:cBhvr>
                                      <p:to>
                                        <p:strVal val="visible"/>
                                      </p:to>
                                    </p:set>
                                    <p:anim calcmode="lin" valueType="num">
                                      <p:cBhvr additive="base">
                                        <p:cTn id="23" dur="500" fill="hold"/>
                                        <p:tgtEl>
                                          <p:spTgt spid="24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6">
                                            <p:txEl>
                                              <p:pRg st="6" end="6"/>
                                            </p:txEl>
                                          </p:spTgt>
                                        </p:tgtEl>
                                        <p:attrNameLst>
                                          <p:attrName>style.visibility</p:attrName>
                                        </p:attrNameLst>
                                      </p:cBhvr>
                                      <p:to>
                                        <p:strVal val="visible"/>
                                      </p:to>
                                    </p:set>
                                    <p:anim calcmode="lin" valueType="num">
                                      <p:cBhvr additive="base">
                                        <p:cTn id="27" dur="500" fill="hold"/>
                                        <p:tgtEl>
                                          <p:spTgt spid="24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6">
                                            <p:txEl>
                                              <p:pRg st="7" end="7"/>
                                            </p:txEl>
                                          </p:spTgt>
                                        </p:tgtEl>
                                        <p:attrNameLst>
                                          <p:attrName>style.visibility</p:attrName>
                                        </p:attrNameLst>
                                      </p:cBhvr>
                                      <p:to>
                                        <p:strVal val="visible"/>
                                      </p:to>
                                    </p:set>
                                    <p:anim calcmode="lin" valueType="num">
                                      <p:cBhvr additive="base">
                                        <p:cTn id="31" dur="500" fill="hold"/>
                                        <p:tgtEl>
                                          <p:spTgt spid="24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6">
                                            <p:txEl>
                                              <p:pRg st="8" end="8"/>
                                            </p:txEl>
                                          </p:spTgt>
                                        </p:tgtEl>
                                        <p:attrNameLst>
                                          <p:attrName>style.visibility</p:attrName>
                                        </p:attrNameLst>
                                      </p:cBhvr>
                                      <p:to>
                                        <p:strVal val="visible"/>
                                      </p:to>
                                    </p:set>
                                    <p:anim calcmode="lin" valueType="num">
                                      <p:cBhvr additive="base">
                                        <p:cTn id="35" dur="500" fill="hold"/>
                                        <p:tgtEl>
                                          <p:spTgt spid="24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6">
                                            <p:txEl>
                                              <p:pRg st="9" end="9"/>
                                            </p:txEl>
                                          </p:spTgt>
                                        </p:tgtEl>
                                        <p:attrNameLst>
                                          <p:attrName>style.visibility</p:attrName>
                                        </p:attrNameLst>
                                      </p:cBhvr>
                                      <p:to>
                                        <p:strVal val="visible"/>
                                      </p:to>
                                    </p:set>
                                    <p:anim calcmode="lin" valueType="num">
                                      <p:cBhvr additive="base">
                                        <p:cTn id="39" dur="500" fill="hold"/>
                                        <p:tgtEl>
                                          <p:spTgt spid="24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How to do the recordings</a:t>
            </a:r>
            <a:endParaRPr dirty="0">
              <a:highlight>
                <a:srgbClr val="FFFF00"/>
              </a:highlight>
            </a:endParaRPr>
          </a:p>
        </p:txBody>
      </p:sp>
      <p:sp>
        <p:nvSpPr>
          <p:cNvPr id="252" name="Google Shape;252;p3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00"/>
              </a:spcBef>
              <a:spcAft>
                <a:spcPts val="0"/>
              </a:spcAft>
              <a:buSzPct val="60000"/>
              <a:buNone/>
            </a:pPr>
            <a:r>
              <a:rPr lang="en-US" sz="2400" b="1" dirty="0"/>
              <a:t>Hardware</a:t>
            </a:r>
            <a:endParaRPr sz="2400" b="1" dirty="0"/>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A decent external mic will give better results than the built-in mics on most devices.</a:t>
            </a:r>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A good USB mic connected to a laptop is ideal.</a:t>
            </a:r>
            <a:endParaRPr sz="2400" dirty="0"/>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We used a “Blue Snowball” mic.</a:t>
            </a:r>
            <a:endParaRPr sz="2400" dirty="0"/>
          </a:p>
          <a:p>
            <a:pPr marL="914400" lvl="1" indent="-381000" algn="l" rtl="0">
              <a:lnSpc>
                <a:spcPct val="90000"/>
              </a:lnSpc>
              <a:spcBef>
                <a:spcPts val="0"/>
              </a:spcBef>
              <a:spcAft>
                <a:spcPts val="0"/>
              </a:spcAft>
              <a:buSzPct val="60000"/>
              <a:buFont typeface="Wingdings" panose="05000000000000000000" pitchFamily="2" charset="2"/>
              <a:buChar char="q"/>
            </a:pPr>
            <a:r>
              <a:rPr lang="en-US" sz="2400" dirty="0"/>
              <a:t>Very good quality. $50 on Amazon or at Best Buy.</a:t>
            </a:r>
          </a:p>
          <a:p>
            <a:pPr marL="533400" lvl="1" indent="0" algn="l" rtl="0">
              <a:lnSpc>
                <a:spcPct val="90000"/>
              </a:lnSpc>
              <a:spcBef>
                <a:spcPts val="0"/>
              </a:spcBef>
              <a:spcAft>
                <a:spcPts val="0"/>
              </a:spcAft>
              <a:buSzPct val="60000"/>
              <a:buNone/>
            </a:pPr>
            <a:endParaRPr sz="1400" dirty="0"/>
          </a:p>
          <a:p>
            <a:pPr marL="0" lvl="0" indent="0" algn="l" rtl="0">
              <a:lnSpc>
                <a:spcPct val="90000"/>
              </a:lnSpc>
              <a:spcBef>
                <a:spcPts val="700"/>
              </a:spcBef>
              <a:spcAft>
                <a:spcPts val="0"/>
              </a:spcAft>
              <a:buSzPct val="60000"/>
              <a:buNone/>
            </a:pPr>
            <a:r>
              <a:rPr lang="en-US" sz="2400" b="1" dirty="0"/>
              <a:t>Software</a:t>
            </a:r>
            <a:endParaRPr sz="2400" b="1" dirty="0"/>
          </a:p>
          <a:p>
            <a:pPr lvl="0" indent="-381000">
              <a:buSzPct val="60000"/>
              <a:buFont typeface="Wingdings" panose="05000000000000000000" pitchFamily="2" charset="2"/>
              <a:buChar char="q"/>
            </a:pPr>
            <a:r>
              <a:rPr lang="en-US" sz="2400" dirty="0"/>
              <a:t>Audacity is an excellent choice for Windows, Linux, and iOS devices but does not run on Android. (and it’s free)</a:t>
            </a:r>
          </a:p>
          <a:p>
            <a:pPr lvl="0" indent="-381000">
              <a:buSzPct val="60000"/>
              <a:buFont typeface="Wingdings" panose="05000000000000000000" pitchFamily="2" charset="2"/>
              <a:buChar char="q"/>
            </a:pPr>
            <a:r>
              <a:rPr lang="en-US" sz="2400" dirty="0"/>
              <a:t>Easy Voice Recorder, from Digipom, is a good choice for Android. </a:t>
            </a:r>
          </a:p>
          <a:p>
            <a:pPr lvl="0" indent="-381000">
              <a:buSzPct val="60000"/>
              <a:buFont typeface="Wingdings" panose="05000000000000000000" pitchFamily="2" charset="2"/>
              <a:buChar char="q"/>
            </a:pPr>
            <a:r>
              <a:rPr lang="en-US" sz="2400" dirty="0"/>
              <a:t>Windows voice recorder is a bit too limited.</a:t>
            </a:r>
            <a:endParaRPr sz="2400" dirty="0"/>
          </a:p>
        </p:txBody>
      </p:sp>
      <p:sp>
        <p:nvSpPr>
          <p:cNvPr id="6" name="Footer Placeholder 1">
            <a:extLst>
              <a:ext uri="{FF2B5EF4-FFF2-40B4-BE49-F238E27FC236}">
                <a16:creationId xmlns:a16="http://schemas.microsoft.com/office/drawing/2014/main" id="{692AB0F1-C6BE-4EC0-967C-3EDB55EB581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Picture 2" descr="A close up of a microphone&#10;&#10;Description automatically generated">
            <a:extLst>
              <a:ext uri="{FF2B5EF4-FFF2-40B4-BE49-F238E27FC236}">
                <a16:creationId xmlns:a16="http://schemas.microsoft.com/office/drawing/2014/main" id="{32F8AB0C-690C-4E88-A4A8-0DBB27160730}"/>
              </a:ext>
            </a:extLst>
          </p:cNvPr>
          <p:cNvPicPr>
            <a:picLocks noChangeAspect="1"/>
          </p:cNvPicPr>
          <p:nvPr/>
        </p:nvPicPr>
        <p:blipFill>
          <a:blip r:embed="rId3"/>
          <a:stretch>
            <a:fillRect/>
          </a:stretch>
        </p:blipFill>
        <p:spPr>
          <a:xfrm>
            <a:off x="7026417" y="89754"/>
            <a:ext cx="2011342" cy="1129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 calcmode="lin" valueType="num">
                                      <p:cBhvr additive="base">
                                        <p:cTn id="7" dur="500" fill="hold"/>
                                        <p:tgtEl>
                                          <p:spTgt spid="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anim calcmode="lin" valueType="num">
                                      <p:cBhvr additive="base">
                                        <p:cTn id="11" dur="500" fill="hold"/>
                                        <p:tgtEl>
                                          <p:spTgt spid="25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2">
                                            <p:txEl>
                                              <p:pRg st="2" end="2"/>
                                            </p:txEl>
                                          </p:spTgt>
                                        </p:tgtEl>
                                        <p:attrNameLst>
                                          <p:attrName>style.visibility</p:attrName>
                                        </p:attrNameLst>
                                      </p:cBhvr>
                                      <p:to>
                                        <p:strVal val="visible"/>
                                      </p:to>
                                    </p:set>
                                    <p:anim calcmode="lin" valueType="num">
                                      <p:cBhvr additive="base">
                                        <p:cTn id="17" dur="500" fill="hold"/>
                                        <p:tgtEl>
                                          <p:spTgt spid="2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2">
                                            <p:txEl>
                                              <p:pRg st="3" end="3"/>
                                            </p:txEl>
                                          </p:spTgt>
                                        </p:tgtEl>
                                        <p:attrNameLst>
                                          <p:attrName>style.visibility</p:attrName>
                                        </p:attrNameLst>
                                      </p:cBhvr>
                                      <p:to>
                                        <p:strVal val="visible"/>
                                      </p:to>
                                    </p:set>
                                    <p:anim calcmode="lin" valueType="num">
                                      <p:cBhvr additive="base">
                                        <p:cTn id="23" dur="500" fill="hold"/>
                                        <p:tgtEl>
                                          <p:spTgt spid="25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2">
                                            <p:txEl>
                                              <p:pRg st="4" end="4"/>
                                            </p:txEl>
                                          </p:spTgt>
                                        </p:tgtEl>
                                        <p:attrNameLst>
                                          <p:attrName>style.visibility</p:attrName>
                                        </p:attrNameLst>
                                      </p:cBhvr>
                                      <p:to>
                                        <p:strVal val="visible"/>
                                      </p:to>
                                    </p:set>
                                    <p:anim calcmode="lin" valueType="num">
                                      <p:cBhvr additive="base">
                                        <p:cTn id="27" dur="500" fill="hold"/>
                                        <p:tgtEl>
                                          <p:spTgt spid="25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2">
                                            <p:txEl>
                                              <p:pRg st="6" end="6"/>
                                            </p:txEl>
                                          </p:spTgt>
                                        </p:tgtEl>
                                        <p:attrNameLst>
                                          <p:attrName>style.visibility</p:attrName>
                                        </p:attrNameLst>
                                      </p:cBhvr>
                                      <p:to>
                                        <p:strVal val="visible"/>
                                      </p:to>
                                    </p:set>
                                    <p:anim calcmode="lin" valueType="num">
                                      <p:cBhvr additive="base">
                                        <p:cTn id="33" dur="500" fill="hold"/>
                                        <p:tgtEl>
                                          <p:spTgt spid="25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2">
                                            <p:txEl>
                                              <p:pRg st="7" end="7"/>
                                            </p:txEl>
                                          </p:spTgt>
                                        </p:tgtEl>
                                        <p:attrNameLst>
                                          <p:attrName>style.visibility</p:attrName>
                                        </p:attrNameLst>
                                      </p:cBhvr>
                                      <p:to>
                                        <p:strVal val="visible"/>
                                      </p:to>
                                    </p:set>
                                    <p:anim calcmode="lin" valueType="num">
                                      <p:cBhvr additive="base">
                                        <p:cTn id="37" dur="500" fill="hold"/>
                                        <p:tgtEl>
                                          <p:spTgt spid="25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2">
                                            <p:txEl>
                                              <p:pRg st="8" end="8"/>
                                            </p:txEl>
                                          </p:spTgt>
                                        </p:tgtEl>
                                        <p:attrNameLst>
                                          <p:attrName>style.visibility</p:attrName>
                                        </p:attrNameLst>
                                      </p:cBhvr>
                                      <p:to>
                                        <p:strVal val="visible"/>
                                      </p:to>
                                    </p:set>
                                    <p:anim calcmode="lin" valueType="num">
                                      <p:cBhvr additive="base">
                                        <p:cTn id="43" dur="500" fill="hold"/>
                                        <p:tgtEl>
                                          <p:spTgt spid="25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2">
                                            <p:txEl>
                                              <p:pRg st="9" end="9"/>
                                            </p:txEl>
                                          </p:spTgt>
                                        </p:tgtEl>
                                        <p:attrNameLst>
                                          <p:attrName>style.visibility</p:attrName>
                                        </p:attrNameLst>
                                      </p:cBhvr>
                                      <p:to>
                                        <p:strVal val="visible"/>
                                      </p:to>
                                    </p:set>
                                    <p:anim calcmode="lin" valueType="num">
                                      <p:cBhvr additive="base">
                                        <p:cTn id="49" dur="500" fill="hold"/>
                                        <p:tgtEl>
                                          <p:spTgt spid="25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How to do the recordings</a:t>
            </a:r>
            <a:endParaRPr dirty="0">
              <a:highlight>
                <a:srgbClr val="FFFF00"/>
              </a:highlight>
            </a:endParaRPr>
          </a:p>
        </p:txBody>
      </p:sp>
      <p:sp>
        <p:nvSpPr>
          <p:cNvPr id="252" name="Google Shape;252;p3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00"/>
              </a:spcBef>
              <a:spcAft>
                <a:spcPts val="0"/>
              </a:spcAft>
              <a:buSzPct val="60000"/>
              <a:buNone/>
            </a:pPr>
            <a:r>
              <a:rPr lang="en-US" sz="2400" b="1" dirty="0"/>
              <a:t>Audio-output format</a:t>
            </a:r>
            <a:endParaRPr sz="2400" b="1" dirty="0"/>
          </a:p>
          <a:p>
            <a:pPr lvl="0" indent="-381000">
              <a:buSzPct val="60000"/>
              <a:buFont typeface="Wingdings" panose="05000000000000000000" pitchFamily="2" charset="2"/>
              <a:buChar char="q"/>
            </a:pPr>
            <a:r>
              <a:rPr lang="en-US" sz="2400" dirty="0"/>
              <a:t>WAV vs. MP3</a:t>
            </a:r>
          </a:p>
          <a:p>
            <a:pPr lvl="1" indent="-381000">
              <a:buSzPct val="60000"/>
              <a:buFont typeface="Wingdings" panose="05000000000000000000" pitchFamily="2" charset="2"/>
              <a:buChar char="q"/>
            </a:pPr>
            <a:r>
              <a:rPr lang="en-US" sz="2100" dirty="0"/>
              <a:t>WAV will give the highest possible quality but will also have a larger file size. </a:t>
            </a:r>
          </a:p>
          <a:p>
            <a:pPr lvl="1" indent="-381000">
              <a:buSzPct val="60000"/>
              <a:buFont typeface="Wingdings" panose="05000000000000000000" pitchFamily="2" charset="2"/>
              <a:buChar char="q"/>
            </a:pPr>
            <a:r>
              <a:rPr lang="en-US" sz="2100" dirty="0"/>
              <a:t>MP3 is a compressed format. It will have a smaller file size but will also have lower audio quality.</a:t>
            </a:r>
            <a:endParaRPr sz="2100" dirty="0"/>
          </a:p>
          <a:p>
            <a:pPr indent="-381000">
              <a:spcBef>
                <a:spcPts val="0"/>
              </a:spcBef>
              <a:buSzPct val="60000"/>
              <a:buFont typeface="Wingdings" panose="05000000000000000000" pitchFamily="2" charset="2"/>
              <a:buChar char="q"/>
            </a:pPr>
            <a:r>
              <a:rPr lang="en-US" sz="2400" dirty="0"/>
              <a:t>In general, export to WAV for the best sound quality.</a:t>
            </a:r>
          </a:p>
          <a:p>
            <a:pPr marL="76200" indent="0">
              <a:spcBef>
                <a:spcPts val="0"/>
              </a:spcBef>
              <a:buSzPct val="60000"/>
              <a:buNone/>
            </a:pPr>
            <a:endParaRPr lang="en-US" sz="1400" dirty="0"/>
          </a:p>
          <a:p>
            <a:pPr marL="0" lvl="0" indent="0" algn="l" rtl="0">
              <a:lnSpc>
                <a:spcPct val="90000"/>
              </a:lnSpc>
              <a:spcBef>
                <a:spcPts val="550"/>
              </a:spcBef>
              <a:spcAft>
                <a:spcPts val="0"/>
              </a:spcAft>
              <a:buSzPct val="60000"/>
              <a:buNone/>
            </a:pPr>
            <a:r>
              <a:rPr lang="en-US" sz="2400" b="1" dirty="0"/>
              <a:t>Environment</a:t>
            </a:r>
            <a:endParaRPr sz="2400" b="1" dirty="0"/>
          </a:p>
          <a:p>
            <a:pPr marL="457200" lvl="0" indent="-381000" algn="l" rtl="0">
              <a:lnSpc>
                <a:spcPct val="90000"/>
              </a:lnSpc>
              <a:spcBef>
                <a:spcPts val="550"/>
              </a:spcBef>
              <a:spcAft>
                <a:spcPts val="0"/>
              </a:spcAft>
              <a:buSzPct val="60000"/>
              <a:buFont typeface="Wingdings" panose="05000000000000000000" pitchFamily="2" charset="2"/>
              <a:buChar char="q"/>
            </a:pPr>
            <a:r>
              <a:rPr lang="en-US" sz="2400" dirty="0"/>
              <a:t>Keep as quiet as possible to make transcribing easier, especially if you will use automatic transcribing.</a:t>
            </a:r>
          </a:p>
          <a:p>
            <a:pPr marL="457200" lvl="0" indent="-381000" algn="l" rtl="0">
              <a:lnSpc>
                <a:spcPct val="90000"/>
              </a:lnSpc>
              <a:spcBef>
                <a:spcPts val="550"/>
              </a:spcBef>
              <a:spcAft>
                <a:spcPts val="0"/>
              </a:spcAft>
              <a:buSzPct val="60000"/>
              <a:buFont typeface="Wingdings" panose="05000000000000000000" pitchFamily="2" charset="2"/>
              <a:buChar char="q"/>
            </a:pPr>
            <a:r>
              <a:rPr lang="en-US" sz="2400" dirty="0"/>
              <a:t>Avoid echoey places like hallways or big empty rooms.</a:t>
            </a:r>
            <a:endParaRPr sz="2400" dirty="0"/>
          </a:p>
        </p:txBody>
      </p:sp>
      <p:sp>
        <p:nvSpPr>
          <p:cNvPr id="6" name="Footer Placeholder 1">
            <a:extLst>
              <a:ext uri="{FF2B5EF4-FFF2-40B4-BE49-F238E27FC236}">
                <a16:creationId xmlns:a16="http://schemas.microsoft.com/office/drawing/2014/main" id="{2E2F7983-DEB7-4B4A-A159-11C9E8E1D9CA}"/>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5" name="Picture 4" descr="A close up of a microphone&#10;&#10;Description automatically generated">
            <a:extLst>
              <a:ext uri="{FF2B5EF4-FFF2-40B4-BE49-F238E27FC236}">
                <a16:creationId xmlns:a16="http://schemas.microsoft.com/office/drawing/2014/main" id="{58CF1AEF-2660-46E7-90B7-E43E07CB04C0}"/>
              </a:ext>
            </a:extLst>
          </p:cNvPr>
          <p:cNvPicPr>
            <a:picLocks noChangeAspect="1"/>
          </p:cNvPicPr>
          <p:nvPr/>
        </p:nvPicPr>
        <p:blipFill>
          <a:blip r:embed="rId3"/>
          <a:stretch>
            <a:fillRect/>
          </a:stretch>
        </p:blipFill>
        <p:spPr>
          <a:xfrm>
            <a:off x="7026417" y="89754"/>
            <a:ext cx="2011342" cy="1129446"/>
          </a:xfrm>
          <a:prstGeom prst="rect">
            <a:avLst/>
          </a:prstGeom>
        </p:spPr>
      </p:pic>
    </p:spTree>
    <p:extLst>
      <p:ext uri="{BB962C8B-B14F-4D97-AF65-F5344CB8AC3E}">
        <p14:creationId xmlns:p14="http://schemas.microsoft.com/office/powerpoint/2010/main" val="22846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 calcmode="lin" valueType="num">
                                      <p:cBhvr additive="base">
                                        <p:cTn id="7" dur="500" fill="hold"/>
                                        <p:tgtEl>
                                          <p:spTgt spid="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anim calcmode="lin" valueType="num">
                                      <p:cBhvr additive="base">
                                        <p:cTn id="11" dur="500" fill="hold"/>
                                        <p:tgtEl>
                                          <p:spTgt spid="25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anim calcmode="lin" valueType="num">
                                      <p:cBhvr additive="base">
                                        <p:cTn id="15" dur="500" fill="hold"/>
                                        <p:tgtEl>
                                          <p:spTgt spid="25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anim calcmode="lin" valueType="num">
                                      <p:cBhvr additive="base">
                                        <p:cTn id="19" dur="500" fill="hold"/>
                                        <p:tgtEl>
                                          <p:spTgt spid="2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2">
                                            <p:txEl>
                                              <p:pRg st="4" end="4"/>
                                            </p:txEl>
                                          </p:spTgt>
                                        </p:tgtEl>
                                        <p:attrNameLst>
                                          <p:attrName>style.visibility</p:attrName>
                                        </p:attrNameLst>
                                      </p:cBhvr>
                                      <p:to>
                                        <p:strVal val="visible"/>
                                      </p:to>
                                    </p:set>
                                    <p:anim calcmode="lin" valueType="num">
                                      <p:cBhvr additive="base">
                                        <p:cTn id="25" dur="500" fill="hold"/>
                                        <p:tgtEl>
                                          <p:spTgt spid="25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2">
                                            <p:txEl>
                                              <p:pRg st="6" end="6"/>
                                            </p:txEl>
                                          </p:spTgt>
                                        </p:tgtEl>
                                        <p:attrNameLst>
                                          <p:attrName>style.visibility</p:attrName>
                                        </p:attrNameLst>
                                      </p:cBhvr>
                                      <p:to>
                                        <p:strVal val="visible"/>
                                      </p:to>
                                    </p:set>
                                    <p:anim calcmode="lin" valueType="num">
                                      <p:cBhvr additive="base">
                                        <p:cTn id="31" dur="500" fill="hold"/>
                                        <p:tgtEl>
                                          <p:spTgt spid="25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2">
                                            <p:txEl>
                                              <p:pRg st="7" end="7"/>
                                            </p:txEl>
                                          </p:spTgt>
                                        </p:tgtEl>
                                        <p:attrNameLst>
                                          <p:attrName>style.visibility</p:attrName>
                                        </p:attrNameLst>
                                      </p:cBhvr>
                                      <p:to>
                                        <p:strVal val="visible"/>
                                      </p:to>
                                    </p:set>
                                    <p:anim calcmode="lin" valueType="num">
                                      <p:cBhvr additive="base">
                                        <p:cTn id="35" dur="500" fill="hold"/>
                                        <p:tgtEl>
                                          <p:spTgt spid="25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2">
                                            <p:txEl>
                                              <p:pRg st="8" end="8"/>
                                            </p:txEl>
                                          </p:spTgt>
                                        </p:tgtEl>
                                        <p:attrNameLst>
                                          <p:attrName>style.visibility</p:attrName>
                                        </p:attrNameLst>
                                      </p:cBhvr>
                                      <p:to>
                                        <p:strVal val="visible"/>
                                      </p:to>
                                    </p:set>
                                    <p:anim calcmode="lin" valueType="num">
                                      <p:cBhvr additive="base">
                                        <p:cTn id="41" dur="500" fill="hold"/>
                                        <p:tgtEl>
                                          <p:spTgt spid="25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dirty="0"/>
              <a:t>How to transcribe the recordings</a:t>
            </a:r>
            <a:endParaRPr dirty="0"/>
          </a:p>
        </p:txBody>
      </p:sp>
      <p:sp>
        <p:nvSpPr>
          <p:cNvPr id="258" name="Google Shape;258;p37"/>
          <p:cNvSpPr txBox="1">
            <a:spLocks noGrp="1"/>
          </p:cNvSpPr>
          <p:nvPr>
            <p:ph type="body" idx="1"/>
          </p:nvPr>
        </p:nvSpPr>
        <p:spPr>
          <a:xfrm>
            <a:off x="542520" y="1688120"/>
            <a:ext cx="8311200" cy="4495800"/>
          </a:xfrm>
          <a:prstGeom prst="rect">
            <a:avLst/>
          </a:prstGeom>
          <a:noFill/>
          <a:ln>
            <a:noFill/>
          </a:ln>
        </p:spPr>
        <p:txBody>
          <a:bodyPr spcFirstLastPara="1" wrap="square" lIns="91425" tIns="45700" rIns="91425" bIns="45700" anchor="t" anchorCtr="0">
            <a:noAutofit/>
          </a:bodyPr>
          <a:lstStyle/>
          <a:p>
            <a:pPr marL="0" lvl="0" indent="0">
              <a:spcBef>
                <a:spcPts val="0"/>
              </a:spcBef>
              <a:buSzPct val="60000"/>
              <a:buNone/>
            </a:pPr>
            <a:r>
              <a:rPr lang="en-US" sz="2400" b="1" dirty="0"/>
              <a:t>Human transcription services</a:t>
            </a:r>
          </a:p>
          <a:p>
            <a:pPr lvl="0" indent="-381000">
              <a:spcBef>
                <a:spcPts val="0"/>
              </a:spcBef>
              <a:buSzPct val="60000"/>
              <a:buFont typeface="Wingdings" panose="05000000000000000000" pitchFamily="2" charset="2"/>
              <a:buChar char="q"/>
            </a:pPr>
            <a:r>
              <a:rPr lang="en-US" sz="2400" dirty="0"/>
              <a:t>Accuracy: claims range from 96 to 99 percent.</a:t>
            </a:r>
          </a:p>
          <a:p>
            <a:pPr indent="-381000">
              <a:spcBef>
                <a:spcPts val="0"/>
              </a:spcBef>
              <a:buSzPct val="60000"/>
              <a:buFont typeface="Wingdings" panose="05000000000000000000" pitchFamily="2" charset="2"/>
              <a:buChar char="q"/>
            </a:pPr>
            <a:r>
              <a:rPr lang="en-US" sz="2400" dirty="0"/>
              <a:t>Prices: from $1.25 to $4.50 per recorded minute.</a:t>
            </a:r>
          </a:p>
          <a:p>
            <a:pPr lvl="0" indent="-381000">
              <a:spcBef>
                <a:spcPts val="0"/>
              </a:spcBef>
              <a:buSzPct val="60000"/>
              <a:buFont typeface="Wingdings" panose="05000000000000000000" pitchFamily="2" charset="2"/>
              <a:buChar char="q"/>
            </a:pPr>
            <a:r>
              <a:rPr lang="en-US" sz="2400" dirty="0"/>
              <a:t>Turnaround times: 1-2 days or a few weeks, depending on how much you are willing to pay.</a:t>
            </a:r>
            <a:endParaRPr lang="en-US" sz="1400" dirty="0"/>
          </a:p>
          <a:p>
            <a:pPr indent="-381000">
              <a:spcBef>
                <a:spcPts val="0"/>
              </a:spcBef>
              <a:buSzPct val="60000"/>
              <a:buFont typeface="Wingdings" panose="05000000000000000000" pitchFamily="2" charset="2"/>
              <a:buChar char="q"/>
            </a:pPr>
            <a:r>
              <a:rPr lang="en-US" sz="2400" dirty="0"/>
              <a:t>May be especially helpful if your interviews will include a lot of technical jargon or will have speakers with heavy accents. </a:t>
            </a:r>
          </a:p>
          <a:p>
            <a:pPr marL="76200" indent="0">
              <a:spcBef>
                <a:spcPts val="0"/>
              </a:spcBef>
              <a:buSzPct val="60000"/>
              <a:buNone/>
            </a:pPr>
            <a:endParaRPr sz="1400" dirty="0"/>
          </a:p>
          <a:p>
            <a:pPr marL="0" lvl="0" indent="0" algn="l" rtl="0">
              <a:lnSpc>
                <a:spcPct val="90000"/>
              </a:lnSpc>
              <a:spcBef>
                <a:spcPts val="0"/>
              </a:spcBef>
              <a:spcAft>
                <a:spcPts val="0"/>
              </a:spcAft>
              <a:buSzPct val="60000"/>
              <a:buNone/>
            </a:pPr>
            <a:r>
              <a:rPr lang="en-US" sz="2400" b="1" dirty="0"/>
              <a:t>Automated transcription services</a:t>
            </a:r>
            <a:endParaRPr sz="2400" b="1" dirty="0"/>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Accuracy: claims range from 80 to 90 percent.</a:t>
            </a:r>
          </a:p>
          <a:p>
            <a:pPr lvl="0" indent="-381000">
              <a:spcBef>
                <a:spcPts val="0"/>
              </a:spcBef>
              <a:buSzPct val="60000"/>
              <a:buFont typeface="Wingdings" panose="05000000000000000000" pitchFamily="2" charset="2"/>
              <a:buChar char="q"/>
            </a:pPr>
            <a:r>
              <a:rPr lang="en-US" sz="2400" dirty="0"/>
              <a:t>Prices: from $0.25 to $1.00 per recorded minute.</a:t>
            </a:r>
          </a:p>
          <a:p>
            <a:pPr indent="-381000">
              <a:spcBef>
                <a:spcPts val="0"/>
              </a:spcBef>
              <a:buSzPct val="60000"/>
              <a:buFont typeface="Wingdings" panose="05000000000000000000" pitchFamily="2" charset="2"/>
              <a:buChar char="q"/>
            </a:pPr>
            <a:r>
              <a:rPr lang="en-US" sz="2400" dirty="0"/>
              <a:t>Turnaround times: usually a few minutes.</a:t>
            </a:r>
            <a:endParaRPr lang="en-US" sz="1400" dirty="0"/>
          </a:p>
        </p:txBody>
      </p:sp>
      <p:sp>
        <p:nvSpPr>
          <p:cNvPr id="6" name="Footer Placeholder 1">
            <a:extLst>
              <a:ext uri="{FF2B5EF4-FFF2-40B4-BE49-F238E27FC236}">
                <a16:creationId xmlns:a16="http://schemas.microsoft.com/office/drawing/2014/main" id="{215F970B-6540-4A9E-9E18-ECCFC42917F9}"/>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
                                            <p:txEl>
                                              <p:pRg st="1" end="1"/>
                                            </p:txEl>
                                          </p:spTgt>
                                        </p:tgtEl>
                                        <p:attrNameLst>
                                          <p:attrName>style.visibility</p:attrName>
                                        </p:attrNameLst>
                                      </p:cBhvr>
                                      <p:to>
                                        <p:strVal val="visible"/>
                                      </p:to>
                                    </p:set>
                                    <p:anim calcmode="lin" valueType="num">
                                      <p:cBhvr additive="base">
                                        <p:cTn id="7" dur="500" fill="hold"/>
                                        <p:tgtEl>
                                          <p:spTgt spid="2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8">
                                            <p:txEl>
                                              <p:pRg st="2" end="2"/>
                                            </p:txEl>
                                          </p:spTgt>
                                        </p:tgtEl>
                                        <p:attrNameLst>
                                          <p:attrName>style.visibility</p:attrName>
                                        </p:attrNameLst>
                                      </p:cBhvr>
                                      <p:to>
                                        <p:strVal val="visible"/>
                                      </p:to>
                                    </p:set>
                                    <p:anim calcmode="lin" valueType="num">
                                      <p:cBhvr additive="base">
                                        <p:cTn id="13" dur="500" fill="hold"/>
                                        <p:tgtEl>
                                          <p:spTgt spid="2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8">
                                            <p:txEl>
                                              <p:pRg st="3" end="3"/>
                                            </p:txEl>
                                          </p:spTgt>
                                        </p:tgtEl>
                                        <p:attrNameLst>
                                          <p:attrName>style.visibility</p:attrName>
                                        </p:attrNameLst>
                                      </p:cBhvr>
                                      <p:to>
                                        <p:strVal val="visible"/>
                                      </p:to>
                                    </p:set>
                                    <p:anim calcmode="lin" valueType="num">
                                      <p:cBhvr additive="base">
                                        <p:cTn id="19" dur="500" fill="hold"/>
                                        <p:tgtEl>
                                          <p:spTgt spid="2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8">
                                            <p:txEl>
                                              <p:pRg st="4" end="4"/>
                                            </p:txEl>
                                          </p:spTgt>
                                        </p:tgtEl>
                                        <p:attrNameLst>
                                          <p:attrName>style.visibility</p:attrName>
                                        </p:attrNameLst>
                                      </p:cBhvr>
                                      <p:to>
                                        <p:strVal val="visible"/>
                                      </p:to>
                                    </p:set>
                                    <p:anim calcmode="lin" valueType="num">
                                      <p:cBhvr additive="base">
                                        <p:cTn id="25" dur="500" fill="hold"/>
                                        <p:tgtEl>
                                          <p:spTgt spid="2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8">
                                            <p:txEl>
                                              <p:pRg st="6" end="6"/>
                                            </p:txEl>
                                          </p:spTgt>
                                        </p:tgtEl>
                                        <p:attrNameLst>
                                          <p:attrName>style.visibility</p:attrName>
                                        </p:attrNameLst>
                                      </p:cBhvr>
                                      <p:to>
                                        <p:strVal val="visible"/>
                                      </p:to>
                                    </p:set>
                                    <p:anim calcmode="lin" valueType="num">
                                      <p:cBhvr additive="base">
                                        <p:cTn id="31" dur="500" fill="hold"/>
                                        <p:tgtEl>
                                          <p:spTgt spid="25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8">
                                            <p:txEl>
                                              <p:pRg st="7" end="7"/>
                                            </p:txEl>
                                          </p:spTgt>
                                        </p:tgtEl>
                                        <p:attrNameLst>
                                          <p:attrName>style.visibility</p:attrName>
                                        </p:attrNameLst>
                                      </p:cBhvr>
                                      <p:to>
                                        <p:strVal val="visible"/>
                                      </p:to>
                                    </p:set>
                                    <p:anim calcmode="lin" valueType="num">
                                      <p:cBhvr additive="base">
                                        <p:cTn id="35" dur="500" fill="hold"/>
                                        <p:tgtEl>
                                          <p:spTgt spid="25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8">
                                            <p:txEl>
                                              <p:pRg st="8" end="8"/>
                                            </p:txEl>
                                          </p:spTgt>
                                        </p:tgtEl>
                                        <p:attrNameLst>
                                          <p:attrName>style.visibility</p:attrName>
                                        </p:attrNameLst>
                                      </p:cBhvr>
                                      <p:to>
                                        <p:strVal val="visible"/>
                                      </p:to>
                                    </p:set>
                                    <p:anim calcmode="lin" valueType="num">
                                      <p:cBhvr additive="base">
                                        <p:cTn id="41" dur="500" fill="hold"/>
                                        <p:tgtEl>
                                          <p:spTgt spid="25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8">
                                            <p:txEl>
                                              <p:pRg st="9" end="9"/>
                                            </p:txEl>
                                          </p:spTgt>
                                        </p:tgtEl>
                                        <p:attrNameLst>
                                          <p:attrName>style.visibility</p:attrName>
                                        </p:attrNameLst>
                                      </p:cBhvr>
                                      <p:to>
                                        <p:strVal val="visible"/>
                                      </p:to>
                                    </p:set>
                                    <p:anim calcmode="lin" valueType="num">
                                      <p:cBhvr additive="base">
                                        <p:cTn id="47" dur="500" fill="hold"/>
                                        <p:tgtEl>
                                          <p:spTgt spid="25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dirty="0"/>
              <a:t>How to transcribe the recordings</a:t>
            </a:r>
            <a:endParaRPr dirty="0"/>
          </a:p>
        </p:txBody>
      </p:sp>
      <p:sp>
        <p:nvSpPr>
          <p:cNvPr id="258" name="Google Shape;258;p37"/>
          <p:cNvSpPr txBox="1">
            <a:spLocks noGrp="1"/>
          </p:cNvSpPr>
          <p:nvPr>
            <p:ph type="body" idx="1"/>
          </p:nvPr>
        </p:nvSpPr>
        <p:spPr>
          <a:xfrm>
            <a:off x="560106" y="1688123"/>
            <a:ext cx="6552871"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ct val="60000"/>
              <a:buNone/>
            </a:pPr>
            <a:r>
              <a:rPr lang="en-US" sz="2400" b="1" dirty="0"/>
              <a:t>Free options</a:t>
            </a:r>
            <a:endParaRPr sz="2400" b="1" dirty="0"/>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Someone in your group, or you, listens and types as fast as they can.</a:t>
            </a:r>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Good times!</a:t>
            </a:r>
          </a:p>
          <a:p>
            <a:pPr marL="76200" lvl="0" indent="0" algn="l" rtl="0">
              <a:lnSpc>
                <a:spcPct val="90000"/>
              </a:lnSpc>
              <a:spcBef>
                <a:spcPts val="0"/>
              </a:spcBef>
              <a:spcAft>
                <a:spcPts val="0"/>
              </a:spcAft>
              <a:buSzPct val="60000"/>
              <a:buNone/>
            </a:pPr>
            <a:endParaRPr sz="2400" dirty="0"/>
          </a:p>
          <a:p>
            <a:pPr marL="285750" lvl="0" indent="-285750" algn="l" rtl="0">
              <a:lnSpc>
                <a:spcPct val="90000"/>
              </a:lnSpc>
              <a:spcBef>
                <a:spcPts val="0"/>
              </a:spcBef>
              <a:spcAft>
                <a:spcPts val="0"/>
              </a:spcAft>
              <a:buSzPct val="60000"/>
              <a:buFont typeface="Wingdings" panose="05000000000000000000" pitchFamily="2" charset="2"/>
              <a:buChar char="q"/>
            </a:pPr>
            <a:endParaRPr sz="1400" dirty="0"/>
          </a:p>
          <a:p>
            <a:pPr marL="457200" lvl="0" indent="-381000" algn="l" rtl="0">
              <a:lnSpc>
                <a:spcPct val="90000"/>
              </a:lnSpc>
              <a:spcBef>
                <a:spcPts val="0"/>
              </a:spcBef>
              <a:spcAft>
                <a:spcPts val="0"/>
              </a:spcAft>
              <a:buSzPct val="60000"/>
              <a:buFont typeface="Wingdings" panose="05000000000000000000" pitchFamily="2" charset="2"/>
              <a:buChar char="q"/>
            </a:pPr>
            <a:r>
              <a:rPr lang="en-US" sz="2400" dirty="0"/>
              <a:t>YouTube</a:t>
            </a:r>
            <a:endParaRPr sz="2400" dirty="0"/>
          </a:p>
          <a:p>
            <a:pPr marL="914400" lvl="1" indent="-381000" algn="l" rtl="0">
              <a:lnSpc>
                <a:spcPct val="90000"/>
              </a:lnSpc>
              <a:spcBef>
                <a:spcPts val="0"/>
              </a:spcBef>
              <a:spcAft>
                <a:spcPts val="0"/>
              </a:spcAft>
              <a:buSzPct val="60000"/>
              <a:buFont typeface="Wingdings" panose="05000000000000000000" pitchFamily="2" charset="2"/>
              <a:buChar char="q"/>
            </a:pPr>
            <a:r>
              <a:rPr lang="en-US" sz="2400" dirty="0"/>
              <a:t>Can upload audio file and it will generate transcripts.</a:t>
            </a:r>
            <a:endParaRPr sz="2400" dirty="0"/>
          </a:p>
          <a:p>
            <a:pPr marL="914400" lvl="1" indent="-381000" algn="l" rtl="0">
              <a:lnSpc>
                <a:spcPct val="90000"/>
              </a:lnSpc>
              <a:spcBef>
                <a:spcPts val="0"/>
              </a:spcBef>
              <a:spcAft>
                <a:spcPts val="0"/>
              </a:spcAft>
              <a:buSzPct val="60000"/>
              <a:buFont typeface="Wingdings" panose="05000000000000000000" pitchFamily="2" charset="2"/>
              <a:buChar char="q"/>
            </a:pPr>
            <a:r>
              <a:rPr lang="en-US" sz="2400" dirty="0"/>
              <a:t>Not private. Won’t satisfy IRB requirements.</a:t>
            </a:r>
            <a:endParaRPr sz="2400" dirty="0"/>
          </a:p>
        </p:txBody>
      </p:sp>
      <p:sp>
        <p:nvSpPr>
          <p:cNvPr id="6" name="Footer Placeholder 1">
            <a:extLst>
              <a:ext uri="{FF2B5EF4-FFF2-40B4-BE49-F238E27FC236}">
                <a16:creationId xmlns:a16="http://schemas.microsoft.com/office/drawing/2014/main" id="{98C3AA68-E898-42B7-867C-24EF3DF79CBA}"/>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Picture 2" descr="A close up of a logo&#10;&#10;Description automatically generated">
            <a:extLst>
              <a:ext uri="{FF2B5EF4-FFF2-40B4-BE49-F238E27FC236}">
                <a16:creationId xmlns:a16="http://schemas.microsoft.com/office/drawing/2014/main" id="{B6D53696-5D3D-4165-B931-26C498DD93FD}"/>
              </a:ext>
            </a:extLst>
          </p:cNvPr>
          <p:cNvPicPr>
            <a:picLocks noChangeAspect="1"/>
          </p:cNvPicPr>
          <p:nvPr/>
        </p:nvPicPr>
        <p:blipFill>
          <a:blip r:embed="rId3"/>
          <a:stretch>
            <a:fillRect/>
          </a:stretch>
        </p:blipFill>
        <p:spPr>
          <a:xfrm>
            <a:off x="6917164" y="1938488"/>
            <a:ext cx="1701527" cy="1701527"/>
          </a:xfrm>
          <a:prstGeom prst="rect">
            <a:avLst/>
          </a:prstGeom>
        </p:spPr>
      </p:pic>
    </p:spTree>
    <p:extLst>
      <p:ext uri="{BB962C8B-B14F-4D97-AF65-F5344CB8AC3E}">
        <p14:creationId xmlns:p14="http://schemas.microsoft.com/office/powerpoint/2010/main" val="335141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 calcmode="lin" valueType="num">
                                      <p:cBhvr additive="base">
                                        <p:cTn id="7" dur="500" fill="hold"/>
                                        <p:tgtEl>
                                          <p:spTgt spid="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8">
                                            <p:txEl>
                                              <p:pRg st="1" end="1"/>
                                            </p:txEl>
                                          </p:spTgt>
                                        </p:tgtEl>
                                        <p:attrNameLst>
                                          <p:attrName>style.visibility</p:attrName>
                                        </p:attrNameLst>
                                      </p:cBhvr>
                                      <p:to>
                                        <p:strVal val="visible"/>
                                      </p:to>
                                    </p:set>
                                    <p:anim calcmode="lin" valueType="num">
                                      <p:cBhvr additive="base">
                                        <p:cTn id="13" dur="500" fill="hold"/>
                                        <p:tgtEl>
                                          <p:spTgt spid="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 calcmode="lin" valueType="num">
                                      <p:cBhvr additive="base">
                                        <p:cTn id="17" dur="500" fill="hold"/>
                                        <p:tgtEl>
                                          <p:spTgt spid="25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8">
                                            <p:txEl>
                                              <p:pRg st="5" end="5"/>
                                            </p:txEl>
                                          </p:spTgt>
                                        </p:tgtEl>
                                        <p:attrNameLst>
                                          <p:attrName>style.visibility</p:attrName>
                                        </p:attrNameLst>
                                      </p:cBhvr>
                                      <p:to>
                                        <p:strVal val="visible"/>
                                      </p:to>
                                    </p:set>
                                    <p:anim calcmode="lin" valueType="num">
                                      <p:cBhvr additive="base">
                                        <p:cTn id="27" dur="500" fill="hold"/>
                                        <p:tgtEl>
                                          <p:spTgt spid="25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8">
                                            <p:txEl>
                                              <p:pRg st="6" end="6"/>
                                            </p:txEl>
                                          </p:spTgt>
                                        </p:tgtEl>
                                        <p:attrNameLst>
                                          <p:attrName>style.visibility</p:attrName>
                                        </p:attrNameLst>
                                      </p:cBhvr>
                                      <p:to>
                                        <p:strVal val="visible"/>
                                      </p:to>
                                    </p:set>
                                    <p:anim calcmode="lin" valueType="num">
                                      <p:cBhvr additive="base">
                                        <p:cTn id="31" dur="500" fill="hold"/>
                                        <p:tgtEl>
                                          <p:spTgt spid="25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8">
                                            <p:txEl>
                                              <p:pRg st="7" end="7"/>
                                            </p:txEl>
                                          </p:spTgt>
                                        </p:tgtEl>
                                        <p:attrNameLst>
                                          <p:attrName>style.visibility</p:attrName>
                                        </p:attrNameLst>
                                      </p:cBhvr>
                                      <p:to>
                                        <p:strVal val="visible"/>
                                      </p:to>
                                    </p:set>
                                    <p:anim calcmode="lin" valueType="num">
                                      <p:cBhvr additive="base">
                                        <p:cTn id="35" dur="500" fill="hold"/>
                                        <p:tgtEl>
                                          <p:spTgt spid="25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Surveys, surveys everywhere...</a:t>
            </a:r>
            <a:endParaRPr dirty="0"/>
          </a:p>
        </p:txBody>
      </p:sp>
      <p:sp>
        <p:nvSpPr>
          <p:cNvPr id="163" name="Google Shape;163;p22"/>
          <p:cNvSpPr txBox="1">
            <a:spLocks noGrp="1"/>
          </p:cNvSpPr>
          <p:nvPr>
            <p:ph type="body" idx="1"/>
          </p:nvPr>
        </p:nvSpPr>
        <p:spPr>
          <a:xfrm>
            <a:off x="612648" y="1600200"/>
            <a:ext cx="8153400" cy="4495800"/>
          </a:xfrm>
          <a:prstGeom prst="rect">
            <a:avLst/>
          </a:prstGeom>
        </p:spPr>
        <p:txBody>
          <a:bodyPr spcFirstLastPara="1" wrap="square" lIns="91425" tIns="45700" rIns="91425" bIns="45700" anchor="t" anchorCtr="0">
            <a:noAutofit/>
          </a:bodyPr>
          <a:lstStyle/>
          <a:p>
            <a:pPr marL="171450" indent="-171450">
              <a:buSzPct val="60000"/>
              <a:buFont typeface="Wingdings" panose="05000000000000000000" pitchFamily="2" charset="2"/>
              <a:buChar char="q"/>
            </a:pPr>
            <a:endParaRPr lang="en-US" sz="800" dirty="0"/>
          </a:p>
          <a:p>
            <a:pPr marL="160020" lvl="0" indent="0">
              <a:buSzPct val="60000"/>
              <a:buNone/>
            </a:pPr>
            <a:r>
              <a:rPr lang="en-US" dirty="0"/>
              <a:t>Remembering the last survey you took, did you – </a:t>
            </a:r>
          </a:p>
          <a:p>
            <a:pPr lvl="0">
              <a:buSzPct val="60000"/>
              <a:buFont typeface="Wingdings" panose="05000000000000000000" pitchFamily="2" charset="2"/>
              <a:buChar char="q"/>
            </a:pPr>
            <a:endParaRPr lang="en-US" dirty="0"/>
          </a:p>
          <a:p>
            <a:pPr lvl="0">
              <a:buSzPct val="60000"/>
              <a:buFont typeface="Wingdings" panose="05000000000000000000" pitchFamily="2" charset="2"/>
              <a:buChar char="q"/>
            </a:pPr>
            <a:r>
              <a:rPr lang="en-US" dirty="0"/>
              <a:t>give it enough time to do a thorough job?</a:t>
            </a:r>
          </a:p>
          <a:p>
            <a:pPr marL="160020" indent="0">
              <a:buSzPct val="60000"/>
              <a:buNone/>
            </a:pPr>
            <a:endParaRPr lang="en-US" dirty="0"/>
          </a:p>
          <a:p>
            <a:pPr>
              <a:buSzPct val="60000"/>
              <a:buFont typeface="Wingdings" panose="05000000000000000000" pitchFamily="2" charset="2"/>
              <a:buChar char="q"/>
            </a:pPr>
            <a:r>
              <a:rPr lang="en-US" dirty="0"/>
              <a:t>feel like you were able to convey how you really felt about the topic?</a:t>
            </a:r>
          </a:p>
          <a:p>
            <a:pPr>
              <a:buSzPct val="60000"/>
              <a:buFont typeface="Wingdings" panose="05000000000000000000" pitchFamily="2" charset="2"/>
              <a:buChar char="q"/>
            </a:pPr>
            <a:endParaRPr lang="en-US" dirty="0"/>
          </a:p>
          <a:p>
            <a:pPr>
              <a:buSzPct val="60000"/>
              <a:buFont typeface="Wingdings" panose="05000000000000000000" pitchFamily="2" charset="2"/>
              <a:buChar char="q"/>
            </a:pPr>
            <a:r>
              <a:rPr lang="en-US" dirty="0"/>
              <a:t>give bogus answers just to mess with them. </a:t>
            </a:r>
            <a:endParaRPr dirty="0"/>
          </a:p>
          <a:p>
            <a:pPr lvl="0" indent="-457200" algn="l" rtl="0">
              <a:spcBef>
                <a:spcPts val="700"/>
              </a:spcBef>
              <a:spcAft>
                <a:spcPts val="0"/>
              </a:spcAft>
              <a:buSzPct val="60000"/>
              <a:buFont typeface="Wingdings" panose="05000000000000000000" pitchFamily="2" charset="2"/>
              <a:buChar char="q"/>
            </a:pPr>
            <a:endParaRPr dirty="0"/>
          </a:p>
        </p:txBody>
      </p:sp>
      <p:pic>
        <p:nvPicPr>
          <p:cNvPr id="164" name="Google Shape;164;p22"/>
          <p:cNvPicPr preferRelativeResize="0"/>
          <p:nvPr/>
        </p:nvPicPr>
        <p:blipFill>
          <a:blip r:embed="rId3">
            <a:alphaModFix/>
          </a:blip>
          <a:stretch>
            <a:fillRect/>
          </a:stretch>
        </p:blipFill>
        <p:spPr>
          <a:xfrm>
            <a:off x="8053276" y="5180259"/>
            <a:ext cx="478076" cy="478075"/>
          </a:xfrm>
          <a:prstGeom prst="rect">
            <a:avLst/>
          </a:prstGeom>
          <a:noFill/>
          <a:ln>
            <a:noFill/>
          </a:ln>
        </p:spPr>
      </p:pic>
      <p:sp>
        <p:nvSpPr>
          <p:cNvPr id="7" name="Footer Placeholder 1">
            <a:extLst>
              <a:ext uri="{FF2B5EF4-FFF2-40B4-BE49-F238E27FC236}">
                <a16:creationId xmlns:a16="http://schemas.microsoft.com/office/drawing/2014/main" id="{FE729AD3-D3A5-417C-8EB5-336896C2EAC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9873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1000"/>
                                        <p:tgtEl>
                                          <p:spTgt spid="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
                                            <p:txEl>
                                              <p:pRg st="3" end="3"/>
                                            </p:txEl>
                                          </p:spTgt>
                                        </p:tgtEl>
                                        <p:attrNameLst>
                                          <p:attrName>style.visibility</p:attrName>
                                        </p:attrNameLst>
                                      </p:cBhvr>
                                      <p:to>
                                        <p:strVal val="visible"/>
                                      </p:to>
                                    </p:set>
                                    <p:anim calcmode="lin" valueType="num">
                                      <p:cBhvr additive="base">
                                        <p:cTn id="12" dur="1000"/>
                                        <p:tgtEl>
                                          <p:spTgt spid="1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
                                            <p:txEl>
                                              <p:pRg st="5" end="5"/>
                                            </p:txEl>
                                          </p:spTgt>
                                        </p:tgtEl>
                                        <p:attrNameLst>
                                          <p:attrName>style.visibility</p:attrName>
                                        </p:attrNameLst>
                                      </p:cBhvr>
                                      <p:to>
                                        <p:strVal val="visible"/>
                                      </p:to>
                                    </p:set>
                                    <p:anim calcmode="lin" valueType="num">
                                      <p:cBhvr additive="base">
                                        <p:cTn id="17" dur="1000"/>
                                        <p:tgtEl>
                                          <p:spTgt spid="1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3">
                                            <p:txEl>
                                              <p:pRg st="7" end="7"/>
                                            </p:txEl>
                                          </p:spTgt>
                                        </p:tgtEl>
                                        <p:attrNameLst>
                                          <p:attrName>style.visibility</p:attrName>
                                        </p:attrNameLst>
                                      </p:cBhvr>
                                      <p:to>
                                        <p:strVal val="visible"/>
                                      </p:to>
                                    </p:set>
                                    <p:anim calcmode="lin" valueType="num">
                                      <p:cBhvr additive="base">
                                        <p:cTn id="22" dur="1000"/>
                                        <p:tgtEl>
                                          <p:spTgt spid="163">
                                            <p:txEl>
                                              <p:pRg st="7" end="7"/>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4"/>
                                        </p:tgtEl>
                                        <p:attrNameLst>
                                          <p:attrName>style.visibility</p:attrName>
                                        </p:attrNameLst>
                                      </p:cBhvr>
                                      <p:to>
                                        <p:strVal val="visible"/>
                                      </p:to>
                                    </p:set>
                                    <p:anim calcmode="lin" valueType="num">
                                      <p:cBhvr additive="base">
                                        <p:cTn id="25" dur="1000"/>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Adventures in Transcribing…</a:t>
            </a:r>
            <a:endParaRPr dirty="0"/>
          </a:p>
        </p:txBody>
      </p:sp>
      <p:sp>
        <p:nvSpPr>
          <p:cNvPr id="264" name="Google Shape;264;p38"/>
          <p:cNvSpPr txBox="1">
            <a:spLocks noGrp="1"/>
          </p:cNvSpPr>
          <p:nvPr>
            <p:ph type="body" idx="1"/>
          </p:nvPr>
        </p:nvSpPr>
        <p:spPr>
          <a:xfrm>
            <a:off x="323850" y="1600200"/>
            <a:ext cx="8820150" cy="44958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r>
              <a:rPr lang="en-US" dirty="0"/>
              <a:t>Actual interview quote:</a:t>
            </a:r>
            <a:endParaRPr dirty="0"/>
          </a:p>
          <a:p>
            <a:pPr marL="0" lvl="0" indent="457200" algn="l" rtl="0">
              <a:spcBef>
                <a:spcPts val="700"/>
              </a:spcBef>
              <a:spcAft>
                <a:spcPts val="0"/>
              </a:spcAft>
              <a:buNone/>
            </a:pPr>
            <a:r>
              <a:rPr lang="en-US" i="1" dirty="0"/>
              <a:t>“</a:t>
            </a:r>
            <a:r>
              <a:rPr lang="en-US" b="1" i="1" dirty="0"/>
              <a:t>In fact we’ll get to that</a:t>
            </a:r>
            <a:r>
              <a:rPr lang="en-US" i="1" dirty="0"/>
              <a:t> - so now or later is just fine.”</a:t>
            </a:r>
            <a:endParaRPr i="1" dirty="0"/>
          </a:p>
          <a:p>
            <a:pPr marL="0" lvl="0" indent="0" algn="l" rtl="0">
              <a:spcBef>
                <a:spcPts val="700"/>
              </a:spcBef>
              <a:spcAft>
                <a:spcPts val="0"/>
              </a:spcAft>
              <a:buNone/>
            </a:pPr>
            <a:r>
              <a:rPr lang="en-US" dirty="0"/>
              <a:t>Auto-transcribed quote:</a:t>
            </a:r>
            <a:endParaRPr dirty="0"/>
          </a:p>
          <a:p>
            <a:pPr marL="0" lvl="0" indent="457200" algn="l" rtl="0">
              <a:spcBef>
                <a:spcPts val="700"/>
              </a:spcBef>
              <a:spcAft>
                <a:spcPts val="0"/>
              </a:spcAft>
              <a:buClr>
                <a:schemeClr val="dk1"/>
              </a:buClr>
              <a:buSzPts val="1100"/>
              <a:buFont typeface="Arial"/>
              <a:buNone/>
            </a:pPr>
            <a:r>
              <a:rPr lang="en-US" i="1" dirty="0"/>
              <a:t>“</a:t>
            </a:r>
            <a:r>
              <a:rPr lang="en-US" b="1" i="1" dirty="0"/>
              <a:t>I'm thankful to God</a:t>
            </a:r>
            <a:r>
              <a:rPr lang="en-US" i="1" dirty="0"/>
              <a:t> - so now or later is just fine.”</a:t>
            </a:r>
            <a:endParaRPr i="1" dirty="0"/>
          </a:p>
        </p:txBody>
      </p:sp>
      <p:grpSp>
        <p:nvGrpSpPr>
          <p:cNvPr id="3" name="Group 2">
            <a:extLst>
              <a:ext uri="{FF2B5EF4-FFF2-40B4-BE49-F238E27FC236}">
                <a16:creationId xmlns:a16="http://schemas.microsoft.com/office/drawing/2014/main" id="{9AF710D0-B561-4F0D-9544-33305B235485}"/>
              </a:ext>
            </a:extLst>
          </p:cNvPr>
          <p:cNvGrpSpPr/>
          <p:nvPr/>
        </p:nvGrpSpPr>
        <p:grpSpPr>
          <a:xfrm>
            <a:off x="3256816" y="4184039"/>
            <a:ext cx="2865063" cy="2147521"/>
            <a:chOff x="5323412" y="3957841"/>
            <a:chExt cx="2865063" cy="2147521"/>
          </a:xfrm>
        </p:grpSpPr>
        <p:pic>
          <p:nvPicPr>
            <p:cNvPr id="2" name="Picture 1">
              <a:extLst>
                <a:ext uri="{FF2B5EF4-FFF2-40B4-BE49-F238E27FC236}">
                  <a16:creationId xmlns:a16="http://schemas.microsoft.com/office/drawing/2014/main" id="{AF393B25-35E8-4ADC-AFE3-EA10E2B03E47}"/>
                </a:ext>
              </a:extLst>
            </p:cNvPr>
            <p:cNvPicPr>
              <a:picLocks noChangeAspect="1"/>
            </p:cNvPicPr>
            <p:nvPr/>
          </p:nvPicPr>
          <p:blipFill>
            <a:blip r:embed="rId3"/>
            <a:stretch>
              <a:fillRect/>
            </a:stretch>
          </p:blipFill>
          <p:spPr>
            <a:xfrm>
              <a:off x="5323412" y="3957841"/>
              <a:ext cx="2790825" cy="1800225"/>
            </a:xfrm>
            <a:prstGeom prst="rect">
              <a:avLst/>
            </a:prstGeom>
          </p:spPr>
        </p:pic>
        <p:sp>
          <p:nvSpPr>
            <p:cNvPr id="7" name="Google Shape;266;p38">
              <a:extLst>
                <a:ext uri="{FF2B5EF4-FFF2-40B4-BE49-F238E27FC236}">
                  <a16:creationId xmlns:a16="http://schemas.microsoft.com/office/drawing/2014/main" id="{31537949-3278-43A8-9E9D-9F4C8680D71E}"/>
                </a:ext>
              </a:extLst>
            </p:cNvPr>
            <p:cNvSpPr txBox="1"/>
            <p:nvPr/>
          </p:nvSpPr>
          <p:spPr>
            <a:xfrm>
              <a:off x="5397650" y="5746913"/>
              <a:ext cx="2790825" cy="358449"/>
            </a:xfrm>
            <a:prstGeom prst="rect">
              <a:avLst/>
            </a:prstGeom>
            <a:noFill/>
            <a:ln>
              <a:noFill/>
            </a:ln>
          </p:spPr>
          <p:txBody>
            <a:bodyPr spcFirstLastPara="1" wrap="square" lIns="91425" tIns="91425" rIns="91425" bIns="91425" anchor="t" anchorCtr="0">
              <a:noAutofit/>
            </a:bodyPr>
            <a:lstStyle/>
            <a:p>
              <a:pPr lvl="0"/>
              <a:r>
                <a:rPr lang="en-US" sz="600" dirty="0">
                  <a:latin typeface="+mn-lt"/>
                  <a:ea typeface="Twentieth Century"/>
                  <a:cs typeface="Twentieth Century"/>
                  <a:sym typeface="Twentieth Century"/>
                </a:rPr>
                <a:t>Picture from https://www.bennettig.com/news/greatful-people-are-thankful/</a:t>
              </a:r>
            </a:p>
            <a:p>
              <a:pPr lvl="0"/>
              <a:endParaRPr sz="600" dirty="0">
                <a:latin typeface="+mn-lt"/>
                <a:ea typeface="Twentieth Century"/>
                <a:cs typeface="Twentieth Century"/>
                <a:sym typeface="Twentieth Century"/>
              </a:endParaRPr>
            </a:p>
          </p:txBody>
        </p:sp>
      </p:grpSp>
      <p:sp>
        <p:nvSpPr>
          <p:cNvPr id="9" name="Footer Placeholder 1">
            <a:extLst>
              <a:ext uri="{FF2B5EF4-FFF2-40B4-BE49-F238E27FC236}">
                <a16:creationId xmlns:a16="http://schemas.microsoft.com/office/drawing/2014/main" id="{7B6A8390-8BC2-4071-B6C9-EBC336824DE9}"/>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 calcmode="lin" valueType="num">
                                      <p:cBhvr additive="base">
                                        <p:cTn id="7" dur="1000"/>
                                        <p:tgtEl>
                                          <p:spTgt spid="264">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4">
                                            <p:txEl>
                                              <p:pRg st="1" end="1"/>
                                            </p:txEl>
                                          </p:spTgt>
                                        </p:tgtEl>
                                        <p:attrNameLst>
                                          <p:attrName>style.visibility</p:attrName>
                                        </p:attrNameLst>
                                      </p:cBhvr>
                                      <p:to>
                                        <p:strVal val="visible"/>
                                      </p:to>
                                    </p:set>
                                    <p:anim calcmode="lin" valueType="num">
                                      <p:cBhvr additive="base">
                                        <p:cTn id="10" dur="1000"/>
                                        <p:tgtEl>
                                          <p:spTgt spid="2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4">
                                            <p:txEl>
                                              <p:pRg st="2" end="2"/>
                                            </p:txEl>
                                          </p:spTgt>
                                        </p:tgtEl>
                                        <p:attrNameLst>
                                          <p:attrName>style.visibility</p:attrName>
                                        </p:attrNameLst>
                                      </p:cBhvr>
                                      <p:to>
                                        <p:strVal val="visible"/>
                                      </p:to>
                                    </p:set>
                                    <p:anim calcmode="lin" valueType="num">
                                      <p:cBhvr additive="base">
                                        <p:cTn id="15" dur="1000"/>
                                        <p:tgtEl>
                                          <p:spTgt spid="2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4">
                                            <p:txEl>
                                              <p:pRg st="3" end="3"/>
                                            </p:txEl>
                                          </p:spTgt>
                                        </p:tgtEl>
                                        <p:attrNameLst>
                                          <p:attrName>style.visibility</p:attrName>
                                        </p:attrNameLst>
                                      </p:cBhvr>
                                      <p:to>
                                        <p:strVal val="visible"/>
                                      </p:to>
                                    </p:set>
                                    <p:anim calcmode="lin" valueType="num">
                                      <p:cBhvr additive="base">
                                        <p:cTn id="20" dur="1000"/>
                                        <p:tgtEl>
                                          <p:spTgt spid="264">
                                            <p:txEl>
                                              <p:pRg st="3" end="3"/>
                                            </p:txEl>
                                          </p:spTgt>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208600" y="228600"/>
            <a:ext cx="89355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De-identifying transcripts to protect privacy</a:t>
            </a:r>
            <a:endParaRPr sz="4000" dirty="0"/>
          </a:p>
        </p:txBody>
      </p:sp>
      <p:sp>
        <p:nvSpPr>
          <p:cNvPr id="278" name="Google Shape;278;p4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0" lvl="0" indent="0">
              <a:buSzPct val="60000"/>
              <a:buNone/>
            </a:pPr>
            <a:r>
              <a:rPr lang="en-US" sz="2400" dirty="0"/>
              <a:t>Depending on the sensitivity of the information, any IRB requirements, and who will review the transcripts, you may need to create deidentified versions of each transcript before allowing others to review them.</a:t>
            </a:r>
          </a:p>
          <a:p>
            <a:pPr marL="0" lvl="0" indent="0">
              <a:buSzPct val="60000"/>
              <a:buNone/>
            </a:pPr>
            <a:endParaRPr lang="en-US" sz="600" dirty="0"/>
          </a:p>
          <a:p>
            <a:pPr marL="0" lvl="0" indent="0">
              <a:buSzPct val="60000"/>
              <a:buNone/>
            </a:pPr>
            <a:r>
              <a:rPr lang="en-US" sz="2400" dirty="0"/>
              <a:t>We replaced </a:t>
            </a:r>
            <a:endParaRPr sz="2400" dirty="0"/>
          </a:p>
          <a:p>
            <a:pPr lvl="0" algn="l" rtl="0">
              <a:lnSpc>
                <a:spcPct val="90000"/>
              </a:lnSpc>
              <a:spcBef>
                <a:spcPts val="700"/>
              </a:spcBef>
              <a:spcAft>
                <a:spcPts val="0"/>
              </a:spcAft>
              <a:buSzPct val="60000"/>
              <a:buFont typeface="Wingdings" panose="05000000000000000000" pitchFamily="2" charset="2"/>
              <a:buChar char="q"/>
            </a:pPr>
            <a:r>
              <a:rPr lang="en-US" sz="2400" dirty="0"/>
              <a:t>Interviewee name</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Interviewee work or subject area</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Names of others referenced during the interview</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Location of interview</a:t>
            </a:r>
            <a:endParaRPr sz="2400" dirty="0"/>
          </a:p>
          <a:p>
            <a:pPr marL="0" lvl="0" indent="0" algn="l" rtl="0">
              <a:lnSpc>
                <a:spcPct val="90000"/>
              </a:lnSpc>
              <a:spcBef>
                <a:spcPts val="700"/>
              </a:spcBef>
              <a:spcAft>
                <a:spcPts val="0"/>
              </a:spcAft>
              <a:buSzPct val="60000"/>
              <a:buNone/>
            </a:pPr>
            <a:r>
              <a:rPr lang="en-US" sz="2400" dirty="0"/>
              <a:t>with code numbers.</a:t>
            </a:r>
            <a:endParaRPr sz="2400" dirty="0"/>
          </a:p>
          <a:p>
            <a:pPr marL="0" lvl="0" indent="0" algn="l" rtl="0">
              <a:lnSpc>
                <a:spcPct val="90000"/>
              </a:lnSpc>
              <a:spcBef>
                <a:spcPts val="550"/>
              </a:spcBef>
              <a:spcAft>
                <a:spcPts val="0"/>
              </a:spcAft>
              <a:buSzPct val="60000"/>
              <a:buNone/>
            </a:pPr>
            <a:endParaRPr sz="600" dirty="0"/>
          </a:p>
          <a:p>
            <a:pPr marL="0" lvl="0" indent="0" algn="l" rtl="0">
              <a:lnSpc>
                <a:spcPct val="90000"/>
              </a:lnSpc>
              <a:spcBef>
                <a:spcPts val="550"/>
              </a:spcBef>
              <a:spcAft>
                <a:spcPts val="0"/>
              </a:spcAft>
              <a:buSzPct val="60000"/>
              <a:buNone/>
            </a:pPr>
            <a:r>
              <a:rPr lang="en-US" sz="2400" dirty="0"/>
              <a:t>That meant we had to maintain a decoder spreadsheet for later reference if needed.</a:t>
            </a:r>
            <a:endParaRPr sz="2400" dirty="0"/>
          </a:p>
        </p:txBody>
      </p:sp>
      <p:pic>
        <p:nvPicPr>
          <p:cNvPr id="3" name="Picture 2" descr="A picture containing wheel, drawing&#10;&#10;Description automatically generated">
            <a:extLst>
              <a:ext uri="{FF2B5EF4-FFF2-40B4-BE49-F238E27FC236}">
                <a16:creationId xmlns:a16="http://schemas.microsoft.com/office/drawing/2014/main" id="{A170FC47-6FE5-4746-BA9B-A2C726CF7F64}"/>
              </a:ext>
            </a:extLst>
          </p:cNvPr>
          <p:cNvPicPr>
            <a:picLocks noChangeAspect="1"/>
          </p:cNvPicPr>
          <p:nvPr/>
        </p:nvPicPr>
        <p:blipFill>
          <a:blip r:embed="rId3"/>
          <a:stretch>
            <a:fillRect/>
          </a:stretch>
        </p:blipFill>
        <p:spPr>
          <a:xfrm>
            <a:off x="6395690" y="2751993"/>
            <a:ext cx="2440580" cy="1329608"/>
          </a:xfrm>
          <a:prstGeom prst="rect">
            <a:avLst/>
          </a:prstGeom>
        </p:spPr>
      </p:pic>
      <p:sp>
        <p:nvSpPr>
          <p:cNvPr id="7" name="Footer Placeholder 1">
            <a:extLst>
              <a:ext uri="{FF2B5EF4-FFF2-40B4-BE49-F238E27FC236}">
                <a16:creationId xmlns:a16="http://schemas.microsoft.com/office/drawing/2014/main" id="{38F13E5C-EF5D-48CD-97B2-DED1ABDC614D}"/>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 calcmode="lin" valueType="num">
                                      <p:cBhvr additive="base">
                                        <p:cTn id="7" dur="500" fill="hold"/>
                                        <p:tgtEl>
                                          <p:spTgt spid="2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 calcmode="lin" valueType="num">
                                      <p:cBhvr additive="base">
                                        <p:cTn id="17" dur="500" fill="hold"/>
                                        <p:tgtEl>
                                          <p:spTgt spid="27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8">
                                            <p:txEl>
                                              <p:pRg st="3" end="3"/>
                                            </p:txEl>
                                          </p:spTgt>
                                        </p:tgtEl>
                                        <p:attrNameLst>
                                          <p:attrName>style.visibility</p:attrName>
                                        </p:attrNameLst>
                                      </p:cBhvr>
                                      <p:to>
                                        <p:strVal val="visible"/>
                                      </p:to>
                                    </p:set>
                                    <p:anim calcmode="lin" valueType="num">
                                      <p:cBhvr additive="base">
                                        <p:cTn id="23" dur="500" fill="hold"/>
                                        <p:tgtEl>
                                          <p:spTgt spid="27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8">
                                            <p:txEl>
                                              <p:pRg st="4" end="4"/>
                                            </p:txEl>
                                          </p:spTgt>
                                        </p:tgtEl>
                                        <p:attrNameLst>
                                          <p:attrName>style.visibility</p:attrName>
                                        </p:attrNameLst>
                                      </p:cBhvr>
                                      <p:to>
                                        <p:strVal val="visible"/>
                                      </p:to>
                                    </p:set>
                                    <p:anim calcmode="lin" valueType="num">
                                      <p:cBhvr additive="base">
                                        <p:cTn id="27" dur="500" fill="hold"/>
                                        <p:tgtEl>
                                          <p:spTgt spid="27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8">
                                            <p:txEl>
                                              <p:pRg st="5" end="5"/>
                                            </p:txEl>
                                          </p:spTgt>
                                        </p:tgtEl>
                                        <p:attrNameLst>
                                          <p:attrName>style.visibility</p:attrName>
                                        </p:attrNameLst>
                                      </p:cBhvr>
                                      <p:to>
                                        <p:strVal val="visible"/>
                                      </p:to>
                                    </p:set>
                                    <p:anim calcmode="lin" valueType="num">
                                      <p:cBhvr additive="base">
                                        <p:cTn id="31" dur="500" fill="hold"/>
                                        <p:tgtEl>
                                          <p:spTgt spid="2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
                                            <p:txEl>
                                              <p:pRg st="6" end="6"/>
                                            </p:txEl>
                                          </p:spTgt>
                                        </p:tgtEl>
                                        <p:attrNameLst>
                                          <p:attrName>style.visibility</p:attrName>
                                        </p:attrNameLst>
                                      </p:cBhvr>
                                      <p:to>
                                        <p:strVal val="visible"/>
                                      </p:to>
                                    </p:set>
                                    <p:anim calcmode="lin" valueType="num">
                                      <p:cBhvr additive="base">
                                        <p:cTn id="35" dur="500" fill="hold"/>
                                        <p:tgtEl>
                                          <p:spTgt spid="27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8">
                                            <p:txEl>
                                              <p:pRg st="7" end="7"/>
                                            </p:txEl>
                                          </p:spTgt>
                                        </p:tgtEl>
                                        <p:attrNameLst>
                                          <p:attrName>style.visibility</p:attrName>
                                        </p:attrNameLst>
                                      </p:cBhvr>
                                      <p:to>
                                        <p:strVal val="visible"/>
                                      </p:to>
                                    </p:set>
                                    <p:anim calcmode="lin" valueType="num">
                                      <p:cBhvr additive="base">
                                        <p:cTn id="41" dur="500" fill="hold"/>
                                        <p:tgtEl>
                                          <p:spTgt spid="27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8">
                                            <p:txEl>
                                              <p:pRg st="9" end="9"/>
                                            </p:txEl>
                                          </p:spTgt>
                                        </p:tgtEl>
                                        <p:attrNameLst>
                                          <p:attrName>style.visibility</p:attrName>
                                        </p:attrNameLst>
                                      </p:cBhvr>
                                      <p:to>
                                        <p:strVal val="visible"/>
                                      </p:to>
                                    </p:set>
                                    <p:anim calcmode="lin" valueType="num">
                                      <p:cBhvr additive="base">
                                        <p:cTn id="47" dur="500" fill="hold"/>
                                        <p:tgtEl>
                                          <p:spTgt spid="27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463179"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Identifying themes and creating codes</a:t>
            </a:r>
            <a:endParaRPr sz="4000" dirty="0"/>
          </a:p>
        </p:txBody>
      </p:sp>
      <p:sp>
        <p:nvSpPr>
          <p:cNvPr id="284" name="Google Shape;284;p41"/>
          <p:cNvSpPr txBox="1">
            <a:spLocks noGrp="1"/>
          </p:cNvSpPr>
          <p:nvPr>
            <p:ph type="body" idx="1"/>
          </p:nvPr>
        </p:nvSpPr>
        <p:spPr>
          <a:xfrm>
            <a:off x="463179" y="1600200"/>
            <a:ext cx="6808060" cy="44958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SzPct val="60000"/>
              <a:buFont typeface="Wingdings" panose="05000000000000000000" pitchFamily="2" charset="2"/>
              <a:buChar char="q"/>
            </a:pPr>
            <a:r>
              <a:rPr lang="en-US" sz="2800" dirty="0"/>
              <a:t>If you can, use a group to review the      de-identified transcripts.</a:t>
            </a:r>
          </a:p>
          <a:p>
            <a:pPr lvl="1" algn="l" rtl="0">
              <a:lnSpc>
                <a:spcPct val="90000"/>
              </a:lnSpc>
              <a:spcBef>
                <a:spcPts val="0"/>
              </a:spcBef>
              <a:spcAft>
                <a:spcPts val="0"/>
              </a:spcAft>
              <a:buSzPct val="60000"/>
              <a:buFont typeface="Wingdings" panose="05000000000000000000" pitchFamily="2" charset="2"/>
              <a:buChar char="q"/>
            </a:pPr>
            <a:r>
              <a:rPr lang="en-US" sz="2400" dirty="0"/>
              <a:t>Will offer more perspectives.</a:t>
            </a:r>
          </a:p>
          <a:p>
            <a:pPr lvl="1" algn="l" rtl="0">
              <a:lnSpc>
                <a:spcPct val="90000"/>
              </a:lnSpc>
              <a:spcBef>
                <a:spcPts val="0"/>
              </a:spcBef>
              <a:spcAft>
                <a:spcPts val="0"/>
              </a:spcAft>
              <a:buSzPct val="60000"/>
              <a:buFont typeface="Wingdings" panose="05000000000000000000" pitchFamily="2" charset="2"/>
              <a:buChar char="q"/>
            </a:pPr>
            <a:r>
              <a:rPr lang="en-US" sz="2400" dirty="0"/>
              <a:t>Ask them to identify several themes.</a:t>
            </a:r>
          </a:p>
          <a:p>
            <a:pPr lvl="1" algn="l" rtl="0">
              <a:lnSpc>
                <a:spcPct val="90000"/>
              </a:lnSpc>
              <a:spcBef>
                <a:spcPts val="0"/>
              </a:spcBef>
              <a:spcAft>
                <a:spcPts val="0"/>
              </a:spcAft>
              <a:buSzPct val="60000"/>
              <a:buFont typeface="Wingdings" panose="05000000000000000000" pitchFamily="2" charset="2"/>
              <a:buChar char="q"/>
            </a:pPr>
            <a:r>
              <a:rPr lang="en-US" sz="2400" dirty="0"/>
              <a:t>Then, find a way to aggregate the themes. </a:t>
            </a:r>
          </a:p>
          <a:p>
            <a:pPr lvl="1" algn="l" rtl="0">
              <a:lnSpc>
                <a:spcPct val="90000"/>
              </a:lnSpc>
              <a:spcBef>
                <a:spcPts val="0"/>
              </a:spcBef>
              <a:spcAft>
                <a:spcPts val="0"/>
              </a:spcAft>
              <a:buSzPct val="60000"/>
              <a:buFont typeface="Wingdings" panose="05000000000000000000" pitchFamily="2" charset="2"/>
              <a:buChar char="q"/>
            </a:pPr>
            <a:r>
              <a:rPr lang="en-US" sz="2400" dirty="0"/>
              <a:t>We used sticky notes on a big whiteboard</a:t>
            </a:r>
          </a:p>
          <a:p>
            <a:pPr lvl="0" algn="l" rtl="0">
              <a:lnSpc>
                <a:spcPct val="90000"/>
              </a:lnSpc>
              <a:spcBef>
                <a:spcPts val="700"/>
              </a:spcBef>
              <a:spcAft>
                <a:spcPts val="0"/>
              </a:spcAft>
              <a:buSzPct val="60000"/>
              <a:buFont typeface="Wingdings" panose="05000000000000000000" pitchFamily="2" charset="2"/>
              <a:buChar char="q"/>
            </a:pPr>
            <a:r>
              <a:rPr lang="en-US" sz="2800" dirty="0"/>
              <a:t>How many codes? </a:t>
            </a:r>
            <a:endParaRPr sz="2800" dirty="0"/>
          </a:p>
          <a:p>
            <a:pPr lvl="1" algn="l" rtl="0">
              <a:lnSpc>
                <a:spcPct val="90000"/>
              </a:lnSpc>
              <a:spcBef>
                <a:spcPts val="0"/>
              </a:spcBef>
              <a:spcAft>
                <a:spcPts val="0"/>
              </a:spcAft>
              <a:buSzPct val="60000"/>
              <a:buFont typeface="Wingdings" panose="05000000000000000000" pitchFamily="2" charset="2"/>
              <a:buChar char="q"/>
            </a:pPr>
            <a:r>
              <a:rPr lang="en-US" sz="2400" dirty="0"/>
              <a:t>Recommend 8-15.</a:t>
            </a:r>
          </a:p>
          <a:p>
            <a:pPr marL="605790" lvl="1" indent="0" algn="l" rtl="0">
              <a:lnSpc>
                <a:spcPct val="90000"/>
              </a:lnSpc>
              <a:spcBef>
                <a:spcPts val="0"/>
              </a:spcBef>
              <a:spcAft>
                <a:spcPts val="0"/>
              </a:spcAft>
              <a:buSzPct val="60000"/>
              <a:buNone/>
            </a:pPr>
            <a:endParaRPr sz="700" dirty="0"/>
          </a:p>
          <a:p>
            <a:pPr lvl="1" algn="l" rtl="0">
              <a:lnSpc>
                <a:spcPct val="90000"/>
              </a:lnSpc>
              <a:spcBef>
                <a:spcPts val="0"/>
              </a:spcBef>
              <a:spcAft>
                <a:spcPts val="0"/>
              </a:spcAft>
              <a:buSzPct val="60000"/>
              <a:buFont typeface="Wingdings" panose="05000000000000000000" pitchFamily="2" charset="2"/>
              <a:buChar char="q"/>
            </a:pPr>
            <a:r>
              <a:rPr lang="en-US" sz="2400" dirty="0"/>
              <a:t>Plus a “miscellaneous” catch-all, to use as a placeholder for later consideration.</a:t>
            </a:r>
          </a:p>
          <a:p>
            <a:pPr lvl="0" algn="l" rtl="0">
              <a:lnSpc>
                <a:spcPct val="90000"/>
              </a:lnSpc>
              <a:spcBef>
                <a:spcPts val="0"/>
              </a:spcBef>
              <a:spcAft>
                <a:spcPts val="0"/>
              </a:spcAft>
              <a:buSzPct val="60000"/>
              <a:buFont typeface="Wingdings" panose="05000000000000000000" pitchFamily="2" charset="2"/>
              <a:buChar char="q"/>
            </a:pPr>
            <a:r>
              <a:rPr lang="en-US" sz="2800" dirty="0"/>
              <a:t>We ended up with 11.</a:t>
            </a:r>
            <a:endParaRPr sz="2800" dirty="0"/>
          </a:p>
          <a:p>
            <a:pPr marL="605790" lvl="1" indent="0" algn="l" rtl="0">
              <a:lnSpc>
                <a:spcPct val="90000"/>
              </a:lnSpc>
              <a:spcBef>
                <a:spcPts val="0"/>
              </a:spcBef>
              <a:spcAft>
                <a:spcPts val="0"/>
              </a:spcAft>
              <a:buSzPct val="60000"/>
              <a:buNone/>
            </a:pPr>
            <a:endParaRPr sz="700" dirty="0"/>
          </a:p>
          <a:p>
            <a:pPr lvl="0" indent="-457200" algn="l" rtl="0">
              <a:lnSpc>
                <a:spcPct val="90000"/>
              </a:lnSpc>
              <a:spcBef>
                <a:spcPts val="700"/>
              </a:spcBef>
              <a:spcAft>
                <a:spcPts val="0"/>
              </a:spcAft>
              <a:buSzPct val="60000"/>
              <a:buFont typeface="Wingdings" panose="05000000000000000000" pitchFamily="2" charset="2"/>
              <a:buChar char="q"/>
            </a:pPr>
            <a:endParaRPr sz="2800" dirty="0"/>
          </a:p>
          <a:p>
            <a:pPr lvl="0" indent="-457200" algn="l" rtl="0">
              <a:lnSpc>
                <a:spcPct val="90000"/>
              </a:lnSpc>
              <a:spcBef>
                <a:spcPts val="700"/>
              </a:spcBef>
              <a:spcAft>
                <a:spcPts val="0"/>
              </a:spcAft>
              <a:buSzPct val="60000"/>
              <a:buFont typeface="Wingdings" panose="05000000000000000000" pitchFamily="2" charset="2"/>
              <a:buChar char="q"/>
            </a:pPr>
            <a:endParaRPr sz="2800" dirty="0"/>
          </a:p>
        </p:txBody>
      </p:sp>
      <p:grpSp>
        <p:nvGrpSpPr>
          <p:cNvPr id="4" name="Group 3">
            <a:extLst>
              <a:ext uri="{FF2B5EF4-FFF2-40B4-BE49-F238E27FC236}">
                <a16:creationId xmlns:a16="http://schemas.microsoft.com/office/drawing/2014/main" id="{1128D77C-99B4-4ACF-BD1B-106EE8DA3F98}"/>
              </a:ext>
            </a:extLst>
          </p:cNvPr>
          <p:cNvGrpSpPr/>
          <p:nvPr/>
        </p:nvGrpSpPr>
        <p:grpSpPr>
          <a:xfrm>
            <a:off x="7469258" y="1802422"/>
            <a:ext cx="1367129" cy="2051540"/>
            <a:chOff x="7530802" y="1600200"/>
            <a:chExt cx="1367129" cy="2051540"/>
          </a:xfrm>
        </p:grpSpPr>
        <p:pic>
          <p:nvPicPr>
            <p:cNvPr id="2" name="Picture 1">
              <a:extLst>
                <a:ext uri="{FF2B5EF4-FFF2-40B4-BE49-F238E27FC236}">
                  <a16:creationId xmlns:a16="http://schemas.microsoft.com/office/drawing/2014/main" id="{AE0AA3C8-71D0-4413-9C90-B1E3B491C7B8}"/>
                </a:ext>
              </a:extLst>
            </p:cNvPr>
            <p:cNvPicPr>
              <a:picLocks noChangeAspect="1"/>
            </p:cNvPicPr>
            <p:nvPr/>
          </p:nvPicPr>
          <p:blipFill>
            <a:blip r:embed="rId3"/>
            <a:stretch>
              <a:fillRect/>
            </a:stretch>
          </p:blipFill>
          <p:spPr>
            <a:xfrm>
              <a:off x="7530802" y="1600200"/>
              <a:ext cx="1367129" cy="1740877"/>
            </a:xfrm>
            <a:prstGeom prst="rect">
              <a:avLst/>
            </a:prstGeom>
          </p:spPr>
        </p:pic>
        <p:sp>
          <p:nvSpPr>
            <p:cNvPr id="5" name="Google Shape;266;p38">
              <a:extLst>
                <a:ext uri="{FF2B5EF4-FFF2-40B4-BE49-F238E27FC236}">
                  <a16:creationId xmlns:a16="http://schemas.microsoft.com/office/drawing/2014/main" id="{08C3DAF8-211D-4ED7-9603-89274BAE3209}"/>
                </a:ext>
              </a:extLst>
            </p:cNvPr>
            <p:cNvSpPr txBox="1"/>
            <p:nvPr/>
          </p:nvSpPr>
          <p:spPr>
            <a:xfrm>
              <a:off x="7847381" y="3288325"/>
              <a:ext cx="786722" cy="363415"/>
            </a:xfrm>
            <a:prstGeom prst="rect">
              <a:avLst/>
            </a:prstGeom>
            <a:noFill/>
            <a:ln>
              <a:noFill/>
            </a:ln>
          </p:spPr>
          <p:txBody>
            <a:bodyPr spcFirstLastPara="1" wrap="square" lIns="91425" tIns="91425" rIns="91425" bIns="91425" anchor="t" anchorCtr="0">
              <a:noAutofit/>
            </a:bodyPr>
            <a:lstStyle/>
            <a:p>
              <a:pPr lvl="0"/>
              <a:r>
                <a:rPr lang="en-US" sz="600" dirty="0">
                  <a:latin typeface="+mn-lt"/>
                  <a:ea typeface="Twentieth Century"/>
                  <a:cs typeface="Twentieth Century"/>
                  <a:sym typeface="Twentieth Century"/>
                </a:rPr>
                <a:t>Picture from Elf</a:t>
              </a:r>
              <a:endParaRPr lang="en-US" sz="600" dirty="0">
                <a:highlight>
                  <a:srgbClr val="FFFF00"/>
                </a:highlight>
                <a:latin typeface="+mn-lt"/>
                <a:ea typeface="Twentieth Century"/>
                <a:cs typeface="Twentieth Century"/>
                <a:sym typeface="Twentieth Century"/>
              </a:endParaRPr>
            </a:p>
            <a:p>
              <a:pPr lvl="0"/>
              <a:endParaRPr sz="600" dirty="0">
                <a:latin typeface="+mn-lt"/>
                <a:ea typeface="Twentieth Century"/>
                <a:cs typeface="Twentieth Century"/>
                <a:sym typeface="Twentieth Century"/>
              </a:endParaRPr>
            </a:p>
          </p:txBody>
        </p:sp>
      </p:grpSp>
      <p:sp>
        <p:nvSpPr>
          <p:cNvPr id="8" name="Footer Placeholder 1">
            <a:extLst>
              <a:ext uri="{FF2B5EF4-FFF2-40B4-BE49-F238E27FC236}">
                <a16:creationId xmlns:a16="http://schemas.microsoft.com/office/drawing/2014/main" id="{AE9DC410-46B6-4479-B255-DA8A50FFE6C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 calcmode="lin" valueType="num">
                                      <p:cBhvr additive="base">
                                        <p:cTn id="7" dur="500" fill="hold"/>
                                        <p:tgtEl>
                                          <p:spTgt spid="2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anim calcmode="lin" valueType="num">
                                      <p:cBhvr additive="base">
                                        <p:cTn id="11" dur="500" fill="hold"/>
                                        <p:tgtEl>
                                          <p:spTgt spid="28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anim calcmode="lin" valueType="num">
                                      <p:cBhvr additive="base">
                                        <p:cTn id="15" dur="500" fill="hold"/>
                                        <p:tgtEl>
                                          <p:spTgt spid="2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anim calcmode="lin" valueType="num">
                                      <p:cBhvr additive="base">
                                        <p:cTn id="19" dur="500" fill="hold"/>
                                        <p:tgtEl>
                                          <p:spTgt spid="2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4">
                                            <p:txEl>
                                              <p:pRg st="4" end="4"/>
                                            </p:txEl>
                                          </p:spTgt>
                                        </p:tgtEl>
                                        <p:attrNameLst>
                                          <p:attrName>style.visibility</p:attrName>
                                        </p:attrNameLst>
                                      </p:cBhvr>
                                      <p:to>
                                        <p:strVal val="visible"/>
                                      </p:to>
                                    </p:set>
                                    <p:anim calcmode="lin" valueType="num">
                                      <p:cBhvr additive="base">
                                        <p:cTn id="23" dur="500" fill="hold"/>
                                        <p:tgtEl>
                                          <p:spTgt spid="28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4">
                                            <p:txEl>
                                              <p:pRg st="5" end="5"/>
                                            </p:txEl>
                                          </p:spTgt>
                                        </p:tgtEl>
                                        <p:attrNameLst>
                                          <p:attrName>style.visibility</p:attrName>
                                        </p:attrNameLst>
                                      </p:cBhvr>
                                      <p:to>
                                        <p:strVal val="visible"/>
                                      </p:to>
                                    </p:set>
                                    <p:anim calcmode="lin" valueType="num">
                                      <p:cBhvr additive="base">
                                        <p:cTn id="29" dur="500" fill="hold"/>
                                        <p:tgtEl>
                                          <p:spTgt spid="28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4">
                                            <p:txEl>
                                              <p:pRg st="6" end="6"/>
                                            </p:txEl>
                                          </p:spTgt>
                                        </p:tgtEl>
                                        <p:attrNameLst>
                                          <p:attrName>style.visibility</p:attrName>
                                        </p:attrNameLst>
                                      </p:cBhvr>
                                      <p:to>
                                        <p:strVal val="visible"/>
                                      </p:to>
                                    </p:set>
                                    <p:anim calcmode="lin" valueType="num">
                                      <p:cBhvr additive="base">
                                        <p:cTn id="33" dur="500" fill="hold"/>
                                        <p:tgtEl>
                                          <p:spTgt spid="28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4">
                                            <p:txEl>
                                              <p:pRg st="8" end="8"/>
                                            </p:txEl>
                                          </p:spTgt>
                                        </p:tgtEl>
                                        <p:attrNameLst>
                                          <p:attrName>style.visibility</p:attrName>
                                        </p:attrNameLst>
                                      </p:cBhvr>
                                      <p:to>
                                        <p:strVal val="visible"/>
                                      </p:to>
                                    </p:set>
                                    <p:anim calcmode="lin" valueType="num">
                                      <p:cBhvr additive="base">
                                        <p:cTn id="37" dur="500" fill="hold"/>
                                        <p:tgtEl>
                                          <p:spTgt spid="28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4">
                                            <p:txEl>
                                              <p:pRg st="9" end="9"/>
                                            </p:txEl>
                                          </p:spTgt>
                                        </p:tgtEl>
                                        <p:attrNameLst>
                                          <p:attrName>style.visibility</p:attrName>
                                        </p:attrNameLst>
                                      </p:cBhvr>
                                      <p:to>
                                        <p:strVal val="visible"/>
                                      </p:to>
                                    </p:set>
                                    <p:anim calcmode="lin" valueType="num">
                                      <p:cBhvr additive="base">
                                        <p:cTn id="43" dur="500" fill="hold"/>
                                        <p:tgtEl>
                                          <p:spTgt spid="28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Our sticky note process</a:t>
            </a:r>
            <a:endParaRPr dirty="0"/>
          </a:p>
        </p:txBody>
      </p:sp>
      <p:pic>
        <p:nvPicPr>
          <p:cNvPr id="290" name="Google Shape;290;p42"/>
          <p:cNvPicPr preferRelativeResize="0"/>
          <p:nvPr/>
        </p:nvPicPr>
        <p:blipFill>
          <a:blip r:embed="rId3">
            <a:alphaModFix/>
          </a:blip>
          <a:stretch>
            <a:fillRect/>
          </a:stretch>
        </p:blipFill>
        <p:spPr>
          <a:xfrm>
            <a:off x="0" y="1078199"/>
            <a:ext cx="4784948" cy="2460274"/>
          </a:xfrm>
          <a:prstGeom prst="rect">
            <a:avLst/>
          </a:prstGeom>
          <a:noFill/>
          <a:ln>
            <a:noFill/>
          </a:ln>
        </p:spPr>
      </p:pic>
      <p:pic>
        <p:nvPicPr>
          <p:cNvPr id="291" name="Google Shape;291;p42"/>
          <p:cNvPicPr preferRelativeResize="0"/>
          <p:nvPr/>
        </p:nvPicPr>
        <p:blipFill>
          <a:blip r:embed="rId4">
            <a:alphaModFix/>
          </a:blip>
          <a:stretch>
            <a:fillRect/>
          </a:stretch>
        </p:blipFill>
        <p:spPr>
          <a:xfrm>
            <a:off x="3834649" y="1219200"/>
            <a:ext cx="5309350" cy="2460275"/>
          </a:xfrm>
          <a:prstGeom prst="rect">
            <a:avLst/>
          </a:prstGeom>
          <a:noFill/>
          <a:ln>
            <a:noFill/>
          </a:ln>
        </p:spPr>
      </p:pic>
      <p:pic>
        <p:nvPicPr>
          <p:cNvPr id="292" name="Google Shape;292;p42"/>
          <p:cNvPicPr preferRelativeResize="0"/>
          <p:nvPr/>
        </p:nvPicPr>
        <p:blipFill>
          <a:blip r:embed="rId5">
            <a:alphaModFix/>
          </a:blip>
          <a:stretch>
            <a:fillRect/>
          </a:stretch>
        </p:blipFill>
        <p:spPr>
          <a:xfrm>
            <a:off x="3801600" y="3464050"/>
            <a:ext cx="5033246" cy="3774950"/>
          </a:xfrm>
          <a:prstGeom prst="rect">
            <a:avLst/>
          </a:prstGeom>
          <a:noFill/>
          <a:ln>
            <a:noFill/>
          </a:ln>
        </p:spPr>
      </p:pic>
      <p:sp>
        <p:nvSpPr>
          <p:cNvPr id="293" name="Google Shape;293;p42"/>
          <p:cNvSpPr txBox="1"/>
          <p:nvPr/>
        </p:nvSpPr>
        <p:spPr>
          <a:xfrm>
            <a:off x="90075" y="3679475"/>
            <a:ext cx="3613800" cy="2993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ct val="60000"/>
              <a:buFont typeface="Wingdings" panose="05000000000000000000" pitchFamily="2" charset="2"/>
              <a:buChar char="q"/>
            </a:pPr>
            <a:r>
              <a:rPr lang="en-US" sz="1800" dirty="0">
                <a:solidFill>
                  <a:schemeClr val="dk1"/>
                </a:solidFill>
                <a:latin typeface="Calibri"/>
                <a:ea typeface="Calibri"/>
                <a:cs typeface="Calibri"/>
                <a:sym typeface="Calibri"/>
              </a:rPr>
              <a:t>A group of 5 people reviewed the  de-identified transcripts and came up with their own list of key issues or themes. </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accent1"/>
              </a:buClr>
              <a:buSzPct val="60000"/>
              <a:buFont typeface="Wingdings" panose="05000000000000000000" pitchFamily="2" charset="2"/>
              <a:buChar char="q"/>
            </a:pPr>
            <a:r>
              <a:rPr lang="en-US" sz="1800" dirty="0">
                <a:solidFill>
                  <a:schemeClr val="dk1"/>
                </a:solidFill>
                <a:latin typeface="Calibri"/>
                <a:ea typeface="Calibri"/>
                <a:cs typeface="Calibri"/>
                <a:sym typeface="Calibri"/>
              </a:rPr>
              <a:t>We wrote the themes on sticky notes and put them on big whiteboards. </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accent1"/>
              </a:buClr>
              <a:buSzPct val="60000"/>
              <a:buFont typeface="Wingdings" panose="05000000000000000000" pitchFamily="2" charset="2"/>
              <a:buChar char="q"/>
            </a:pPr>
            <a:r>
              <a:rPr lang="en-US" sz="1800" dirty="0">
                <a:solidFill>
                  <a:schemeClr val="dk1"/>
                </a:solidFill>
                <a:latin typeface="Calibri"/>
                <a:ea typeface="Calibri"/>
                <a:cs typeface="Calibri"/>
                <a:sym typeface="Calibri"/>
              </a:rPr>
              <a:t>Then we grouped the notes and wrote headings next to them.</a:t>
            </a:r>
            <a:endParaRPr sz="1800" dirty="0">
              <a:latin typeface="Twentieth Century"/>
              <a:ea typeface="Twentieth Century"/>
              <a:cs typeface="Twentieth Century"/>
              <a:sym typeface="Twentieth Century"/>
            </a:endParaRPr>
          </a:p>
        </p:txBody>
      </p:sp>
      <p:sp>
        <p:nvSpPr>
          <p:cNvPr id="9" name="Footer Placeholder 1">
            <a:extLst>
              <a:ext uri="{FF2B5EF4-FFF2-40B4-BE49-F238E27FC236}">
                <a16:creationId xmlns:a16="http://schemas.microsoft.com/office/drawing/2014/main" id="{3C94B0C8-D174-44E4-95BA-ECBBCE69E4AF}"/>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1000"/>
                                        <p:tgtEl>
                                          <p:spTgt spid="29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000"/>
                                  </p:stCondLst>
                                  <p:childTnLst>
                                    <p:set>
                                      <p:cBhvr>
                                        <p:cTn id="9" dur="1" fill="hold">
                                          <p:stCondLst>
                                            <p:cond delay="0"/>
                                          </p:stCondLst>
                                        </p:cTn>
                                        <p:tgtEl>
                                          <p:spTgt spid="291"/>
                                        </p:tgtEl>
                                        <p:attrNameLst>
                                          <p:attrName>style.visibility</p:attrName>
                                        </p:attrNameLst>
                                      </p:cBhvr>
                                      <p:to>
                                        <p:strVal val="visible"/>
                                      </p:to>
                                    </p:set>
                                    <p:anim calcmode="lin" valueType="num">
                                      <p:cBhvr additive="base">
                                        <p:cTn id="10" dur="1000"/>
                                        <p:tgtEl>
                                          <p:spTgt spid="29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2000"/>
                                  </p:stCondLst>
                                  <p:childTnLst>
                                    <p:set>
                                      <p:cBhvr>
                                        <p:cTn id="12" dur="1" fill="hold">
                                          <p:stCondLst>
                                            <p:cond delay="0"/>
                                          </p:stCondLst>
                                        </p:cTn>
                                        <p:tgtEl>
                                          <p:spTgt spid="292"/>
                                        </p:tgtEl>
                                        <p:attrNameLst>
                                          <p:attrName>style.visibility</p:attrName>
                                        </p:attrNameLst>
                                      </p:cBhvr>
                                      <p:to>
                                        <p:strVal val="visible"/>
                                      </p:to>
                                    </p:set>
                                    <p:anim calcmode="lin" valueType="num">
                                      <p:cBhvr additive="base">
                                        <p:cTn id="13" dur="1000"/>
                                        <p:tgtEl>
                                          <p:spTgt spid="292"/>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3000"/>
                                  </p:stCondLst>
                                  <p:childTnLst>
                                    <p:set>
                                      <p:cBhvr>
                                        <p:cTn id="15" dur="1" fill="hold">
                                          <p:stCondLst>
                                            <p:cond delay="0"/>
                                          </p:stCondLst>
                                        </p:cTn>
                                        <p:tgtEl>
                                          <p:spTgt spid="293"/>
                                        </p:tgtEl>
                                        <p:attrNameLst>
                                          <p:attrName>style.visibility</p:attrName>
                                        </p:attrNameLst>
                                      </p:cBhvr>
                                      <p:to>
                                        <p:strVal val="visible"/>
                                      </p:to>
                                    </p:set>
                                    <p:anim calcmode="lin" valueType="num">
                                      <p:cBhvr additive="base">
                                        <p:cTn id="16" dur="1000"/>
                                        <p:tgtEl>
                                          <p:spTgt spid="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Applying the codes</a:t>
            </a:r>
            <a:endParaRPr dirty="0">
              <a:highlight>
                <a:srgbClr val="FFFF00"/>
              </a:highlight>
            </a:endParaRPr>
          </a:p>
        </p:txBody>
      </p:sp>
      <p:sp>
        <p:nvSpPr>
          <p:cNvPr id="299" name="Google Shape;299;p43"/>
          <p:cNvSpPr txBox="1">
            <a:spLocks noGrp="1"/>
          </p:cNvSpPr>
          <p:nvPr>
            <p:ph type="body" idx="1"/>
          </p:nvPr>
        </p:nvSpPr>
        <p:spPr>
          <a:xfrm>
            <a:off x="369277" y="1477112"/>
            <a:ext cx="8669215" cy="4495800"/>
          </a:xfrm>
          <a:prstGeom prst="rect">
            <a:avLst/>
          </a:prstGeom>
        </p:spPr>
        <p:txBody>
          <a:bodyPr spcFirstLastPara="1" wrap="square" lIns="91425" tIns="45700" rIns="91425" bIns="45700" anchor="t" anchorCtr="0">
            <a:noAutofit/>
          </a:bodyPr>
          <a:lstStyle/>
          <a:p>
            <a:pPr lvl="0" algn="l" rtl="0">
              <a:spcBef>
                <a:spcPts val="700"/>
              </a:spcBef>
              <a:spcAft>
                <a:spcPts val="0"/>
              </a:spcAft>
              <a:buSzPct val="60000"/>
              <a:buFont typeface="Wingdings" panose="05000000000000000000" pitchFamily="2" charset="2"/>
              <a:buChar char="q"/>
            </a:pPr>
            <a:r>
              <a:rPr lang="en-US" sz="2400" dirty="0"/>
              <a:t>Very time consuming...</a:t>
            </a:r>
          </a:p>
          <a:p>
            <a:pPr marL="160020" lvl="0" indent="0" algn="l" rtl="0">
              <a:spcBef>
                <a:spcPts val="700"/>
              </a:spcBef>
              <a:spcAft>
                <a:spcPts val="0"/>
              </a:spcAft>
              <a:buSzPct val="60000"/>
              <a:buNone/>
            </a:pPr>
            <a:endParaRPr sz="400" dirty="0"/>
          </a:p>
          <a:p>
            <a:pPr lvl="0" algn="l" rtl="0">
              <a:spcBef>
                <a:spcPts val="0"/>
              </a:spcBef>
              <a:spcAft>
                <a:spcPts val="0"/>
              </a:spcAft>
              <a:buSzPct val="60000"/>
              <a:buFont typeface="Wingdings" panose="05000000000000000000" pitchFamily="2" charset="2"/>
              <a:buChar char="q"/>
            </a:pPr>
            <a:r>
              <a:rPr lang="en-US" sz="2400" dirty="0"/>
              <a:t>Ideally, have two people review each transcript and apply specific statements to the codes.</a:t>
            </a:r>
            <a:endParaRPr sz="2400" dirty="0"/>
          </a:p>
          <a:p>
            <a:pPr lvl="1">
              <a:spcBef>
                <a:spcPts val="0"/>
              </a:spcBef>
              <a:buSzPct val="60000"/>
              <a:buFont typeface="Wingdings" panose="05000000000000000000" pitchFamily="2" charset="2"/>
              <a:buChar char="q"/>
            </a:pPr>
            <a:r>
              <a:rPr lang="en-US" sz="2000" dirty="0"/>
              <a:t>If they disagree on a part, have a third person be the tie breaker</a:t>
            </a:r>
            <a:endParaRPr sz="2000" dirty="0"/>
          </a:p>
          <a:p>
            <a:pPr marL="171450" lvl="0" indent="-171450" algn="l" rtl="0">
              <a:spcBef>
                <a:spcPts val="700"/>
              </a:spcBef>
              <a:spcAft>
                <a:spcPts val="0"/>
              </a:spcAft>
              <a:buSzPct val="60000"/>
              <a:buFont typeface="Wingdings" panose="05000000000000000000" pitchFamily="2" charset="2"/>
              <a:buChar char="q"/>
            </a:pPr>
            <a:endParaRPr sz="400" dirty="0"/>
          </a:p>
          <a:p>
            <a:pPr lvl="0" algn="l" rtl="0">
              <a:spcBef>
                <a:spcPts val="700"/>
              </a:spcBef>
              <a:spcAft>
                <a:spcPts val="0"/>
              </a:spcAft>
              <a:buSzPct val="60000"/>
              <a:buFont typeface="Wingdings" panose="05000000000000000000" pitchFamily="2" charset="2"/>
              <a:buChar char="q"/>
            </a:pPr>
            <a:r>
              <a:rPr lang="en-US" sz="2400" dirty="0"/>
              <a:t>For simple projects, a spreadsheet will likely do</a:t>
            </a:r>
          </a:p>
          <a:p>
            <a:pPr lvl="1">
              <a:spcBef>
                <a:spcPts val="700"/>
              </a:spcBef>
              <a:buSzPct val="60000"/>
              <a:buFont typeface="Wingdings" panose="05000000000000000000" pitchFamily="2" charset="2"/>
              <a:buChar char="q"/>
            </a:pPr>
            <a:r>
              <a:rPr lang="en-US" sz="2000" dirty="0"/>
              <a:t>Columns for the codes</a:t>
            </a:r>
          </a:p>
          <a:p>
            <a:pPr lvl="1">
              <a:spcBef>
                <a:spcPts val="700"/>
              </a:spcBef>
              <a:buSzPct val="60000"/>
              <a:buFont typeface="Wingdings" panose="05000000000000000000" pitchFamily="2" charset="2"/>
              <a:buChar char="q"/>
            </a:pPr>
            <a:r>
              <a:rPr lang="en-US" sz="2000" dirty="0"/>
              <a:t>Rows for interviewees, with specific quotes in the cells.</a:t>
            </a:r>
          </a:p>
          <a:p>
            <a:pPr marL="605790" lvl="1" indent="0">
              <a:spcBef>
                <a:spcPts val="700"/>
              </a:spcBef>
              <a:buSzPct val="60000"/>
              <a:buNone/>
            </a:pPr>
            <a:endParaRPr lang="en-US" sz="400" dirty="0"/>
          </a:p>
          <a:p>
            <a:pPr lvl="0">
              <a:buSzPct val="60000"/>
              <a:buFont typeface="Wingdings" panose="05000000000000000000" pitchFamily="2" charset="2"/>
              <a:buChar char="q"/>
            </a:pPr>
            <a:r>
              <a:rPr lang="en-US" sz="2400" dirty="0"/>
              <a:t>We used Quirkos. </a:t>
            </a:r>
            <a:r>
              <a:rPr lang="en-US" sz="2400" dirty="0">
                <a:hlinkClick r:id="rId3"/>
              </a:rPr>
              <a:t>https://www.quirkos.com</a:t>
            </a:r>
            <a:endParaRPr lang="en-US" sz="2400" dirty="0"/>
          </a:p>
          <a:p>
            <a:pPr marL="160020" lvl="0" indent="0">
              <a:buSzPct val="60000"/>
              <a:buNone/>
            </a:pPr>
            <a:endParaRPr sz="400" dirty="0"/>
          </a:p>
          <a:p>
            <a:pPr lvl="0" algn="l" rtl="0">
              <a:spcBef>
                <a:spcPts val="0"/>
              </a:spcBef>
              <a:spcAft>
                <a:spcPts val="0"/>
              </a:spcAft>
              <a:buSzPct val="60000"/>
              <a:buFont typeface="Wingdings" panose="05000000000000000000" pitchFamily="2" charset="2"/>
              <a:buChar char="q"/>
            </a:pPr>
            <a:r>
              <a:rPr lang="en-US" sz="2400" dirty="0"/>
              <a:t>Other good options:</a:t>
            </a:r>
            <a:endParaRPr sz="2400" dirty="0"/>
          </a:p>
          <a:p>
            <a:pPr lvl="1">
              <a:spcBef>
                <a:spcPts val="0"/>
              </a:spcBef>
              <a:buSzPct val="60000"/>
              <a:buFont typeface="Wingdings" panose="05000000000000000000" pitchFamily="2" charset="2"/>
              <a:buChar char="q"/>
            </a:pPr>
            <a:r>
              <a:rPr lang="en-US" sz="2100" dirty="0"/>
              <a:t>NVivo</a:t>
            </a:r>
            <a:endParaRPr sz="2100" dirty="0"/>
          </a:p>
          <a:p>
            <a:pPr lvl="2">
              <a:spcBef>
                <a:spcPts val="0"/>
              </a:spcBef>
              <a:buSzPct val="60000"/>
              <a:buFont typeface="Wingdings" panose="05000000000000000000" pitchFamily="2" charset="2"/>
              <a:buChar char="q"/>
            </a:pPr>
            <a:r>
              <a:rPr lang="en-US" sz="1700" dirty="0">
                <a:hlinkClick r:id="rId4"/>
              </a:rPr>
              <a:t>https://www.qsrinternational.com/nvivo/home</a:t>
            </a:r>
            <a:r>
              <a:rPr lang="en-US" sz="1700" dirty="0"/>
              <a:t> </a:t>
            </a:r>
            <a:endParaRPr sz="1700" dirty="0"/>
          </a:p>
          <a:p>
            <a:pPr lvl="1">
              <a:spcBef>
                <a:spcPts val="0"/>
              </a:spcBef>
              <a:buSzPct val="60000"/>
              <a:buFont typeface="Wingdings" panose="05000000000000000000" pitchFamily="2" charset="2"/>
              <a:buChar char="q"/>
            </a:pPr>
            <a:r>
              <a:rPr lang="en-US" sz="2100" dirty="0"/>
              <a:t>Dedoose</a:t>
            </a:r>
            <a:endParaRPr sz="2100" dirty="0"/>
          </a:p>
          <a:p>
            <a:pPr lvl="2">
              <a:spcBef>
                <a:spcPts val="0"/>
              </a:spcBef>
              <a:buSzPct val="60000"/>
              <a:buFont typeface="Wingdings" panose="05000000000000000000" pitchFamily="2" charset="2"/>
              <a:buChar char="q"/>
            </a:pPr>
            <a:r>
              <a:rPr lang="en-US" sz="1700" dirty="0">
                <a:hlinkClick r:id="rId5"/>
              </a:rPr>
              <a:t>https://www.dedoose.com/</a:t>
            </a:r>
            <a:r>
              <a:rPr lang="en-US" sz="1700" dirty="0"/>
              <a:t> </a:t>
            </a:r>
            <a:endParaRPr sz="1700" dirty="0"/>
          </a:p>
        </p:txBody>
      </p:sp>
      <p:sp>
        <p:nvSpPr>
          <p:cNvPr id="6" name="Footer Placeholder 1">
            <a:extLst>
              <a:ext uri="{FF2B5EF4-FFF2-40B4-BE49-F238E27FC236}">
                <a16:creationId xmlns:a16="http://schemas.microsoft.com/office/drawing/2014/main" id="{F8217EC8-6FCF-4C56-9345-8769433F47AA}"/>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fill="hold"/>
                                        <p:tgtEl>
                                          <p:spTgt spid="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9">
                                            <p:txEl>
                                              <p:pRg st="2" end="2"/>
                                            </p:txEl>
                                          </p:spTgt>
                                        </p:tgtEl>
                                        <p:attrNameLst>
                                          <p:attrName>style.visibility</p:attrName>
                                        </p:attrNameLst>
                                      </p:cBhvr>
                                      <p:to>
                                        <p:strVal val="visible"/>
                                      </p:to>
                                    </p:set>
                                    <p:anim calcmode="lin" valueType="num">
                                      <p:cBhvr additive="base">
                                        <p:cTn id="13" dur="500" fill="hold"/>
                                        <p:tgtEl>
                                          <p:spTgt spid="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9">
                                            <p:txEl>
                                              <p:pRg st="3" end="3"/>
                                            </p:txEl>
                                          </p:spTgt>
                                        </p:tgtEl>
                                        <p:attrNameLst>
                                          <p:attrName>style.visibility</p:attrName>
                                        </p:attrNameLst>
                                      </p:cBhvr>
                                      <p:to>
                                        <p:strVal val="visible"/>
                                      </p:to>
                                    </p:set>
                                    <p:anim calcmode="lin" valueType="num">
                                      <p:cBhvr additive="base">
                                        <p:cTn id="17" dur="500" fill="hold"/>
                                        <p:tgtEl>
                                          <p:spTgt spid="2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9">
                                            <p:txEl>
                                              <p:pRg st="5" end="5"/>
                                            </p:txEl>
                                          </p:spTgt>
                                        </p:tgtEl>
                                        <p:attrNameLst>
                                          <p:attrName>style.visibility</p:attrName>
                                        </p:attrNameLst>
                                      </p:cBhvr>
                                      <p:to>
                                        <p:strVal val="visible"/>
                                      </p:to>
                                    </p:set>
                                    <p:anim calcmode="lin" valueType="num">
                                      <p:cBhvr additive="base">
                                        <p:cTn id="23" dur="500" fill="hold"/>
                                        <p:tgtEl>
                                          <p:spTgt spid="2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9">
                                            <p:txEl>
                                              <p:pRg st="6" end="6"/>
                                            </p:txEl>
                                          </p:spTgt>
                                        </p:tgtEl>
                                        <p:attrNameLst>
                                          <p:attrName>style.visibility</p:attrName>
                                        </p:attrNameLst>
                                      </p:cBhvr>
                                      <p:to>
                                        <p:strVal val="visible"/>
                                      </p:to>
                                    </p:set>
                                    <p:anim calcmode="lin" valueType="num">
                                      <p:cBhvr additive="base">
                                        <p:cTn id="27" dur="500" fill="hold"/>
                                        <p:tgtEl>
                                          <p:spTgt spid="29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9">
                                            <p:txEl>
                                              <p:pRg st="7" end="7"/>
                                            </p:txEl>
                                          </p:spTgt>
                                        </p:tgtEl>
                                        <p:attrNameLst>
                                          <p:attrName>style.visibility</p:attrName>
                                        </p:attrNameLst>
                                      </p:cBhvr>
                                      <p:to>
                                        <p:strVal val="visible"/>
                                      </p:to>
                                    </p:set>
                                    <p:anim calcmode="lin" valueType="num">
                                      <p:cBhvr additive="base">
                                        <p:cTn id="31" dur="500" fill="hold"/>
                                        <p:tgtEl>
                                          <p:spTgt spid="29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9">
                                            <p:txEl>
                                              <p:pRg st="9" end="9"/>
                                            </p:txEl>
                                          </p:spTgt>
                                        </p:tgtEl>
                                        <p:attrNameLst>
                                          <p:attrName>style.visibility</p:attrName>
                                        </p:attrNameLst>
                                      </p:cBhvr>
                                      <p:to>
                                        <p:strVal val="visible"/>
                                      </p:to>
                                    </p:set>
                                    <p:anim calcmode="lin" valueType="num">
                                      <p:cBhvr additive="base">
                                        <p:cTn id="37" dur="500" fill="hold"/>
                                        <p:tgtEl>
                                          <p:spTgt spid="29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9">
                                            <p:txEl>
                                              <p:pRg st="11" end="11"/>
                                            </p:txEl>
                                          </p:spTgt>
                                        </p:tgtEl>
                                        <p:attrNameLst>
                                          <p:attrName>style.visibility</p:attrName>
                                        </p:attrNameLst>
                                      </p:cBhvr>
                                      <p:to>
                                        <p:strVal val="visible"/>
                                      </p:to>
                                    </p:set>
                                    <p:anim calcmode="lin" valueType="num">
                                      <p:cBhvr additive="base">
                                        <p:cTn id="43" dur="500" fill="hold"/>
                                        <p:tgtEl>
                                          <p:spTgt spid="29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9">
                                            <p:txEl>
                                              <p:pRg st="12" end="12"/>
                                            </p:txEl>
                                          </p:spTgt>
                                        </p:tgtEl>
                                        <p:attrNameLst>
                                          <p:attrName>style.visibility</p:attrName>
                                        </p:attrNameLst>
                                      </p:cBhvr>
                                      <p:to>
                                        <p:strVal val="visible"/>
                                      </p:to>
                                    </p:set>
                                    <p:anim calcmode="lin" valueType="num">
                                      <p:cBhvr additive="base">
                                        <p:cTn id="47" dur="500" fill="hold"/>
                                        <p:tgtEl>
                                          <p:spTgt spid="29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9">
                                            <p:txEl>
                                              <p:pRg st="13" end="13"/>
                                            </p:txEl>
                                          </p:spTgt>
                                        </p:tgtEl>
                                        <p:attrNameLst>
                                          <p:attrName>style.visibility</p:attrName>
                                        </p:attrNameLst>
                                      </p:cBhvr>
                                      <p:to>
                                        <p:strVal val="visible"/>
                                      </p:to>
                                    </p:set>
                                    <p:anim calcmode="lin" valueType="num">
                                      <p:cBhvr additive="base">
                                        <p:cTn id="51" dur="500" fill="hold"/>
                                        <p:tgtEl>
                                          <p:spTgt spid="29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9">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9">
                                            <p:txEl>
                                              <p:pRg st="14" end="14"/>
                                            </p:txEl>
                                          </p:spTgt>
                                        </p:tgtEl>
                                        <p:attrNameLst>
                                          <p:attrName>style.visibility</p:attrName>
                                        </p:attrNameLst>
                                      </p:cBhvr>
                                      <p:to>
                                        <p:strVal val="visible"/>
                                      </p:to>
                                    </p:set>
                                    <p:anim calcmode="lin" valueType="num">
                                      <p:cBhvr additive="base">
                                        <p:cTn id="55" dur="500" fill="hold"/>
                                        <p:tgtEl>
                                          <p:spTgt spid="299">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9">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9">
                                            <p:txEl>
                                              <p:pRg st="15" end="15"/>
                                            </p:txEl>
                                          </p:spTgt>
                                        </p:tgtEl>
                                        <p:attrNameLst>
                                          <p:attrName>style.visibility</p:attrName>
                                        </p:attrNameLst>
                                      </p:cBhvr>
                                      <p:to>
                                        <p:strVal val="visible"/>
                                      </p:to>
                                    </p:set>
                                    <p:anim calcmode="lin" valueType="num">
                                      <p:cBhvr additive="base">
                                        <p:cTn id="59" dur="500" fill="hold"/>
                                        <p:tgtEl>
                                          <p:spTgt spid="299">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929-C231-4A33-B6D2-E1A5DC55B013}"/>
              </a:ext>
            </a:extLst>
          </p:cNvPr>
          <p:cNvSpPr>
            <a:spLocks noGrp="1"/>
          </p:cNvSpPr>
          <p:nvPr>
            <p:ph type="title"/>
          </p:nvPr>
        </p:nvSpPr>
        <p:spPr>
          <a:xfrm>
            <a:off x="410423" y="228600"/>
            <a:ext cx="8531352" cy="990600"/>
          </a:xfrm>
        </p:spPr>
        <p:txBody>
          <a:bodyPr>
            <a:noAutofit/>
          </a:bodyPr>
          <a:lstStyle/>
          <a:p>
            <a:r>
              <a:rPr lang="en-US" dirty="0"/>
              <a:t>Reaching conclusions you can act on</a:t>
            </a:r>
          </a:p>
        </p:txBody>
      </p:sp>
      <p:sp>
        <p:nvSpPr>
          <p:cNvPr id="3" name="Text Placeholder 2">
            <a:extLst>
              <a:ext uri="{FF2B5EF4-FFF2-40B4-BE49-F238E27FC236}">
                <a16:creationId xmlns:a16="http://schemas.microsoft.com/office/drawing/2014/main" id="{404624B4-47E5-4D7E-9D9C-42397BE2F48A}"/>
              </a:ext>
            </a:extLst>
          </p:cNvPr>
          <p:cNvSpPr>
            <a:spLocks noGrp="1"/>
          </p:cNvSpPr>
          <p:nvPr>
            <p:ph type="body" idx="1"/>
          </p:nvPr>
        </p:nvSpPr>
        <p:spPr/>
        <p:txBody>
          <a:bodyPr/>
          <a:lstStyle/>
          <a:p>
            <a:pPr marL="160020" indent="0">
              <a:buNone/>
            </a:pPr>
            <a:r>
              <a:rPr lang="en-US" dirty="0"/>
              <a:t>The journey you have been on since completing the interviews can be summarized as…</a:t>
            </a:r>
          </a:p>
          <a:p>
            <a:pPr lvl="1"/>
            <a:r>
              <a:rPr lang="en-US" dirty="0"/>
              <a:t>going from </a:t>
            </a:r>
            <a:r>
              <a:rPr lang="en-US" i="1" dirty="0"/>
              <a:t>talk</a:t>
            </a:r>
            <a:r>
              <a:rPr lang="en-US" dirty="0"/>
              <a:t> to </a:t>
            </a:r>
            <a:r>
              <a:rPr lang="en-US" i="1" dirty="0"/>
              <a:t>themes</a:t>
            </a:r>
            <a:r>
              <a:rPr lang="en-US" dirty="0"/>
              <a:t> to </a:t>
            </a:r>
            <a:r>
              <a:rPr lang="en-US" i="1" dirty="0"/>
              <a:t>codes</a:t>
            </a:r>
            <a:r>
              <a:rPr lang="en-US" dirty="0"/>
              <a:t> to </a:t>
            </a:r>
            <a:r>
              <a:rPr lang="en-US" i="1" dirty="0"/>
              <a:t>structure</a:t>
            </a:r>
            <a:r>
              <a:rPr lang="en-US" dirty="0"/>
              <a:t>. </a:t>
            </a:r>
          </a:p>
        </p:txBody>
      </p:sp>
      <p:grpSp>
        <p:nvGrpSpPr>
          <p:cNvPr id="19" name="Group 18">
            <a:extLst>
              <a:ext uri="{FF2B5EF4-FFF2-40B4-BE49-F238E27FC236}">
                <a16:creationId xmlns:a16="http://schemas.microsoft.com/office/drawing/2014/main" id="{549B1FCB-845D-49FC-A21C-BF8236E55061}"/>
              </a:ext>
            </a:extLst>
          </p:cNvPr>
          <p:cNvGrpSpPr/>
          <p:nvPr/>
        </p:nvGrpSpPr>
        <p:grpSpPr>
          <a:xfrm>
            <a:off x="314661" y="3313375"/>
            <a:ext cx="8556778" cy="2675592"/>
            <a:chOff x="0" y="0"/>
            <a:chExt cx="5797527" cy="1813140"/>
          </a:xfrm>
        </p:grpSpPr>
        <p:sp>
          <p:nvSpPr>
            <p:cNvPr id="20" name="Oval 19">
              <a:extLst>
                <a:ext uri="{FF2B5EF4-FFF2-40B4-BE49-F238E27FC236}">
                  <a16:creationId xmlns:a16="http://schemas.microsoft.com/office/drawing/2014/main" id="{ED0F0107-615C-40E3-AC98-5FCC81F9B3E9}"/>
                </a:ext>
              </a:extLst>
            </p:cNvPr>
            <p:cNvSpPr/>
            <p:nvPr/>
          </p:nvSpPr>
          <p:spPr>
            <a:xfrm>
              <a:off x="0"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21" name="TextBox 2">
              <a:extLst>
                <a:ext uri="{FF2B5EF4-FFF2-40B4-BE49-F238E27FC236}">
                  <a16:creationId xmlns:a16="http://schemas.microsoft.com/office/drawing/2014/main" id="{753607F8-ECCA-4965-B168-BEC7EDB50BCF}"/>
                </a:ext>
              </a:extLst>
            </p:cNvPr>
            <p:cNvSpPr txBox="1"/>
            <p:nvPr/>
          </p:nvSpPr>
          <p:spPr>
            <a:xfrm>
              <a:off x="346298" y="48956"/>
              <a:ext cx="506858" cy="361127"/>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FD261596-4EE7-4F74-B167-9BC8D8956006}"/>
                </a:ext>
              </a:extLst>
            </p:cNvPr>
            <p:cNvSpPr/>
            <p:nvPr/>
          </p:nvSpPr>
          <p:spPr>
            <a:xfrm>
              <a:off x="1531457"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23" name="TextBox 4">
              <a:extLst>
                <a:ext uri="{FF2B5EF4-FFF2-40B4-BE49-F238E27FC236}">
                  <a16:creationId xmlns:a16="http://schemas.microsoft.com/office/drawing/2014/main" id="{92D8A859-BCD4-4352-B06C-7A8A4EA30A45}"/>
                </a:ext>
              </a:extLst>
            </p:cNvPr>
            <p:cNvSpPr txBox="1"/>
            <p:nvPr/>
          </p:nvSpPr>
          <p:spPr>
            <a:xfrm>
              <a:off x="1676853" y="48956"/>
              <a:ext cx="902761" cy="361127"/>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Arrow: Right 23">
              <a:extLst>
                <a:ext uri="{FF2B5EF4-FFF2-40B4-BE49-F238E27FC236}">
                  <a16:creationId xmlns:a16="http://schemas.microsoft.com/office/drawing/2014/main" id="{2A001F89-A49F-4FD9-AB84-19E65929345C}"/>
                </a:ext>
              </a:extLst>
            </p:cNvPr>
            <p:cNvSpPr/>
            <p:nvPr/>
          </p:nvSpPr>
          <p:spPr>
            <a:xfrm>
              <a:off x="1203158" y="129924"/>
              <a:ext cx="32829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25" name="TextBox 6">
              <a:extLst>
                <a:ext uri="{FF2B5EF4-FFF2-40B4-BE49-F238E27FC236}">
                  <a16:creationId xmlns:a16="http://schemas.microsoft.com/office/drawing/2014/main" id="{C159A745-EC43-4937-B4FA-A54734EC3C6A}"/>
                </a:ext>
              </a:extLst>
            </p:cNvPr>
            <p:cNvSpPr txBox="1"/>
            <p:nvPr/>
          </p:nvSpPr>
          <p:spPr>
            <a:xfrm>
              <a:off x="601514" y="423471"/>
              <a:ext cx="1371600" cy="1389669"/>
            </a:xfrm>
            <a:prstGeom prst="rect">
              <a:avLst/>
            </a:prstGeom>
            <a:noFill/>
          </p:spPr>
          <p:txBody>
            <a:bodyPr wrap="square" rtlCol="0">
              <a:spAutoFit/>
            </a:bodyPr>
            <a:lstStyle/>
            <a:p>
              <a:pPr marL="0" marR="0" algn="ctr">
                <a:lnSpc>
                  <a:spcPct val="107000"/>
                </a:lnSpc>
                <a:spcBef>
                  <a:spcPts val="0"/>
                </a:spcBef>
                <a:spcAft>
                  <a:spcPts val="800"/>
                </a:spcAft>
              </a:pPr>
              <a:r>
                <a:rPr lang="en-US" sz="2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 transcripts, and write themes on sticky notes.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F05A7A04-B689-469B-9217-660F7A384E03}"/>
                </a:ext>
              </a:extLst>
            </p:cNvPr>
            <p:cNvSpPr/>
            <p:nvPr/>
          </p:nvSpPr>
          <p:spPr>
            <a:xfrm>
              <a:off x="3062913"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27" name="TextBox 8">
              <a:extLst>
                <a:ext uri="{FF2B5EF4-FFF2-40B4-BE49-F238E27FC236}">
                  <a16:creationId xmlns:a16="http://schemas.microsoft.com/office/drawing/2014/main" id="{95F8373A-658F-49CA-9A90-1D868E9AD5B3}"/>
                </a:ext>
              </a:extLst>
            </p:cNvPr>
            <p:cNvSpPr txBox="1"/>
            <p:nvPr/>
          </p:nvSpPr>
          <p:spPr>
            <a:xfrm>
              <a:off x="3299871" y="48943"/>
              <a:ext cx="726814" cy="361127"/>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Arrow: Right 27">
              <a:extLst>
                <a:ext uri="{FF2B5EF4-FFF2-40B4-BE49-F238E27FC236}">
                  <a16:creationId xmlns:a16="http://schemas.microsoft.com/office/drawing/2014/main" id="{4B83FA99-1ACC-4A3F-908C-E0273076313C}"/>
                </a:ext>
              </a:extLst>
            </p:cNvPr>
            <p:cNvSpPr/>
            <p:nvPr/>
          </p:nvSpPr>
          <p:spPr>
            <a:xfrm>
              <a:off x="2734614" y="129924"/>
              <a:ext cx="32829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29" name="TextBox 11">
              <a:extLst>
                <a:ext uri="{FF2B5EF4-FFF2-40B4-BE49-F238E27FC236}">
                  <a16:creationId xmlns:a16="http://schemas.microsoft.com/office/drawing/2014/main" id="{D31F1921-DB58-437A-8378-DD420ED57C61}"/>
                </a:ext>
              </a:extLst>
            </p:cNvPr>
            <p:cNvSpPr txBox="1"/>
            <p:nvPr/>
          </p:nvSpPr>
          <p:spPr>
            <a:xfrm>
              <a:off x="2131909" y="422978"/>
              <a:ext cx="1371600" cy="1389669"/>
            </a:xfrm>
            <a:prstGeom prst="rect">
              <a:avLst/>
            </a:prstGeom>
            <a:noFill/>
          </p:spPr>
          <p:txBody>
            <a:bodyPr wrap="square" rtlCol="0">
              <a:spAutoFit/>
            </a:bodyPr>
            <a:lstStyle/>
            <a:p>
              <a:pPr marL="0" marR="0" algn="ctr">
                <a:lnSpc>
                  <a:spcPct val="107000"/>
                </a:lnSpc>
                <a:spcBef>
                  <a:spcPts val="0"/>
                </a:spcBef>
                <a:spcAft>
                  <a:spcPts val="800"/>
                </a:spcAft>
              </a:pPr>
              <a:r>
                <a:rPr lang="en-US" sz="2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sticky notes, and create categories and codes.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1E6013C2-220A-4B9F-8E81-BD451CC0087C}"/>
                </a:ext>
              </a:extLst>
            </p:cNvPr>
            <p:cNvSpPr/>
            <p:nvPr/>
          </p:nvSpPr>
          <p:spPr>
            <a:xfrm>
              <a:off x="4594369"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31" name="TextBox 13">
              <a:extLst>
                <a:ext uri="{FF2B5EF4-FFF2-40B4-BE49-F238E27FC236}">
                  <a16:creationId xmlns:a16="http://schemas.microsoft.com/office/drawing/2014/main" id="{E91D628A-445D-41A6-B883-DDA47F48AB80}"/>
                </a:ext>
              </a:extLst>
            </p:cNvPr>
            <p:cNvSpPr txBox="1"/>
            <p:nvPr/>
          </p:nvSpPr>
          <p:spPr>
            <a:xfrm>
              <a:off x="4670588" y="48943"/>
              <a:ext cx="1046168" cy="361127"/>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Arrow: Right 31">
              <a:extLst>
                <a:ext uri="{FF2B5EF4-FFF2-40B4-BE49-F238E27FC236}">
                  <a16:creationId xmlns:a16="http://schemas.microsoft.com/office/drawing/2014/main" id="{F95BC4FA-96BF-4E4A-8F84-D1A3EE5AAE19}"/>
                </a:ext>
              </a:extLst>
            </p:cNvPr>
            <p:cNvSpPr/>
            <p:nvPr/>
          </p:nvSpPr>
          <p:spPr>
            <a:xfrm>
              <a:off x="4266070" y="129924"/>
              <a:ext cx="32829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33" name="TextBox 15">
              <a:extLst>
                <a:ext uri="{FF2B5EF4-FFF2-40B4-BE49-F238E27FC236}">
                  <a16:creationId xmlns:a16="http://schemas.microsoft.com/office/drawing/2014/main" id="{047B94A7-20DF-40A5-82D8-5B84EA3A5DF8}"/>
                </a:ext>
              </a:extLst>
            </p:cNvPr>
            <p:cNvSpPr txBox="1"/>
            <p:nvPr/>
          </p:nvSpPr>
          <p:spPr>
            <a:xfrm>
              <a:off x="3661394" y="422611"/>
              <a:ext cx="1370965" cy="1389669"/>
            </a:xfrm>
            <a:prstGeom prst="rect">
              <a:avLst/>
            </a:prstGeom>
            <a:noFill/>
          </p:spPr>
          <p:txBody>
            <a:bodyPr wrap="square" rtlCol="0">
              <a:spAutoFit/>
            </a:bodyPr>
            <a:lstStyle/>
            <a:p>
              <a:pPr marL="0" marR="0" algn="ctr">
                <a:lnSpc>
                  <a:spcPct val="107000"/>
                </a:lnSpc>
                <a:spcBef>
                  <a:spcPts val="0"/>
                </a:spcBef>
                <a:spcAft>
                  <a:spcPts val="800"/>
                </a:spcAft>
              </a:pPr>
              <a:r>
                <a:rPr lang="en-US" sz="2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Assign relevant parts of transcripts to codes and 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5" name="Footer Placeholder 1">
            <a:extLst>
              <a:ext uri="{FF2B5EF4-FFF2-40B4-BE49-F238E27FC236}">
                <a16:creationId xmlns:a16="http://schemas.microsoft.com/office/drawing/2014/main" id="{094F0B4A-C5DD-4286-BC9E-3CC816FC347F}"/>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52679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929-C231-4A33-B6D2-E1A5DC55B013}"/>
              </a:ext>
            </a:extLst>
          </p:cNvPr>
          <p:cNvSpPr>
            <a:spLocks noGrp="1"/>
          </p:cNvSpPr>
          <p:nvPr>
            <p:ph type="title"/>
          </p:nvPr>
        </p:nvSpPr>
        <p:spPr>
          <a:xfrm>
            <a:off x="413238" y="228600"/>
            <a:ext cx="8519747" cy="990600"/>
          </a:xfrm>
        </p:spPr>
        <p:txBody>
          <a:bodyPr/>
          <a:lstStyle/>
          <a:p>
            <a:r>
              <a:rPr lang="en-US" dirty="0"/>
              <a:t>Reaching conclusions you can act on</a:t>
            </a:r>
          </a:p>
        </p:txBody>
      </p:sp>
      <p:sp>
        <p:nvSpPr>
          <p:cNvPr id="3" name="Text Placeholder 2">
            <a:extLst>
              <a:ext uri="{FF2B5EF4-FFF2-40B4-BE49-F238E27FC236}">
                <a16:creationId xmlns:a16="http://schemas.microsoft.com/office/drawing/2014/main" id="{404624B4-47E5-4D7E-9D9C-42397BE2F48A}"/>
              </a:ext>
            </a:extLst>
          </p:cNvPr>
          <p:cNvSpPr>
            <a:spLocks noGrp="1"/>
          </p:cNvSpPr>
          <p:nvPr>
            <p:ph type="body" idx="1"/>
          </p:nvPr>
        </p:nvSpPr>
        <p:spPr>
          <a:xfrm>
            <a:off x="612647" y="1600200"/>
            <a:ext cx="8320337" cy="4495800"/>
          </a:xfrm>
        </p:spPr>
        <p:txBody>
          <a:bodyPr/>
          <a:lstStyle/>
          <a:p>
            <a:pPr marL="160020" indent="0">
              <a:buNone/>
            </a:pPr>
            <a:r>
              <a:rPr lang="en-US" dirty="0"/>
              <a:t>Now, you are ready for the last two steps: </a:t>
            </a:r>
          </a:p>
          <a:p>
            <a:pPr lvl="1"/>
            <a:r>
              <a:rPr lang="en-US" dirty="0"/>
              <a:t>going from </a:t>
            </a:r>
            <a:r>
              <a:rPr lang="en-US" i="1" dirty="0"/>
              <a:t>structure</a:t>
            </a:r>
            <a:r>
              <a:rPr lang="en-US" dirty="0"/>
              <a:t> to </a:t>
            </a:r>
            <a:r>
              <a:rPr lang="en-US" i="1" dirty="0"/>
              <a:t>meaning</a:t>
            </a:r>
            <a:r>
              <a:rPr lang="en-US" dirty="0"/>
              <a:t>, then to </a:t>
            </a:r>
            <a:r>
              <a:rPr lang="en-US" i="1" dirty="0"/>
              <a:t>application</a:t>
            </a:r>
            <a:r>
              <a:rPr lang="en-US" dirty="0"/>
              <a:t>.</a:t>
            </a:r>
          </a:p>
        </p:txBody>
      </p:sp>
      <p:grpSp>
        <p:nvGrpSpPr>
          <p:cNvPr id="34" name="Group 33">
            <a:extLst>
              <a:ext uri="{FF2B5EF4-FFF2-40B4-BE49-F238E27FC236}">
                <a16:creationId xmlns:a16="http://schemas.microsoft.com/office/drawing/2014/main" id="{F1F1819B-B715-4888-AE09-526CC291971D}"/>
              </a:ext>
            </a:extLst>
          </p:cNvPr>
          <p:cNvGrpSpPr/>
          <p:nvPr/>
        </p:nvGrpSpPr>
        <p:grpSpPr>
          <a:xfrm>
            <a:off x="735382" y="3267636"/>
            <a:ext cx="7907932" cy="2440199"/>
            <a:chOff x="0" y="0"/>
            <a:chExt cx="4266070" cy="1316597"/>
          </a:xfrm>
        </p:grpSpPr>
        <p:sp>
          <p:nvSpPr>
            <p:cNvPr id="35" name="Oval 34">
              <a:extLst>
                <a:ext uri="{FF2B5EF4-FFF2-40B4-BE49-F238E27FC236}">
                  <a16:creationId xmlns:a16="http://schemas.microsoft.com/office/drawing/2014/main" id="{2FA09651-EE0E-40D1-9D1C-BA837ABF003A}"/>
                </a:ext>
              </a:extLst>
            </p:cNvPr>
            <p:cNvSpPr/>
            <p:nvPr/>
          </p:nvSpPr>
          <p:spPr>
            <a:xfrm>
              <a:off x="0"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36" name="TextBox 17">
              <a:extLst>
                <a:ext uri="{FF2B5EF4-FFF2-40B4-BE49-F238E27FC236}">
                  <a16:creationId xmlns:a16="http://schemas.microsoft.com/office/drawing/2014/main" id="{FE91D44F-45EF-4626-836A-7A788DE2AEBD}"/>
                </a:ext>
              </a:extLst>
            </p:cNvPr>
            <p:cNvSpPr txBox="1"/>
            <p:nvPr/>
          </p:nvSpPr>
          <p:spPr>
            <a:xfrm>
              <a:off x="183302" y="77406"/>
              <a:ext cx="832979" cy="287525"/>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A1323FF5-3F95-438A-8CAA-A94A37E5310F}"/>
                </a:ext>
              </a:extLst>
            </p:cNvPr>
            <p:cNvSpPr/>
            <p:nvPr/>
          </p:nvSpPr>
          <p:spPr>
            <a:xfrm>
              <a:off x="1531456"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38" name="TextBox 19">
              <a:extLst>
                <a:ext uri="{FF2B5EF4-FFF2-40B4-BE49-F238E27FC236}">
                  <a16:creationId xmlns:a16="http://schemas.microsoft.com/office/drawing/2014/main" id="{0FBB3165-8E92-41C9-B11E-A6EB50FB57C5}"/>
                </a:ext>
              </a:extLst>
            </p:cNvPr>
            <p:cNvSpPr txBox="1"/>
            <p:nvPr/>
          </p:nvSpPr>
          <p:spPr>
            <a:xfrm>
              <a:off x="1733948" y="77406"/>
              <a:ext cx="793165" cy="287525"/>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Arrow: Right 38">
              <a:extLst>
                <a:ext uri="{FF2B5EF4-FFF2-40B4-BE49-F238E27FC236}">
                  <a16:creationId xmlns:a16="http://schemas.microsoft.com/office/drawing/2014/main" id="{B40C1EA7-CD6F-4DED-A6E2-727B902D9A5B}"/>
                </a:ext>
              </a:extLst>
            </p:cNvPr>
            <p:cNvSpPr/>
            <p:nvPr/>
          </p:nvSpPr>
          <p:spPr>
            <a:xfrm>
              <a:off x="1203157" y="129924"/>
              <a:ext cx="32829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40" name="TextBox 21">
              <a:extLst>
                <a:ext uri="{FF2B5EF4-FFF2-40B4-BE49-F238E27FC236}">
                  <a16:creationId xmlns:a16="http://schemas.microsoft.com/office/drawing/2014/main" id="{72890DE9-0E7D-407D-BC55-50CF310E7422}"/>
                </a:ext>
              </a:extLst>
            </p:cNvPr>
            <p:cNvSpPr txBox="1"/>
            <p:nvPr/>
          </p:nvSpPr>
          <p:spPr>
            <a:xfrm>
              <a:off x="601508" y="423283"/>
              <a:ext cx="1371600" cy="893226"/>
            </a:xfrm>
            <a:prstGeom prst="rect">
              <a:avLst/>
            </a:prstGeom>
            <a:noFill/>
          </p:spPr>
          <p:txBody>
            <a:bodyPr wrap="square" rtlCol="0">
              <a:spAutoFit/>
            </a:bodyPr>
            <a:lstStyle/>
            <a:p>
              <a:pPr marL="0" marR="0" algn="ctr">
                <a:lnSpc>
                  <a:spcPct val="107000"/>
                </a:lnSpc>
                <a:spcBef>
                  <a:spcPts val="0"/>
                </a:spcBef>
                <a:spcAft>
                  <a:spcPts val="800"/>
                </a:spcAft>
              </a:pPr>
              <a:r>
                <a:rPr lang="en-US" sz="2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Analyze coding structure for patterns and trends.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Oval 40">
              <a:extLst>
                <a:ext uri="{FF2B5EF4-FFF2-40B4-BE49-F238E27FC236}">
                  <a16:creationId xmlns:a16="http://schemas.microsoft.com/office/drawing/2014/main" id="{4EF0657C-EE3A-4C12-8CB2-C1DF3301FCC7}"/>
                </a:ext>
              </a:extLst>
            </p:cNvPr>
            <p:cNvSpPr/>
            <p:nvPr/>
          </p:nvSpPr>
          <p:spPr>
            <a:xfrm>
              <a:off x="3062912" y="0"/>
              <a:ext cx="1203158" cy="46724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42" name="TextBox 23">
              <a:extLst>
                <a:ext uri="{FF2B5EF4-FFF2-40B4-BE49-F238E27FC236}">
                  <a16:creationId xmlns:a16="http://schemas.microsoft.com/office/drawing/2014/main" id="{1DD78B04-4852-4CB5-94A5-A5B06286937E}"/>
                </a:ext>
              </a:extLst>
            </p:cNvPr>
            <p:cNvSpPr txBox="1"/>
            <p:nvPr/>
          </p:nvSpPr>
          <p:spPr>
            <a:xfrm>
              <a:off x="3167033" y="77406"/>
              <a:ext cx="988671" cy="287525"/>
            </a:xfrm>
            <a:prstGeom prst="rect">
              <a:avLst/>
            </a:prstGeom>
            <a:noFill/>
          </p:spPr>
          <p:txBody>
            <a:bodyPr wrap="none" rtlCol="0">
              <a:spAutoFit/>
            </a:bodyPr>
            <a:lstStyle/>
            <a:p>
              <a:pPr marL="0" marR="0" algn="ctr">
                <a:lnSpc>
                  <a:spcPct val="107000"/>
                </a:lnSpc>
                <a:spcBef>
                  <a:spcPts val="0"/>
                </a:spcBef>
                <a:spcAft>
                  <a:spcPts val="800"/>
                </a:spcAft>
              </a:pPr>
              <a:r>
                <a:rPr lang="en-US"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Arrow: Right 42">
              <a:extLst>
                <a:ext uri="{FF2B5EF4-FFF2-40B4-BE49-F238E27FC236}">
                  <a16:creationId xmlns:a16="http://schemas.microsoft.com/office/drawing/2014/main" id="{586EED38-60A9-488A-AECB-C20B14871688}"/>
                </a:ext>
              </a:extLst>
            </p:cNvPr>
            <p:cNvSpPr/>
            <p:nvPr/>
          </p:nvSpPr>
          <p:spPr>
            <a:xfrm>
              <a:off x="2734613" y="129924"/>
              <a:ext cx="32829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sp>
          <p:nvSpPr>
            <p:cNvPr id="44" name="TextBox 25">
              <a:extLst>
                <a:ext uri="{FF2B5EF4-FFF2-40B4-BE49-F238E27FC236}">
                  <a16:creationId xmlns:a16="http://schemas.microsoft.com/office/drawing/2014/main" id="{117203E8-7D84-40E2-A098-65EA6BBB0AC2}"/>
                </a:ext>
              </a:extLst>
            </p:cNvPr>
            <p:cNvSpPr txBox="1"/>
            <p:nvPr/>
          </p:nvSpPr>
          <p:spPr>
            <a:xfrm>
              <a:off x="2132895" y="423371"/>
              <a:ext cx="1371600" cy="893226"/>
            </a:xfrm>
            <a:prstGeom prst="rect">
              <a:avLst/>
            </a:prstGeom>
            <a:noFill/>
          </p:spPr>
          <p:txBody>
            <a:bodyPr wrap="square" rtlCol="0">
              <a:spAutoFit/>
            </a:bodyPr>
            <a:lstStyle/>
            <a:p>
              <a:pPr marL="0" marR="0" algn="ctr">
                <a:lnSpc>
                  <a:spcPct val="107000"/>
                </a:lnSpc>
                <a:spcBef>
                  <a:spcPts val="0"/>
                </a:spcBef>
                <a:spcAft>
                  <a:spcPts val="800"/>
                </a:spcAft>
              </a:pPr>
              <a:r>
                <a:rPr lang="en-US" sz="2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Articulate what the research has revealed and what actions to take.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Footer Placeholder 1">
            <a:extLst>
              <a:ext uri="{FF2B5EF4-FFF2-40B4-BE49-F238E27FC236}">
                <a16:creationId xmlns:a16="http://schemas.microsoft.com/office/drawing/2014/main" id="{D63047A9-45F8-4AD8-B434-EB5C74F6ABF1}"/>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1929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485775" y="228600"/>
            <a:ext cx="8543925"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Reaching conclusions you can act on</a:t>
            </a:r>
            <a:endParaRPr dirty="0"/>
          </a:p>
        </p:txBody>
      </p:sp>
      <p:sp>
        <p:nvSpPr>
          <p:cNvPr id="305" name="Google Shape;305;p44"/>
          <p:cNvSpPr txBox="1">
            <a:spLocks noGrp="1"/>
          </p:cNvSpPr>
          <p:nvPr>
            <p:ph type="body" idx="1"/>
          </p:nvPr>
        </p:nvSpPr>
        <p:spPr>
          <a:xfrm>
            <a:off x="485775" y="1600199"/>
            <a:ext cx="8306533" cy="4607169"/>
          </a:xfrm>
          <a:prstGeom prst="rect">
            <a:avLst/>
          </a:prstGeom>
          <a:noFill/>
          <a:ln>
            <a:noFill/>
          </a:ln>
        </p:spPr>
        <p:txBody>
          <a:bodyPr spcFirstLastPara="1" wrap="square" lIns="91425" tIns="45700" rIns="91425" bIns="45700" anchor="t" anchorCtr="0">
            <a:noAutofit/>
          </a:bodyPr>
          <a:lstStyle/>
          <a:p>
            <a:pPr marL="0" lvl="0" indent="0">
              <a:spcBef>
                <a:spcPts val="550"/>
              </a:spcBef>
              <a:buSzPct val="60000"/>
              <a:buNone/>
            </a:pPr>
            <a:r>
              <a:rPr lang="en-US" sz="2400" dirty="0"/>
              <a:t>To go from </a:t>
            </a:r>
            <a:r>
              <a:rPr lang="en-US" sz="2400" i="1" dirty="0"/>
              <a:t>structure</a:t>
            </a:r>
            <a:r>
              <a:rPr lang="en-US" sz="2400" dirty="0"/>
              <a:t> to </a:t>
            </a:r>
            <a:r>
              <a:rPr lang="en-US" sz="2400" i="1" dirty="0"/>
              <a:t>meaning</a:t>
            </a:r>
            <a:r>
              <a:rPr lang="en-US" sz="2400" dirty="0"/>
              <a:t> and </a:t>
            </a:r>
            <a:r>
              <a:rPr lang="en-US" sz="2400" i="1" dirty="0"/>
              <a:t>application,</a:t>
            </a:r>
            <a:r>
              <a:rPr lang="en-US" sz="2400" dirty="0"/>
              <a:t> look for the big picture. Search for:</a:t>
            </a:r>
            <a:endParaRPr sz="2400" dirty="0"/>
          </a:p>
          <a:p>
            <a:pPr lvl="0" algn="l" rtl="0">
              <a:lnSpc>
                <a:spcPct val="90000"/>
              </a:lnSpc>
              <a:spcBef>
                <a:spcPts val="550"/>
              </a:spcBef>
              <a:spcAft>
                <a:spcPts val="0"/>
              </a:spcAft>
              <a:buSzPct val="60000"/>
              <a:buFont typeface="Wingdings" panose="05000000000000000000" pitchFamily="2" charset="2"/>
              <a:buChar char="q"/>
            </a:pPr>
            <a:r>
              <a:rPr lang="en-US" sz="2400" dirty="0"/>
              <a:t>broad concepts </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common or recurring issues</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unique, noteworthy nuggets</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trends</a:t>
            </a:r>
            <a:endParaRPr sz="2400" dirty="0"/>
          </a:p>
          <a:p>
            <a:pPr lvl="0" algn="l" rtl="0">
              <a:lnSpc>
                <a:spcPct val="90000"/>
              </a:lnSpc>
              <a:spcBef>
                <a:spcPts val="0"/>
              </a:spcBef>
              <a:spcAft>
                <a:spcPts val="0"/>
              </a:spcAft>
              <a:buSzPct val="60000"/>
              <a:buFont typeface="Wingdings" panose="05000000000000000000" pitchFamily="2" charset="2"/>
              <a:buChar char="q"/>
            </a:pPr>
            <a:r>
              <a:rPr lang="en-US" sz="2400" dirty="0"/>
              <a:t>unexpected views</a:t>
            </a:r>
          </a:p>
          <a:p>
            <a:pPr lvl="0" algn="l" rtl="0">
              <a:lnSpc>
                <a:spcPct val="90000"/>
              </a:lnSpc>
              <a:spcBef>
                <a:spcPts val="0"/>
              </a:spcBef>
              <a:spcAft>
                <a:spcPts val="0"/>
              </a:spcAft>
              <a:buSzPct val="60000"/>
              <a:buFont typeface="Wingdings" panose="05000000000000000000" pitchFamily="2" charset="2"/>
              <a:buChar char="q"/>
            </a:pPr>
            <a:r>
              <a:rPr lang="en-US" sz="2400" dirty="0"/>
              <a:t>actionable, worthwhile requests</a:t>
            </a:r>
            <a:endParaRPr sz="2400" dirty="0"/>
          </a:p>
          <a:p>
            <a:pPr marL="160020" lvl="0" indent="0" algn="l" rtl="0">
              <a:lnSpc>
                <a:spcPct val="90000"/>
              </a:lnSpc>
              <a:spcBef>
                <a:spcPts val="0"/>
              </a:spcBef>
              <a:spcAft>
                <a:spcPts val="0"/>
              </a:spcAft>
              <a:buSzPct val="60000"/>
              <a:buNone/>
            </a:pPr>
            <a:endParaRPr lang="en-US" sz="1400" dirty="0"/>
          </a:p>
          <a:p>
            <a:pPr marL="160020" lvl="0" indent="0">
              <a:spcBef>
                <a:spcPts val="0"/>
              </a:spcBef>
              <a:buSzPct val="60000"/>
              <a:buNone/>
            </a:pPr>
            <a:r>
              <a:rPr lang="en-US" sz="2400" dirty="0"/>
              <a:t>Keep an open mind and avoid just looking for things that confirm your original thinking.</a:t>
            </a:r>
          </a:p>
          <a:p>
            <a:pPr marL="160020" lvl="0" indent="0">
              <a:spcBef>
                <a:spcPts val="0"/>
              </a:spcBef>
              <a:buSzPct val="60000"/>
              <a:buNone/>
            </a:pPr>
            <a:endParaRPr lang="en-US" sz="1400" dirty="0"/>
          </a:p>
          <a:p>
            <a:pPr marL="160020" lvl="0" indent="0">
              <a:spcBef>
                <a:spcPts val="0"/>
              </a:spcBef>
              <a:buSzPct val="60000"/>
              <a:buNone/>
            </a:pPr>
            <a:r>
              <a:rPr lang="en-US" sz="2400" dirty="0"/>
              <a:t>Also, it’s a good idea to do this with a group, to allow for multiple perspectives and to reduce individual bias. </a:t>
            </a:r>
            <a:endParaRPr sz="2400" dirty="0"/>
          </a:p>
        </p:txBody>
      </p:sp>
      <p:sp>
        <p:nvSpPr>
          <p:cNvPr id="6" name="Footer Placeholder 1">
            <a:extLst>
              <a:ext uri="{FF2B5EF4-FFF2-40B4-BE49-F238E27FC236}">
                <a16:creationId xmlns:a16="http://schemas.microsoft.com/office/drawing/2014/main" id="{4B1B5E2E-4301-422D-B087-B5BD83F82C8F}"/>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grpSp>
        <p:nvGrpSpPr>
          <p:cNvPr id="7" name="Group 6">
            <a:extLst>
              <a:ext uri="{FF2B5EF4-FFF2-40B4-BE49-F238E27FC236}">
                <a16:creationId xmlns:a16="http://schemas.microsoft.com/office/drawing/2014/main" id="{A65E3B11-6218-45DC-A48D-91385AEA49AE}"/>
              </a:ext>
            </a:extLst>
          </p:cNvPr>
          <p:cNvGrpSpPr/>
          <p:nvPr/>
        </p:nvGrpSpPr>
        <p:grpSpPr>
          <a:xfrm>
            <a:off x="6205904" y="2400299"/>
            <a:ext cx="2060484" cy="1929441"/>
            <a:chOff x="6205904" y="2382715"/>
            <a:chExt cx="2060484" cy="1929441"/>
          </a:xfrm>
        </p:grpSpPr>
        <p:pic>
          <p:nvPicPr>
            <p:cNvPr id="4" name="Picture 3" descr="An old photo of a person&#10;&#10;Description automatically generated">
              <a:extLst>
                <a:ext uri="{FF2B5EF4-FFF2-40B4-BE49-F238E27FC236}">
                  <a16:creationId xmlns:a16="http://schemas.microsoft.com/office/drawing/2014/main" id="{2B405B67-DB1E-493D-8C55-345719A86C9C}"/>
                </a:ext>
              </a:extLst>
            </p:cNvPr>
            <p:cNvPicPr>
              <a:picLocks noChangeAspect="1"/>
            </p:cNvPicPr>
            <p:nvPr/>
          </p:nvPicPr>
          <p:blipFill>
            <a:blip r:embed="rId3"/>
            <a:stretch>
              <a:fillRect/>
            </a:stretch>
          </p:blipFill>
          <p:spPr>
            <a:xfrm>
              <a:off x="6205904" y="2382715"/>
              <a:ext cx="2060484" cy="1627554"/>
            </a:xfrm>
            <a:prstGeom prst="rect">
              <a:avLst/>
            </a:prstGeom>
          </p:spPr>
        </p:pic>
        <p:sp>
          <p:nvSpPr>
            <p:cNvPr id="9" name="Google Shape;266;p38">
              <a:extLst>
                <a:ext uri="{FF2B5EF4-FFF2-40B4-BE49-F238E27FC236}">
                  <a16:creationId xmlns:a16="http://schemas.microsoft.com/office/drawing/2014/main" id="{78D1CD8D-DD1C-4C64-B863-DC187250D178}"/>
                </a:ext>
              </a:extLst>
            </p:cNvPr>
            <p:cNvSpPr txBox="1"/>
            <p:nvPr/>
          </p:nvSpPr>
          <p:spPr>
            <a:xfrm>
              <a:off x="6468139" y="3953707"/>
              <a:ext cx="1536013" cy="358449"/>
            </a:xfrm>
            <a:prstGeom prst="rect">
              <a:avLst/>
            </a:prstGeom>
            <a:noFill/>
            <a:ln>
              <a:noFill/>
            </a:ln>
          </p:spPr>
          <p:txBody>
            <a:bodyPr spcFirstLastPara="1" wrap="square" lIns="91425" tIns="91425" rIns="91425" bIns="91425" anchor="t" anchorCtr="0">
              <a:noAutofit/>
            </a:bodyPr>
            <a:lstStyle/>
            <a:p>
              <a:pPr lvl="0"/>
              <a:r>
                <a:rPr lang="en-US" sz="600" dirty="0">
                  <a:latin typeface="+mn-lt"/>
                  <a:ea typeface="Twentieth Century"/>
                  <a:cs typeface="Twentieth Century"/>
                  <a:sym typeface="Twentieth Century"/>
                </a:rPr>
                <a:t>Credit: National Portrait Gallery London</a:t>
              </a:r>
              <a:endParaRPr sz="600" dirty="0">
                <a:latin typeface="+mn-lt"/>
                <a:ea typeface="Twentieth Century"/>
                <a:cs typeface="Twentieth Century"/>
                <a:sym typeface="Twentieth Century"/>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 calcmode="lin" valueType="num">
                                      <p:cBhvr additive="base">
                                        <p:cTn id="7" dur="500" fill="hold"/>
                                        <p:tgtEl>
                                          <p:spTgt spid="3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5">
                                            <p:txEl>
                                              <p:pRg st="1" end="1"/>
                                            </p:txEl>
                                          </p:spTgt>
                                        </p:tgtEl>
                                        <p:attrNameLst>
                                          <p:attrName>style.visibility</p:attrName>
                                        </p:attrNameLst>
                                      </p:cBhvr>
                                      <p:to>
                                        <p:strVal val="visible"/>
                                      </p:to>
                                    </p:set>
                                    <p:anim calcmode="lin" valueType="num">
                                      <p:cBhvr additive="base">
                                        <p:cTn id="13" dur="500" fill="hold"/>
                                        <p:tgtEl>
                                          <p:spTgt spid="3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 calcmode="lin" valueType="num">
                                      <p:cBhvr additive="base">
                                        <p:cTn id="17" dur="500" fill="hold"/>
                                        <p:tgtEl>
                                          <p:spTgt spid="30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5">
                                            <p:txEl>
                                              <p:pRg st="3" end="3"/>
                                            </p:txEl>
                                          </p:spTgt>
                                        </p:tgtEl>
                                        <p:attrNameLst>
                                          <p:attrName>style.visibility</p:attrName>
                                        </p:attrNameLst>
                                      </p:cBhvr>
                                      <p:to>
                                        <p:strVal val="visible"/>
                                      </p:to>
                                    </p:set>
                                    <p:anim calcmode="lin" valueType="num">
                                      <p:cBhvr additive="base">
                                        <p:cTn id="21" dur="500" fill="hold"/>
                                        <p:tgtEl>
                                          <p:spTgt spid="30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5">
                                            <p:txEl>
                                              <p:pRg st="4" end="4"/>
                                            </p:txEl>
                                          </p:spTgt>
                                        </p:tgtEl>
                                        <p:attrNameLst>
                                          <p:attrName>style.visibility</p:attrName>
                                        </p:attrNameLst>
                                      </p:cBhvr>
                                      <p:to>
                                        <p:strVal val="visible"/>
                                      </p:to>
                                    </p:set>
                                    <p:anim calcmode="lin" valueType="num">
                                      <p:cBhvr additive="base">
                                        <p:cTn id="29" dur="500" fill="hold"/>
                                        <p:tgtEl>
                                          <p:spTgt spid="30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5">
                                            <p:txEl>
                                              <p:pRg st="5" end="5"/>
                                            </p:txEl>
                                          </p:spTgt>
                                        </p:tgtEl>
                                        <p:attrNameLst>
                                          <p:attrName>style.visibility</p:attrName>
                                        </p:attrNameLst>
                                      </p:cBhvr>
                                      <p:to>
                                        <p:strVal val="visible"/>
                                      </p:to>
                                    </p:set>
                                    <p:anim calcmode="lin" valueType="num">
                                      <p:cBhvr additive="base">
                                        <p:cTn id="33" dur="500" fill="hold"/>
                                        <p:tgtEl>
                                          <p:spTgt spid="30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5">
                                            <p:txEl>
                                              <p:pRg st="6" end="6"/>
                                            </p:txEl>
                                          </p:spTgt>
                                        </p:tgtEl>
                                        <p:attrNameLst>
                                          <p:attrName>style.visibility</p:attrName>
                                        </p:attrNameLst>
                                      </p:cBhvr>
                                      <p:to>
                                        <p:strVal val="visible"/>
                                      </p:to>
                                    </p:set>
                                    <p:anim calcmode="lin" valueType="num">
                                      <p:cBhvr additive="base">
                                        <p:cTn id="37" dur="500" fill="hold"/>
                                        <p:tgtEl>
                                          <p:spTgt spid="30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5">
                                            <p:txEl>
                                              <p:pRg st="8" end="8"/>
                                            </p:txEl>
                                          </p:spTgt>
                                        </p:tgtEl>
                                        <p:attrNameLst>
                                          <p:attrName>style.visibility</p:attrName>
                                        </p:attrNameLst>
                                      </p:cBhvr>
                                      <p:to>
                                        <p:strVal val="visible"/>
                                      </p:to>
                                    </p:set>
                                    <p:anim calcmode="lin" valueType="num">
                                      <p:cBhvr additive="base">
                                        <p:cTn id="43" dur="500" fill="hold"/>
                                        <p:tgtEl>
                                          <p:spTgt spid="30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5">
                                            <p:txEl>
                                              <p:pRg st="10" end="10"/>
                                            </p:txEl>
                                          </p:spTgt>
                                        </p:tgtEl>
                                        <p:attrNameLst>
                                          <p:attrName>style.visibility</p:attrName>
                                        </p:attrNameLst>
                                      </p:cBhvr>
                                      <p:to>
                                        <p:strVal val="visible"/>
                                      </p:to>
                                    </p:set>
                                    <p:anim calcmode="lin" valueType="num">
                                      <p:cBhvr additive="base">
                                        <p:cTn id="49" dur="500" fill="hold"/>
                                        <p:tgtEl>
                                          <p:spTgt spid="30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51C-D51A-4CDF-934F-3C4C6524FEF2}"/>
              </a:ext>
            </a:extLst>
          </p:cNvPr>
          <p:cNvSpPr>
            <a:spLocks noGrp="1"/>
          </p:cNvSpPr>
          <p:nvPr>
            <p:ph type="title"/>
          </p:nvPr>
        </p:nvSpPr>
        <p:spPr>
          <a:xfrm>
            <a:off x="483577" y="228600"/>
            <a:ext cx="8475785" cy="990600"/>
          </a:xfrm>
        </p:spPr>
        <p:txBody>
          <a:bodyPr/>
          <a:lstStyle/>
          <a:p>
            <a:r>
              <a:rPr lang="en-US" dirty="0"/>
              <a:t>Reaching conclusions you can act on</a:t>
            </a:r>
          </a:p>
        </p:txBody>
      </p:sp>
      <p:sp>
        <p:nvSpPr>
          <p:cNvPr id="3" name="Text Placeholder 2">
            <a:extLst>
              <a:ext uri="{FF2B5EF4-FFF2-40B4-BE49-F238E27FC236}">
                <a16:creationId xmlns:a16="http://schemas.microsoft.com/office/drawing/2014/main" id="{0C27BD36-CF20-4B26-845C-EF27CB8E78E2}"/>
              </a:ext>
            </a:extLst>
          </p:cNvPr>
          <p:cNvSpPr>
            <a:spLocks noGrp="1"/>
          </p:cNvSpPr>
          <p:nvPr>
            <p:ph type="body" idx="1"/>
          </p:nvPr>
        </p:nvSpPr>
        <p:spPr>
          <a:xfrm>
            <a:off x="386863" y="1600200"/>
            <a:ext cx="8678006" cy="4495800"/>
          </a:xfrm>
        </p:spPr>
        <p:txBody>
          <a:bodyPr/>
          <a:lstStyle/>
          <a:p>
            <a:pPr marL="160020" indent="0">
              <a:buNone/>
            </a:pPr>
            <a:r>
              <a:rPr lang="en-US" sz="2400" dirty="0"/>
              <a:t>Based on what you see, identify specific areas the research has shown to be important… </a:t>
            </a:r>
          </a:p>
          <a:p>
            <a:pPr marL="160020" indent="0">
              <a:buNone/>
            </a:pPr>
            <a:r>
              <a:rPr lang="en-US" sz="2400" dirty="0"/>
              <a:t>and then articulate specific actions  that could address those areas. </a:t>
            </a:r>
          </a:p>
          <a:p>
            <a:pPr marL="160020" indent="0">
              <a:buNone/>
            </a:pPr>
            <a:endParaRPr lang="en-US" sz="800" dirty="0"/>
          </a:p>
          <a:p>
            <a:pPr marL="160020" indent="0">
              <a:buNone/>
            </a:pPr>
            <a:r>
              <a:rPr lang="en-US" sz="2400" dirty="0"/>
              <a:t>You may run into some outlier opinions or ideas. </a:t>
            </a:r>
          </a:p>
          <a:p>
            <a:pPr lvl="1"/>
            <a:r>
              <a:rPr lang="en-US" sz="2100" dirty="0"/>
              <a:t>They may represent lone voices of reason in the wilderness…             or just someone who didn’t get enough sleep the night before. </a:t>
            </a:r>
          </a:p>
          <a:p>
            <a:pPr marL="605790" lvl="1" indent="0">
              <a:buNone/>
            </a:pPr>
            <a:endParaRPr lang="en-US" sz="800" dirty="0"/>
          </a:p>
          <a:p>
            <a:pPr marL="160020" indent="0">
              <a:buNone/>
            </a:pPr>
            <a:r>
              <a:rPr lang="en-US" sz="2400" dirty="0"/>
              <a:t>You (and your group) will have to be the judge on if certain ideas are worth considering or if they should be disregarded. </a:t>
            </a:r>
          </a:p>
          <a:p>
            <a:pPr lvl="1"/>
            <a:r>
              <a:rPr lang="en-US" sz="2100" dirty="0"/>
              <a:t>But, hey, that’s why they pay you the big bucks, right?</a:t>
            </a:r>
          </a:p>
        </p:txBody>
      </p:sp>
      <p:sp>
        <p:nvSpPr>
          <p:cNvPr id="6" name="Footer Placeholder 1">
            <a:extLst>
              <a:ext uri="{FF2B5EF4-FFF2-40B4-BE49-F238E27FC236}">
                <a16:creationId xmlns:a16="http://schemas.microsoft.com/office/drawing/2014/main" id="{B2195E38-DCEF-4060-AB1D-F238A037F3BE}"/>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1026" name="Picture 2" descr="Judge,lawyer,attorney,barrister,court - free image from needpix.com">
            <a:extLst>
              <a:ext uri="{FF2B5EF4-FFF2-40B4-BE49-F238E27FC236}">
                <a16:creationId xmlns:a16="http://schemas.microsoft.com/office/drawing/2014/main" id="{44A6E7BB-F10B-4C90-9D3B-603F36635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237" y="4776536"/>
            <a:ext cx="1138267"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93903" y="228600"/>
            <a:ext cx="7054243" cy="990600"/>
          </a:xfrm>
          <a:prstGeom prst="rect">
            <a:avLst/>
          </a:prstGeom>
        </p:spPr>
        <p:txBody>
          <a:bodyPr spcFirstLastPara="1" wrap="square" lIns="91425" tIns="45700" rIns="91425" bIns="45700" anchor="ctr" anchorCtr="0">
            <a:noAutofit/>
          </a:bodyPr>
          <a:lstStyle/>
          <a:p>
            <a:pPr lvl="0"/>
            <a:r>
              <a:rPr lang="en-US" dirty="0"/>
              <a:t>The Clothing / Coding Analogy</a:t>
            </a:r>
            <a:endParaRPr dirty="0">
              <a:highlight>
                <a:srgbClr val="FFFF00"/>
              </a:highlight>
            </a:endParaRPr>
          </a:p>
          <a:p>
            <a:pPr marL="0" lvl="0" indent="0" algn="r" rtl="0">
              <a:spcBef>
                <a:spcPts val="0"/>
              </a:spcBef>
              <a:spcAft>
                <a:spcPts val="0"/>
              </a:spcAft>
              <a:buNone/>
            </a:pPr>
            <a:r>
              <a:rPr lang="en-US" sz="1600" dirty="0"/>
              <a:t>Adapted from Malterud (2012)</a:t>
            </a:r>
            <a:endParaRPr sz="1600" dirty="0"/>
          </a:p>
        </p:txBody>
      </p:sp>
      <p:graphicFrame>
        <p:nvGraphicFramePr>
          <p:cNvPr id="311" name="Google Shape;311;p45"/>
          <p:cNvGraphicFramePr/>
          <p:nvPr>
            <p:extLst>
              <p:ext uri="{D42A27DB-BD31-4B8C-83A1-F6EECF244321}">
                <p14:modId xmlns:p14="http://schemas.microsoft.com/office/powerpoint/2010/main" val="99354534"/>
              </p:ext>
            </p:extLst>
          </p:nvPr>
        </p:nvGraphicFramePr>
        <p:xfrm>
          <a:off x="0" y="1509392"/>
          <a:ext cx="9144000" cy="5246147"/>
        </p:xfrm>
        <a:graphic>
          <a:graphicData uri="http://schemas.openxmlformats.org/drawingml/2006/table">
            <a:tbl>
              <a:tblPr>
                <a:noFill/>
                <a:tableStyleId>{5DA8FC71-C48B-4A33-92F3-09F71774D363}</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39055">
                <a:tc>
                  <a:txBody>
                    <a:bodyPr/>
                    <a:lstStyle/>
                    <a:p>
                      <a:pPr marL="0" lvl="0" indent="0" algn="l" rtl="0">
                        <a:spcBef>
                          <a:spcPts val="0"/>
                        </a:spcBef>
                        <a:spcAft>
                          <a:spcPts val="0"/>
                        </a:spcAft>
                        <a:buNone/>
                      </a:pPr>
                      <a:r>
                        <a:rPr lang="en-US" b="1" dirty="0"/>
                        <a:t>Wash clothes.</a:t>
                      </a:r>
                      <a:endParaRPr b="1" dirty="0"/>
                    </a:p>
                  </a:txBody>
                  <a:tcPr marL="91425" marR="91425" marT="91425" marB="0"/>
                </a:tc>
                <a:tc>
                  <a:txBody>
                    <a:bodyPr/>
                    <a:lstStyle/>
                    <a:p>
                      <a:pPr marL="0" lvl="0" indent="0" algn="l" rtl="0">
                        <a:spcBef>
                          <a:spcPts val="0"/>
                        </a:spcBef>
                        <a:spcAft>
                          <a:spcPts val="0"/>
                        </a:spcAft>
                        <a:buNone/>
                      </a:pPr>
                      <a:r>
                        <a:rPr lang="en-US" dirty="0"/>
                        <a:t>Transcription and de-identification process.</a:t>
                      </a:r>
                      <a:endParaRPr dirty="0"/>
                    </a:p>
                  </a:txBody>
                  <a:tcPr marL="91425" marR="91425" marT="91425" marB="91425"/>
                </a:tc>
                <a:extLst>
                  <a:ext uri="{0D108BD9-81ED-4DB2-BD59-A6C34878D82A}">
                    <a16:rowId xmlns:a16="http://schemas.microsoft.com/office/drawing/2014/main" val="10000"/>
                  </a:ext>
                </a:extLst>
              </a:tr>
              <a:tr h="854714">
                <a:tc>
                  <a:txBody>
                    <a:bodyPr/>
                    <a:lstStyle/>
                    <a:p>
                      <a:pPr marL="0" lvl="0" indent="0" algn="l" rtl="0">
                        <a:spcBef>
                          <a:spcPts val="0"/>
                        </a:spcBef>
                        <a:spcAft>
                          <a:spcPts val="0"/>
                        </a:spcAft>
                        <a:buNone/>
                      </a:pPr>
                      <a:r>
                        <a:rPr lang="en-US" b="1" dirty="0"/>
                        <a:t>Sort clothes.</a:t>
                      </a:r>
                      <a:r>
                        <a:rPr lang="en-US" dirty="0"/>
                        <a:t> </a:t>
                      </a:r>
                      <a:endParaRPr dirty="0"/>
                    </a:p>
                    <a:p>
                      <a:pPr marL="457200" lvl="0" indent="-317500" algn="l" rtl="0">
                        <a:spcBef>
                          <a:spcPts val="0"/>
                        </a:spcBef>
                        <a:spcAft>
                          <a:spcPts val="0"/>
                        </a:spcAft>
                        <a:buSzPts val="1400"/>
                        <a:buChar char="●"/>
                      </a:pPr>
                      <a:r>
                        <a:rPr lang="en-US" dirty="0"/>
                        <a:t>Group by color, owner, type (socks, sweaters, shirts), etc.</a:t>
                      </a:r>
                      <a:endParaRPr dirty="0"/>
                    </a:p>
                  </a:txBody>
                  <a:tcPr marL="91425" marR="91425" marT="91425" marB="91425"/>
                </a:tc>
                <a:tc>
                  <a:txBody>
                    <a:bodyPr/>
                    <a:lstStyle/>
                    <a:p>
                      <a:pPr marL="0" lvl="0" indent="0" algn="l" rtl="0">
                        <a:spcBef>
                          <a:spcPts val="0"/>
                        </a:spcBef>
                        <a:spcAft>
                          <a:spcPts val="0"/>
                        </a:spcAft>
                        <a:buNone/>
                      </a:pPr>
                      <a:r>
                        <a:rPr lang="en-US" dirty="0">
                          <a:solidFill>
                            <a:schemeClr val="dk1"/>
                          </a:solidFill>
                        </a:rPr>
                        <a:t>Do a </a:t>
                      </a:r>
                      <a:r>
                        <a:rPr lang="en-US" dirty="0"/>
                        <a:t>casual read of transcripts, looking for overall concepts and patterns.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dirty="0">
                          <a:solidFill>
                            <a:schemeClr val="dk1"/>
                          </a:solidFill>
                        </a:rPr>
                        <a:t>“From talk to themes” </a:t>
                      </a:r>
                    </a:p>
                  </a:txBody>
                  <a:tcPr marL="91425" marR="91425" marT="91425" marB="91425"/>
                </a:tc>
                <a:extLst>
                  <a:ext uri="{0D108BD9-81ED-4DB2-BD59-A6C34878D82A}">
                    <a16:rowId xmlns:a16="http://schemas.microsoft.com/office/drawing/2014/main" val="10001"/>
                  </a:ext>
                </a:extLst>
              </a:tr>
              <a:tr h="1238800">
                <a:tc>
                  <a:txBody>
                    <a:bodyPr/>
                    <a:lstStyle/>
                    <a:p>
                      <a:pPr marL="0" lvl="0" indent="0" algn="l" rtl="0">
                        <a:spcBef>
                          <a:spcPts val="0"/>
                        </a:spcBef>
                        <a:spcAft>
                          <a:spcPts val="0"/>
                        </a:spcAft>
                        <a:buNone/>
                      </a:pPr>
                      <a:r>
                        <a:rPr lang="en-US" b="1" dirty="0"/>
                        <a:t>Build chest of drawers. </a:t>
                      </a:r>
                      <a:endParaRPr b="1" dirty="0"/>
                    </a:p>
                    <a:p>
                      <a:pPr marL="457200" lvl="0" indent="-317500" algn="l" rtl="0">
                        <a:spcBef>
                          <a:spcPts val="0"/>
                        </a:spcBef>
                        <a:spcAft>
                          <a:spcPts val="0"/>
                        </a:spcAft>
                        <a:buSzPts val="1400"/>
                        <a:buChar char="●"/>
                      </a:pPr>
                      <a:r>
                        <a:rPr lang="en-US" dirty="0"/>
                        <a:t>Adjust size and number of drawers.</a:t>
                      </a:r>
                      <a:endParaRPr dirty="0"/>
                    </a:p>
                    <a:p>
                      <a:pPr marL="457200" lvl="0" indent="-317500" algn="l" rtl="0">
                        <a:spcBef>
                          <a:spcPts val="0"/>
                        </a:spcBef>
                        <a:spcAft>
                          <a:spcPts val="0"/>
                        </a:spcAft>
                        <a:buSzPts val="1400"/>
                        <a:buChar char="●"/>
                      </a:pPr>
                      <a:r>
                        <a:rPr lang="en-US" dirty="0"/>
                        <a:t>Put labels on drawers. Have lots of stickers because you will be changing them often as you figure things out.</a:t>
                      </a:r>
                      <a:endParaRPr dirty="0"/>
                    </a:p>
                  </a:txBody>
                  <a:tcPr marL="91425" marR="91425" marT="91425" marB="91425"/>
                </a:tc>
                <a:tc>
                  <a:txBody>
                    <a:bodyPr/>
                    <a:lstStyle/>
                    <a:p>
                      <a:pPr marL="0" lvl="0" indent="0" algn="l" rtl="0">
                        <a:spcBef>
                          <a:spcPts val="0"/>
                        </a:spcBef>
                        <a:spcAft>
                          <a:spcPts val="0"/>
                        </a:spcAft>
                        <a:buNone/>
                      </a:pPr>
                      <a:r>
                        <a:rPr lang="en-US" dirty="0"/>
                        <a:t>Meet with others on the research team to create grouping labels (codes) for the themes you noted in your casual read.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dirty="0">
                          <a:solidFill>
                            <a:schemeClr val="dk1"/>
                          </a:solidFill>
                        </a:rPr>
                        <a:t>“From themes to codes”</a:t>
                      </a:r>
                    </a:p>
                  </a:txBody>
                  <a:tcPr marL="91425" marR="91425" marT="91425" marB="91425"/>
                </a:tc>
                <a:extLst>
                  <a:ext uri="{0D108BD9-81ED-4DB2-BD59-A6C34878D82A}">
                    <a16:rowId xmlns:a16="http://schemas.microsoft.com/office/drawing/2014/main" val="10002"/>
                  </a:ext>
                </a:extLst>
              </a:tr>
              <a:tr h="837911">
                <a:tc>
                  <a:txBody>
                    <a:bodyPr/>
                    <a:lstStyle/>
                    <a:p>
                      <a:pPr marL="0" lvl="0" indent="0" algn="l" rtl="0">
                        <a:spcBef>
                          <a:spcPts val="0"/>
                        </a:spcBef>
                        <a:spcAft>
                          <a:spcPts val="0"/>
                        </a:spcAft>
                        <a:buNone/>
                      </a:pPr>
                      <a:r>
                        <a:rPr lang="en-US" b="1" dirty="0"/>
                        <a:t>Put clothes into drawers.</a:t>
                      </a:r>
                      <a:endParaRPr b="1" dirty="0"/>
                    </a:p>
                    <a:p>
                      <a:pPr marL="457200" lvl="0" indent="-317500" algn="l" rtl="0">
                        <a:spcBef>
                          <a:spcPts val="0"/>
                        </a:spcBef>
                        <a:spcAft>
                          <a:spcPts val="0"/>
                        </a:spcAft>
                        <a:buSzPts val="1400"/>
                        <a:buChar char="●"/>
                      </a:pPr>
                      <a:r>
                        <a:rPr lang="en-US" dirty="0"/>
                        <a:t>Look at each item and decide what drawer is the best fit for it.</a:t>
                      </a:r>
                      <a:endParaRPr dirty="0"/>
                    </a:p>
                  </a:txBody>
                  <a:tcPr marL="91425" marR="91425" marT="91425" marB="91425"/>
                </a:tc>
                <a:tc>
                  <a:txBody>
                    <a:bodyPr/>
                    <a:lstStyle/>
                    <a:p>
                      <a:pPr marL="0" lvl="0" indent="0" algn="l" rtl="0">
                        <a:spcBef>
                          <a:spcPts val="0"/>
                        </a:spcBef>
                        <a:spcAft>
                          <a:spcPts val="0"/>
                        </a:spcAft>
                        <a:buNone/>
                      </a:pPr>
                      <a:r>
                        <a:rPr lang="en-US" dirty="0"/>
                        <a:t>Go through each transcript in detail and assign key ideas to codes.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dirty="0">
                          <a:solidFill>
                            <a:schemeClr val="dk1"/>
                          </a:solidFill>
                        </a:rPr>
                        <a:t>“From codes to structure”</a:t>
                      </a:r>
                    </a:p>
                  </a:txBody>
                  <a:tcPr marL="91425" marR="91425" marT="91425" marB="91425"/>
                </a:tc>
                <a:extLst>
                  <a:ext uri="{0D108BD9-81ED-4DB2-BD59-A6C34878D82A}">
                    <a16:rowId xmlns:a16="http://schemas.microsoft.com/office/drawing/2014/main" val="10003"/>
                  </a:ext>
                </a:extLst>
              </a:tr>
              <a:tr h="1039025">
                <a:tc>
                  <a:txBody>
                    <a:bodyPr/>
                    <a:lstStyle/>
                    <a:p>
                      <a:pPr marL="0" lvl="0" indent="0" algn="l" rtl="0">
                        <a:spcBef>
                          <a:spcPts val="0"/>
                        </a:spcBef>
                        <a:spcAft>
                          <a:spcPts val="0"/>
                        </a:spcAft>
                        <a:buNone/>
                      </a:pPr>
                      <a:r>
                        <a:rPr lang="en-US" b="1" dirty="0"/>
                        <a:t>Create a fashion show. </a:t>
                      </a:r>
                      <a:endParaRPr b="1" dirty="0"/>
                    </a:p>
                    <a:p>
                      <a:pPr marL="457200" lvl="0" indent="-317500" algn="l" rtl="0">
                        <a:spcBef>
                          <a:spcPts val="0"/>
                        </a:spcBef>
                        <a:spcAft>
                          <a:spcPts val="0"/>
                        </a:spcAft>
                        <a:buSzPts val="1400"/>
                        <a:buChar char="●"/>
                      </a:pPr>
                      <a:r>
                        <a:rPr lang="en-US" dirty="0"/>
                        <a:t>Take a look at what you have to work with and begin combining the pieces into new and useful things.</a:t>
                      </a:r>
                      <a:endParaRPr dirty="0"/>
                    </a:p>
                  </a:txBody>
                  <a:tcPr marL="91425" marR="91425" marT="91425" marB="91425"/>
                </a:tc>
                <a:tc>
                  <a:txBody>
                    <a:bodyPr/>
                    <a:lstStyle/>
                    <a:p>
                      <a:pPr marL="0" lvl="0" indent="0" algn="l" rtl="0">
                        <a:spcBef>
                          <a:spcPts val="0"/>
                        </a:spcBef>
                        <a:spcAft>
                          <a:spcPts val="0"/>
                        </a:spcAft>
                        <a:buNone/>
                      </a:pPr>
                      <a:r>
                        <a:rPr lang="en-US" dirty="0"/>
                        <a:t>Analyze coding results and see big picture direction it goes 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dirty="0">
                          <a:solidFill>
                            <a:schemeClr val="dk1"/>
                          </a:solidFill>
                        </a:rPr>
                        <a:t>“From structure to meaning”</a:t>
                      </a:r>
                    </a:p>
                  </a:txBody>
                  <a:tcPr marL="91425" marR="91425" marT="91425" marB="91425"/>
                </a:tc>
                <a:extLst>
                  <a:ext uri="{0D108BD9-81ED-4DB2-BD59-A6C34878D82A}">
                    <a16:rowId xmlns:a16="http://schemas.microsoft.com/office/drawing/2014/main" val="10004"/>
                  </a:ext>
                </a:extLst>
              </a:tr>
              <a:tr h="825792">
                <a:tc>
                  <a:txBody>
                    <a:bodyPr/>
                    <a:lstStyle/>
                    <a:p>
                      <a:pPr marL="0" lvl="0" indent="0" algn="l" rtl="0">
                        <a:spcBef>
                          <a:spcPts val="0"/>
                        </a:spcBef>
                        <a:spcAft>
                          <a:spcPts val="0"/>
                        </a:spcAft>
                        <a:buNone/>
                      </a:pPr>
                      <a:r>
                        <a:rPr lang="en-US" b="1" dirty="0"/>
                        <a:t>Market the new fashions. </a:t>
                      </a:r>
                      <a:endParaRPr b="1" dirty="0"/>
                    </a:p>
                    <a:p>
                      <a:pPr marL="457200" lvl="0" indent="-317500" algn="l" rtl="0">
                        <a:spcBef>
                          <a:spcPts val="0"/>
                        </a:spcBef>
                        <a:spcAft>
                          <a:spcPts val="0"/>
                        </a:spcAft>
                        <a:buSzPts val="1400"/>
                        <a:buChar char="●"/>
                      </a:pPr>
                      <a:r>
                        <a:rPr lang="en-US" dirty="0"/>
                        <a:t>Name and describe the new fashions’ characteristics and features.</a:t>
                      </a:r>
                      <a:endParaRPr dirty="0"/>
                    </a:p>
                  </a:txBody>
                  <a:tcPr marL="91425" marR="91425" marT="91425" marB="91425"/>
                </a:tc>
                <a:tc>
                  <a:txBody>
                    <a:bodyPr/>
                    <a:lstStyle/>
                    <a:p>
                      <a:pPr marL="0" lvl="0" indent="0" algn="l" rtl="0">
                        <a:spcBef>
                          <a:spcPts val="0"/>
                        </a:spcBef>
                        <a:spcAft>
                          <a:spcPts val="0"/>
                        </a:spcAft>
                        <a:buNone/>
                      </a:pPr>
                      <a:r>
                        <a:rPr lang="en-US" dirty="0"/>
                        <a:t>Articulate what the research has revealed and actions that will be taken.</a:t>
                      </a:r>
                      <a:endParaRPr lang="en-US" i="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dirty="0"/>
                        <a:t>“From meaning to application”</a:t>
                      </a:r>
                    </a:p>
                  </a:txBody>
                  <a:tcPr marL="91425" marR="91425" marT="91425" marB="91425"/>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3B0F16AA-71CB-490F-AB91-EAA0CB3ED2AC}"/>
              </a:ext>
            </a:extLst>
          </p:cNvPr>
          <p:cNvSpPr txBox="1"/>
          <p:nvPr/>
        </p:nvSpPr>
        <p:spPr>
          <a:xfrm>
            <a:off x="1052946" y="1219200"/>
            <a:ext cx="909223" cy="307777"/>
          </a:xfrm>
          <a:prstGeom prst="rect">
            <a:avLst/>
          </a:prstGeom>
          <a:noFill/>
        </p:spPr>
        <p:txBody>
          <a:bodyPr wrap="none" rtlCol="0">
            <a:spAutoFit/>
          </a:bodyPr>
          <a:lstStyle/>
          <a:p>
            <a:r>
              <a:rPr lang="en-US" b="1" u="sng" dirty="0"/>
              <a:t>Clothing</a:t>
            </a:r>
          </a:p>
        </p:txBody>
      </p:sp>
      <p:sp>
        <p:nvSpPr>
          <p:cNvPr id="5" name="TextBox 4">
            <a:extLst>
              <a:ext uri="{FF2B5EF4-FFF2-40B4-BE49-F238E27FC236}">
                <a16:creationId xmlns:a16="http://schemas.microsoft.com/office/drawing/2014/main" id="{537FFFAF-D941-4D17-A352-C3B9BA1FBF90}"/>
              </a:ext>
            </a:extLst>
          </p:cNvPr>
          <p:cNvSpPr txBox="1"/>
          <p:nvPr/>
        </p:nvSpPr>
        <p:spPr>
          <a:xfrm>
            <a:off x="5851237" y="1219200"/>
            <a:ext cx="800219" cy="307777"/>
          </a:xfrm>
          <a:prstGeom prst="rect">
            <a:avLst/>
          </a:prstGeom>
          <a:noFill/>
        </p:spPr>
        <p:txBody>
          <a:bodyPr wrap="none" rtlCol="0">
            <a:spAutoFit/>
          </a:bodyPr>
          <a:lstStyle/>
          <a:p>
            <a:r>
              <a:rPr lang="en-US" b="1" u="sng" dirty="0"/>
              <a:t>Coding</a:t>
            </a:r>
          </a:p>
        </p:txBody>
      </p:sp>
      <p:sp>
        <p:nvSpPr>
          <p:cNvPr id="8" name="Footer Placeholder 1">
            <a:extLst>
              <a:ext uri="{FF2B5EF4-FFF2-40B4-BE49-F238E27FC236}">
                <a16:creationId xmlns:a16="http://schemas.microsoft.com/office/drawing/2014/main" id="{1C679824-86E5-4A86-BA35-9070129AD551}"/>
              </a:ext>
            </a:extLst>
          </p:cNvPr>
          <p:cNvSpPr txBox="1">
            <a:spLocks/>
          </p:cNvSpPr>
          <p:nvPr/>
        </p:nvSpPr>
        <p:spPr>
          <a:xfrm>
            <a:off x="2834168" y="6584573"/>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sz="900" dirty="0"/>
              <a:t>Hosted by ALCTS, Association for Library Collections and Technical Services</a:t>
            </a:r>
          </a:p>
        </p:txBody>
      </p:sp>
      <p:pic>
        <p:nvPicPr>
          <p:cNvPr id="4" name="Picture 3" descr="A picture containing shirt&#10;&#10;Description automatically generated">
            <a:extLst>
              <a:ext uri="{FF2B5EF4-FFF2-40B4-BE49-F238E27FC236}">
                <a16:creationId xmlns:a16="http://schemas.microsoft.com/office/drawing/2014/main" id="{A771887A-EDDB-45F8-8BFB-548107CC539E}"/>
              </a:ext>
            </a:extLst>
          </p:cNvPr>
          <p:cNvPicPr>
            <a:picLocks noChangeAspect="1"/>
          </p:cNvPicPr>
          <p:nvPr/>
        </p:nvPicPr>
        <p:blipFill>
          <a:blip r:embed="rId3"/>
          <a:stretch>
            <a:fillRect/>
          </a:stretch>
        </p:blipFill>
        <p:spPr>
          <a:xfrm>
            <a:off x="7396937" y="319087"/>
            <a:ext cx="1536047" cy="809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Questions</a:t>
            </a:r>
            <a:endParaRPr dirty="0"/>
          </a:p>
        </p:txBody>
      </p:sp>
      <p:sp>
        <p:nvSpPr>
          <p:cNvPr id="163" name="Google Shape;163;p22"/>
          <p:cNvSpPr txBox="1">
            <a:spLocks noGrp="1"/>
          </p:cNvSpPr>
          <p:nvPr>
            <p:ph type="body" idx="1"/>
          </p:nvPr>
        </p:nvSpPr>
        <p:spPr>
          <a:xfrm>
            <a:off x="612649" y="1600200"/>
            <a:ext cx="5840906" cy="4495800"/>
          </a:xfrm>
          <a:prstGeom prst="rect">
            <a:avLst/>
          </a:prstGeom>
        </p:spPr>
        <p:txBody>
          <a:bodyPr spcFirstLastPara="1" wrap="square" lIns="91425" tIns="45700" rIns="91425" bIns="45700" anchor="t" anchorCtr="0">
            <a:noAutofit/>
          </a:bodyPr>
          <a:lstStyle/>
          <a:p>
            <a:pPr marL="171450" indent="-171450">
              <a:buSzPct val="60000"/>
              <a:buFont typeface="Wingdings" panose="05000000000000000000" pitchFamily="2" charset="2"/>
              <a:buChar char="q"/>
            </a:pPr>
            <a:endParaRPr lang="en-US" sz="800" dirty="0"/>
          </a:p>
          <a:p>
            <a:pPr marL="160020" lvl="0" indent="0">
              <a:buSzPct val="60000"/>
              <a:buNone/>
            </a:pPr>
            <a:r>
              <a:rPr lang="en-US" dirty="0"/>
              <a:t>Feel free to enter your questions during the presentation.</a:t>
            </a:r>
          </a:p>
          <a:p>
            <a:pPr marL="160020" lvl="0" indent="0">
              <a:buSzPct val="60000"/>
              <a:buNone/>
            </a:pPr>
            <a:endParaRPr lang="en-US" dirty="0"/>
          </a:p>
          <a:p>
            <a:pPr marL="160020" lvl="0" indent="0">
              <a:buSzPct val="60000"/>
              <a:buNone/>
            </a:pPr>
            <a:r>
              <a:rPr lang="en-US" dirty="0"/>
              <a:t>We will answer them at the end.</a:t>
            </a:r>
            <a:endParaRPr dirty="0"/>
          </a:p>
          <a:p>
            <a:pPr lvl="0" indent="-457200" algn="l" rtl="0">
              <a:spcBef>
                <a:spcPts val="700"/>
              </a:spcBef>
              <a:spcAft>
                <a:spcPts val="0"/>
              </a:spcAft>
              <a:buSzPct val="60000"/>
              <a:buFont typeface="Wingdings" panose="05000000000000000000" pitchFamily="2" charset="2"/>
              <a:buChar char="q"/>
            </a:pPr>
            <a:endParaRPr dirty="0"/>
          </a:p>
        </p:txBody>
      </p:sp>
      <p:sp>
        <p:nvSpPr>
          <p:cNvPr id="7" name="Footer Placeholder 1">
            <a:extLst>
              <a:ext uri="{FF2B5EF4-FFF2-40B4-BE49-F238E27FC236}">
                <a16:creationId xmlns:a16="http://schemas.microsoft.com/office/drawing/2014/main" id="{FE729AD3-D3A5-417C-8EB5-336896C2EAC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Graphic 2">
            <a:extLst>
              <a:ext uri="{FF2B5EF4-FFF2-40B4-BE49-F238E27FC236}">
                <a16:creationId xmlns:a16="http://schemas.microsoft.com/office/drawing/2014/main" id="{7112F86B-45BC-4134-8141-16D1C9BBEC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2808" y="1793631"/>
            <a:ext cx="1950749" cy="3903785"/>
          </a:xfrm>
          <a:prstGeom prst="rect">
            <a:avLst/>
          </a:prstGeom>
        </p:spPr>
      </p:pic>
    </p:spTree>
    <p:extLst>
      <p:ext uri="{BB962C8B-B14F-4D97-AF65-F5344CB8AC3E}">
        <p14:creationId xmlns:p14="http://schemas.microsoft.com/office/powerpoint/2010/main" val="31971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1000"/>
                                        <p:tgtEl>
                                          <p:spTgt spid="163">
                                            <p:txEl>
                                              <p:pRg st="1" end="1"/>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163">
                                            <p:txEl>
                                              <p:pRg st="3" end="3"/>
                                            </p:txEl>
                                          </p:spTgt>
                                        </p:tgtEl>
                                        <p:attrNameLst>
                                          <p:attrName>style.visibility</p:attrName>
                                        </p:attrNameLst>
                                      </p:cBhvr>
                                      <p:to>
                                        <p:strVal val="visible"/>
                                      </p:to>
                                    </p:set>
                                    <p:anim calcmode="lin" valueType="num">
                                      <p:cBhvr additive="base">
                                        <p:cTn id="10" dur="1000"/>
                                        <p:tgtEl>
                                          <p:spTgt spid="1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lvl="0"/>
            <a:r>
              <a:rPr lang="en-US" dirty="0"/>
              <a:t>Summary / Conclusion</a:t>
            </a:r>
            <a:endParaRPr dirty="0"/>
          </a:p>
        </p:txBody>
      </p:sp>
      <p:sp>
        <p:nvSpPr>
          <p:cNvPr id="317" name="Google Shape;317;p46"/>
          <p:cNvSpPr txBox="1">
            <a:spLocks noGrp="1"/>
          </p:cNvSpPr>
          <p:nvPr>
            <p:ph type="body" idx="1"/>
          </p:nvPr>
        </p:nvSpPr>
        <p:spPr>
          <a:xfrm>
            <a:off x="339000" y="1600200"/>
            <a:ext cx="8565900" cy="4495800"/>
          </a:xfrm>
          <a:prstGeom prst="rect">
            <a:avLst/>
          </a:prstGeom>
          <a:noFill/>
          <a:ln>
            <a:noFill/>
          </a:ln>
        </p:spPr>
        <p:txBody>
          <a:bodyPr spcFirstLastPara="1" wrap="square" lIns="91425" tIns="45700" rIns="91425" bIns="45700" anchor="t" anchorCtr="0">
            <a:noAutofit/>
          </a:bodyPr>
          <a:lstStyle/>
          <a:p>
            <a:pPr marL="514350" lvl="0" indent="-457200" algn="l" rtl="0">
              <a:lnSpc>
                <a:spcPct val="75000"/>
              </a:lnSpc>
              <a:spcBef>
                <a:spcPts val="0"/>
              </a:spcBef>
              <a:spcAft>
                <a:spcPts val="0"/>
              </a:spcAft>
              <a:buSzPct val="60000"/>
              <a:buFont typeface="Wingdings" panose="05000000000000000000" pitchFamily="2" charset="2"/>
              <a:buChar char="q"/>
            </a:pPr>
            <a:r>
              <a:rPr lang="en-US" sz="2700" dirty="0"/>
              <a:t>Interviews can be better than surveys when dealing with subtle or complex issues, or where more thorough investigation is needed.</a:t>
            </a:r>
            <a:endParaRPr sz="2700" dirty="0"/>
          </a:p>
          <a:p>
            <a:pPr marL="171450" lvl="0" indent="-171450" algn="l" rtl="0">
              <a:lnSpc>
                <a:spcPct val="75000"/>
              </a:lnSpc>
              <a:spcBef>
                <a:spcPts val="0"/>
              </a:spcBef>
              <a:spcAft>
                <a:spcPts val="0"/>
              </a:spcAft>
              <a:buSzPct val="60000"/>
              <a:buFont typeface="Wingdings" panose="05000000000000000000" pitchFamily="2" charset="2"/>
              <a:buChar char="q"/>
            </a:pPr>
            <a:endParaRPr sz="1000" dirty="0"/>
          </a:p>
          <a:p>
            <a:pPr marL="514350" lvl="0" indent="-457200" algn="l" rtl="0">
              <a:lnSpc>
                <a:spcPct val="75000"/>
              </a:lnSpc>
              <a:spcBef>
                <a:spcPts val="700"/>
              </a:spcBef>
              <a:spcAft>
                <a:spcPts val="0"/>
              </a:spcAft>
              <a:buSzPct val="60000"/>
              <a:buFont typeface="Wingdings" panose="05000000000000000000" pitchFamily="2" charset="2"/>
              <a:buChar char="q"/>
            </a:pPr>
            <a:r>
              <a:rPr lang="en-US" sz="2700" dirty="0"/>
              <a:t>If you plan to publish the results of your interview- based research, or you are dealing with sensitive topics, or will use minors, you will need to get IRB approval.</a:t>
            </a:r>
            <a:endParaRPr sz="2700" dirty="0"/>
          </a:p>
          <a:p>
            <a:pPr marL="171450" lvl="0" indent="-171450" algn="l" rtl="0">
              <a:lnSpc>
                <a:spcPct val="75000"/>
              </a:lnSpc>
              <a:spcBef>
                <a:spcPts val="700"/>
              </a:spcBef>
              <a:spcAft>
                <a:spcPts val="0"/>
              </a:spcAft>
              <a:buSzPct val="60000"/>
              <a:buFont typeface="Wingdings" panose="05000000000000000000" pitchFamily="2" charset="2"/>
              <a:buChar char="q"/>
            </a:pPr>
            <a:endParaRPr sz="1000" dirty="0"/>
          </a:p>
          <a:p>
            <a:pPr marL="514350" lvl="0" indent="-457200" algn="l" rtl="0">
              <a:lnSpc>
                <a:spcPct val="75000"/>
              </a:lnSpc>
              <a:spcBef>
                <a:spcPts val="700"/>
              </a:spcBef>
              <a:spcAft>
                <a:spcPts val="0"/>
              </a:spcAft>
              <a:buSzPct val="60000"/>
              <a:buFont typeface="Wingdings" panose="05000000000000000000" pitchFamily="2" charset="2"/>
              <a:buChar char="q"/>
            </a:pPr>
            <a:r>
              <a:rPr lang="en-US" sz="2700" dirty="0"/>
              <a:t>Obtaining good results from an interview process involves</a:t>
            </a:r>
            <a:endParaRPr sz="27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creating good questions,</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training the interviewer,</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recording the interview, </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transcribing the interview, </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de-identifying the transcripts and protecting privacy,</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creating codes, and </a:t>
            </a:r>
            <a:endParaRPr sz="2400" dirty="0"/>
          </a:p>
          <a:p>
            <a:pPr marL="914400" lvl="1" indent="-381000" algn="l" rtl="0">
              <a:lnSpc>
                <a:spcPct val="75000"/>
              </a:lnSpc>
              <a:spcBef>
                <a:spcPts val="0"/>
              </a:spcBef>
              <a:spcAft>
                <a:spcPts val="0"/>
              </a:spcAft>
              <a:buSzPct val="60000"/>
              <a:buFont typeface="Wingdings" panose="05000000000000000000" pitchFamily="2" charset="2"/>
              <a:buChar char="q"/>
            </a:pPr>
            <a:r>
              <a:rPr lang="en-US" sz="2400" dirty="0"/>
              <a:t>interpreting the coded material.</a:t>
            </a:r>
            <a:endParaRPr sz="2400" dirty="0"/>
          </a:p>
        </p:txBody>
      </p:sp>
      <p:sp>
        <p:nvSpPr>
          <p:cNvPr id="6" name="Footer Placeholder 1">
            <a:extLst>
              <a:ext uri="{FF2B5EF4-FFF2-40B4-BE49-F238E27FC236}">
                <a16:creationId xmlns:a16="http://schemas.microsoft.com/office/drawing/2014/main" id="{2ED4606E-3145-4899-A554-797A305BF9D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 calcmode="lin" valueType="num">
                                      <p:cBhvr additive="base">
                                        <p:cTn id="7" dur="500" fill="hold"/>
                                        <p:tgtEl>
                                          <p:spTgt spid="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
                                            <p:txEl>
                                              <p:pRg st="2" end="2"/>
                                            </p:txEl>
                                          </p:spTgt>
                                        </p:tgtEl>
                                        <p:attrNameLst>
                                          <p:attrName>style.visibility</p:attrName>
                                        </p:attrNameLst>
                                      </p:cBhvr>
                                      <p:to>
                                        <p:strVal val="visible"/>
                                      </p:to>
                                    </p:set>
                                    <p:anim calcmode="lin" valueType="num">
                                      <p:cBhvr additive="base">
                                        <p:cTn id="13" dur="500" fill="hold"/>
                                        <p:tgtEl>
                                          <p:spTgt spid="3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
                                            <p:txEl>
                                              <p:pRg st="4" end="4"/>
                                            </p:txEl>
                                          </p:spTgt>
                                        </p:tgtEl>
                                        <p:attrNameLst>
                                          <p:attrName>style.visibility</p:attrName>
                                        </p:attrNameLst>
                                      </p:cBhvr>
                                      <p:to>
                                        <p:strVal val="visible"/>
                                      </p:to>
                                    </p:set>
                                    <p:anim calcmode="lin" valueType="num">
                                      <p:cBhvr additive="base">
                                        <p:cTn id="19" dur="500" fill="hold"/>
                                        <p:tgtEl>
                                          <p:spTgt spid="3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
                                            <p:txEl>
                                              <p:pRg st="5" end="5"/>
                                            </p:txEl>
                                          </p:spTgt>
                                        </p:tgtEl>
                                        <p:attrNameLst>
                                          <p:attrName>style.visibility</p:attrName>
                                        </p:attrNameLst>
                                      </p:cBhvr>
                                      <p:to>
                                        <p:strVal val="visible"/>
                                      </p:to>
                                    </p:set>
                                    <p:anim calcmode="lin" valueType="num">
                                      <p:cBhvr additive="base">
                                        <p:cTn id="23" dur="500" fill="hold"/>
                                        <p:tgtEl>
                                          <p:spTgt spid="31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7">
                                            <p:txEl>
                                              <p:pRg st="6" end="6"/>
                                            </p:txEl>
                                          </p:spTgt>
                                        </p:tgtEl>
                                        <p:attrNameLst>
                                          <p:attrName>style.visibility</p:attrName>
                                        </p:attrNameLst>
                                      </p:cBhvr>
                                      <p:to>
                                        <p:strVal val="visible"/>
                                      </p:to>
                                    </p:set>
                                    <p:anim calcmode="lin" valueType="num">
                                      <p:cBhvr additive="base">
                                        <p:cTn id="27" dur="500" fill="hold"/>
                                        <p:tgtEl>
                                          <p:spTgt spid="31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7">
                                            <p:txEl>
                                              <p:pRg st="7" end="7"/>
                                            </p:txEl>
                                          </p:spTgt>
                                        </p:tgtEl>
                                        <p:attrNameLst>
                                          <p:attrName>style.visibility</p:attrName>
                                        </p:attrNameLst>
                                      </p:cBhvr>
                                      <p:to>
                                        <p:strVal val="visible"/>
                                      </p:to>
                                    </p:set>
                                    <p:anim calcmode="lin" valueType="num">
                                      <p:cBhvr additive="base">
                                        <p:cTn id="31" dur="500" fill="hold"/>
                                        <p:tgtEl>
                                          <p:spTgt spid="31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7">
                                            <p:txEl>
                                              <p:pRg st="8" end="8"/>
                                            </p:txEl>
                                          </p:spTgt>
                                        </p:tgtEl>
                                        <p:attrNameLst>
                                          <p:attrName>style.visibility</p:attrName>
                                        </p:attrNameLst>
                                      </p:cBhvr>
                                      <p:to>
                                        <p:strVal val="visible"/>
                                      </p:to>
                                    </p:set>
                                    <p:anim calcmode="lin" valueType="num">
                                      <p:cBhvr additive="base">
                                        <p:cTn id="35" dur="500" fill="hold"/>
                                        <p:tgtEl>
                                          <p:spTgt spid="31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7">
                                            <p:txEl>
                                              <p:pRg st="9" end="9"/>
                                            </p:txEl>
                                          </p:spTgt>
                                        </p:tgtEl>
                                        <p:attrNameLst>
                                          <p:attrName>style.visibility</p:attrName>
                                        </p:attrNameLst>
                                      </p:cBhvr>
                                      <p:to>
                                        <p:strVal val="visible"/>
                                      </p:to>
                                    </p:set>
                                    <p:anim calcmode="lin" valueType="num">
                                      <p:cBhvr additive="base">
                                        <p:cTn id="39" dur="500" fill="hold"/>
                                        <p:tgtEl>
                                          <p:spTgt spid="31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7">
                                            <p:txEl>
                                              <p:pRg st="10" end="10"/>
                                            </p:txEl>
                                          </p:spTgt>
                                        </p:tgtEl>
                                        <p:attrNameLst>
                                          <p:attrName>style.visibility</p:attrName>
                                        </p:attrNameLst>
                                      </p:cBhvr>
                                      <p:to>
                                        <p:strVal val="visible"/>
                                      </p:to>
                                    </p:set>
                                    <p:anim calcmode="lin" valueType="num">
                                      <p:cBhvr additive="base">
                                        <p:cTn id="43" dur="500" fill="hold"/>
                                        <p:tgtEl>
                                          <p:spTgt spid="31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7">
                                            <p:txEl>
                                              <p:pRg st="11" end="11"/>
                                            </p:txEl>
                                          </p:spTgt>
                                        </p:tgtEl>
                                        <p:attrNameLst>
                                          <p:attrName>style.visibility</p:attrName>
                                        </p:attrNameLst>
                                      </p:cBhvr>
                                      <p:to>
                                        <p:strVal val="visible"/>
                                      </p:to>
                                    </p:set>
                                    <p:anim calcmode="lin" valueType="num">
                                      <p:cBhvr additive="base">
                                        <p:cTn id="47" dur="500" fill="hold"/>
                                        <p:tgtEl>
                                          <p:spTgt spid="31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lvl="0"/>
            <a:r>
              <a:rPr lang="en-US" dirty="0"/>
              <a:t>Summary / Conclusion</a:t>
            </a:r>
            <a:endParaRPr dirty="0"/>
          </a:p>
        </p:txBody>
      </p:sp>
      <p:sp>
        <p:nvSpPr>
          <p:cNvPr id="317" name="Google Shape;317;p46"/>
          <p:cNvSpPr txBox="1">
            <a:spLocks noGrp="1"/>
          </p:cNvSpPr>
          <p:nvPr>
            <p:ph type="body" idx="1"/>
          </p:nvPr>
        </p:nvSpPr>
        <p:spPr>
          <a:xfrm>
            <a:off x="313710" y="1697949"/>
            <a:ext cx="5225444" cy="4311162"/>
          </a:xfrm>
          <a:prstGeom prst="rect">
            <a:avLst/>
          </a:prstGeom>
          <a:noFill/>
          <a:ln>
            <a:noFill/>
          </a:ln>
        </p:spPr>
        <p:txBody>
          <a:bodyPr spcFirstLastPara="1" wrap="square" lIns="91425" tIns="45700" rIns="91425" bIns="45700" anchor="t" anchorCtr="0">
            <a:noAutofit/>
          </a:bodyPr>
          <a:lstStyle/>
          <a:p>
            <a:pPr marL="514350" lvl="0" indent="-457200">
              <a:lnSpc>
                <a:spcPct val="75000"/>
              </a:lnSpc>
              <a:spcBef>
                <a:spcPts val="0"/>
              </a:spcBef>
              <a:buSzPct val="60000"/>
              <a:buFont typeface="Wingdings" panose="05000000000000000000" pitchFamily="2" charset="2"/>
              <a:buChar char="q"/>
            </a:pPr>
            <a:r>
              <a:rPr lang="en-US" sz="2700" dirty="0"/>
              <a:t>The interview process can yield meaningful insights </a:t>
            </a:r>
            <a:r>
              <a:rPr lang="en-US" sz="2700" u="sng" dirty="0"/>
              <a:t>and</a:t>
            </a:r>
            <a:r>
              <a:rPr lang="en-US" sz="2700" dirty="0"/>
              <a:t> help you to really connect with people in your library.</a:t>
            </a:r>
          </a:p>
          <a:p>
            <a:pPr marL="57150" lvl="0" indent="0">
              <a:lnSpc>
                <a:spcPct val="75000"/>
              </a:lnSpc>
              <a:spcBef>
                <a:spcPts val="0"/>
              </a:spcBef>
              <a:buSzPct val="60000"/>
              <a:buNone/>
            </a:pPr>
            <a:endParaRPr lang="en-US" sz="2700" dirty="0"/>
          </a:p>
          <a:p>
            <a:pPr marL="514350" indent="-457200">
              <a:lnSpc>
                <a:spcPct val="75000"/>
              </a:lnSpc>
              <a:spcBef>
                <a:spcPts val="0"/>
              </a:spcBef>
              <a:buSzPct val="60000"/>
              <a:buFont typeface="Wingdings" panose="05000000000000000000" pitchFamily="2" charset="2"/>
              <a:buChar char="q"/>
            </a:pPr>
            <a:r>
              <a:rPr lang="en-US" sz="2700" dirty="0"/>
              <a:t>Don’t be afraid to break from the pack of survey givers.</a:t>
            </a:r>
          </a:p>
          <a:p>
            <a:pPr marL="57150" indent="0">
              <a:lnSpc>
                <a:spcPct val="75000"/>
              </a:lnSpc>
              <a:spcBef>
                <a:spcPts val="0"/>
              </a:spcBef>
              <a:buSzPct val="60000"/>
              <a:buNone/>
            </a:pPr>
            <a:endParaRPr lang="en-US" sz="2700" dirty="0"/>
          </a:p>
          <a:p>
            <a:pPr marL="514350" indent="-457200">
              <a:lnSpc>
                <a:spcPct val="75000"/>
              </a:lnSpc>
              <a:spcBef>
                <a:spcPts val="0"/>
              </a:spcBef>
              <a:buSzPct val="60000"/>
              <a:buFont typeface="Wingdings" panose="05000000000000000000" pitchFamily="2" charset="2"/>
              <a:buChar char="q"/>
            </a:pPr>
            <a:r>
              <a:rPr lang="en-US" sz="2700" dirty="0"/>
              <a:t>Try it!</a:t>
            </a:r>
          </a:p>
        </p:txBody>
      </p:sp>
      <p:sp>
        <p:nvSpPr>
          <p:cNvPr id="6" name="Footer Placeholder 1">
            <a:extLst>
              <a:ext uri="{FF2B5EF4-FFF2-40B4-BE49-F238E27FC236}">
                <a16:creationId xmlns:a16="http://schemas.microsoft.com/office/drawing/2014/main" id="{2ED4606E-3145-4899-A554-797A305BF9D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grpSp>
        <p:nvGrpSpPr>
          <p:cNvPr id="4" name="Group 3">
            <a:extLst>
              <a:ext uri="{FF2B5EF4-FFF2-40B4-BE49-F238E27FC236}">
                <a16:creationId xmlns:a16="http://schemas.microsoft.com/office/drawing/2014/main" id="{E0CCE2BF-AF62-4DB5-A306-9059B90B93CB}"/>
              </a:ext>
            </a:extLst>
          </p:cNvPr>
          <p:cNvGrpSpPr/>
          <p:nvPr/>
        </p:nvGrpSpPr>
        <p:grpSpPr>
          <a:xfrm>
            <a:off x="5486401" y="3112475"/>
            <a:ext cx="3336419" cy="2259916"/>
            <a:chOff x="5486401" y="3112475"/>
            <a:chExt cx="3336419" cy="2259916"/>
          </a:xfrm>
        </p:grpSpPr>
        <p:pic>
          <p:nvPicPr>
            <p:cNvPr id="3" name="Picture 2" descr="A person with a sunset in the background&#10;&#10;Description automatically generated">
              <a:extLst>
                <a:ext uri="{FF2B5EF4-FFF2-40B4-BE49-F238E27FC236}">
                  <a16:creationId xmlns:a16="http://schemas.microsoft.com/office/drawing/2014/main" id="{A33213C1-CAC5-4A8B-ABE8-022B784156A8}"/>
                </a:ext>
              </a:extLst>
            </p:cNvPr>
            <p:cNvPicPr>
              <a:picLocks noChangeAspect="1"/>
            </p:cNvPicPr>
            <p:nvPr/>
          </p:nvPicPr>
          <p:blipFill>
            <a:blip r:embed="rId3"/>
            <a:stretch>
              <a:fillRect/>
            </a:stretch>
          </p:blipFill>
          <p:spPr>
            <a:xfrm>
              <a:off x="5486401" y="3112475"/>
              <a:ext cx="3336419" cy="1981646"/>
            </a:xfrm>
            <a:prstGeom prst="rect">
              <a:avLst/>
            </a:prstGeom>
          </p:spPr>
        </p:pic>
        <p:sp>
          <p:nvSpPr>
            <p:cNvPr id="7" name="Google Shape;266;p38">
              <a:extLst>
                <a:ext uri="{FF2B5EF4-FFF2-40B4-BE49-F238E27FC236}">
                  <a16:creationId xmlns:a16="http://schemas.microsoft.com/office/drawing/2014/main" id="{4EB57B3D-B30B-4AC4-91BA-A715328BD27E}"/>
                </a:ext>
              </a:extLst>
            </p:cNvPr>
            <p:cNvSpPr txBox="1"/>
            <p:nvPr/>
          </p:nvSpPr>
          <p:spPr>
            <a:xfrm>
              <a:off x="5622541" y="5013942"/>
              <a:ext cx="3064138" cy="358449"/>
            </a:xfrm>
            <a:prstGeom prst="rect">
              <a:avLst/>
            </a:prstGeom>
            <a:noFill/>
            <a:ln>
              <a:noFill/>
            </a:ln>
          </p:spPr>
          <p:txBody>
            <a:bodyPr spcFirstLastPara="1" wrap="square" lIns="91425" tIns="91425" rIns="91425" bIns="91425" anchor="t" anchorCtr="0">
              <a:noAutofit/>
            </a:bodyPr>
            <a:lstStyle/>
            <a:p>
              <a:r>
                <a:rPr lang="en-US" sz="800" dirty="0"/>
                <a:t>Creator:sompong_tom   Credit: Getty Images/iStockphoto</a:t>
              </a:r>
            </a:p>
          </p:txBody>
        </p:sp>
      </p:grpSp>
    </p:spTree>
    <p:extLst>
      <p:ext uri="{BB962C8B-B14F-4D97-AF65-F5344CB8AC3E}">
        <p14:creationId xmlns:p14="http://schemas.microsoft.com/office/powerpoint/2010/main" val="25159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 calcmode="lin" valueType="num">
                                      <p:cBhvr additive="base">
                                        <p:cTn id="7" dur="500" fill="hold"/>
                                        <p:tgtEl>
                                          <p:spTgt spid="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
                                            <p:txEl>
                                              <p:pRg st="2" end="2"/>
                                            </p:txEl>
                                          </p:spTgt>
                                        </p:tgtEl>
                                        <p:attrNameLst>
                                          <p:attrName>style.visibility</p:attrName>
                                        </p:attrNameLst>
                                      </p:cBhvr>
                                      <p:to>
                                        <p:strVal val="visible"/>
                                      </p:to>
                                    </p:set>
                                    <p:anim calcmode="lin" valueType="num">
                                      <p:cBhvr additive="base">
                                        <p:cTn id="13" dur="500" fill="hold"/>
                                        <p:tgtEl>
                                          <p:spTgt spid="3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7">
                                            <p:txEl>
                                              <p:pRg st="4" end="4"/>
                                            </p:txEl>
                                          </p:spTgt>
                                        </p:tgtEl>
                                        <p:attrNameLst>
                                          <p:attrName>style.visibility</p:attrName>
                                        </p:attrNameLst>
                                      </p:cBhvr>
                                      <p:to>
                                        <p:strVal val="visible"/>
                                      </p:to>
                                    </p:set>
                                    <p:anim calcmode="lin" valueType="num">
                                      <p:cBhvr additive="base">
                                        <p:cTn id="17" dur="500" fill="hold"/>
                                        <p:tgtEl>
                                          <p:spTgt spid="31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Questions</a:t>
            </a:r>
            <a:endParaRPr dirty="0"/>
          </a:p>
        </p:txBody>
      </p:sp>
      <p:sp>
        <p:nvSpPr>
          <p:cNvPr id="163" name="Google Shape;163;p22"/>
          <p:cNvSpPr txBox="1">
            <a:spLocks noGrp="1"/>
          </p:cNvSpPr>
          <p:nvPr>
            <p:ph type="body" idx="1"/>
          </p:nvPr>
        </p:nvSpPr>
        <p:spPr>
          <a:xfrm>
            <a:off x="612649" y="1600200"/>
            <a:ext cx="5840906" cy="4495800"/>
          </a:xfrm>
          <a:prstGeom prst="rect">
            <a:avLst/>
          </a:prstGeom>
        </p:spPr>
        <p:txBody>
          <a:bodyPr spcFirstLastPara="1" wrap="square" lIns="91425" tIns="45700" rIns="91425" bIns="45700" anchor="t" anchorCtr="0">
            <a:noAutofit/>
          </a:bodyPr>
          <a:lstStyle/>
          <a:p>
            <a:pPr marL="171450" indent="-171450">
              <a:buSzPct val="60000"/>
              <a:buFont typeface="Wingdings" panose="05000000000000000000" pitchFamily="2" charset="2"/>
              <a:buChar char="q"/>
            </a:pPr>
            <a:endParaRPr lang="en-US" sz="800" dirty="0"/>
          </a:p>
          <a:p>
            <a:pPr marL="160020" lvl="0" indent="0">
              <a:buSzPct val="60000"/>
              <a:buNone/>
            </a:pPr>
            <a:r>
              <a:rPr lang="en-US" dirty="0"/>
              <a:t>We will respond to any questions that have already been entered.</a:t>
            </a:r>
          </a:p>
          <a:p>
            <a:pPr marL="160020" lvl="0" indent="0">
              <a:buSzPct val="60000"/>
              <a:buNone/>
            </a:pPr>
            <a:endParaRPr lang="en-US" dirty="0"/>
          </a:p>
          <a:p>
            <a:pPr marL="160020" lvl="0" indent="0">
              <a:buSzPct val="60000"/>
              <a:buNone/>
            </a:pPr>
            <a:r>
              <a:rPr lang="en-US" dirty="0"/>
              <a:t>Please enter any additional questions now.</a:t>
            </a:r>
            <a:endParaRPr dirty="0"/>
          </a:p>
          <a:p>
            <a:pPr lvl="0" indent="-457200" algn="l" rtl="0">
              <a:spcBef>
                <a:spcPts val="700"/>
              </a:spcBef>
              <a:spcAft>
                <a:spcPts val="0"/>
              </a:spcAft>
              <a:buSzPct val="60000"/>
              <a:buFont typeface="Wingdings" panose="05000000000000000000" pitchFamily="2" charset="2"/>
              <a:buChar char="q"/>
            </a:pPr>
            <a:endParaRPr dirty="0"/>
          </a:p>
        </p:txBody>
      </p:sp>
      <p:sp>
        <p:nvSpPr>
          <p:cNvPr id="7" name="Footer Placeholder 1">
            <a:extLst>
              <a:ext uri="{FF2B5EF4-FFF2-40B4-BE49-F238E27FC236}">
                <a16:creationId xmlns:a16="http://schemas.microsoft.com/office/drawing/2014/main" id="{FE729AD3-D3A5-417C-8EB5-336896C2EAC5}"/>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pic>
        <p:nvPicPr>
          <p:cNvPr id="3" name="Graphic 2">
            <a:extLst>
              <a:ext uri="{FF2B5EF4-FFF2-40B4-BE49-F238E27FC236}">
                <a16:creationId xmlns:a16="http://schemas.microsoft.com/office/drawing/2014/main" id="{7112F86B-45BC-4134-8141-16D1C9BBEC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2808" y="1793631"/>
            <a:ext cx="1950749" cy="3903785"/>
          </a:xfrm>
          <a:prstGeom prst="rect">
            <a:avLst/>
          </a:prstGeom>
        </p:spPr>
      </p:pic>
    </p:spTree>
    <p:extLst>
      <p:ext uri="{BB962C8B-B14F-4D97-AF65-F5344CB8AC3E}">
        <p14:creationId xmlns:p14="http://schemas.microsoft.com/office/powerpoint/2010/main" val="2360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1000"/>
                                        <p:tgtEl>
                                          <p:spTgt spid="163">
                                            <p:txEl>
                                              <p:pRg st="1" end="1"/>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63">
                                            <p:txEl>
                                              <p:pRg st="3" end="3"/>
                                            </p:txEl>
                                          </p:spTgt>
                                        </p:tgtEl>
                                        <p:attrNameLst>
                                          <p:attrName>style.visibility</p:attrName>
                                        </p:attrNameLst>
                                      </p:cBhvr>
                                      <p:to>
                                        <p:strVal val="visible"/>
                                      </p:to>
                                    </p:set>
                                    <p:anim calcmode="lin" valueType="num">
                                      <p:cBhvr additive="base">
                                        <p:cTn id="10" dur="1000"/>
                                        <p:tgtEl>
                                          <p:spTgt spid="1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References</a:t>
            </a:r>
            <a:endParaRPr dirty="0"/>
          </a:p>
        </p:txBody>
      </p:sp>
      <p:sp>
        <p:nvSpPr>
          <p:cNvPr id="323" name="Google Shape;323;p47"/>
          <p:cNvSpPr txBox="1">
            <a:spLocks noGrp="1"/>
          </p:cNvSpPr>
          <p:nvPr>
            <p:ph type="body" idx="1"/>
          </p:nvPr>
        </p:nvSpPr>
        <p:spPr>
          <a:xfrm>
            <a:off x="0" y="1590300"/>
            <a:ext cx="9144000" cy="5267700"/>
          </a:xfrm>
          <a:prstGeom prst="rect">
            <a:avLst/>
          </a:prstGeom>
          <a:noFill/>
          <a:ln>
            <a:noFill/>
          </a:ln>
        </p:spPr>
        <p:txBody>
          <a:bodyPr spcFirstLastPara="1" wrap="square" lIns="91425" tIns="45700" rIns="91425" bIns="45700" anchor="t" anchorCtr="0">
            <a:noAutofit/>
          </a:bodyPr>
          <a:lstStyle/>
          <a:p>
            <a:pPr marL="342900" lvl="0" indent="-342900">
              <a:lnSpc>
                <a:spcPct val="75000"/>
              </a:lnSpc>
              <a:buNone/>
            </a:pPr>
            <a:r>
              <a:rPr lang="en-US" sz="1600" dirty="0"/>
              <a:t>Baker, S. E. &amp; Edwards, R. 2012. “How Many Qualitative Interviews Is Enough.” Review Paper No. 19 for the National Centre for Research Methods.</a:t>
            </a:r>
          </a:p>
          <a:p>
            <a:pPr marL="342900" lvl="0" indent="-342900">
              <a:lnSpc>
                <a:spcPct val="75000"/>
              </a:lnSpc>
              <a:buNone/>
            </a:pPr>
            <a:r>
              <a:rPr lang="en-US" sz="1600" dirty="0"/>
              <a:t>Beck, S. E., &amp; Manuel, K. (2008). </a:t>
            </a:r>
            <a:r>
              <a:rPr lang="en-US" sz="1600" i="1" dirty="0"/>
              <a:t>Practical research methods for librarians and information professionals</a:t>
            </a:r>
            <a:r>
              <a:rPr lang="en-US" sz="1600" dirty="0"/>
              <a:t> (pp. 109-129). New York, NY: Neal-Schuman Publishers. </a:t>
            </a:r>
          </a:p>
          <a:p>
            <a:pPr marL="342900" lvl="0" indent="-342900">
              <a:lnSpc>
                <a:spcPct val="75000"/>
              </a:lnSpc>
              <a:buNone/>
            </a:pPr>
            <a:r>
              <a:rPr lang="en-US" sz="1600" dirty="0"/>
              <a:t>Collier, D. 1995. Translating Quantitative Methods for Qualitative Researchers: The Case of Selection Bias. Vol. 89. doi:10.2307/2082442. </a:t>
            </a:r>
          </a:p>
          <a:p>
            <a:pPr marL="342900" lvl="0" indent="-342900" algn="l" rtl="0">
              <a:lnSpc>
                <a:spcPct val="75000"/>
              </a:lnSpc>
              <a:spcBef>
                <a:spcPts val="700"/>
              </a:spcBef>
              <a:spcAft>
                <a:spcPts val="0"/>
              </a:spcAft>
              <a:buClr>
                <a:schemeClr val="dk1"/>
              </a:buClr>
              <a:buSzPts val="1100"/>
              <a:buFont typeface="Arial"/>
              <a:buNone/>
            </a:pPr>
            <a:r>
              <a:rPr lang="en-US" sz="1600" dirty="0"/>
              <a:t>Franceschini, M. (1716). Guardian angel [painting]. Retrieved from </a:t>
            </a:r>
            <a:r>
              <a:rPr lang="en-US" sz="1600" u="sng" dirty="0">
                <a:solidFill>
                  <a:schemeClr val="hlink"/>
                </a:solidFill>
                <a:hlinkClick r:id="rId3"/>
              </a:rPr>
              <a:t>https://www.dulwichpicturegallery.org.uk/explore-the-collection/301-350/the-guardian-angel/</a:t>
            </a:r>
            <a:r>
              <a:rPr lang="en-US" sz="1600" dirty="0"/>
              <a:t> </a:t>
            </a:r>
            <a:endParaRPr sz="1600" dirty="0"/>
          </a:p>
          <a:p>
            <a:pPr marL="342900" lvl="0" indent="-342900">
              <a:lnSpc>
                <a:spcPct val="75000"/>
              </a:lnSpc>
              <a:buNone/>
            </a:pPr>
            <a:r>
              <a:rPr lang="en-US" sz="1600" dirty="0"/>
              <a:t>Irvine, A. “Interviews vs. Surveys.” (January 16, 2018). Retrieved from </a:t>
            </a:r>
            <a:r>
              <a:rPr lang="en-US" sz="1600" dirty="0">
                <a:hlinkClick r:id="rId4"/>
              </a:rPr>
              <a:t>https://thesislink.aut.ac.nz/?p=6198</a:t>
            </a:r>
            <a:r>
              <a:rPr lang="en-US" sz="1600" dirty="0"/>
              <a:t>.</a:t>
            </a:r>
          </a:p>
          <a:p>
            <a:pPr marL="342900" lvl="0" indent="-342900" algn="l" rtl="0">
              <a:lnSpc>
                <a:spcPct val="75000"/>
              </a:lnSpc>
              <a:spcBef>
                <a:spcPts val="700"/>
              </a:spcBef>
              <a:spcAft>
                <a:spcPts val="0"/>
              </a:spcAft>
              <a:buNone/>
            </a:pPr>
            <a:r>
              <a:rPr lang="en-US" sz="1600" dirty="0"/>
              <a:t>Is IRB Approval Required? (November 5, 2019). Retrieved from </a:t>
            </a:r>
            <a:r>
              <a:rPr lang="en-US" sz="1600" u="sng" dirty="0">
                <a:solidFill>
                  <a:schemeClr val="hlink"/>
                </a:solidFill>
                <a:hlinkClick r:id="rId5"/>
              </a:rPr>
              <a:t>https://orca.byu.edu/IRB/IRBApproval.php</a:t>
            </a:r>
            <a:r>
              <a:rPr lang="en-US" sz="1600" dirty="0"/>
              <a:t> </a:t>
            </a:r>
            <a:endParaRPr sz="1600" dirty="0"/>
          </a:p>
          <a:p>
            <a:pPr marL="342900" lvl="0" indent="-342900" algn="l" rtl="0">
              <a:lnSpc>
                <a:spcPct val="75000"/>
              </a:lnSpc>
              <a:spcBef>
                <a:spcPts val="700"/>
              </a:spcBef>
              <a:spcAft>
                <a:spcPts val="0"/>
              </a:spcAft>
              <a:buNone/>
            </a:pPr>
            <a:r>
              <a:rPr lang="en-US" sz="1600" dirty="0"/>
              <a:t>Jacob, S. A., &amp; Furgerson, S. P. (2012). Writing Interview Protocols and Conducting Interviews: Tips for Students New to the Field of Qualitative Research. </a:t>
            </a:r>
            <a:r>
              <a:rPr lang="en-US" sz="1600" i="1" dirty="0"/>
              <a:t>The Qualitative Report, 17</a:t>
            </a:r>
            <a:r>
              <a:rPr lang="en-US" sz="1600" dirty="0"/>
              <a:t>(42), 1-10. Retrieved from </a:t>
            </a:r>
            <a:r>
              <a:rPr lang="en-US" sz="1600" u="sng" dirty="0">
                <a:solidFill>
                  <a:schemeClr val="hlink"/>
                </a:solidFill>
                <a:hlinkClick r:id="rId6"/>
              </a:rPr>
              <a:t>https://nsuworks.nova.edu/tqr/vol17/iss42/3</a:t>
            </a:r>
            <a:endParaRPr lang="en-US" sz="1600" dirty="0"/>
          </a:p>
          <a:p>
            <a:pPr marL="342900" lvl="0" indent="-342900" algn="l" rtl="0">
              <a:lnSpc>
                <a:spcPct val="75000"/>
              </a:lnSpc>
              <a:spcBef>
                <a:spcPts val="700"/>
              </a:spcBef>
              <a:spcAft>
                <a:spcPts val="0"/>
              </a:spcAft>
              <a:buNone/>
            </a:pPr>
            <a:r>
              <a:rPr lang="en-US" sz="1600" dirty="0"/>
              <a:t>Malterud, K. (2012). Systematic text condensation: A strategy for qualitative analysis. </a:t>
            </a:r>
            <a:r>
              <a:rPr lang="en-US" sz="1600" i="1" dirty="0"/>
              <a:t>Scand J Public Health, 40</a:t>
            </a:r>
            <a:r>
              <a:rPr lang="en-US" sz="1600" dirty="0"/>
              <a:t>(8), 795-805. doi:10.1177/1403494812465030</a:t>
            </a:r>
            <a:endParaRPr sz="1600" dirty="0"/>
          </a:p>
          <a:p>
            <a:pPr marL="342900" lvl="0" indent="-342900" algn="l" rtl="0">
              <a:lnSpc>
                <a:spcPct val="75000"/>
              </a:lnSpc>
              <a:spcBef>
                <a:spcPts val="700"/>
              </a:spcBef>
              <a:spcAft>
                <a:spcPts val="0"/>
              </a:spcAft>
              <a:buNone/>
            </a:pPr>
            <a:r>
              <a:rPr lang="en-US" sz="1600" dirty="0"/>
              <a:t>Oltmann, S. M. (2016). Qualitative interviews: A methodological discussion of the interviewer and respondent contexts. Paper presented at the </a:t>
            </a:r>
            <a:r>
              <a:rPr lang="en-US" sz="1600" i="1" dirty="0"/>
              <a:t>Forum: Qualitative Social Research, , 17</a:t>
            </a:r>
            <a:r>
              <a:rPr lang="en-US" sz="1600" dirty="0"/>
              <a:t>(2) 1.</a:t>
            </a:r>
          </a:p>
          <a:p>
            <a:pPr marL="342900" lvl="0" indent="-342900">
              <a:lnSpc>
                <a:spcPct val="75000"/>
              </a:lnSpc>
              <a:buNone/>
            </a:pPr>
            <a:r>
              <a:rPr lang="en-US" sz="1600" dirty="0"/>
              <a:t>Valenzuela, D. &amp; Shrivastava, P. 2002. “Interview as a Method for Qualitative Research.” Southern Cross University and the Southern Cross Institute of Action Research (SCIAR).</a:t>
            </a:r>
            <a:endParaRPr sz="1600" dirty="0"/>
          </a:p>
          <a:p>
            <a:pPr marL="342900" lvl="0" indent="-342900" algn="l" rtl="0">
              <a:lnSpc>
                <a:spcPct val="75000"/>
              </a:lnSpc>
              <a:spcBef>
                <a:spcPts val="700"/>
              </a:spcBef>
              <a:spcAft>
                <a:spcPts val="0"/>
              </a:spcAft>
              <a:buNone/>
            </a:pPr>
            <a:r>
              <a:rPr lang="en-US" sz="1600" dirty="0"/>
              <a:t>Wilson, V. (2012). Research methods: Interviews. </a:t>
            </a:r>
            <a:r>
              <a:rPr lang="en-US" sz="1600" i="1" dirty="0"/>
              <a:t>Evidence Based Library and Information Practice, 7</a:t>
            </a:r>
            <a:r>
              <a:rPr lang="en-US" sz="1600" dirty="0"/>
              <a:t>(2), 96-98.</a:t>
            </a:r>
            <a:endParaRPr sz="1600" dirty="0"/>
          </a:p>
          <a:p>
            <a:pPr marL="342900" lvl="0" indent="-342900" algn="l" rtl="0">
              <a:lnSpc>
                <a:spcPct val="75000"/>
              </a:lnSpc>
              <a:spcBef>
                <a:spcPts val="700"/>
              </a:spcBef>
              <a:spcAft>
                <a:spcPts val="0"/>
              </a:spcAft>
              <a:buNone/>
            </a:pPr>
            <a:endParaRPr sz="1600" dirty="0"/>
          </a:p>
        </p:txBody>
      </p:sp>
      <p:sp>
        <p:nvSpPr>
          <p:cNvPr id="6" name="Footer Placeholder 1">
            <a:extLst>
              <a:ext uri="{FF2B5EF4-FFF2-40B4-BE49-F238E27FC236}">
                <a16:creationId xmlns:a16="http://schemas.microsoft.com/office/drawing/2014/main" id="{50979B0C-E702-4E71-9F99-D926C90342C0}"/>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Introduction</a:t>
            </a:r>
            <a:endParaRPr dirty="0"/>
          </a:p>
        </p:txBody>
      </p:sp>
      <p:sp>
        <p:nvSpPr>
          <p:cNvPr id="170" name="Google Shape;170;p23"/>
          <p:cNvSpPr txBox="1">
            <a:spLocks noGrp="1"/>
          </p:cNvSpPr>
          <p:nvPr>
            <p:ph type="body" idx="1"/>
          </p:nvPr>
        </p:nvSpPr>
        <p:spPr>
          <a:xfrm>
            <a:off x="612648" y="1647625"/>
            <a:ext cx="8153400" cy="4495800"/>
          </a:xfrm>
          <a:prstGeom prst="rect">
            <a:avLst/>
          </a:prstGeom>
        </p:spPr>
        <p:txBody>
          <a:bodyPr spcFirstLastPara="1" wrap="square" lIns="91425" tIns="45700" rIns="91425" bIns="45700" anchor="t" anchorCtr="0">
            <a:noAutofit/>
          </a:bodyPr>
          <a:lstStyle/>
          <a:p>
            <a:pPr lvl="0" indent="-457200">
              <a:buSzPts val="1740"/>
              <a:buFont typeface="Wingdings" panose="05000000000000000000" pitchFamily="2" charset="2"/>
              <a:buChar char="q"/>
            </a:pPr>
            <a:r>
              <a:rPr lang="en-US" b="1" dirty="0"/>
              <a:t>Assessment</a:t>
            </a:r>
            <a:r>
              <a:rPr lang="en-US" dirty="0"/>
              <a:t> in libraries is an essential part of </a:t>
            </a:r>
            <a:r>
              <a:rPr lang="en-US" b="1" dirty="0"/>
              <a:t>managing library resources </a:t>
            </a:r>
            <a:r>
              <a:rPr lang="en-US" dirty="0"/>
              <a:t>to meet the needs of patrons and stakeholders. </a:t>
            </a:r>
          </a:p>
          <a:p>
            <a:pPr lvl="0" indent="-457200">
              <a:buSzPts val="1740"/>
              <a:buFont typeface="Wingdings" panose="05000000000000000000" pitchFamily="2" charset="2"/>
              <a:buChar char="q"/>
            </a:pPr>
            <a:r>
              <a:rPr lang="en-US" dirty="0"/>
              <a:t>How to do it?</a:t>
            </a:r>
            <a:endParaRPr dirty="0"/>
          </a:p>
          <a:p>
            <a:pPr lvl="0" indent="-457200" algn="l" rtl="0">
              <a:lnSpc>
                <a:spcPct val="90000"/>
              </a:lnSpc>
              <a:spcBef>
                <a:spcPts val="700"/>
              </a:spcBef>
              <a:spcAft>
                <a:spcPts val="0"/>
              </a:spcAft>
              <a:buSzPts val="1740"/>
              <a:buFont typeface="Wingdings" panose="05000000000000000000" pitchFamily="2" charset="2"/>
              <a:buChar char="q"/>
            </a:pPr>
            <a:r>
              <a:rPr lang="en-US" b="1" dirty="0"/>
              <a:t>Interviews</a:t>
            </a:r>
            <a:r>
              <a:rPr lang="en-US" dirty="0"/>
              <a:t> can provide </a:t>
            </a:r>
            <a:r>
              <a:rPr lang="en-US" b="1" dirty="0"/>
              <a:t>more deep and rich information</a:t>
            </a:r>
            <a:r>
              <a:rPr lang="en-US" dirty="0"/>
              <a:t> than simple surveys. </a:t>
            </a:r>
            <a:endParaRPr dirty="0"/>
          </a:p>
          <a:p>
            <a:pPr lvl="0" indent="-457200" algn="l" rtl="0">
              <a:lnSpc>
                <a:spcPct val="90000"/>
              </a:lnSpc>
              <a:spcBef>
                <a:spcPts val="700"/>
              </a:spcBef>
              <a:spcAft>
                <a:spcPts val="0"/>
              </a:spcAft>
              <a:buSzPts val="1740"/>
              <a:buFont typeface="Wingdings" panose="05000000000000000000" pitchFamily="2" charset="2"/>
              <a:buChar char="q"/>
            </a:pPr>
            <a:r>
              <a:rPr lang="en-US" dirty="0"/>
              <a:t>But... they are also more </a:t>
            </a:r>
            <a:r>
              <a:rPr lang="en-US" b="1" dirty="0"/>
              <a:t>complicated</a:t>
            </a:r>
            <a:r>
              <a:rPr lang="en-US" dirty="0"/>
              <a:t> and </a:t>
            </a:r>
            <a:r>
              <a:rPr lang="en-US" b="1" dirty="0"/>
              <a:t>time consuming</a:t>
            </a:r>
            <a:r>
              <a:rPr lang="en-US" dirty="0"/>
              <a:t>.</a:t>
            </a:r>
            <a:endParaRPr dirty="0"/>
          </a:p>
        </p:txBody>
      </p:sp>
      <p:grpSp>
        <p:nvGrpSpPr>
          <p:cNvPr id="2" name="Group 1">
            <a:extLst>
              <a:ext uri="{FF2B5EF4-FFF2-40B4-BE49-F238E27FC236}">
                <a16:creationId xmlns:a16="http://schemas.microsoft.com/office/drawing/2014/main" id="{725EC3C4-AE48-4851-98EE-70AA9FCD1C86}"/>
              </a:ext>
            </a:extLst>
          </p:cNvPr>
          <p:cNvGrpSpPr/>
          <p:nvPr/>
        </p:nvGrpSpPr>
        <p:grpSpPr>
          <a:xfrm>
            <a:off x="6060971" y="4833775"/>
            <a:ext cx="2379644" cy="1879332"/>
            <a:chOff x="6060971" y="4358995"/>
            <a:chExt cx="2379644" cy="1879332"/>
          </a:xfrm>
        </p:grpSpPr>
        <p:pic>
          <p:nvPicPr>
            <p:cNvPr id="171" name="Google Shape;171;p23"/>
            <p:cNvPicPr preferRelativeResize="0"/>
            <p:nvPr/>
          </p:nvPicPr>
          <p:blipFill>
            <a:blip r:embed="rId3">
              <a:alphaModFix/>
            </a:blip>
            <a:stretch>
              <a:fillRect/>
            </a:stretch>
          </p:blipFill>
          <p:spPr>
            <a:xfrm>
              <a:off x="6060971" y="4358995"/>
              <a:ext cx="2195006" cy="1462971"/>
            </a:xfrm>
            <a:prstGeom prst="rect">
              <a:avLst/>
            </a:prstGeom>
            <a:noFill/>
            <a:ln>
              <a:noFill/>
            </a:ln>
          </p:spPr>
        </p:pic>
        <p:sp>
          <p:nvSpPr>
            <p:cNvPr id="172" name="Google Shape;172;p23"/>
            <p:cNvSpPr txBox="1"/>
            <p:nvPr/>
          </p:nvSpPr>
          <p:spPr>
            <a:xfrm>
              <a:off x="6060971" y="5751627"/>
              <a:ext cx="2379644" cy="486700"/>
            </a:xfrm>
            <a:prstGeom prst="rect">
              <a:avLst/>
            </a:prstGeom>
            <a:noFill/>
            <a:ln>
              <a:noFill/>
            </a:ln>
          </p:spPr>
          <p:txBody>
            <a:bodyPr spcFirstLastPara="1" wrap="square" lIns="91425" tIns="91425" rIns="91425" bIns="91425" anchor="t" anchorCtr="0">
              <a:noAutofit/>
            </a:bodyPr>
            <a:lstStyle/>
            <a:p>
              <a:pPr lvl="0"/>
              <a:r>
                <a:rPr lang="en-US" sz="600" dirty="0">
                  <a:latin typeface="+mn-lt"/>
                  <a:ea typeface="Twentieth Century"/>
                  <a:cs typeface="Twentieth Century"/>
                  <a:sym typeface="Twentieth Century"/>
                </a:rPr>
                <a:t>Photo by Mat Brown from Pexels https://www.pexels.com/photo/accuracy-alarm-clock-analogue-business-552598/ </a:t>
              </a:r>
              <a:endParaRPr sz="600" dirty="0">
                <a:latin typeface="+mn-lt"/>
                <a:ea typeface="Twentieth Century"/>
                <a:cs typeface="Twentieth Century"/>
                <a:sym typeface="Twentieth Century"/>
              </a:endParaRPr>
            </a:p>
          </p:txBody>
        </p:sp>
      </p:grpSp>
      <p:sp>
        <p:nvSpPr>
          <p:cNvPr id="8" name="Footer Placeholder 1">
            <a:extLst>
              <a:ext uri="{FF2B5EF4-FFF2-40B4-BE49-F238E27FC236}">
                <a16:creationId xmlns:a16="http://schemas.microsoft.com/office/drawing/2014/main" id="{592B308D-C51B-4FA6-A041-CE4918D1272C}"/>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 calcmode="lin" valueType="num">
                                      <p:cBhvr additive="base">
                                        <p:cTn id="7" dur="1000"/>
                                        <p:tgtEl>
                                          <p:spTgt spid="1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 calcmode="lin" valueType="num">
                                      <p:cBhvr additive="base">
                                        <p:cTn id="12" dur="1000"/>
                                        <p:tgtEl>
                                          <p:spTgt spid="1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 calcmode="lin" valueType="num">
                                      <p:cBhvr additive="base">
                                        <p:cTn id="17" dur="1000"/>
                                        <p:tgtEl>
                                          <p:spTgt spid="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 calcmode="lin" valueType="num">
                                      <p:cBhvr additive="base">
                                        <p:cTn id="22" dur="1000"/>
                                        <p:tgtEl>
                                          <p:spTgt spid="170">
                                            <p:txEl>
                                              <p:pRg st="3" end="3"/>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0718-D764-487A-ABD1-C81CA31D0413}"/>
              </a:ext>
            </a:extLst>
          </p:cNvPr>
          <p:cNvSpPr>
            <a:spLocks noGrp="1"/>
          </p:cNvSpPr>
          <p:nvPr>
            <p:ph type="title"/>
          </p:nvPr>
        </p:nvSpPr>
        <p:spPr/>
        <p:txBody>
          <a:bodyPr/>
          <a:lstStyle/>
          <a:p>
            <a:r>
              <a:rPr lang="en-US" dirty="0"/>
              <a:t>Surveys vs. Interviews</a:t>
            </a:r>
          </a:p>
        </p:txBody>
      </p:sp>
      <p:sp>
        <p:nvSpPr>
          <p:cNvPr id="3" name="Text Placeholder 2">
            <a:extLst>
              <a:ext uri="{FF2B5EF4-FFF2-40B4-BE49-F238E27FC236}">
                <a16:creationId xmlns:a16="http://schemas.microsoft.com/office/drawing/2014/main" id="{92A9894A-4770-45E8-B75A-37A89E2672DB}"/>
              </a:ext>
            </a:extLst>
          </p:cNvPr>
          <p:cNvSpPr>
            <a:spLocks noGrp="1"/>
          </p:cNvSpPr>
          <p:nvPr>
            <p:ph type="body" idx="1"/>
          </p:nvPr>
        </p:nvSpPr>
        <p:spPr/>
        <p:txBody>
          <a:bodyPr/>
          <a:lstStyle/>
          <a:p>
            <a:r>
              <a:rPr lang="en-US" dirty="0"/>
              <a:t>The battle between these two assessment tools is captured well by Irvine (2018): </a:t>
            </a:r>
          </a:p>
          <a:p>
            <a:pPr marL="160020" indent="0">
              <a:buNone/>
            </a:pPr>
            <a:endParaRPr lang="en-US" sz="400" dirty="0"/>
          </a:p>
          <a:p>
            <a:r>
              <a:rPr lang="en-US" dirty="0"/>
              <a:t>“In the red corner, weighing in at a hefty time commitment and a massive transcription job, we have . . . INTERVIEWS! In the blue corner, weighing in at a stack of paper and variable data quality, we have . . . SURVEYS!”</a:t>
            </a:r>
          </a:p>
        </p:txBody>
      </p:sp>
      <p:grpSp>
        <p:nvGrpSpPr>
          <p:cNvPr id="12" name="Group 11">
            <a:extLst>
              <a:ext uri="{FF2B5EF4-FFF2-40B4-BE49-F238E27FC236}">
                <a16:creationId xmlns:a16="http://schemas.microsoft.com/office/drawing/2014/main" id="{9778414C-C6A6-40CD-B1C7-B2116E0C5ACD}"/>
              </a:ext>
            </a:extLst>
          </p:cNvPr>
          <p:cNvGrpSpPr/>
          <p:nvPr/>
        </p:nvGrpSpPr>
        <p:grpSpPr>
          <a:xfrm>
            <a:off x="5713114" y="4431322"/>
            <a:ext cx="2768046" cy="2092609"/>
            <a:chOff x="5713114" y="4431322"/>
            <a:chExt cx="2768046" cy="2092609"/>
          </a:xfrm>
        </p:grpSpPr>
        <p:pic>
          <p:nvPicPr>
            <p:cNvPr id="10" name="Picture 9">
              <a:extLst>
                <a:ext uri="{FF2B5EF4-FFF2-40B4-BE49-F238E27FC236}">
                  <a16:creationId xmlns:a16="http://schemas.microsoft.com/office/drawing/2014/main" id="{A514D298-C776-44C9-8104-880D37CB6B35}"/>
                </a:ext>
              </a:extLst>
            </p:cNvPr>
            <p:cNvPicPr>
              <a:picLocks noChangeAspect="1"/>
            </p:cNvPicPr>
            <p:nvPr/>
          </p:nvPicPr>
          <p:blipFill>
            <a:blip r:embed="rId2"/>
            <a:stretch>
              <a:fillRect/>
            </a:stretch>
          </p:blipFill>
          <p:spPr>
            <a:xfrm>
              <a:off x="6065594" y="4431322"/>
              <a:ext cx="2063086" cy="1813413"/>
            </a:xfrm>
            <a:prstGeom prst="rect">
              <a:avLst/>
            </a:prstGeom>
          </p:spPr>
        </p:pic>
        <p:sp>
          <p:nvSpPr>
            <p:cNvPr id="11" name="TextBox 10">
              <a:extLst>
                <a:ext uri="{FF2B5EF4-FFF2-40B4-BE49-F238E27FC236}">
                  <a16:creationId xmlns:a16="http://schemas.microsoft.com/office/drawing/2014/main" id="{EDA27113-B98B-4668-983D-0D7E4DF3A96D}"/>
                </a:ext>
              </a:extLst>
            </p:cNvPr>
            <p:cNvSpPr txBox="1"/>
            <p:nvPr/>
          </p:nvSpPr>
          <p:spPr>
            <a:xfrm>
              <a:off x="5713114" y="6246932"/>
              <a:ext cx="2768046" cy="276999"/>
            </a:xfrm>
            <a:prstGeom prst="rect">
              <a:avLst/>
            </a:prstGeom>
            <a:noFill/>
          </p:spPr>
          <p:txBody>
            <a:bodyPr wrap="square" rtlCol="0">
              <a:spAutoFit/>
            </a:bodyPr>
            <a:lstStyle/>
            <a:p>
              <a:r>
                <a:rPr lang="en-US" sz="600" dirty="0"/>
                <a:t>Drawing from https://www.pngitem.com/middle/iJoTTRR_sales-cloud-vs-service-cloud-cartoon-hd-png/</a:t>
              </a:r>
            </a:p>
          </p:txBody>
        </p:sp>
      </p:grpSp>
      <p:sp>
        <p:nvSpPr>
          <p:cNvPr id="8" name="Footer Placeholder 1">
            <a:extLst>
              <a:ext uri="{FF2B5EF4-FFF2-40B4-BE49-F238E27FC236}">
                <a16:creationId xmlns:a16="http://schemas.microsoft.com/office/drawing/2014/main" id="{3F452D9E-910F-4153-8E33-D9E311DEFE9D}"/>
              </a:ext>
            </a:extLst>
          </p:cNvPr>
          <p:cNvSpPr txBox="1">
            <a:spLocks/>
          </p:cNvSpPr>
          <p:nvPr/>
        </p:nvSpPr>
        <p:spPr>
          <a:xfrm>
            <a:off x="2790205" y="6485790"/>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0581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216525" y="228600"/>
            <a:ext cx="8851200" cy="990600"/>
          </a:xfrm>
          <a:prstGeom prst="rect">
            <a:avLst/>
          </a:prstGeom>
          <a:noFill/>
          <a:ln>
            <a:noFill/>
          </a:ln>
        </p:spPr>
        <p:txBody>
          <a:bodyPr spcFirstLastPara="1" wrap="square" lIns="91425" tIns="45700" rIns="91425" bIns="45700" anchor="ctr" anchorCtr="0">
            <a:noAutofit/>
          </a:bodyPr>
          <a:lstStyle/>
          <a:p>
            <a:pPr lvl="0"/>
            <a:r>
              <a:rPr lang="en-US" dirty="0"/>
              <a:t>How to decide: Surveys vs. Interviews</a:t>
            </a:r>
            <a:endParaRPr dirty="0"/>
          </a:p>
        </p:txBody>
      </p:sp>
      <p:sp>
        <p:nvSpPr>
          <p:cNvPr id="178" name="Google Shape;178;p24"/>
          <p:cNvSpPr txBox="1">
            <a:spLocks noGrp="1"/>
          </p:cNvSpPr>
          <p:nvPr>
            <p:ph type="body" idx="1"/>
          </p:nvPr>
        </p:nvSpPr>
        <p:spPr>
          <a:xfrm>
            <a:off x="612650" y="1600200"/>
            <a:ext cx="8258788" cy="525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00"/>
              </a:spcBef>
              <a:spcAft>
                <a:spcPts val="0"/>
              </a:spcAft>
              <a:buSzPct val="60000"/>
              <a:buNone/>
            </a:pPr>
            <a:r>
              <a:rPr lang="en-US" b="1" dirty="0"/>
              <a:t>Surveys:</a:t>
            </a:r>
            <a:endParaRPr b="1" dirty="0"/>
          </a:p>
          <a:p>
            <a:pPr marL="457200" lvl="0" indent="-381000" algn="l" rtl="0">
              <a:lnSpc>
                <a:spcPct val="90000"/>
              </a:lnSpc>
              <a:spcBef>
                <a:spcPts val="700"/>
              </a:spcBef>
              <a:spcAft>
                <a:spcPts val="0"/>
              </a:spcAft>
              <a:buSzPct val="60000"/>
              <a:buFont typeface="Wingdings" panose="05000000000000000000" pitchFamily="2" charset="2"/>
              <a:buChar char="q"/>
            </a:pPr>
            <a:r>
              <a:rPr lang="en-US" dirty="0"/>
              <a:t>Good for standardized, relatively simple questions.</a:t>
            </a:r>
            <a:endParaRPr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Allow for large number of respondents.</a:t>
            </a:r>
            <a:endParaRPr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Relatively easy to create summary reports.</a:t>
            </a:r>
            <a:endParaRPr dirty="0"/>
          </a:p>
        </p:txBody>
      </p:sp>
      <p:pic>
        <p:nvPicPr>
          <p:cNvPr id="3" name="Picture 2" descr="A picture containing drawing, computer, sign&#10;&#10;Description automatically generated">
            <a:extLst>
              <a:ext uri="{FF2B5EF4-FFF2-40B4-BE49-F238E27FC236}">
                <a16:creationId xmlns:a16="http://schemas.microsoft.com/office/drawing/2014/main" id="{2AFE4CEC-13D7-4989-8BA7-B31D5F80EFFB}"/>
              </a:ext>
            </a:extLst>
          </p:cNvPr>
          <p:cNvPicPr>
            <a:picLocks noChangeAspect="1"/>
          </p:cNvPicPr>
          <p:nvPr/>
        </p:nvPicPr>
        <p:blipFill>
          <a:blip r:embed="rId3"/>
          <a:stretch>
            <a:fillRect/>
          </a:stretch>
        </p:blipFill>
        <p:spPr>
          <a:xfrm>
            <a:off x="3046608" y="3974121"/>
            <a:ext cx="3050784" cy="1597269"/>
          </a:xfrm>
          <a:prstGeom prst="rect">
            <a:avLst/>
          </a:prstGeom>
        </p:spPr>
      </p:pic>
      <p:sp>
        <p:nvSpPr>
          <p:cNvPr id="4" name="TextBox 3">
            <a:extLst>
              <a:ext uri="{FF2B5EF4-FFF2-40B4-BE49-F238E27FC236}">
                <a16:creationId xmlns:a16="http://schemas.microsoft.com/office/drawing/2014/main" id="{2398536E-A845-4377-8103-931A8F32F01F}"/>
              </a:ext>
            </a:extLst>
          </p:cNvPr>
          <p:cNvSpPr txBox="1"/>
          <p:nvPr/>
        </p:nvSpPr>
        <p:spPr>
          <a:xfrm>
            <a:off x="3266194" y="5571390"/>
            <a:ext cx="2611612" cy="184666"/>
          </a:xfrm>
          <a:prstGeom prst="rect">
            <a:avLst/>
          </a:prstGeom>
          <a:noFill/>
        </p:spPr>
        <p:txBody>
          <a:bodyPr wrap="none" rtlCol="0">
            <a:spAutoFit/>
          </a:bodyPr>
          <a:lstStyle/>
          <a:p>
            <a:r>
              <a:rPr lang="en-US" sz="600" dirty="0"/>
              <a:t>Drawing from https://getthematic.com/insights/customer-survey-design/</a:t>
            </a:r>
          </a:p>
        </p:txBody>
      </p:sp>
      <p:sp>
        <p:nvSpPr>
          <p:cNvPr id="8" name="Footer Placeholder 1">
            <a:extLst>
              <a:ext uri="{FF2B5EF4-FFF2-40B4-BE49-F238E27FC236}">
                <a16:creationId xmlns:a16="http://schemas.microsoft.com/office/drawing/2014/main" id="{9C780928-57CB-4BC6-9A99-BEE0BA073833}"/>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8">
                                            <p:txEl>
                                              <p:pRg st="0" end="0"/>
                                            </p:txEl>
                                          </p:spTgt>
                                        </p:tgtEl>
                                        <p:attrNameLst>
                                          <p:attrName>style.visibility</p:attrName>
                                        </p:attrNameLst>
                                      </p:cBhvr>
                                      <p:to>
                                        <p:strVal val="visible"/>
                                      </p:to>
                                    </p:set>
                                    <p:anim calcmode="lin" valueType="num">
                                      <p:cBhvr additive="base">
                                        <p:cTn id="15" dur="1000"/>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8">
                                            <p:txEl>
                                              <p:pRg st="1" end="1"/>
                                            </p:txEl>
                                          </p:spTgt>
                                        </p:tgtEl>
                                        <p:attrNameLst>
                                          <p:attrName>style.visibility</p:attrName>
                                        </p:attrNameLst>
                                      </p:cBhvr>
                                      <p:to>
                                        <p:strVal val="visible"/>
                                      </p:to>
                                    </p:set>
                                    <p:anim calcmode="lin" valueType="num">
                                      <p:cBhvr additive="base">
                                        <p:cTn id="20" dur="1000"/>
                                        <p:tgtEl>
                                          <p:spTgt spid="1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2" end="2"/>
                                            </p:txEl>
                                          </p:spTgt>
                                        </p:tgtEl>
                                        <p:attrNameLst>
                                          <p:attrName>style.visibility</p:attrName>
                                        </p:attrNameLst>
                                      </p:cBhvr>
                                      <p:to>
                                        <p:strVal val="visible"/>
                                      </p:to>
                                    </p:set>
                                    <p:anim calcmode="lin" valueType="num">
                                      <p:cBhvr additive="base">
                                        <p:cTn id="25" dur="1000"/>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8">
                                            <p:txEl>
                                              <p:pRg st="3" end="3"/>
                                            </p:txEl>
                                          </p:spTgt>
                                        </p:tgtEl>
                                        <p:attrNameLst>
                                          <p:attrName>style.visibility</p:attrName>
                                        </p:attrNameLst>
                                      </p:cBhvr>
                                      <p:to>
                                        <p:strVal val="visible"/>
                                      </p:to>
                                    </p:set>
                                    <p:anim calcmode="lin" valueType="num">
                                      <p:cBhvr additive="base">
                                        <p:cTn id="30" dur="1000"/>
                                        <p:tgtEl>
                                          <p:spTgt spid="17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8" name="Picture 7" descr="A picture containing table, computer&#10;&#10;Description automatically generated">
            <a:extLst>
              <a:ext uri="{FF2B5EF4-FFF2-40B4-BE49-F238E27FC236}">
                <a16:creationId xmlns:a16="http://schemas.microsoft.com/office/drawing/2014/main" id="{3E943368-60D6-4F4D-A43E-B616F5414212}"/>
              </a:ext>
            </a:extLst>
          </p:cNvPr>
          <p:cNvPicPr>
            <a:picLocks noChangeAspect="1"/>
          </p:cNvPicPr>
          <p:nvPr/>
        </p:nvPicPr>
        <p:blipFill>
          <a:blip r:embed="rId3"/>
          <a:stretch>
            <a:fillRect/>
          </a:stretch>
        </p:blipFill>
        <p:spPr>
          <a:xfrm>
            <a:off x="5206486" y="1600200"/>
            <a:ext cx="2126299" cy="1181277"/>
          </a:xfrm>
          <a:prstGeom prst="rect">
            <a:avLst/>
          </a:prstGeom>
        </p:spPr>
      </p:pic>
      <p:sp>
        <p:nvSpPr>
          <p:cNvPr id="177" name="Google Shape;177;p24"/>
          <p:cNvSpPr txBox="1">
            <a:spLocks noGrp="1"/>
          </p:cNvSpPr>
          <p:nvPr>
            <p:ph type="title"/>
          </p:nvPr>
        </p:nvSpPr>
        <p:spPr>
          <a:xfrm>
            <a:off x="216525" y="228600"/>
            <a:ext cx="8851200" cy="990600"/>
          </a:xfrm>
          <a:prstGeom prst="rect">
            <a:avLst/>
          </a:prstGeom>
          <a:noFill/>
          <a:ln>
            <a:noFill/>
          </a:ln>
        </p:spPr>
        <p:txBody>
          <a:bodyPr spcFirstLastPara="1" wrap="square" lIns="91425" tIns="45700" rIns="91425" bIns="45700" anchor="ctr" anchorCtr="0">
            <a:noAutofit/>
          </a:bodyPr>
          <a:lstStyle/>
          <a:p>
            <a:pPr lvl="0"/>
            <a:r>
              <a:rPr lang="en-US" dirty="0"/>
              <a:t>How to decide: Surveys vs. Interviews</a:t>
            </a:r>
            <a:endParaRPr dirty="0"/>
          </a:p>
        </p:txBody>
      </p:sp>
      <p:sp>
        <p:nvSpPr>
          <p:cNvPr id="178" name="Google Shape;178;p24"/>
          <p:cNvSpPr txBox="1">
            <a:spLocks noGrp="1"/>
          </p:cNvSpPr>
          <p:nvPr>
            <p:ph type="body" idx="1"/>
          </p:nvPr>
        </p:nvSpPr>
        <p:spPr>
          <a:xfrm>
            <a:off x="612649" y="1600200"/>
            <a:ext cx="8320453" cy="52577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00"/>
              </a:spcBef>
              <a:spcAft>
                <a:spcPts val="0"/>
              </a:spcAft>
              <a:buSzPct val="60000"/>
              <a:buNone/>
            </a:pPr>
            <a:r>
              <a:rPr lang="en-US" b="1" dirty="0"/>
              <a:t>Interviews:</a:t>
            </a:r>
          </a:p>
          <a:p>
            <a:pPr marL="0" lvl="0" indent="0" algn="l" rtl="0">
              <a:lnSpc>
                <a:spcPct val="90000"/>
              </a:lnSpc>
              <a:spcBef>
                <a:spcPts val="700"/>
              </a:spcBef>
              <a:spcAft>
                <a:spcPts val="0"/>
              </a:spcAft>
              <a:buSzPct val="60000"/>
              <a:buNone/>
            </a:pPr>
            <a:endParaRPr sz="900" b="1" dirty="0"/>
          </a:p>
          <a:p>
            <a:pPr marL="457200" lvl="0" indent="-381000" algn="l" rtl="0">
              <a:lnSpc>
                <a:spcPct val="90000"/>
              </a:lnSpc>
              <a:spcBef>
                <a:spcPts val="700"/>
              </a:spcBef>
              <a:spcAft>
                <a:spcPts val="0"/>
              </a:spcAft>
              <a:buSzPct val="60000"/>
              <a:buFont typeface="Wingdings" panose="05000000000000000000" pitchFamily="2" charset="2"/>
              <a:buChar char="q"/>
            </a:pPr>
            <a:r>
              <a:rPr lang="en-US" dirty="0"/>
              <a:t>More personal.</a:t>
            </a:r>
            <a:endParaRPr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Good for dealing with subtle human issues.</a:t>
            </a:r>
            <a:endParaRPr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Allow for follow-up or probing questions.</a:t>
            </a:r>
            <a:endParaRPr dirty="0"/>
          </a:p>
          <a:p>
            <a:pPr lvl="0" indent="-381000">
              <a:spcBef>
                <a:spcPts val="0"/>
              </a:spcBef>
              <a:buSzPct val="60000"/>
              <a:buFont typeface="Wingdings" panose="05000000000000000000" pitchFamily="2" charset="2"/>
              <a:buChar char="q"/>
            </a:pPr>
            <a:r>
              <a:rPr lang="en-US" dirty="0"/>
              <a:t>Generally easier for the respondent, but harder on the researcher. </a:t>
            </a:r>
            <a:r>
              <a:rPr lang="en-US" sz="1600" dirty="0"/>
              <a:t>(Valenzuela &amp; Shrivastava, 2002, p. 3)</a:t>
            </a:r>
            <a:endParaRPr sz="1600"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Good for questions that are better answered with descriptions than numbers.</a:t>
            </a:r>
            <a:endParaRPr dirty="0"/>
          </a:p>
          <a:p>
            <a:pPr marL="457200" lvl="0" indent="-381000" algn="l" rtl="0">
              <a:lnSpc>
                <a:spcPct val="90000"/>
              </a:lnSpc>
              <a:spcBef>
                <a:spcPts val="0"/>
              </a:spcBef>
              <a:spcAft>
                <a:spcPts val="0"/>
              </a:spcAft>
              <a:buSzPct val="60000"/>
              <a:buFont typeface="Wingdings" panose="05000000000000000000" pitchFamily="2" charset="2"/>
              <a:buChar char="q"/>
            </a:pPr>
            <a:r>
              <a:rPr lang="en-US" dirty="0"/>
              <a:t>Helpful to explore trends or experiences and come up with common themes. </a:t>
            </a:r>
            <a:r>
              <a:rPr lang="en-US" sz="1600" dirty="0"/>
              <a:t>(Beck &amp; Manuel, 2008)</a:t>
            </a:r>
            <a:endParaRPr sz="1600" dirty="0"/>
          </a:p>
        </p:txBody>
      </p:sp>
      <p:sp>
        <p:nvSpPr>
          <p:cNvPr id="9" name="TextBox 8">
            <a:extLst>
              <a:ext uri="{FF2B5EF4-FFF2-40B4-BE49-F238E27FC236}">
                <a16:creationId xmlns:a16="http://schemas.microsoft.com/office/drawing/2014/main" id="{95A88738-C1D3-4FFA-89E8-4026FF4E60B5}"/>
              </a:ext>
            </a:extLst>
          </p:cNvPr>
          <p:cNvSpPr txBox="1"/>
          <p:nvPr/>
        </p:nvSpPr>
        <p:spPr>
          <a:xfrm>
            <a:off x="7294618" y="1733966"/>
            <a:ext cx="1773107" cy="553998"/>
          </a:xfrm>
          <a:prstGeom prst="rect">
            <a:avLst/>
          </a:prstGeom>
          <a:noFill/>
        </p:spPr>
        <p:txBody>
          <a:bodyPr wrap="square" rtlCol="0">
            <a:spAutoFit/>
          </a:bodyPr>
          <a:lstStyle/>
          <a:p>
            <a:r>
              <a:rPr lang="en-US" sz="600" dirty="0"/>
              <a:t>Drawing from https://www.experis.com.sg/blog/2019/05/answers-to-7-common-interview-questions-what-would-you-do-in-your-first-90-days-in-this-position</a:t>
            </a:r>
          </a:p>
        </p:txBody>
      </p:sp>
      <p:sp>
        <p:nvSpPr>
          <p:cNvPr id="10" name="Footer Placeholder 1">
            <a:extLst>
              <a:ext uri="{FF2B5EF4-FFF2-40B4-BE49-F238E27FC236}">
                <a16:creationId xmlns:a16="http://schemas.microsoft.com/office/drawing/2014/main" id="{D93C0300-AD91-40EF-8F09-DACDC3B4993A}"/>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31120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8">
                                            <p:txEl>
                                              <p:pRg st="0" end="0"/>
                                            </p:txEl>
                                          </p:spTgt>
                                        </p:tgtEl>
                                        <p:attrNameLst>
                                          <p:attrName>style.visibility</p:attrName>
                                        </p:attrNameLst>
                                      </p:cBhvr>
                                      <p:to>
                                        <p:strVal val="visible"/>
                                      </p:to>
                                    </p:set>
                                    <p:anim calcmode="lin" valueType="num">
                                      <p:cBhvr additive="base">
                                        <p:cTn id="15" dur="1000"/>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8">
                                            <p:txEl>
                                              <p:pRg st="2" end="2"/>
                                            </p:txEl>
                                          </p:spTgt>
                                        </p:tgtEl>
                                        <p:attrNameLst>
                                          <p:attrName>style.visibility</p:attrName>
                                        </p:attrNameLst>
                                      </p:cBhvr>
                                      <p:to>
                                        <p:strVal val="visible"/>
                                      </p:to>
                                    </p:set>
                                    <p:anim calcmode="lin" valueType="num">
                                      <p:cBhvr additive="base">
                                        <p:cTn id="20" dur="1000"/>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3" end="3"/>
                                            </p:txEl>
                                          </p:spTgt>
                                        </p:tgtEl>
                                        <p:attrNameLst>
                                          <p:attrName>style.visibility</p:attrName>
                                        </p:attrNameLst>
                                      </p:cBhvr>
                                      <p:to>
                                        <p:strVal val="visible"/>
                                      </p:to>
                                    </p:set>
                                    <p:anim calcmode="lin" valueType="num">
                                      <p:cBhvr additive="base">
                                        <p:cTn id="25" dur="1000"/>
                                        <p:tgtEl>
                                          <p:spTgt spid="1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8">
                                            <p:txEl>
                                              <p:pRg st="4" end="4"/>
                                            </p:txEl>
                                          </p:spTgt>
                                        </p:tgtEl>
                                        <p:attrNameLst>
                                          <p:attrName>style.visibility</p:attrName>
                                        </p:attrNameLst>
                                      </p:cBhvr>
                                      <p:to>
                                        <p:strVal val="visible"/>
                                      </p:to>
                                    </p:set>
                                    <p:anim calcmode="lin" valueType="num">
                                      <p:cBhvr additive="base">
                                        <p:cTn id="30" dur="1000"/>
                                        <p:tgtEl>
                                          <p:spTgt spid="1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8">
                                            <p:txEl>
                                              <p:pRg st="5" end="5"/>
                                            </p:txEl>
                                          </p:spTgt>
                                        </p:tgtEl>
                                        <p:attrNameLst>
                                          <p:attrName>style.visibility</p:attrName>
                                        </p:attrNameLst>
                                      </p:cBhvr>
                                      <p:to>
                                        <p:strVal val="visible"/>
                                      </p:to>
                                    </p:set>
                                    <p:anim calcmode="lin" valueType="num">
                                      <p:cBhvr additive="base">
                                        <p:cTn id="35" dur="1000"/>
                                        <p:tgtEl>
                                          <p:spTgt spid="1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8">
                                            <p:txEl>
                                              <p:pRg st="6" end="6"/>
                                            </p:txEl>
                                          </p:spTgt>
                                        </p:tgtEl>
                                        <p:attrNameLst>
                                          <p:attrName>style.visibility</p:attrName>
                                        </p:attrNameLst>
                                      </p:cBhvr>
                                      <p:to>
                                        <p:strVal val="visible"/>
                                      </p:to>
                                    </p:set>
                                    <p:anim calcmode="lin" valueType="num">
                                      <p:cBhvr additive="base">
                                        <p:cTn id="40" dur="1000"/>
                                        <p:tgtEl>
                                          <p:spTgt spid="17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8">
                                            <p:txEl>
                                              <p:pRg st="7" end="7"/>
                                            </p:txEl>
                                          </p:spTgt>
                                        </p:tgtEl>
                                        <p:attrNameLst>
                                          <p:attrName>style.visibility</p:attrName>
                                        </p:attrNameLst>
                                      </p:cBhvr>
                                      <p:to>
                                        <p:strVal val="visible"/>
                                      </p:to>
                                    </p:set>
                                    <p:anim calcmode="lin" valueType="num">
                                      <p:cBhvr additive="base">
                                        <p:cTn id="45" dur="1000"/>
                                        <p:tgtEl>
                                          <p:spTgt spid="17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BBAF-2552-4527-8045-2723DCD4B5AB}"/>
              </a:ext>
            </a:extLst>
          </p:cNvPr>
          <p:cNvSpPr>
            <a:spLocks noGrp="1"/>
          </p:cNvSpPr>
          <p:nvPr>
            <p:ph type="title"/>
          </p:nvPr>
        </p:nvSpPr>
        <p:spPr/>
        <p:txBody>
          <a:bodyPr/>
          <a:lstStyle/>
          <a:p>
            <a:r>
              <a:rPr lang="en-US" dirty="0"/>
              <a:t>Individual interviews</a:t>
            </a:r>
          </a:p>
        </p:txBody>
      </p:sp>
      <p:sp>
        <p:nvSpPr>
          <p:cNvPr id="3" name="Text Placeholder 2">
            <a:extLst>
              <a:ext uri="{FF2B5EF4-FFF2-40B4-BE49-F238E27FC236}">
                <a16:creationId xmlns:a16="http://schemas.microsoft.com/office/drawing/2014/main" id="{8C1941B3-603B-4766-91B3-758ADCFBFAD7}"/>
              </a:ext>
            </a:extLst>
          </p:cNvPr>
          <p:cNvSpPr>
            <a:spLocks noGrp="1"/>
          </p:cNvSpPr>
          <p:nvPr>
            <p:ph type="body" idx="1"/>
          </p:nvPr>
        </p:nvSpPr>
        <p:spPr>
          <a:xfrm>
            <a:off x="612648" y="1600200"/>
            <a:ext cx="8153400" cy="5090746"/>
          </a:xfrm>
        </p:spPr>
        <p:txBody>
          <a:bodyPr/>
          <a:lstStyle/>
          <a:p>
            <a:pPr>
              <a:buSzPct val="60000"/>
              <a:buFont typeface="Wingdings" panose="05000000000000000000" pitchFamily="2" charset="2"/>
              <a:buChar char="q"/>
            </a:pPr>
            <a:r>
              <a:rPr lang="en-US" dirty="0"/>
              <a:t>Note: this presentation emphasizes individual interviews – not focus groups.</a:t>
            </a:r>
          </a:p>
          <a:p>
            <a:pPr lvl="1">
              <a:buSzPct val="60000"/>
              <a:buFont typeface="Wingdings" panose="05000000000000000000" pitchFamily="2" charset="2"/>
              <a:buChar char="q"/>
            </a:pPr>
            <a:r>
              <a:rPr lang="en-US" dirty="0"/>
              <a:t>(Some information will relate, though.)</a:t>
            </a:r>
          </a:p>
          <a:p>
            <a:pPr lvl="1">
              <a:buSzPct val="60000"/>
              <a:buFont typeface="Wingdings" panose="05000000000000000000" pitchFamily="2" charset="2"/>
              <a:buChar char="q"/>
            </a:pPr>
            <a:endParaRPr lang="en-US" sz="1600" dirty="0"/>
          </a:p>
          <a:p>
            <a:pPr>
              <a:buSzPct val="60000"/>
              <a:buFont typeface="Wingdings" panose="05000000000000000000" pitchFamily="2" charset="2"/>
              <a:buChar char="q"/>
            </a:pPr>
            <a:r>
              <a:rPr lang="en-US" dirty="0"/>
              <a:t>For information specifically about focus group interviews, please see:</a:t>
            </a:r>
          </a:p>
          <a:p>
            <a:pPr lvl="1">
              <a:buSzPct val="60000"/>
              <a:buFont typeface="Wingdings" panose="05000000000000000000" pitchFamily="2" charset="2"/>
              <a:buChar char="q"/>
            </a:pPr>
            <a:r>
              <a:rPr lang="en-US" dirty="0"/>
              <a:t>Walden, Graham R. 2006. “Focus Group Interviewing in the Library Literature: A selective annotated bibliography 1996‐2005.” Reference Services Review, Vol. 34 No. 2, 222-241. https://doi.org/10.1108/00907320610669461.</a:t>
            </a:r>
          </a:p>
        </p:txBody>
      </p:sp>
      <p:sp>
        <p:nvSpPr>
          <p:cNvPr id="6" name="Footer Placeholder 1">
            <a:extLst>
              <a:ext uri="{FF2B5EF4-FFF2-40B4-BE49-F238E27FC236}">
                <a16:creationId xmlns:a16="http://schemas.microsoft.com/office/drawing/2014/main" id="{0B98BA96-7776-4837-8223-57B98686FF53}"/>
              </a:ext>
            </a:extLst>
          </p:cNvPr>
          <p:cNvSpPr txBox="1">
            <a:spLocks/>
          </p:cNvSpPr>
          <p:nvPr/>
        </p:nvSpPr>
        <p:spPr>
          <a:xfrm>
            <a:off x="2790208" y="6487861"/>
            <a:ext cx="63451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Hosted by ALCTS, Association for Library Collections and Technical Services</a:t>
            </a:r>
          </a:p>
        </p:txBody>
      </p:sp>
    </p:spTree>
    <p:extLst>
      <p:ext uri="{BB962C8B-B14F-4D97-AF65-F5344CB8AC3E}">
        <p14:creationId xmlns:p14="http://schemas.microsoft.com/office/powerpoint/2010/main" val="28984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dian">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4063</Words>
  <Application>Microsoft Office PowerPoint</Application>
  <PresentationFormat>On-screen Show (4:3)</PresentationFormat>
  <Paragraphs>425</Paragraphs>
  <Slides>43</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Noto Sans Symbols</vt:lpstr>
      <vt:lpstr>Twentieth Century</vt:lpstr>
      <vt:lpstr>Wingdings</vt:lpstr>
      <vt:lpstr>Median</vt:lpstr>
      <vt:lpstr>Median</vt:lpstr>
      <vt:lpstr>WHAT ARE THEY SAYING?  HOW TO USE INTERVIEWS FOR RESEARCH AND ASSESSMENT  IN LIBRARIES</vt:lpstr>
      <vt:lpstr>Surveys, surveys everywhere...</vt:lpstr>
      <vt:lpstr>Surveys, surveys everywhere...</vt:lpstr>
      <vt:lpstr>Questions</vt:lpstr>
      <vt:lpstr>Introduction</vt:lpstr>
      <vt:lpstr>Surveys vs. Interviews</vt:lpstr>
      <vt:lpstr>How to decide: Surveys vs. Interviews</vt:lpstr>
      <vt:lpstr>How to decide: Surveys vs. Interviews</vt:lpstr>
      <vt:lpstr>Individual interviews</vt:lpstr>
      <vt:lpstr>Interviews: in-person or phone/video?</vt:lpstr>
      <vt:lpstr>A thought on phone/video interviews</vt:lpstr>
      <vt:lpstr>Types of Interviews</vt:lpstr>
      <vt:lpstr>Choosing interview candidates</vt:lpstr>
      <vt:lpstr>Choosing interview candidates</vt:lpstr>
      <vt:lpstr>How many interviews?</vt:lpstr>
      <vt:lpstr>The interviewer</vt:lpstr>
      <vt:lpstr>Preparing the interviewer</vt:lpstr>
      <vt:lpstr>To IRB or not to IRB?</vt:lpstr>
      <vt:lpstr>Is IRB approval needed?</vt:lpstr>
      <vt:lpstr>How to apply for IRB approval</vt:lpstr>
      <vt:lpstr>Quick Poll</vt:lpstr>
      <vt:lpstr>Quick Poll</vt:lpstr>
      <vt:lpstr>Creating Useful Questions</vt:lpstr>
      <vt:lpstr>Creating Useful Questions</vt:lpstr>
      <vt:lpstr>Conducting the Interviews</vt:lpstr>
      <vt:lpstr>How to do the recordings</vt:lpstr>
      <vt:lpstr>How to do the recordings</vt:lpstr>
      <vt:lpstr>How to transcribe the recordings</vt:lpstr>
      <vt:lpstr>How to transcribe the recordings</vt:lpstr>
      <vt:lpstr>Adventures in Transcribing…</vt:lpstr>
      <vt:lpstr>De-identifying transcripts to protect privacy</vt:lpstr>
      <vt:lpstr>Identifying themes and creating codes</vt:lpstr>
      <vt:lpstr>Our sticky note process</vt:lpstr>
      <vt:lpstr>Applying the codes</vt:lpstr>
      <vt:lpstr>Reaching conclusions you can act on</vt:lpstr>
      <vt:lpstr>Reaching conclusions you can act on</vt:lpstr>
      <vt:lpstr>Reaching conclusions you can act on</vt:lpstr>
      <vt:lpstr>Reaching conclusions you can act on</vt:lpstr>
      <vt:lpstr>The Clothing / Coding Analogy Adapted from Malterud (2012)</vt:lpstr>
      <vt:lpstr>Summary / Conclusion</vt:lpstr>
      <vt:lpstr>Summary / Conclusion</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THEY SAYING?  HOW TO USE INTERVIEWS FOR RESEARCH AND ASSESSMENT</dc:title>
  <dc:creator>Dan Broadbent</dc:creator>
  <cp:lastModifiedBy>Dan Broadbent</cp:lastModifiedBy>
  <cp:revision>164</cp:revision>
  <dcterms:modified xsi:type="dcterms:W3CDTF">2020-08-20T14:56:28Z</dcterms:modified>
</cp:coreProperties>
</file>