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 id="2147483913" r:id="rId2"/>
    <p:sldMasterId id="2147483930" r:id="rId3"/>
    <p:sldMasterId id="2147483947" r:id="rId4"/>
    <p:sldMasterId id="2147483975" r:id="rId5"/>
  </p:sldMasterIdLst>
  <p:notesMasterIdLst>
    <p:notesMasterId r:id="rId77"/>
  </p:notesMasterIdLst>
  <p:handoutMasterIdLst>
    <p:handoutMasterId r:id="rId78"/>
  </p:handoutMasterIdLst>
  <p:sldIdLst>
    <p:sldId id="719" r:id="rId6"/>
    <p:sldId id="671" r:id="rId7"/>
    <p:sldId id="668" r:id="rId8"/>
    <p:sldId id="669" r:id="rId9"/>
    <p:sldId id="257" r:id="rId10"/>
    <p:sldId id="701" r:id="rId11"/>
    <p:sldId id="702" r:id="rId12"/>
    <p:sldId id="673" r:id="rId13"/>
    <p:sldId id="666" r:id="rId14"/>
    <p:sldId id="661" r:id="rId15"/>
    <p:sldId id="662" r:id="rId16"/>
    <p:sldId id="639" r:id="rId17"/>
    <p:sldId id="693" r:id="rId18"/>
    <p:sldId id="709" r:id="rId19"/>
    <p:sldId id="664" r:id="rId20"/>
    <p:sldId id="707" r:id="rId21"/>
    <p:sldId id="682" r:id="rId22"/>
    <p:sldId id="700" r:id="rId23"/>
    <p:sldId id="715" r:id="rId24"/>
    <p:sldId id="716" r:id="rId25"/>
    <p:sldId id="638" r:id="rId26"/>
    <p:sldId id="625" r:id="rId27"/>
    <p:sldId id="626" r:id="rId28"/>
    <p:sldId id="627" r:id="rId29"/>
    <p:sldId id="663" r:id="rId30"/>
    <p:sldId id="641" r:id="rId31"/>
    <p:sldId id="710" r:id="rId32"/>
    <p:sldId id="711" r:id="rId33"/>
    <p:sldId id="713" r:id="rId34"/>
    <p:sldId id="714" r:id="rId35"/>
    <p:sldId id="712" r:id="rId36"/>
    <p:sldId id="310" r:id="rId37"/>
    <p:sldId id="324" r:id="rId38"/>
    <p:sldId id="634" r:id="rId39"/>
    <p:sldId id="635" r:id="rId40"/>
    <p:sldId id="689" r:id="rId41"/>
    <p:sldId id="717" r:id="rId42"/>
    <p:sldId id="643" r:id="rId43"/>
    <p:sldId id="654" r:id="rId44"/>
    <p:sldId id="672" r:id="rId45"/>
    <p:sldId id="703" r:id="rId46"/>
    <p:sldId id="683" r:id="rId47"/>
    <p:sldId id="646" r:id="rId48"/>
    <p:sldId id="699" r:id="rId49"/>
    <p:sldId id="644" r:id="rId50"/>
    <p:sldId id="645" r:id="rId51"/>
    <p:sldId id="684" r:id="rId52"/>
    <p:sldId id="655" r:id="rId53"/>
    <p:sldId id="337" r:id="rId54"/>
    <p:sldId id="320" r:id="rId55"/>
    <p:sldId id="685" r:id="rId56"/>
    <p:sldId id="660" r:id="rId57"/>
    <p:sldId id="384" r:id="rId58"/>
    <p:sldId id="695" r:id="rId59"/>
    <p:sldId id="690" r:id="rId60"/>
    <p:sldId id="648" r:id="rId61"/>
    <p:sldId id="667" r:id="rId62"/>
    <p:sldId id="694" r:id="rId63"/>
    <p:sldId id="686" r:id="rId64"/>
    <p:sldId id="658" r:id="rId65"/>
    <p:sldId id="653" r:id="rId66"/>
    <p:sldId id="675" r:id="rId67"/>
    <p:sldId id="676" r:id="rId68"/>
    <p:sldId id="652" r:id="rId69"/>
    <p:sldId id="656" r:id="rId70"/>
    <p:sldId id="705" r:id="rId71"/>
    <p:sldId id="657" r:id="rId72"/>
    <p:sldId id="704" r:id="rId73"/>
    <p:sldId id="590" r:id="rId74"/>
    <p:sldId id="708" r:id="rId75"/>
    <p:sldId id="718" r:id="rId76"/>
  </p:sldIdLst>
  <p:sldSz cx="9144000" cy="6858000" type="screen4x3"/>
  <p:notesSz cx="7010400" cy="9296400"/>
  <p:defaultTextStyle>
    <a:defPPr>
      <a:defRPr lang="es-DO"/>
    </a:defPPr>
    <a:lvl1pPr algn="l" rtl="0" fontAlgn="base">
      <a:spcBef>
        <a:spcPct val="0"/>
      </a:spcBef>
      <a:spcAft>
        <a:spcPct val="0"/>
      </a:spcAft>
      <a:defRPr kern="1200">
        <a:solidFill>
          <a:schemeClr val="tx1"/>
        </a:solidFill>
        <a:latin typeface="Times New Roman" pitchFamily="18" charset="0"/>
        <a:ea typeface="+mn-ea"/>
        <a:cs typeface="+mn-cs"/>
      </a:defRPr>
    </a:lvl1pPr>
    <a:lvl2pPr marL="457200" algn="l" rtl="0" fontAlgn="base">
      <a:spcBef>
        <a:spcPct val="0"/>
      </a:spcBef>
      <a:spcAft>
        <a:spcPct val="0"/>
      </a:spcAft>
      <a:defRPr kern="1200">
        <a:solidFill>
          <a:schemeClr val="tx1"/>
        </a:solidFill>
        <a:latin typeface="Times New Roman" pitchFamily="18" charset="0"/>
        <a:ea typeface="+mn-ea"/>
        <a:cs typeface="+mn-cs"/>
      </a:defRPr>
    </a:lvl2pPr>
    <a:lvl3pPr marL="914400" algn="l" rtl="0" fontAlgn="base">
      <a:spcBef>
        <a:spcPct val="0"/>
      </a:spcBef>
      <a:spcAft>
        <a:spcPct val="0"/>
      </a:spcAft>
      <a:defRPr kern="1200">
        <a:solidFill>
          <a:schemeClr val="tx1"/>
        </a:solidFill>
        <a:latin typeface="Times New Roman" pitchFamily="18" charset="0"/>
        <a:ea typeface="+mn-ea"/>
        <a:cs typeface="+mn-cs"/>
      </a:defRPr>
    </a:lvl3pPr>
    <a:lvl4pPr marL="1371600" algn="l" rtl="0" fontAlgn="base">
      <a:spcBef>
        <a:spcPct val="0"/>
      </a:spcBef>
      <a:spcAft>
        <a:spcPct val="0"/>
      </a:spcAft>
      <a:defRPr kern="1200">
        <a:solidFill>
          <a:schemeClr val="tx1"/>
        </a:solidFill>
        <a:latin typeface="Times New Roman" pitchFamily="18" charset="0"/>
        <a:ea typeface="+mn-ea"/>
        <a:cs typeface="+mn-cs"/>
      </a:defRPr>
    </a:lvl4pPr>
    <a:lvl5pPr marL="1828800" algn="l"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lando Alba" initials="OA" lastIdx="3" clrIdx="0">
    <p:extLst>
      <p:ext uri="{19B8F6BF-5375-455C-9EA6-DF929625EA0E}">
        <p15:presenceInfo xmlns:p15="http://schemas.microsoft.com/office/powerpoint/2012/main" userId="S::oa@byu.edu::29d861cc-670d-4a7f-80f7-a240b56ba7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accent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99"/>
    <a:srgbClr val="3604EE"/>
    <a:srgbClr val="800000"/>
    <a:srgbClr val="00AC4E"/>
    <a:srgbClr val="1C0EA2"/>
    <a:srgbClr val="990033"/>
    <a:srgbClr val="981821"/>
    <a:srgbClr val="0033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53" autoAdjust="0"/>
    <p:restoredTop sz="94586" autoAdjust="0"/>
  </p:normalViewPr>
  <p:slideViewPr>
    <p:cSldViewPr>
      <p:cViewPr varScale="1">
        <p:scale>
          <a:sx n="63" d="100"/>
          <a:sy n="63" d="100"/>
        </p:scale>
        <p:origin x="143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4"/>
      <c:rotY val="20"/>
      <c:depthPercent val="100"/>
      <c:rAngAx val="1"/>
    </c:view3D>
    <c:floor>
      <c:thickness val="0"/>
      <c:spPr>
        <a:noFill/>
        <a:ln w="25400">
          <a:noFill/>
        </a:ln>
      </c:spPr>
    </c:floor>
    <c:sideWall>
      <c:thickness val="0"/>
      <c:spPr>
        <a:noFill/>
        <a:ln w="12700">
          <a:solidFill>
            <a:srgbClr val="000066"/>
          </a:solidFill>
          <a:prstDash val="solid"/>
        </a:ln>
      </c:spPr>
    </c:sideWall>
    <c:backWall>
      <c:thickness val="0"/>
      <c:spPr>
        <a:noFill/>
        <a:ln w="12700">
          <a:solidFill>
            <a:srgbClr val="000066"/>
          </a:solidFill>
          <a:prstDash val="solid"/>
        </a:ln>
      </c:spPr>
    </c:backWall>
    <c:plotArea>
      <c:layout>
        <c:manualLayout>
          <c:layoutTarget val="inner"/>
          <c:xMode val="edge"/>
          <c:yMode val="edge"/>
          <c:x val="8.7764479440069987E-2"/>
          <c:y val="2.5643009872275888E-2"/>
          <c:w val="0.89637954884017879"/>
          <c:h val="0.87388998250218719"/>
        </c:manualLayout>
      </c:layout>
      <c:bar3DChart>
        <c:barDir val="col"/>
        <c:grouping val="standard"/>
        <c:varyColors val="0"/>
        <c:ser>
          <c:idx val="0"/>
          <c:order val="0"/>
          <c:tx>
            <c:strRef>
              <c:f>Sheet1!$A$2</c:f>
              <c:strCache>
                <c:ptCount val="1"/>
                <c:pt idx="0">
                  <c:v>Muy de acuerdo</c:v>
                </c:pt>
              </c:strCache>
            </c:strRef>
          </c:tx>
          <c:spPr>
            <a:pattFill prst="lgCheck">
              <a:fgClr>
                <a:srgbClr val="00CCFF"/>
              </a:fgClr>
              <a:bgClr>
                <a:srgbClr val="FFFFFF"/>
              </a:bgClr>
            </a:pattFill>
            <a:ln w="13070">
              <a:solidFill>
                <a:srgbClr val="000000"/>
              </a:solidFill>
              <a:prstDash val="solid"/>
            </a:ln>
          </c:spPr>
          <c:invertIfNegative val="0"/>
          <c:dLbls>
            <c:dLbl>
              <c:idx val="0"/>
              <c:layout>
                <c:manualLayout>
                  <c:x val="5.430889550968291E-2"/>
                  <c:y val="-6.2560248150799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675-417A-AA09-E43831D4CF54}"/>
                </c:ext>
              </c:extLst>
            </c:dLbl>
            <c:spPr>
              <a:solidFill>
                <a:schemeClr val="bg1"/>
              </a:solidFill>
              <a:ln w="26140">
                <a:noFill/>
              </a:ln>
            </c:spPr>
            <c:txPr>
              <a:bodyPr/>
              <a:lstStyle/>
              <a:p>
                <a:pPr>
                  <a:defRPr sz="1200" b="1" i="0" u="none" strike="noStrike" baseline="0">
                    <a:solidFill>
                      <a:srgbClr val="000000"/>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muy de acuerdo</c:v>
                </c:pt>
                <c:pt idx="2">
                  <c:v>de acuerdo</c:v>
                </c:pt>
                <c:pt idx="4">
                  <c:v>en desacuerdo</c:v>
                </c:pt>
              </c:strCache>
            </c:strRef>
          </c:cat>
          <c:val>
            <c:numRef>
              <c:f>Sheet1!$B$2:$F$2</c:f>
              <c:numCache>
                <c:formatCode>General</c:formatCode>
                <c:ptCount val="5"/>
                <c:pt idx="0" formatCode="0%">
                  <c:v>0.73000000000000065</c:v>
                </c:pt>
              </c:numCache>
            </c:numRef>
          </c:val>
          <c:extLst>
            <c:ext xmlns:c16="http://schemas.microsoft.com/office/drawing/2014/chart" uri="{C3380CC4-5D6E-409C-BE32-E72D297353CC}">
              <c16:uniqueId val="{00000001-E675-417A-AA09-E43831D4CF54}"/>
            </c:ext>
          </c:extLst>
        </c:ser>
        <c:ser>
          <c:idx val="1"/>
          <c:order val="1"/>
          <c:tx>
            <c:strRef>
              <c:f>Sheet1!$A$3</c:f>
              <c:strCache>
                <c:ptCount val="1"/>
                <c:pt idx="0">
                  <c:v>de acuerdo</c:v>
                </c:pt>
              </c:strCache>
            </c:strRef>
          </c:tx>
          <c:spPr>
            <a:pattFill prst="wdDnDiag">
              <a:fgClr>
                <a:srgbClr val="0000FF"/>
              </a:fgClr>
              <a:bgClr>
                <a:srgbClr val="FFFFFF"/>
              </a:bgClr>
            </a:pattFill>
            <a:ln w="13070">
              <a:solidFill>
                <a:srgbClr val="000000"/>
              </a:solidFill>
              <a:prstDash val="solid"/>
            </a:ln>
          </c:spPr>
          <c:invertIfNegative val="0"/>
          <c:dLbls>
            <c:dLbl>
              <c:idx val="2"/>
              <c:layout>
                <c:manualLayout>
                  <c:x val="6.2001134993260897E-2"/>
                  <c:y val="-7.23338105464090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675-417A-AA09-E43831D4CF54}"/>
                </c:ext>
              </c:extLst>
            </c:dLbl>
            <c:spPr>
              <a:solidFill>
                <a:schemeClr val="bg1"/>
              </a:solidFill>
              <a:ln w="26140">
                <a:noFill/>
              </a:ln>
            </c:spPr>
            <c:txPr>
              <a:bodyPr/>
              <a:lstStyle/>
              <a:p>
                <a:pPr>
                  <a:defRPr sz="1200" b="1" i="0" u="none" strike="noStrike" baseline="0">
                    <a:solidFill>
                      <a:srgbClr val="000000"/>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muy de acuerdo</c:v>
                </c:pt>
                <c:pt idx="2">
                  <c:v>de acuerdo</c:v>
                </c:pt>
                <c:pt idx="4">
                  <c:v>en desacuerdo</c:v>
                </c:pt>
              </c:strCache>
            </c:strRef>
          </c:cat>
          <c:val>
            <c:numRef>
              <c:f>Sheet1!$B$3:$F$3</c:f>
              <c:numCache>
                <c:formatCode>General</c:formatCode>
                <c:ptCount val="5"/>
                <c:pt idx="2" formatCode="0%">
                  <c:v>0.24000000000000021</c:v>
                </c:pt>
              </c:numCache>
            </c:numRef>
          </c:val>
          <c:extLst>
            <c:ext xmlns:c16="http://schemas.microsoft.com/office/drawing/2014/chart" uri="{C3380CC4-5D6E-409C-BE32-E72D297353CC}">
              <c16:uniqueId val="{00000003-E675-417A-AA09-E43831D4CF54}"/>
            </c:ext>
          </c:extLst>
        </c:ser>
        <c:ser>
          <c:idx val="2"/>
          <c:order val="2"/>
          <c:tx>
            <c:strRef>
              <c:f>Sheet1!$A$4</c:f>
              <c:strCache>
                <c:ptCount val="1"/>
                <c:pt idx="0">
                  <c:v>en desacuerdo</c:v>
                </c:pt>
              </c:strCache>
            </c:strRef>
          </c:tx>
          <c:spPr>
            <a:pattFill prst="solidDmnd">
              <a:fgClr>
                <a:srgbClr val="FF0000"/>
              </a:fgClr>
              <a:bgClr>
                <a:srgbClr val="FFFFFF"/>
              </a:bgClr>
            </a:pattFill>
            <a:ln w="13070">
              <a:solidFill>
                <a:srgbClr val="000000"/>
              </a:solidFill>
              <a:prstDash val="solid"/>
            </a:ln>
          </c:spPr>
          <c:invertIfNegative val="0"/>
          <c:dLbls>
            <c:dLbl>
              <c:idx val="4"/>
              <c:layout>
                <c:manualLayout>
                  <c:x val="6.027328509611974E-2"/>
                  <c:y val="-7.96933905989024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675-417A-AA09-E43831D4CF54}"/>
                </c:ext>
              </c:extLst>
            </c:dLbl>
            <c:spPr>
              <a:solidFill>
                <a:schemeClr val="bg1"/>
              </a:solidFill>
              <a:ln w="26140">
                <a:noFill/>
              </a:ln>
            </c:spPr>
            <c:txPr>
              <a:bodyPr/>
              <a:lstStyle/>
              <a:p>
                <a:pPr>
                  <a:defRPr sz="1200" b="1" i="0" u="none" strike="noStrike" baseline="0">
                    <a:solidFill>
                      <a:srgbClr val="000000"/>
                    </a:solidFill>
                    <a:latin typeface="Times New Roman"/>
                    <a:ea typeface="Times New Roman"/>
                    <a:cs typeface="Times New Roman"/>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muy de acuerdo</c:v>
                </c:pt>
                <c:pt idx="2">
                  <c:v>de acuerdo</c:v>
                </c:pt>
                <c:pt idx="4">
                  <c:v>en desacuerdo</c:v>
                </c:pt>
              </c:strCache>
            </c:strRef>
          </c:cat>
          <c:val>
            <c:numRef>
              <c:f>Sheet1!$B$4:$F$4</c:f>
              <c:numCache>
                <c:formatCode>General</c:formatCode>
                <c:ptCount val="5"/>
                <c:pt idx="4" formatCode="0%">
                  <c:v>3.0000000000000304E-2</c:v>
                </c:pt>
              </c:numCache>
            </c:numRef>
          </c:val>
          <c:extLst>
            <c:ext xmlns:c16="http://schemas.microsoft.com/office/drawing/2014/chart" uri="{C3380CC4-5D6E-409C-BE32-E72D297353CC}">
              <c16:uniqueId val="{00000005-E675-417A-AA09-E43831D4CF54}"/>
            </c:ext>
          </c:extLst>
        </c:ser>
        <c:dLbls>
          <c:showLegendKey val="0"/>
          <c:showVal val="1"/>
          <c:showCatName val="0"/>
          <c:showSerName val="0"/>
          <c:showPercent val="0"/>
          <c:showBubbleSize val="0"/>
        </c:dLbls>
        <c:gapWidth val="100"/>
        <c:gapDepth val="0"/>
        <c:shape val="box"/>
        <c:axId val="183355776"/>
        <c:axId val="183356336"/>
        <c:axId val="87266816"/>
      </c:bar3DChart>
      <c:catAx>
        <c:axId val="183355776"/>
        <c:scaling>
          <c:orientation val="minMax"/>
        </c:scaling>
        <c:delete val="0"/>
        <c:axPos val="b"/>
        <c:majorGridlines>
          <c:spPr>
            <a:ln w="12700">
              <a:solidFill>
                <a:schemeClr val="tx1"/>
              </a:solidFill>
              <a:prstDash val="solid"/>
            </a:ln>
          </c:spPr>
        </c:majorGridlines>
        <c:numFmt formatCode="0%" sourceLinked="0"/>
        <c:majorTickMark val="out"/>
        <c:minorTickMark val="none"/>
        <c:tickLblPos val="low"/>
        <c:spPr>
          <a:noFill/>
          <a:ln w="3267">
            <a:solidFill>
              <a:srgbClr val="000000"/>
            </a:solidFill>
            <a:prstDash val="solid"/>
          </a:ln>
        </c:spPr>
        <c:txPr>
          <a:bodyPr rot="0" vert="horz"/>
          <a:lstStyle/>
          <a:p>
            <a:pPr>
              <a:defRPr sz="1200" b="1" i="0" u="none" strike="noStrike" baseline="0">
                <a:solidFill>
                  <a:srgbClr val="000000"/>
                </a:solidFill>
                <a:latin typeface="Times New Roman"/>
                <a:ea typeface="Times New Roman"/>
                <a:cs typeface="Times New Roman"/>
              </a:defRPr>
            </a:pPr>
            <a:endParaRPr lang="en-US"/>
          </a:p>
        </c:txPr>
        <c:crossAx val="183356336"/>
        <c:crosses val="autoZero"/>
        <c:auto val="1"/>
        <c:lblAlgn val="ctr"/>
        <c:lblOffset val="100"/>
        <c:tickLblSkip val="2"/>
        <c:tickMarkSkip val="1"/>
        <c:noMultiLvlLbl val="0"/>
      </c:catAx>
      <c:valAx>
        <c:axId val="183356336"/>
        <c:scaling>
          <c:orientation val="minMax"/>
        </c:scaling>
        <c:delete val="0"/>
        <c:axPos val="l"/>
        <c:majorGridlines>
          <c:spPr>
            <a:ln w="3267">
              <a:solidFill>
                <a:srgbClr val="000000"/>
              </a:solidFill>
              <a:prstDash val="solid"/>
            </a:ln>
          </c:spPr>
        </c:majorGridlines>
        <c:numFmt formatCode="0%" sourceLinked="1"/>
        <c:majorTickMark val="out"/>
        <c:minorTickMark val="none"/>
        <c:tickLblPos val="nextTo"/>
        <c:spPr>
          <a:ln w="3267">
            <a:solidFill>
              <a:srgbClr val="000000"/>
            </a:solidFill>
            <a:prstDash val="solid"/>
          </a:ln>
        </c:spPr>
        <c:txPr>
          <a:bodyPr rot="0" vert="horz"/>
          <a:lstStyle/>
          <a:p>
            <a:pPr>
              <a:defRPr sz="1000" b="1" i="0" u="none" strike="noStrike" baseline="0">
                <a:solidFill>
                  <a:srgbClr val="000000"/>
                </a:solidFill>
                <a:latin typeface="Times New Roman"/>
                <a:ea typeface="Times New Roman"/>
                <a:cs typeface="Times New Roman"/>
              </a:defRPr>
            </a:pPr>
            <a:endParaRPr lang="en-US"/>
          </a:p>
        </c:txPr>
        <c:crossAx val="183355776"/>
        <c:crosses val="autoZero"/>
        <c:crossBetween val="between"/>
      </c:valAx>
      <c:serAx>
        <c:axId val="87266816"/>
        <c:scaling>
          <c:orientation val="minMax"/>
        </c:scaling>
        <c:delete val="1"/>
        <c:axPos val="b"/>
        <c:majorGridlines>
          <c:spPr>
            <a:ln w="3267">
              <a:solidFill>
                <a:srgbClr val="000000"/>
              </a:solidFill>
              <a:prstDash val="solid"/>
            </a:ln>
          </c:spPr>
        </c:majorGridlines>
        <c:majorTickMark val="out"/>
        <c:minorTickMark val="none"/>
        <c:tickLblPos val="none"/>
        <c:crossAx val="183356336"/>
        <c:crosses val="autoZero"/>
      </c:serAx>
      <c:spPr>
        <a:pattFill prst="pct5">
          <a:fgClr>
            <a:srgbClr val="FFFFFF"/>
          </a:fgClr>
          <a:bgClr>
            <a:srgbClr val="FFFFFF"/>
          </a:bgClr>
        </a:pattFill>
        <a:ln w="3267">
          <a:noFill/>
          <a:prstDash val="solid"/>
        </a:ln>
      </c:spPr>
    </c:plotArea>
    <c:plotVisOnly val="1"/>
    <c:dispBlanksAs val="gap"/>
    <c:showDLblsOverMax val="0"/>
  </c:chart>
  <c:spPr>
    <a:noFill/>
    <a:ln>
      <a:noFill/>
    </a:ln>
  </c:spPr>
  <c:txPr>
    <a:bodyPr/>
    <a:lstStyle/>
    <a:p>
      <a:pPr>
        <a:defRPr sz="875" b="1" i="0" u="none" strike="noStrike" baseline="0">
          <a:solidFill>
            <a:srgbClr val="000000"/>
          </a:solidFill>
          <a:latin typeface="Times New Roman"/>
          <a:ea typeface="Times New Roman"/>
          <a:cs typeface="Times New Roman"/>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jpe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s-DO"/>
          </a:p>
        </p:txBody>
      </p:sp>
      <p:sp>
        <p:nvSpPr>
          <p:cNvPr id="9219"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s-DO"/>
          </a:p>
        </p:txBody>
      </p:sp>
      <p:sp>
        <p:nvSpPr>
          <p:cNvPr id="9220"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s-DO"/>
          </a:p>
        </p:txBody>
      </p:sp>
      <p:sp>
        <p:nvSpPr>
          <p:cNvPr id="9221"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05286CC9-90CA-40C2-840A-89BFC5EE3B2B}" type="slidenum">
              <a:rPr lang="es-DO"/>
              <a:pPr/>
              <a:t>‹#›</a:t>
            </a:fld>
            <a:endParaRPr lang="es-DO"/>
          </a:p>
        </p:txBody>
      </p:sp>
    </p:spTree>
    <p:extLst>
      <p:ext uri="{BB962C8B-B14F-4D97-AF65-F5344CB8AC3E}">
        <p14:creationId xmlns:p14="http://schemas.microsoft.com/office/powerpoint/2010/main" val="25959020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defRPr sz="1200">
                <a:latin typeface="Arial" charset="0"/>
              </a:defRPr>
            </a:lvl1pPr>
          </a:lstStyle>
          <a:p>
            <a:endParaRPr lang="es-DO"/>
          </a:p>
        </p:txBody>
      </p:sp>
      <p:sp>
        <p:nvSpPr>
          <p:cNvPr id="8195"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defRPr sz="1200">
                <a:latin typeface="Arial" charset="0"/>
              </a:defRPr>
            </a:lvl1pPr>
          </a:lstStyle>
          <a:p>
            <a:endParaRPr lang="es-DO"/>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8197"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s-DO"/>
              <a:t>Click to edit Master text styles</a:t>
            </a:r>
          </a:p>
          <a:p>
            <a:pPr lvl="1"/>
            <a:r>
              <a:rPr lang="es-DO"/>
              <a:t>Second level</a:t>
            </a:r>
          </a:p>
          <a:p>
            <a:pPr lvl="2"/>
            <a:r>
              <a:rPr lang="es-DO"/>
              <a:t>Third level</a:t>
            </a:r>
          </a:p>
          <a:p>
            <a:pPr lvl="3"/>
            <a:r>
              <a:rPr lang="es-DO"/>
              <a:t>Fourth level</a:t>
            </a:r>
          </a:p>
          <a:p>
            <a:pPr lvl="4"/>
            <a:r>
              <a:rPr lang="es-DO"/>
              <a:t>Fifth level</a:t>
            </a:r>
          </a:p>
        </p:txBody>
      </p:sp>
      <p:sp>
        <p:nvSpPr>
          <p:cNvPr id="8198"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defRPr sz="1200">
                <a:latin typeface="Arial" charset="0"/>
              </a:defRPr>
            </a:lvl1pPr>
          </a:lstStyle>
          <a:p>
            <a:endParaRPr lang="es-DO"/>
          </a:p>
        </p:txBody>
      </p:sp>
      <p:sp>
        <p:nvSpPr>
          <p:cNvPr id="8199"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defRPr sz="1200">
                <a:latin typeface="Arial" charset="0"/>
              </a:defRPr>
            </a:lvl1pPr>
          </a:lstStyle>
          <a:p>
            <a:fld id="{16282D8C-7BF0-4B1F-8DA0-77738DC5DC58}" type="slidenum">
              <a:rPr lang="es-DO"/>
              <a:pPr/>
              <a:t>‹#›</a:t>
            </a:fld>
            <a:endParaRPr lang="es-DO"/>
          </a:p>
        </p:txBody>
      </p:sp>
    </p:spTree>
    <p:extLst>
      <p:ext uri="{BB962C8B-B14F-4D97-AF65-F5344CB8AC3E}">
        <p14:creationId xmlns:p14="http://schemas.microsoft.com/office/powerpoint/2010/main" val="22270420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268820-CD95-4385-A3D5-AE7E10CCB111}" type="slidenum">
              <a:rPr lang="es-DO"/>
              <a:pPr/>
              <a:t>4</a:t>
            </a:fld>
            <a:endParaRPr lang="es-DO"/>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029688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FD5713DC-7EE7-4180-8E5C-5C44ED1D75E3}" type="slidenum">
              <a:rPr lang="en-US" smtClean="0">
                <a:latin typeface="Arial" charset="0"/>
              </a:rPr>
              <a:pPr/>
              <a:t>37</a:t>
            </a:fld>
            <a:endParaRPr lang="en-US">
              <a:latin typeface="Arial"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2408328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A1196C-1B26-4C40-A5F5-BAE224ACF2E1}" type="slidenum">
              <a:rPr lang="es-DO"/>
              <a:pPr/>
              <a:t>39</a:t>
            </a:fld>
            <a:endParaRPr lang="es-DO"/>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4456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651591-7431-40B5-9029-88866AC5E127}" type="slidenum">
              <a:rPr lang="es-DO"/>
              <a:pPr/>
              <a:t>45</a:t>
            </a:fld>
            <a:endParaRPr lang="es-DO"/>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76802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651591-7431-40B5-9029-88866AC5E127}" type="slidenum">
              <a:rPr lang="es-DO"/>
              <a:pPr/>
              <a:t>46</a:t>
            </a:fld>
            <a:endParaRPr lang="es-DO"/>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7626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651591-7431-40B5-9029-88866AC5E127}" type="slidenum">
              <a:rPr lang="es-DO"/>
              <a:pPr/>
              <a:t>47</a:t>
            </a:fld>
            <a:endParaRPr lang="es-DO"/>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73375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651591-7431-40B5-9029-88866AC5E127}" type="slidenum">
              <a:rPr lang="es-DO"/>
              <a:pPr/>
              <a:t>51</a:t>
            </a:fld>
            <a:endParaRPr lang="es-DO"/>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6480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651591-7431-40B5-9029-88866AC5E127}" type="slidenum">
              <a:rPr lang="es-DO"/>
              <a:pPr/>
              <a:t>55</a:t>
            </a:fld>
            <a:endParaRPr lang="es-DO"/>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5141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806D1-B682-474C-96C2-FDDDCAECC1D0}" type="slidenum">
              <a:rPr lang="es-DO"/>
              <a:pPr/>
              <a:t>59</a:t>
            </a:fld>
            <a:endParaRPr lang="es-DO"/>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31069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4806D1-B682-474C-96C2-FDDDCAECC1D0}" type="slidenum">
              <a:rPr lang="es-DO"/>
              <a:pPr/>
              <a:t>60</a:t>
            </a:fld>
            <a:endParaRPr lang="es-DO"/>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6036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3688CF4-A902-43CD-85CF-CB41B9618514}" type="slidenum">
              <a:rPr lang="en-US" smtClean="0">
                <a:latin typeface="Arial" charset="0"/>
              </a:rPr>
              <a:pPr/>
              <a:t>61</a:t>
            </a:fld>
            <a:endParaRPr lang="en-US">
              <a:latin typeface="Arial"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a:latin typeface="Arial" charset="0"/>
            </a:endParaRPr>
          </a:p>
        </p:txBody>
      </p:sp>
    </p:spTree>
    <p:extLst>
      <p:ext uri="{BB962C8B-B14F-4D97-AF65-F5344CB8AC3E}">
        <p14:creationId xmlns:p14="http://schemas.microsoft.com/office/powerpoint/2010/main" val="3506732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F82EF5-9519-4307-91CE-5A9765E967D9}" type="slidenum">
              <a:rPr kumimoji="0" lang="es-DO" sz="1200" b="0" i="0" u="none" strike="noStrike" kern="1200" cap="none" spc="0" normalizeH="0" baseline="0" noProof="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48069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B6B54-1C98-4451-849C-6930D3F0972E}" type="slidenum">
              <a:rPr lang="es-DO"/>
              <a:pPr/>
              <a:t>64</a:t>
            </a:fld>
            <a:endParaRPr lang="es-DO"/>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24882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D530-E475-481C-B811-9E0459527903}" type="slidenum">
              <a:rPr lang="es-DO">
                <a:solidFill>
                  <a:srgbClr val="000000"/>
                </a:solidFill>
              </a:rPr>
              <a:pPr/>
              <a:t>65</a:t>
            </a:fld>
            <a:endParaRPr lang="es-DO">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95929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79D530-E475-481C-B811-9E0459527903}" type="slidenum">
              <a:rPr lang="es-DO">
                <a:solidFill>
                  <a:srgbClr val="000000"/>
                </a:solidFill>
              </a:rPr>
              <a:pPr/>
              <a:t>66</a:t>
            </a:fld>
            <a:endParaRPr lang="es-DO">
              <a:solidFill>
                <a:srgbClr val="000000"/>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91266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E2BEA-2E6F-4A09-A93C-C444309BCDAB}" type="slidenum">
              <a:rPr lang="es-DO">
                <a:solidFill>
                  <a:srgbClr val="000000"/>
                </a:solidFill>
              </a:rPr>
              <a:pPr/>
              <a:t>67</a:t>
            </a:fld>
            <a:endParaRPr lang="es-DO">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552328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0E2BEA-2E6F-4A09-A93C-C444309BCDAB}" type="slidenum">
              <a:rPr lang="es-DO">
                <a:solidFill>
                  <a:srgbClr val="000000"/>
                </a:solidFill>
              </a:rPr>
              <a:pPr/>
              <a:t>68</a:t>
            </a:fld>
            <a:endParaRPr lang="es-DO">
              <a:solidFill>
                <a:srgbClr val="000000"/>
              </a:solidFill>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17629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39D6B-C0E7-48CE-BCA6-0F8916855A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240363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7A39D6B-C0E7-48CE-BCA6-0F8916855A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80183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F82EF5-9519-4307-91CE-5A9765E967D9}" type="slidenum">
              <a:rPr lang="es-DO"/>
              <a:pPr/>
              <a:t>15</a:t>
            </a:fld>
            <a:endParaRPr lang="es-DO"/>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63097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F82EF5-9519-4307-91CE-5A9765E967D9}" type="slidenum">
              <a:rPr lang="es-DO"/>
              <a:pPr/>
              <a:t>22</a:t>
            </a:fld>
            <a:endParaRPr lang="es-DO"/>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40891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26272A-DB74-4201-A8D5-1199E3F59A47}" type="slidenum">
              <a:rPr lang="es-DO"/>
              <a:pPr/>
              <a:t>34</a:t>
            </a:fld>
            <a:endParaRPr lang="es-DO"/>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587163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7B7932B-38DB-4455-9F9F-E9753A828A23}" type="slidenum">
              <a:rPr lang="es-DO" smtClean="0"/>
              <a:pPr/>
              <a:t>35</a:t>
            </a:fld>
            <a:endParaRPr lang="es-DO"/>
          </a:p>
        </p:txBody>
      </p:sp>
    </p:spTree>
    <p:extLst>
      <p:ext uri="{BB962C8B-B14F-4D97-AF65-F5344CB8AC3E}">
        <p14:creationId xmlns:p14="http://schemas.microsoft.com/office/powerpoint/2010/main" val="1709284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7932B-38DB-4455-9F9F-E9753A828A23}" type="slidenum">
              <a:rPr kumimoji="0" lang="es-DO"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s-DO"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02149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pPr>
              <a:defRPr/>
            </a:pPr>
            <a:fld id="{AAF9BBE7-C804-4E1A-9B98-CDBFE37C3880}" type="datetime2">
              <a:rPr lang="es-ES_tradnl" smtClean="0"/>
              <a:pPr>
                <a:defRPr/>
              </a:pPr>
              <a:t>sábado, 21 de noviembre de 2020</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a:defRPr/>
            </a:pPr>
            <a:fld id="{88208798-9BB5-4283-BB38-D9002675CBF3}" type="slidenum">
              <a:rPr lang="en-US" smtClean="0"/>
              <a:pPr>
                <a:defRPr/>
              </a:pPr>
              <a:t>‹#›</a:t>
            </a:fld>
            <a:endParaRPr lang="en-US"/>
          </a:p>
        </p:txBody>
      </p:sp>
    </p:spTree>
    <p:extLst>
      <p:ext uri="{BB962C8B-B14F-4D97-AF65-F5344CB8AC3E}">
        <p14:creationId xmlns:p14="http://schemas.microsoft.com/office/powerpoint/2010/main" val="2806600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ACF05DF8-C4E4-4A54-8AC7-5F4B10F2D1BC}" type="datetime2">
              <a:rPr lang="es-ES_tradnl" smtClean="0">
                <a:solidFill>
                  <a:prstClr val="black"/>
                </a:solidFill>
              </a:rPr>
              <a:pPr>
                <a:defRPr/>
              </a:pPr>
              <a:t>sábado, 21 de noviembre de 2020</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17AA0D2B-127E-4BFC-A6DB-2E5FC989E861}"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35769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825E3C9F-BBAD-49AC-B229-41135A11BF6E}" type="datetime2">
              <a:rPr lang="es-ES_tradnl" smtClean="0">
                <a:solidFill>
                  <a:prstClr val="black"/>
                </a:solidFill>
              </a:rPr>
              <a:pPr>
                <a:defRPr/>
              </a:pPr>
              <a:t>sábado, 21 de noviembre de 2020</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3C012F6F-A069-4E87-9840-B79F6768C660}"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9996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82A97ABC-72AE-44D4-A410-AB7F4DCB05B1}" type="datetime2">
              <a:rPr lang="es-ES_tradnl" smtClean="0">
                <a:solidFill>
                  <a:prstClr val="black"/>
                </a:solidFill>
              </a:rPr>
              <a:pPr>
                <a:defRPr/>
              </a:pPr>
              <a:t>sábado, 21 de noviembre de 2020</a:t>
            </a:fld>
            <a:endParaRPr lang="en-US">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76278A-9B78-4551-95E6-0575267CC63A}"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889416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077D04-9C07-44C2-A337-751739D5C33C}" type="datetime1">
              <a:rPr lang="es-DO" smtClean="0">
                <a:solidFill>
                  <a:prstClr val="black">
                    <a:tint val="75000"/>
                  </a:prstClr>
                </a:solidFill>
              </a:rPr>
              <a:pPr/>
              <a:t>21/11/2020</a:t>
            </a:fld>
            <a:endParaRPr lang="es-DO">
              <a:solidFill>
                <a:prstClr val="black">
                  <a:tint val="75000"/>
                </a:prstClr>
              </a:solidFill>
            </a:endParaRPr>
          </a:p>
        </p:txBody>
      </p:sp>
      <p:sp>
        <p:nvSpPr>
          <p:cNvPr id="5" name="Footer Placeholder 4"/>
          <p:cNvSpPr>
            <a:spLocks noGrp="1"/>
          </p:cNvSpPr>
          <p:nvPr>
            <p:ph type="ftr" sz="quarter" idx="11"/>
          </p:nvPr>
        </p:nvSpPr>
        <p:spPr/>
        <p:txBody>
          <a:bodyPr/>
          <a:lstStyle/>
          <a:p>
            <a:endParaRPr lang="es-DO">
              <a:solidFill>
                <a:prstClr val="black">
                  <a:tint val="75000"/>
                </a:prstClr>
              </a:solidFill>
            </a:endParaRPr>
          </a:p>
        </p:txBody>
      </p:sp>
      <p:sp>
        <p:nvSpPr>
          <p:cNvPr id="6" name="Slide Number Placeholder 5"/>
          <p:cNvSpPr>
            <a:spLocks noGrp="1"/>
          </p:cNvSpPr>
          <p:nvPr>
            <p:ph type="sldNum" sz="quarter" idx="12"/>
          </p:nvPr>
        </p:nvSpPr>
        <p:spPr/>
        <p:txBody>
          <a:bodyPr/>
          <a:lstStyle/>
          <a:p>
            <a:fld id="{3ECBB709-2045-4E4D-AA60-AFF0E6915F80}"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1479805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0672B-BCE7-41D7-8C46-56F0D2C1934C}" type="datetime1">
              <a:rPr lang="es-DO" smtClean="0">
                <a:solidFill>
                  <a:prstClr val="black">
                    <a:tint val="75000"/>
                  </a:prstClr>
                </a:solidFill>
              </a:rPr>
              <a:pPr/>
              <a:t>21/11/2020</a:t>
            </a:fld>
            <a:endParaRPr lang="es-DO">
              <a:solidFill>
                <a:prstClr val="black">
                  <a:tint val="75000"/>
                </a:prstClr>
              </a:solidFill>
            </a:endParaRPr>
          </a:p>
        </p:txBody>
      </p:sp>
      <p:sp>
        <p:nvSpPr>
          <p:cNvPr id="5" name="Footer Placeholder 4"/>
          <p:cNvSpPr>
            <a:spLocks noGrp="1"/>
          </p:cNvSpPr>
          <p:nvPr>
            <p:ph type="ftr" sz="quarter" idx="11"/>
          </p:nvPr>
        </p:nvSpPr>
        <p:spPr/>
        <p:txBody>
          <a:bodyPr/>
          <a:lstStyle/>
          <a:p>
            <a:endParaRPr lang="es-DO">
              <a:solidFill>
                <a:prstClr val="black">
                  <a:tint val="75000"/>
                </a:prstClr>
              </a:solidFill>
            </a:endParaRPr>
          </a:p>
        </p:txBody>
      </p:sp>
      <p:sp>
        <p:nvSpPr>
          <p:cNvPr id="6" name="Slide Number Placeholder 5"/>
          <p:cNvSpPr>
            <a:spLocks noGrp="1"/>
          </p:cNvSpPr>
          <p:nvPr>
            <p:ph type="sldNum" sz="quarter" idx="12"/>
          </p:nvPr>
        </p:nvSpPr>
        <p:spPr/>
        <p:txBody>
          <a:bodyPr/>
          <a:lstStyle/>
          <a:p>
            <a:fld id="{1868EA03-A2B5-4922-B577-5601BF7EA8F3}"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2832876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6C9C3-B18F-419E-B0B7-4B1BD0B7EB39}" type="datetime1">
              <a:rPr lang="es-DO" smtClean="0">
                <a:solidFill>
                  <a:prstClr val="black">
                    <a:tint val="75000"/>
                  </a:prstClr>
                </a:solidFill>
              </a:rPr>
              <a:pPr/>
              <a:t>21/11/2020</a:t>
            </a:fld>
            <a:endParaRPr lang="es-DO">
              <a:solidFill>
                <a:prstClr val="black">
                  <a:tint val="75000"/>
                </a:prstClr>
              </a:solidFill>
            </a:endParaRPr>
          </a:p>
        </p:txBody>
      </p:sp>
      <p:sp>
        <p:nvSpPr>
          <p:cNvPr id="5" name="Footer Placeholder 4"/>
          <p:cNvSpPr>
            <a:spLocks noGrp="1"/>
          </p:cNvSpPr>
          <p:nvPr>
            <p:ph type="ftr" sz="quarter" idx="11"/>
          </p:nvPr>
        </p:nvSpPr>
        <p:spPr/>
        <p:txBody>
          <a:bodyPr/>
          <a:lstStyle/>
          <a:p>
            <a:endParaRPr lang="es-DO">
              <a:solidFill>
                <a:prstClr val="black">
                  <a:tint val="75000"/>
                </a:prstClr>
              </a:solidFill>
            </a:endParaRPr>
          </a:p>
        </p:txBody>
      </p:sp>
      <p:sp>
        <p:nvSpPr>
          <p:cNvPr id="6" name="Slide Number Placeholder 5"/>
          <p:cNvSpPr>
            <a:spLocks noGrp="1"/>
          </p:cNvSpPr>
          <p:nvPr>
            <p:ph type="sldNum" sz="quarter" idx="12"/>
          </p:nvPr>
        </p:nvSpPr>
        <p:spPr/>
        <p:txBody>
          <a:bodyPr/>
          <a:lstStyle/>
          <a:p>
            <a:fld id="{9CE5DECB-409F-4711-8109-9D6CFD24FC3B}"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34927755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BABC87-D7A4-4DCF-81FC-CA9125B7F1A6}" type="datetime1">
              <a:rPr lang="es-DO" smtClean="0">
                <a:solidFill>
                  <a:prstClr val="black">
                    <a:tint val="75000"/>
                  </a:prstClr>
                </a:solidFill>
              </a:rPr>
              <a:pPr/>
              <a:t>21/11/2020</a:t>
            </a:fld>
            <a:endParaRPr lang="es-DO">
              <a:solidFill>
                <a:prstClr val="black">
                  <a:tint val="75000"/>
                </a:prstClr>
              </a:solidFill>
            </a:endParaRPr>
          </a:p>
        </p:txBody>
      </p:sp>
      <p:sp>
        <p:nvSpPr>
          <p:cNvPr id="6" name="Footer Placeholder 5"/>
          <p:cNvSpPr>
            <a:spLocks noGrp="1"/>
          </p:cNvSpPr>
          <p:nvPr>
            <p:ph type="ftr" sz="quarter" idx="11"/>
          </p:nvPr>
        </p:nvSpPr>
        <p:spPr/>
        <p:txBody>
          <a:bodyPr/>
          <a:lstStyle/>
          <a:p>
            <a:endParaRPr lang="es-DO">
              <a:solidFill>
                <a:prstClr val="black">
                  <a:tint val="75000"/>
                </a:prstClr>
              </a:solidFill>
            </a:endParaRPr>
          </a:p>
        </p:txBody>
      </p:sp>
      <p:sp>
        <p:nvSpPr>
          <p:cNvPr id="7" name="Slide Number Placeholder 6"/>
          <p:cNvSpPr>
            <a:spLocks noGrp="1"/>
          </p:cNvSpPr>
          <p:nvPr>
            <p:ph type="sldNum" sz="quarter" idx="12"/>
          </p:nvPr>
        </p:nvSpPr>
        <p:spPr/>
        <p:txBody>
          <a:bodyPr/>
          <a:lstStyle/>
          <a:p>
            <a:fld id="{A97EED79-7AD0-4723-A735-1D76F4CEE02A}"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82273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63A14-E2BC-431D-902A-8245F7A371B6}" type="datetime1">
              <a:rPr lang="es-DO" smtClean="0">
                <a:solidFill>
                  <a:prstClr val="black">
                    <a:tint val="75000"/>
                  </a:prstClr>
                </a:solidFill>
              </a:rPr>
              <a:pPr/>
              <a:t>21/11/2020</a:t>
            </a:fld>
            <a:endParaRPr lang="es-DO">
              <a:solidFill>
                <a:prstClr val="black">
                  <a:tint val="75000"/>
                </a:prstClr>
              </a:solidFill>
            </a:endParaRPr>
          </a:p>
        </p:txBody>
      </p:sp>
      <p:sp>
        <p:nvSpPr>
          <p:cNvPr id="8" name="Footer Placeholder 7"/>
          <p:cNvSpPr>
            <a:spLocks noGrp="1"/>
          </p:cNvSpPr>
          <p:nvPr>
            <p:ph type="ftr" sz="quarter" idx="11"/>
          </p:nvPr>
        </p:nvSpPr>
        <p:spPr/>
        <p:txBody>
          <a:bodyPr/>
          <a:lstStyle/>
          <a:p>
            <a:endParaRPr lang="es-DO">
              <a:solidFill>
                <a:prstClr val="black">
                  <a:tint val="75000"/>
                </a:prstClr>
              </a:solidFill>
            </a:endParaRPr>
          </a:p>
        </p:txBody>
      </p:sp>
      <p:sp>
        <p:nvSpPr>
          <p:cNvPr id="9" name="Slide Number Placeholder 8"/>
          <p:cNvSpPr>
            <a:spLocks noGrp="1"/>
          </p:cNvSpPr>
          <p:nvPr>
            <p:ph type="sldNum" sz="quarter" idx="12"/>
          </p:nvPr>
        </p:nvSpPr>
        <p:spPr/>
        <p:txBody>
          <a:bodyPr/>
          <a:lstStyle/>
          <a:p>
            <a:fld id="{7764D18F-C390-41E6-B87A-97D8DDE79225}"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3009022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1FF00D-DA9C-4A2B-B5CD-80DD835F60FD}" type="datetime1">
              <a:rPr lang="es-DO" smtClean="0">
                <a:solidFill>
                  <a:prstClr val="black">
                    <a:tint val="75000"/>
                  </a:prstClr>
                </a:solidFill>
              </a:rPr>
              <a:pPr/>
              <a:t>21/11/2020</a:t>
            </a:fld>
            <a:endParaRPr lang="es-DO">
              <a:solidFill>
                <a:prstClr val="black">
                  <a:tint val="75000"/>
                </a:prstClr>
              </a:solidFill>
            </a:endParaRPr>
          </a:p>
        </p:txBody>
      </p:sp>
      <p:sp>
        <p:nvSpPr>
          <p:cNvPr id="4" name="Footer Placeholder 3"/>
          <p:cNvSpPr>
            <a:spLocks noGrp="1"/>
          </p:cNvSpPr>
          <p:nvPr>
            <p:ph type="ftr" sz="quarter" idx="11"/>
          </p:nvPr>
        </p:nvSpPr>
        <p:spPr/>
        <p:txBody>
          <a:bodyPr/>
          <a:lstStyle/>
          <a:p>
            <a:endParaRPr lang="es-DO">
              <a:solidFill>
                <a:prstClr val="black">
                  <a:tint val="75000"/>
                </a:prstClr>
              </a:solidFill>
            </a:endParaRPr>
          </a:p>
        </p:txBody>
      </p:sp>
      <p:sp>
        <p:nvSpPr>
          <p:cNvPr id="5" name="Slide Number Placeholder 4"/>
          <p:cNvSpPr>
            <a:spLocks noGrp="1"/>
          </p:cNvSpPr>
          <p:nvPr>
            <p:ph type="sldNum" sz="quarter" idx="12"/>
          </p:nvPr>
        </p:nvSpPr>
        <p:spPr/>
        <p:txBody>
          <a:bodyPr/>
          <a:lstStyle/>
          <a:p>
            <a:fld id="{24D6209F-0841-4D17-B6DC-7870E1B077E1}"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5882005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6DDEB-5915-4F0A-A488-46D057138EDC}" type="datetime1">
              <a:rPr lang="es-DO" smtClean="0">
                <a:solidFill>
                  <a:prstClr val="black">
                    <a:tint val="75000"/>
                  </a:prstClr>
                </a:solidFill>
              </a:rPr>
              <a:pPr/>
              <a:t>21/11/2020</a:t>
            </a:fld>
            <a:endParaRPr lang="es-DO">
              <a:solidFill>
                <a:prstClr val="black">
                  <a:tint val="75000"/>
                </a:prstClr>
              </a:solidFill>
            </a:endParaRPr>
          </a:p>
        </p:txBody>
      </p:sp>
      <p:sp>
        <p:nvSpPr>
          <p:cNvPr id="3" name="Footer Placeholder 2"/>
          <p:cNvSpPr>
            <a:spLocks noGrp="1"/>
          </p:cNvSpPr>
          <p:nvPr>
            <p:ph type="ftr" sz="quarter" idx="11"/>
          </p:nvPr>
        </p:nvSpPr>
        <p:spPr/>
        <p:txBody>
          <a:bodyPr/>
          <a:lstStyle/>
          <a:p>
            <a:endParaRPr lang="es-DO">
              <a:solidFill>
                <a:prstClr val="black">
                  <a:tint val="75000"/>
                </a:prstClr>
              </a:solidFill>
            </a:endParaRPr>
          </a:p>
        </p:txBody>
      </p:sp>
      <p:sp>
        <p:nvSpPr>
          <p:cNvPr id="4" name="Slide Number Placeholder 3"/>
          <p:cNvSpPr>
            <a:spLocks noGrp="1"/>
          </p:cNvSpPr>
          <p:nvPr>
            <p:ph type="sldNum" sz="quarter" idx="12"/>
          </p:nvPr>
        </p:nvSpPr>
        <p:spPr/>
        <p:txBody>
          <a:bodyPr/>
          <a:lstStyle/>
          <a:p>
            <a:fld id="{90A5B9C9-245D-480D-9FA5-B7213120A2DE}"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2196210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fld id="{47258102-43AA-4BD4-8FD1-B699002C454B}" type="datetime2">
              <a:rPr lang="es-ES_tradnl" smtClean="0">
                <a:solidFill>
                  <a:prstClr val="black"/>
                </a:solidFill>
              </a:rPr>
              <a:pPr>
                <a:defRPr/>
              </a:pPr>
              <a:t>sábado, 21 de noviembre de 2020</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25BDB74C-C077-446D-8009-06BEE6833E96}" type="slidenum">
              <a:rPr lang="en-US" smtClean="0">
                <a:solidFill>
                  <a:prstClr val="black"/>
                </a:solidFill>
              </a:rPr>
              <a:pPr>
                <a:defRPr/>
              </a:pPr>
              <a:t>‹#›</a:t>
            </a:fld>
            <a:endParaRPr lang="en-US">
              <a:solidFill>
                <a:prstClr val="black"/>
              </a:solidFill>
            </a:endParaRPr>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9325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54D638-9599-4C10-882A-D059B0D16EF6}" type="datetime1">
              <a:rPr lang="es-DO" smtClean="0">
                <a:solidFill>
                  <a:prstClr val="black">
                    <a:tint val="75000"/>
                  </a:prstClr>
                </a:solidFill>
              </a:rPr>
              <a:pPr/>
              <a:t>21/11/2020</a:t>
            </a:fld>
            <a:endParaRPr lang="es-DO">
              <a:solidFill>
                <a:prstClr val="black">
                  <a:tint val="75000"/>
                </a:prstClr>
              </a:solidFill>
            </a:endParaRPr>
          </a:p>
        </p:txBody>
      </p:sp>
      <p:sp>
        <p:nvSpPr>
          <p:cNvPr id="6" name="Footer Placeholder 5"/>
          <p:cNvSpPr>
            <a:spLocks noGrp="1"/>
          </p:cNvSpPr>
          <p:nvPr>
            <p:ph type="ftr" sz="quarter" idx="11"/>
          </p:nvPr>
        </p:nvSpPr>
        <p:spPr/>
        <p:txBody>
          <a:bodyPr/>
          <a:lstStyle/>
          <a:p>
            <a:endParaRPr lang="es-DO">
              <a:solidFill>
                <a:prstClr val="black">
                  <a:tint val="75000"/>
                </a:prstClr>
              </a:solidFill>
            </a:endParaRPr>
          </a:p>
        </p:txBody>
      </p:sp>
      <p:sp>
        <p:nvSpPr>
          <p:cNvPr id="7" name="Slide Number Placeholder 6"/>
          <p:cNvSpPr>
            <a:spLocks noGrp="1"/>
          </p:cNvSpPr>
          <p:nvPr>
            <p:ph type="sldNum" sz="quarter" idx="12"/>
          </p:nvPr>
        </p:nvSpPr>
        <p:spPr/>
        <p:txBody>
          <a:bodyPr/>
          <a:lstStyle/>
          <a:p>
            <a:fld id="{6971004E-1C30-4693-A601-D784A8954C59}"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2031782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FA66B8-37FB-496A-81BE-0DCEF1DA4019}" type="datetime1">
              <a:rPr lang="es-DO" smtClean="0">
                <a:solidFill>
                  <a:prstClr val="black">
                    <a:tint val="75000"/>
                  </a:prstClr>
                </a:solidFill>
              </a:rPr>
              <a:pPr/>
              <a:t>21/11/2020</a:t>
            </a:fld>
            <a:endParaRPr lang="es-DO">
              <a:solidFill>
                <a:prstClr val="black">
                  <a:tint val="75000"/>
                </a:prstClr>
              </a:solidFill>
            </a:endParaRPr>
          </a:p>
        </p:txBody>
      </p:sp>
      <p:sp>
        <p:nvSpPr>
          <p:cNvPr id="6" name="Footer Placeholder 5"/>
          <p:cNvSpPr>
            <a:spLocks noGrp="1"/>
          </p:cNvSpPr>
          <p:nvPr>
            <p:ph type="ftr" sz="quarter" idx="11"/>
          </p:nvPr>
        </p:nvSpPr>
        <p:spPr/>
        <p:txBody>
          <a:bodyPr/>
          <a:lstStyle/>
          <a:p>
            <a:endParaRPr lang="es-DO">
              <a:solidFill>
                <a:prstClr val="black">
                  <a:tint val="75000"/>
                </a:prstClr>
              </a:solidFill>
            </a:endParaRPr>
          </a:p>
        </p:txBody>
      </p:sp>
      <p:sp>
        <p:nvSpPr>
          <p:cNvPr id="7" name="Slide Number Placeholder 6"/>
          <p:cNvSpPr>
            <a:spLocks noGrp="1"/>
          </p:cNvSpPr>
          <p:nvPr>
            <p:ph type="sldNum" sz="quarter" idx="12"/>
          </p:nvPr>
        </p:nvSpPr>
        <p:spPr/>
        <p:txBody>
          <a:bodyPr/>
          <a:lstStyle/>
          <a:p>
            <a:fld id="{4F21AE6B-E12E-4E2B-B0FB-4472E4D3B4F4}"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1920536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DFF609-07F1-4E27-AC1F-038CE25BF667}" type="datetime1">
              <a:rPr lang="es-DO" smtClean="0">
                <a:solidFill>
                  <a:prstClr val="black">
                    <a:tint val="75000"/>
                  </a:prstClr>
                </a:solidFill>
              </a:rPr>
              <a:pPr/>
              <a:t>21/11/2020</a:t>
            </a:fld>
            <a:endParaRPr lang="es-DO">
              <a:solidFill>
                <a:prstClr val="black">
                  <a:tint val="75000"/>
                </a:prstClr>
              </a:solidFill>
            </a:endParaRPr>
          </a:p>
        </p:txBody>
      </p:sp>
      <p:sp>
        <p:nvSpPr>
          <p:cNvPr id="5" name="Footer Placeholder 4"/>
          <p:cNvSpPr>
            <a:spLocks noGrp="1"/>
          </p:cNvSpPr>
          <p:nvPr>
            <p:ph type="ftr" sz="quarter" idx="11"/>
          </p:nvPr>
        </p:nvSpPr>
        <p:spPr/>
        <p:txBody>
          <a:bodyPr/>
          <a:lstStyle/>
          <a:p>
            <a:endParaRPr lang="es-DO">
              <a:solidFill>
                <a:prstClr val="black">
                  <a:tint val="75000"/>
                </a:prstClr>
              </a:solidFill>
            </a:endParaRPr>
          </a:p>
        </p:txBody>
      </p:sp>
      <p:sp>
        <p:nvSpPr>
          <p:cNvPr id="6" name="Slide Number Placeholder 5"/>
          <p:cNvSpPr>
            <a:spLocks noGrp="1"/>
          </p:cNvSpPr>
          <p:nvPr>
            <p:ph type="sldNum" sz="quarter" idx="12"/>
          </p:nvPr>
        </p:nvSpPr>
        <p:spPr/>
        <p:txBody>
          <a:bodyPr/>
          <a:lstStyle/>
          <a:p>
            <a:fld id="{6B25E64A-EAAC-4A0E-B524-2F87B9887A4F}"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3387703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805AF-B89C-4FD6-B1D5-3F5DC48878A7}" type="datetime1">
              <a:rPr lang="es-DO" smtClean="0">
                <a:solidFill>
                  <a:prstClr val="black">
                    <a:tint val="75000"/>
                  </a:prstClr>
                </a:solidFill>
              </a:rPr>
              <a:pPr/>
              <a:t>21/11/2020</a:t>
            </a:fld>
            <a:endParaRPr lang="es-DO">
              <a:solidFill>
                <a:prstClr val="black">
                  <a:tint val="75000"/>
                </a:prstClr>
              </a:solidFill>
            </a:endParaRPr>
          </a:p>
        </p:txBody>
      </p:sp>
      <p:sp>
        <p:nvSpPr>
          <p:cNvPr id="5" name="Footer Placeholder 4"/>
          <p:cNvSpPr>
            <a:spLocks noGrp="1"/>
          </p:cNvSpPr>
          <p:nvPr>
            <p:ph type="ftr" sz="quarter" idx="11"/>
          </p:nvPr>
        </p:nvSpPr>
        <p:spPr/>
        <p:txBody>
          <a:bodyPr/>
          <a:lstStyle/>
          <a:p>
            <a:endParaRPr lang="es-DO">
              <a:solidFill>
                <a:prstClr val="black">
                  <a:tint val="75000"/>
                </a:prstClr>
              </a:solidFill>
            </a:endParaRPr>
          </a:p>
        </p:txBody>
      </p:sp>
      <p:sp>
        <p:nvSpPr>
          <p:cNvPr id="6" name="Slide Number Placeholder 5"/>
          <p:cNvSpPr>
            <a:spLocks noGrp="1"/>
          </p:cNvSpPr>
          <p:nvPr>
            <p:ph type="sldNum" sz="quarter" idx="12"/>
          </p:nvPr>
        </p:nvSpPr>
        <p:spPr/>
        <p:txBody>
          <a:bodyPr/>
          <a:lstStyle/>
          <a:p>
            <a:fld id="{98819EAC-94EF-4960-B4CF-EBA2C786A03A}"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180103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43A87708-86B9-460C-B2AB-C8C03E276B31}" type="datetime1">
              <a:rPr lang="es-DO">
                <a:solidFill>
                  <a:prstClr val="black">
                    <a:tint val="75000"/>
                  </a:prstClr>
                </a:solidFill>
              </a:rPr>
              <a:pPr/>
              <a:t>21/11/2020</a:t>
            </a:fld>
            <a:endParaRPr lang="es-DO">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s-DO">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95DB6E3-FEAF-4046-9E23-5AD726DC34AE}" type="slidenum">
              <a:rPr lang="es-DO">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70229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C43A0419-81DB-4F3B-9626-1444220DDE83}" type="datetime1">
              <a:rPr lang="es-DO">
                <a:solidFill>
                  <a:prstClr val="black">
                    <a:tint val="75000"/>
                  </a:prstClr>
                </a:solidFill>
              </a:rPr>
              <a:pPr/>
              <a:t>21/11/2020</a:t>
            </a:fld>
            <a:endParaRPr lang="es-DO">
              <a:solidFill>
                <a:prstClr val="black">
                  <a:tint val="75000"/>
                </a:prstClr>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s-DO">
              <a:solidFill>
                <a:prstClr val="black">
                  <a:tint val="75000"/>
                </a:prstClr>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6ADC043-E20D-4832-A24B-83AE95C8EB49}" type="slidenum">
              <a:rPr lang="es-DO">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1623681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9BEDBCB5-0288-4D28-A31A-DAD07CE06220}" type="datetime1">
              <a:rPr lang="es-DO">
                <a:solidFill>
                  <a:prstClr val="black">
                    <a:tint val="75000"/>
                  </a:prstClr>
                </a:solidFill>
              </a:rPr>
              <a:pPr/>
              <a:t>21/11/2020</a:t>
            </a:fld>
            <a:endParaRPr lang="es-DO">
              <a:solidFill>
                <a:prstClr val="black">
                  <a:tint val="75000"/>
                </a:prstClr>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s-DO">
              <a:solidFill>
                <a:prstClr val="black">
                  <a:tint val="75000"/>
                </a:prstClr>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FB1CEA52-00C9-4BD6-A117-661ED3993429}" type="slidenum">
              <a:rPr lang="es-DO">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1771072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fld id="{918A9858-3FF1-44C0-BADD-30B468078AB6}" type="datetime1">
              <a:rPr lang="es-DO"/>
              <a:pPr>
                <a:defRPr/>
              </a:pPr>
              <a:t>21/11/2020</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9F7E93C-31E5-4B81-8ADE-5B12ABA63E81}" type="slidenum">
              <a:rPr lang="en-US"/>
              <a:pPr>
                <a:defRPr/>
              </a:pPr>
              <a:t>‹#›</a:t>
            </a:fld>
            <a:endParaRPr lang="en-US"/>
          </a:p>
        </p:txBody>
      </p:sp>
    </p:spTree>
    <p:extLst>
      <p:ext uri="{BB962C8B-B14F-4D97-AF65-F5344CB8AC3E}">
        <p14:creationId xmlns:p14="http://schemas.microsoft.com/office/powerpoint/2010/main" val="3190788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7998D986-02DB-4C3F-A89A-BB2A13BF1140}" type="datetime1">
              <a:rPr lang="es-DO">
                <a:solidFill>
                  <a:srgbClr val="000000"/>
                </a:solidFill>
              </a:rPr>
              <a:pPr/>
              <a:t>21/11/2020</a:t>
            </a:fld>
            <a:endParaRPr lang="es-D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D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2288F2-F0AE-4947-A773-7321C2EB6DA6}"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10246465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DFB79CC-2DE6-487C-BA7B-EC6F53ED4403}" type="datetime1">
              <a:rPr lang="es-DO">
                <a:solidFill>
                  <a:srgbClr val="000000"/>
                </a:solidFill>
              </a:rPr>
              <a:pPr/>
              <a:t>21/11/2020</a:t>
            </a:fld>
            <a:endParaRPr lang="es-D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D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4EDD559-068D-4C89-B1ED-D0164DDD55F2}"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1404215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fld id="{6F2C4EF9-3686-4A5C-BF14-15F558196398}" type="datetime2">
              <a:rPr lang="es-ES_tradnl" smtClean="0">
                <a:solidFill>
                  <a:prstClr val="black"/>
                </a:solidFill>
              </a:rPr>
              <a:pPr>
                <a:defRPr/>
              </a:pPr>
              <a:t>sábado, 21 de noviembre de 2020</a:t>
            </a:fld>
            <a:endParaRPr lang="en-US">
              <a:solidFill>
                <a:prstClr val="black"/>
              </a:solidFill>
            </a:endParaRPr>
          </a:p>
        </p:txBody>
      </p:sp>
      <p:sp>
        <p:nvSpPr>
          <p:cNvPr id="5" name="Footer Placeholder 4"/>
          <p:cNvSpPr>
            <a:spLocks noGrp="1"/>
          </p:cNvSpPr>
          <p:nvPr>
            <p:ph type="ftr" sz="quarter" idx="11"/>
          </p:nvPr>
        </p:nvSpPr>
        <p:spPr/>
        <p:txBody>
          <a:bodyPr/>
          <a:lstStyle/>
          <a:p>
            <a:pPr>
              <a:defRPr/>
            </a:pPr>
            <a:endParaRPr lang="en-US">
              <a:solidFill>
                <a:prstClr val="black"/>
              </a:solidFill>
            </a:endParaRPr>
          </a:p>
        </p:txBody>
      </p:sp>
      <p:sp>
        <p:nvSpPr>
          <p:cNvPr id="6" name="Slide Number Placeholder 5"/>
          <p:cNvSpPr>
            <a:spLocks noGrp="1"/>
          </p:cNvSpPr>
          <p:nvPr>
            <p:ph type="sldNum" sz="quarter" idx="12"/>
          </p:nvPr>
        </p:nvSpPr>
        <p:spPr/>
        <p:txBody>
          <a:bodyPr/>
          <a:lstStyle/>
          <a:p>
            <a:pPr>
              <a:defRPr/>
            </a:pPr>
            <a:fld id="{0F027B57-FF63-4DEA-97C4-2049B0605F92}" type="slidenum">
              <a:rPr lang="en-US" smtClean="0">
                <a:solidFill>
                  <a:prstClr val="black"/>
                </a:solidFill>
              </a:rPr>
              <a:pPr>
                <a:defRPr/>
              </a:pPr>
              <a:t>‹#›</a:t>
            </a:fld>
            <a:endParaRPr lang="en-US">
              <a:solidFill>
                <a:prstClr val="black"/>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48253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3830B9E0-ADB9-4B5A-8963-5915A78A1694}" type="datetime1">
              <a:rPr lang="es-DO">
                <a:solidFill>
                  <a:srgbClr val="000000"/>
                </a:solidFill>
              </a:rPr>
              <a:pPr/>
              <a:t>21/11/2020</a:t>
            </a:fld>
            <a:endParaRPr lang="es-D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D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B81263B-5C70-4638-AE6F-DC94B4804BAB}"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4118421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089D89C5-583A-4AB3-9873-90C5C0D780D8}" type="datetime1">
              <a:rPr lang="es-DO">
                <a:solidFill>
                  <a:srgbClr val="000000"/>
                </a:solidFill>
              </a:rPr>
              <a:pPr/>
              <a:t>21/11/2020</a:t>
            </a:fld>
            <a:endParaRPr lang="es-D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D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E7CF92-859E-4D30-8F30-15799384FC05}"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4195171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DF3EAA12-D9B7-4327-9630-E140E78DC6C2}" type="datetime1">
              <a:rPr lang="es-DO">
                <a:solidFill>
                  <a:srgbClr val="000000"/>
                </a:solidFill>
              </a:rPr>
              <a:pPr/>
              <a:t>21/11/2020</a:t>
            </a:fld>
            <a:endParaRPr lang="es-DO">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s-DO">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AEC9D91-2FD7-4616-BFF4-BAB136842DF8}"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1809486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ECDE0213-B4E2-4EBC-8A26-4B534E01F28C}" type="datetime1">
              <a:rPr lang="es-DO">
                <a:solidFill>
                  <a:srgbClr val="000000"/>
                </a:solidFill>
              </a:rPr>
              <a:pPr/>
              <a:t>21/11/2020</a:t>
            </a:fld>
            <a:endParaRPr lang="es-DO">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s-DO">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6808230-0770-4BCE-B0D0-2C98D81652EE}"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394163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2FB5EFA-B8FB-4E5B-ADE3-90471F4BD238}" type="datetime1">
              <a:rPr lang="es-DO">
                <a:solidFill>
                  <a:srgbClr val="000000"/>
                </a:solidFill>
              </a:rPr>
              <a:pPr/>
              <a:t>21/11/2020</a:t>
            </a:fld>
            <a:endParaRPr lang="es-DO">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s-DO">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C086E69-37E4-4650-8849-CD17545127AD}"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669569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392AE78-FACE-465B-9E5E-03E64C2E1DAF}" type="datetime1">
              <a:rPr lang="es-DO">
                <a:solidFill>
                  <a:srgbClr val="000000"/>
                </a:solidFill>
              </a:rPr>
              <a:pPr/>
              <a:t>21/11/2020</a:t>
            </a:fld>
            <a:endParaRPr lang="es-D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D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ED744F-3AAB-474B-BC6E-EB6D5879BF29}"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1126460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D5DB4CE-BB62-4241-A3AE-5AFA195B09D7}" type="datetime1">
              <a:rPr lang="es-DO">
                <a:solidFill>
                  <a:srgbClr val="000000"/>
                </a:solidFill>
              </a:rPr>
              <a:pPr/>
              <a:t>21/11/2020</a:t>
            </a:fld>
            <a:endParaRPr lang="es-DO">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s-DO">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42217C-1F0E-4AD3-930E-35DE7F8D69BF}"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305364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C1E4D77-7EC7-48CD-B846-4F57EE3FA35B}" type="datetime1">
              <a:rPr lang="es-DO">
                <a:solidFill>
                  <a:srgbClr val="000000"/>
                </a:solidFill>
              </a:rPr>
              <a:pPr/>
              <a:t>21/11/2020</a:t>
            </a:fld>
            <a:endParaRPr lang="es-D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D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D809BFD-06D2-4C08-B4C1-07D7A0CC331E}"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679838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FEFD55A-5CEB-4028-9588-F49CD5427AC0}" type="datetime1">
              <a:rPr lang="es-DO">
                <a:solidFill>
                  <a:srgbClr val="000000"/>
                </a:solidFill>
              </a:rPr>
              <a:pPr/>
              <a:t>21/11/2020</a:t>
            </a:fld>
            <a:endParaRPr lang="es-DO">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s-DO">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1DBAE9B-2F5E-4B01-B90B-F24A42F290DB}"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3528828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8229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3938588"/>
            <a:ext cx="8229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9A2AB6C4-2E71-4177-96AB-F345803F353F}" type="datetime1">
              <a:rPr lang="es-DO">
                <a:solidFill>
                  <a:srgbClr val="000000"/>
                </a:solidFill>
              </a:rPr>
              <a:pPr/>
              <a:t>21/11/2020</a:t>
            </a:fld>
            <a:endParaRPr lang="es-DO">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s-DO">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A5BB9A3-2A35-4E01-A033-04B8333A80AA}"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1655514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fld id="{1144A34A-0645-41BF-8C17-F640FFF1331C}" type="datetime2">
              <a:rPr lang="es-ES_tradnl" smtClean="0">
                <a:solidFill>
                  <a:prstClr val="black"/>
                </a:solidFill>
              </a:rPr>
              <a:pPr>
                <a:defRPr/>
              </a:pPr>
              <a:t>sábado, 21 de noviembre de 2020</a:t>
            </a:fld>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DDC48A2E-FC7F-4969-8F56-083898D7BC8D}" type="slidenum">
              <a:rPr lang="en-US" smtClean="0">
                <a:solidFill>
                  <a:prstClr val="black"/>
                </a:solidFill>
              </a:rPr>
              <a:pPr>
                <a:defRPr/>
              </a:pPr>
              <a:t>‹#›</a:t>
            </a:fld>
            <a:endParaRPr lang="en-US">
              <a:solidFill>
                <a:prstClr val="black"/>
              </a:solidFill>
            </a:endParaRPr>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404568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4772D814-0EBC-4154-B4D1-868F1ADCC6E7}" type="datetime1">
              <a:rPr lang="es-DO">
                <a:solidFill>
                  <a:srgbClr val="000000"/>
                </a:solidFill>
              </a:rPr>
              <a:pPr/>
              <a:t>21/11/2020</a:t>
            </a:fld>
            <a:endParaRPr lang="es-DO">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s-DO">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2FFB69D1-D5BB-419B-BE01-2B9ACFD2D052}"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845883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CB5210B3-5D6F-4624-B6B4-FA9D7F5A0152}" type="datetime1">
              <a:rPr lang="es-DO">
                <a:solidFill>
                  <a:srgbClr val="000000"/>
                </a:solidFill>
              </a:rPr>
              <a:pPr/>
              <a:t>21/11/2020</a:t>
            </a:fld>
            <a:endParaRPr lang="es-DO">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s-DO">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5B242C8F-AA1E-4F95-8FAA-AE544BED94E4}"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95143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D4F3091E-30BE-4451-919D-EE203C33E9F0}" type="datetime1">
              <a:rPr lang="es-DO">
                <a:solidFill>
                  <a:srgbClr val="000000"/>
                </a:solidFill>
              </a:rPr>
              <a:pPr/>
              <a:t>21/11/2020</a:t>
            </a:fld>
            <a:endParaRPr lang="es-DO">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s-DO">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E04F71E8-ADC4-4071-AB11-F148D96B6D72}"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4089560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fld id="{B28C88FA-E11B-431F-BF12-7D8A10A381D7}" type="datetime1">
              <a:rPr lang="es-DO">
                <a:solidFill>
                  <a:srgbClr val="000000"/>
                </a:solidFill>
              </a:rPr>
              <a:pPr/>
              <a:t>21/11/2020</a:t>
            </a:fld>
            <a:endParaRPr lang="es-DO">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s-DO">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9B991E7-A875-4297-8716-9BB853630C46}"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4074003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3077D04-9C07-44C2-A337-751739D5C33C}" type="datetime1">
              <a:rPr lang="es-DO" smtClean="0"/>
              <a:pPr/>
              <a:t>21/11/2020</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3ECBB709-2045-4E4D-AA60-AFF0E6915F80}" type="slidenum">
              <a:rPr lang="es-DO" smtClean="0"/>
              <a:pPr/>
              <a:t>‹#›</a:t>
            </a:fld>
            <a:endParaRPr lang="es-DO"/>
          </a:p>
        </p:txBody>
      </p:sp>
    </p:spTree>
    <p:extLst>
      <p:ext uri="{BB962C8B-B14F-4D97-AF65-F5344CB8AC3E}">
        <p14:creationId xmlns:p14="http://schemas.microsoft.com/office/powerpoint/2010/main" val="3410604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60672B-BCE7-41D7-8C46-56F0D2C1934C}" type="datetime1">
              <a:rPr lang="es-DO" smtClean="0"/>
              <a:pPr/>
              <a:t>21/11/2020</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1868EA03-A2B5-4922-B577-5601BF7EA8F3}" type="slidenum">
              <a:rPr lang="es-DO" smtClean="0"/>
              <a:pPr/>
              <a:t>‹#›</a:t>
            </a:fld>
            <a:endParaRPr lang="es-DO"/>
          </a:p>
        </p:txBody>
      </p:sp>
    </p:spTree>
    <p:extLst>
      <p:ext uri="{BB962C8B-B14F-4D97-AF65-F5344CB8AC3E}">
        <p14:creationId xmlns:p14="http://schemas.microsoft.com/office/powerpoint/2010/main" val="2419681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896C9C3-B18F-419E-B0B7-4B1BD0B7EB39}" type="datetime1">
              <a:rPr lang="es-DO" smtClean="0"/>
              <a:pPr/>
              <a:t>21/11/2020</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9CE5DECB-409F-4711-8109-9D6CFD24FC3B}" type="slidenum">
              <a:rPr lang="es-DO" smtClean="0"/>
              <a:pPr/>
              <a:t>‹#›</a:t>
            </a:fld>
            <a:endParaRPr lang="es-DO"/>
          </a:p>
        </p:txBody>
      </p:sp>
    </p:spTree>
    <p:extLst>
      <p:ext uri="{BB962C8B-B14F-4D97-AF65-F5344CB8AC3E}">
        <p14:creationId xmlns:p14="http://schemas.microsoft.com/office/powerpoint/2010/main" val="20210035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BABC87-D7A4-4DCF-81FC-CA9125B7F1A6}" type="datetime1">
              <a:rPr lang="es-DO" smtClean="0"/>
              <a:pPr/>
              <a:t>21/11/2020</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A97EED79-7AD0-4723-A735-1D76F4CEE02A}" type="slidenum">
              <a:rPr lang="es-DO" smtClean="0"/>
              <a:pPr/>
              <a:t>‹#›</a:t>
            </a:fld>
            <a:endParaRPr lang="es-DO"/>
          </a:p>
        </p:txBody>
      </p:sp>
    </p:spTree>
    <p:extLst>
      <p:ext uri="{BB962C8B-B14F-4D97-AF65-F5344CB8AC3E}">
        <p14:creationId xmlns:p14="http://schemas.microsoft.com/office/powerpoint/2010/main" val="3905897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A63A14-E2BC-431D-902A-8245F7A371B6}" type="datetime1">
              <a:rPr lang="es-DO" smtClean="0"/>
              <a:pPr/>
              <a:t>21/11/2020</a:t>
            </a:fld>
            <a:endParaRPr lang="es-DO"/>
          </a:p>
        </p:txBody>
      </p:sp>
      <p:sp>
        <p:nvSpPr>
          <p:cNvPr id="8" name="Footer Placeholder 7"/>
          <p:cNvSpPr>
            <a:spLocks noGrp="1"/>
          </p:cNvSpPr>
          <p:nvPr>
            <p:ph type="ftr" sz="quarter" idx="11"/>
          </p:nvPr>
        </p:nvSpPr>
        <p:spPr/>
        <p:txBody>
          <a:bodyPr/>
          <a:lstStyle/>
          <a:p>
            <a:endParaRPr lang="es-DO"/>
          </a:p>
        </p:txBody>
      </p:sp>
      <p:sp>
        <p:nvSpPr>
          <p:cNvPr id="9" name="Slide Number Placeholder 8"/>
          <p:cNvSpPr>
            <a:spLocks noGrp="1"/>
          </p:cNvSpPr>
          <p:nvPr>
            <p:ph type="sldNum" sz="quarter" idx="12"/>
          </p:nvPr>
        </p:nvSpPr>
        <p:spPr/>
        <p:txBody>
          <a:bodyPr/>
          <a:lstStyle/>
          <a:p>
            <a:fld id="{7764D18F-C390-41E6-B87A-97D8DDE79225}" type="slidenum">
              <a:rPr lang="es-DO" smtClean="0"/>
              <a:pPr/>
              <a:t>‹#›</a:t>
            </a:fld>
            <a:endParaRPr lang="es-DO"/>
          </a:p>
        </p:txBody>
      </p:sp>
    </p:spTree>
    <p:extLst>
      <p:ext uri="{BB962C8B-B14F-4D97-AF65-F5344CB8AC3E}">
        <p14:creationId xmlns:p14="http://schemas.microsoft.com/office/powerpoint/2010/main" val="411813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1FF00D-DA9C-4A2B-B5CD-80DD835F60FD}" type="datetime1">
              <a:rPr lang="es-DO" smtClean="0"/>
              <a:pPr/>
              <a:t>21/11/2020</a:t>
            </a:fld>
            <a:endParaRPr lang="es-DO"/>
          </a:p>
        </p:txBody>
      </p:sp>
      <p:sp>
        <p:nvSpPr>
          <p:cNvPr id="4" name="Footer Placeholder 3"/>
          <p:cNvSpPr>
            <a:spLocks noGrp="1"/>
          </p:cNvSpPr>
          <p:nvPr>
            <p:ph type="ftr" sz="quarter" idx="11"/>
          </p:nvPr>
        </p:nvSpPr>
        <p:spPr/>
        <p:txBody>
          <a:bodyPr/>
          <a:lstStyle/>
          <a:p>
            <a:endParaRPr lang="es-DO"/>
          </a:p>
        </p:txBody>
      </p:sp>
      <p:sp>
        <p:nvSpPr>
          <p:cNvPr id="5" name="Slide Number Placeholder 4"/>
          <p:cNvSpPr>
            <a:spLocks noGrp="1"/>
          </p:cNvSpPr>
          <p:nvPr>
            <p:ph type="sldNum" sz="quarter" idx="12"/>
          </p:nvPr>
        </p:nvSpPr>
        <p:spPr/>
        <p:txBody>
          <a:bodyPr/>
          <a:lstStyle/>
          <a:p>
            <a:fld id="{24D6209F-0841-4D17-B6DC-7870E1B077E1}" type="slidenum">
              <a:rPr lang="es-DO" smtClean="0"/>
              <a:pPr/>
              <a:t>‹#›</a:t>
            </a:fld>
            <a:endParaRPr lang="es-DO"/>
          </a:p>
        </p:txBody>
      </p:sp>
    </p:spTree>
    <p:extLst>
      <p:ext uri="{BB962C8B-B14F-4D97-AF65-F5344CB8AC3E}">
        <p14:creationId xmlns:p14="http://schemas.microsoft.com/office/powerpoint/2010/main" val="402671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fld id="{A7C18A08-002A-4582-B2E1-2F4873EA16EA}" type="datetime2">
              <a:rPr lang="es-ES_tradnl" smtClean="0">
                <a:solidFill>
                  <a:prstClr val="black"/>
                </a:solidFill>
              </a:rPr>
              <a:pPr>
                <a:defRPr/>
              </a:pPr>
              <a:t>sábado, 21 de noviembre de 2020</a:t>
            </a:fld>
            <a:endParaRPr lang="en-US">
              <a:solidFill>
                <a:prstClr val="black"/>
              </a:solidFill>
            </a:endParaRPr>
          </a:p>
        </p:txBody>
      </p:sp>
      <p:sp>
        <p:nvSpPr>
          <p:cNvPr id="8" name="Footer Placeholder 7"/>
          <p:cNvSpPr>
            <a:spLocks noGrp="1"/>
          </p:cNvSpPr>
          <p:nvPr>
            <p:ph type="ftr" sz="quarter" idx="11"/>
          </p:nvPr>
        </p:nvSpPr>
        <p:spPr/>
        <p:txBody>
          <a:bodyPr/>
          <a:lstStyle/>
          <a:p>
            <a:pPr>
              <a:defRPr/>
            </a:pPr>
            <a:endParaRPr lang="en-US">
              <a:solidFill>
                <a:prstClr val="black"/>
              </a:solidFill>
            </a:endParaRPr>
          </a:p>
        </p:txBody>
      </p:sp>
      <p:sp>
        <p:nvSpPr>
          <p:cNvPr id="9" name="Slide Number Placeholder 8"/>
          <p:cNvSpPr>
            <a:spLocks noGrp="1"/>
          </p:cNvSpPr>
          <p:nvPr>
            <p:ph type="sldNum" sz="quarter" idx="12"/>
          </p:nvPr>
        </p:nvSpPr>
        <p:spPr/>
        <p:txBody>
          <a:bodyPr/>
          <a:lstStyle/>
          <a:p>
            <a:pPr>
              <a:defRPr/>
            </a:pPr>
            <a:fld id="{13D0C959-AC11-4F49-AF86-F970AF4DAA89}"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53027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06DDEB-5915-4F0A-A488-46D057138EDC}" type="datetime1">
              <a:rPr lang="es-DO" smtClean="0"/>
              <a:pPr/>
              <a:t>21/11/2020</a:t>
            </a:fld>
            <a:endParaRPr lang="es-DO"/>
          </a:p>
        </p:txBody>
      </p:sp>
      <p:sp>
        <p:nvSpPr>
          <p:cNvPr id="3" name="Footer Placeholder 2"/>
          <p:cNvSpPr>
            <a:spLocks noGrp="1"/>
          </p:cNvSpPr>
          <p:nvPr>
            <p:ph type="ftr" sz="quarter" idx="11"/>
          </p:nvPr>
        </p:nvSpPr>
        <p:spPr/>
        <p:txBody>
          <a:bodyPr/>
          <a:lstStyle/>
          <a:p>
            <a:endParaRPr lang="es-DO"/>
          </a:p>
        </p:txBody>
      </p:sp>
      <p:sp>
        <p:nvSpPr>
          <p:cNvPr id="4" name="Slide Number Placeholder 3"/>
          <p:cNvSpPr>
            <a:spLocks noGrp="1"/>
          </p:cNvSpPr>
          <p:nvPr>
            <p:ph type="sldNum" sz="quarter" idx="12"/>
          </p:nvPr>
        </p:nvSpPr>
        <p:spPr/>
        <p:txBody>
          <a:bodyPr/>
          <a:lstStyle/>
          <a:p>
            <a:fld id="{90A5B9C9-245D-480D-9FA5-B7213120A2DE}" type="slidenum">
              <a:rPr lang="es-DO" smtClean="0"/>
              <a:pPr/>
              <a:t>‹#›</a:t>
            </a:fld>
            <a:endParaRPr lang="es-DO"/>
          </a:p>
        </p:txBody>
      </p:sp>
    </p:spTree>
    <p:extLst>
      <p:ext uri="{BB962C8B-B14F-4D97-AF65-F5344CB8AC3E}">
        <p14:creationId xmlns:p14="http://schemas.microsoft.com/office/powerpoint/2010/main" val="24289348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54D638-9599-4C10-882A-D059B0D16EF6}" type="datetime1">
              <a:rPr lang="es-DO" smtClean="0"/>
              <a:pPr/>
              <a:t>21/11/2020</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6971004E-1C30-4693-A601-D784A8954C59}" type="slidenum">
              <a:rPr lang="es-DO" smtClean="0"/>
              <a:pPr/>
              <a:t>‹#›</a:t>
            </a:fld>
            <a:endParaRPr lang="es-DO"/>
          </a:p>
        </p:txBody>
      </p:sp>
    </p:spTree>
    <p:extLst>
      <p:ext uri="{BB962C8B-B14F-4D97-AF65-F5344CB8AC3E}">
        <p14:creationId xmlns:p14="http://schemas.microsoft.com/office/powerpoint/2010/main" val="369999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FA66B8-37FB-496A-81BE-0DCEF1DA4019}" type="datetime1">
              <a:rPr lang="es-DO" smtClean="0"/>
              <a:pPr/>
              <a:t>21/11/2020</a:t>
            </a:fld>
            <a:endParaRPr lang="es-DO"/>
          </a:p>
        </p:txBody>
      </p:sp>
      <p:sp>
        <p:nvSpPr>
          <p:cNvPr id="6" name="Footer Placeholder 5"/>
          <p:cNvSpPr>
            <a:spLocks noGrp="1"/>
          </p:cNvSpPr>
          <p:nvPr>
            <p:ph type="ftr" sz="quarter" idx="11"/>
          </p:nvPr>
        </p:nvSpPr>
        <p:spPr/>
        <p:txBody>
          <a:bodyPr/>
          <a:lstStyle/>
          <a:p>
            <a:endParaRPr lang="es-DO"/>
          </a:p>
        </p:txBody>
      </p:sp>
      <p:sp>
        <p:nvSpPr>
          <p:cNvPr id="7" name="Slide Number Placeholder 6"/>
          <p:cNvSpPr>
            <a:spLocks noGrp="1"/>
          </p:cNvSpPr>
          <p:nvPr>
            <p:ph type="sldNum" sz="quarter" idx="12"/>
          </p:nvPr>
        </p:nvSpPr>
        <p:spPr/>
        <p:txBody>
          <a:bodyPr/>
          <a:lstStyle/>
          <a:p>
            <a:fld id="{4F21AE6B-E12E-4E2B-B0FB-4472E4D3B4F4}" type="slidenum">
              <a:rPr lang="es-DO" smtClean="0"/>
              <a:pPr/>
              <a:t>‹#›</a:t>
            </a:fld>
            <a:endParaRPr lang="es-DO"/>
          </a:p>
        </p:txBody>
      </p:sp>
    </p:spTree>
    <p:extLst>
      <p:ext uri="{BB962C8B-B14F-4D97-AF65-F5344CB8AC3E}">
        <p14:creationId xmlns:p14="http://schemas.microsoft.com/office/powerpoint/2010/main" val="2086300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DFF609-07F1-4E27-AC1F-038CE25BF667}" type="datetime1">
              <a:rPr lang="es-DO" smtClean="0"/>
              <a:pPr/>
              <a:t>21/11/2020</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6B25E64A-EAAC-4A0E-B524-2F87B9887A4F}" type="slidenum">
              <a:rPr lang="es-DO" smtClean="0"/>
              <a:pPr/>
              <a:t>‹#›</a:t>
            </a:fld>
            <a:endParaRPr lang="es-DO"/>
          </a:p>
        </p:txBody>
      </p:sp>
    </p:spTree>
    <p:extLst>
      <p:ext uri="{BB962C8B-B14F-4D97-AF65-F5344CB8AC3E}">
        <p14:creationId xmlns:p14="http://schemas.microsoft.com/office/powerpoint/2010/main" val="131394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6805AF-B89C-4FD6-B1D5-3F5DC48878A7}" type="datetime1">
              <a:rPr lang="es-DO" smtClean="0"/>
              <a:pPr/>
              <a:t>21/11/2020</a:t>
            </a:fld>
            <a:endParaRPr lang="es-DO"/>
          </a:p>
        </p:txBody>
      </p:sp>
      <p:sp>
        <p:nvSpPr>
          <p:cNvPr id="5" name="Footer Placeholder 4"/>
          <p:cNvSpPr>
            <a:spLocks noGrp="1"/>
          </p:cNvSpPr>
          <p:nvPr>
            <p:ph type="ftr" sz="quarter" idx="11"/>
          </p:nvPr>
        </p:nvSpPr>
        <p:spPr/>
        <p:txBody>
          <a:bodyPr/>
          <a:lstStyle/>
          <a:p>
            <a:endParaRPr lang="es-DO"/>
          </a:p>
        </p:txBody>
      </p:sp>
      <p:sp>
        <p:nvSpPr>
          <p:cNvPr id="6" name="Slide Number Placeholder 5"/>
          <p:cNvSpPr>
            <a:spLocks noGrp="1"/>
          </p:cNvSpPr>
          <p:nvPr>
            <p:ph type="sldNum" sz="quarter" idx="12"/>
          </p:nvPr>
        </p:nvSpPr>
        <p:spPr/>
        <p:txBody>
          <a:bodyPr/>
          <a:lstStyle/>
          <a:p>
            <a:fld id="{98819EAC-94EF-4960-B4CF-EBA2C786A03A}" type="slidenum">
              <a:rPr lang="es-DO" smtClean="0"/>
              <a:pPr/>
              <a:t>‹#›</a:t>
            </a:fld>
            <a:endParaRPr lang="es-DO"/>
          </a:p>
        </p:txBody>
      </p:sp>
    </p:spTree>
    <p:extLst>
      <p:ext uri="{BB962C8B-B14F-4D97-AF65-F5344CB8AC3E}">
        <p14:creationId xmlns:p14="http://schemas.microsoft.com/office/powerpoint/2010/main" val="3635696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fld id="{DEFCC120-D09C-49C4-806E-B8B1EFA11D98}" type="datetime1">
              <a:rPr lang="es-DO"/>
              <a:pPr/>
              <a:t>21/11/2020</a:t>
            </a:fld>
            <a:endParaRPr lang="es-DO"/>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s-DO"/>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03D313AE-6CC6-4FB5-8E00-392F834A2F0E}" type="slidenum">
              <a:rPr lang="es-DO"/>
              <a:pPr/>
              <a:t>‹#›</a:t>
            </a:fld>
            <a:endParaRPr lang="es-DO"/>
          </a:p>
        </p:txBody>
      </p:sp>
    </p:spTree>
    <p:extLst>
      <p:ext uri="{BB962C8B-B14F-4D97-AF65-F5344CB8AC3E}">
        <p14:creationId xmlns:p14="http://schemas.microsoft.com/office/powerpoint/2010/main" val="128052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fld id="{C43A0419-81DB-4F3B-9626-1444220DDE83}" type="datetime1">
              <a:rPr lang="es-DO"/>
              <a:pPr/>
              <a:t>21/11/2020</a:t>
            </a:fld>
            <a:endParaRPr lang="es-DO"/>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s-DO"/>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36ADC043-E20D-4832-A24B-83AE95C8EB49}" type="slidenum">
              <a:rPr lang="es-DO"/>
              <a:pPr/>
              <a:t>‹#›</a:t>
            </a:fld>
            <a:endParaRPr lang="es-DO"/>
          </a:p>
        </p:txBody>
      </p:sp>
    </p:spTree>
    <p:extLst>
      <p:ext uri="{BB962C8B-B14F-4D97-AF65-F5344CB8AC3E}">
        <p14:creationId xmlns:p14="http://schemas.microsoft.com/office/powerpoint/2010/main" val="414463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822A85-D201-4AE9-823A-DFEB3C8E15F7}" type="slidenum">
              <a:rPr lang="en-US"/>
              <a:pPr>
                <a:defRPr/>
              </a:pPr>
              <a:t>‹#›</a:t>
            </a:fld>
            <a:endParaRPr lang="en-US"/>
          </a:p>
        </p:txBody>
      </p:sp>
    </p:spTree>
    <p:extLst>
      <p:ext uri="{BB962C8B-B14F-4D97-AF65-F5344CB8AC3E}">
        <p14:creationId xmlns:p14="http://schemas.microsoft.com/office/powerpoint/2010/main" val="1253800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210700-0BDE-4489-A7F2-02DE447C4074}" type="slidenum">
              <a:rPr lang="en-US"/>
              <a:pPr>
                <a:defRPr/>
              </a:pPr>
              <a:t>‹#›</a:t>
            </a:fld>
            <a:endParaRPr lang="en-US"/>
          </a:p>
        </p:txBody>
      </p:sp>
    </p:spTree>
    <p:extLst>
      <p:ext uri="{BB962C8B-B14F-4D97-AF65-F5344CB8AC3E}">
        <p14:creationId xmlns:p14="http://schemas.microsoft.com/office/powerpoint/2010/main" val="948395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00BFB-41F9-4895-89CD-1E74AB5A34F2}" type="slidenum">
              <a:rPr lang="en-US"/>
              <a:pPr>
                <a:defRPr/>
              </a:pPr>
              <a:t>‹#›</a:t>
            </a:fld>
            <a:endParaRPr lang="en-US"/>
          </a:p>
        </p:txBody>
      </p:sp>
    </p:spTree>
    <p:extLst>
      <p:ext uri="{BB962C8B-B14F-4D97-AF65-F5344CB8AC3E}">
        <p14:creationId xmlns:p14="http://schemas.microsoft.com/office/powerpoint/2010/main" val="1305084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C530230A-7824-4922-8B25-D5B7F37115D3}" type="datetime2">
              <a:rPr lang="es-ES_tradnl" smtClean="0">
                <a:solidFill>
                  <a:prstClr val="black"/>
                </a:solidFill>
              </a:rPr>
              <a:pPr>
                <a:defRPr/>
              </a:pPr>
              <a:t>sábado, 21 de noviembre de 2020</a:t>
            </a:fld>
            <a:endParaRPr lang="en-US">
              <a:solidFill>
                <a:prstClr val="black"/>
              </a:solidFill>
            </a:endParaRPr>
          </a:p>
        </p:txBody>
      </p:sp>
      <p:sp>
        <p:nvSpPr>
          <p:cNvPr id="4" name="Footer Placeholder 3"/>
          <p:cNvSpPr>
            <a:spLocks noGrp="1"/>
          </p:cNvSpPr>
          <p:nvPr>
            <p:ph type="ftr" sz="quarter" idx="11"/>
          </p:nvPr>
        </p:nvSpPr>
        <p:spPr/>
        <p:txBody>
          <a:bodyPr/>
          <a:lstStyle/>
          <a:p>
            <a:pPr>
              <a:defRPr/>
            </a:pPr>
            <a:endParaRPr lang="en-US">
              <a:solidFill>
                <a:prstClr val="black"/>
              </a:solidFill>
            </a:endParaRPr>
          </a:p>
        </p:txBody>
      </p:sp>
      <p:sp>
        <p:nvSpPr>
          <p:cNvPr id="5" name="Slide Number Placeholder 4"/>
          <p:cNvSpPr>
            <a:spLocks noGrp="1"/>
          </p:cNvSpPr>
          <p:nvPr>
            <p:ph type="sldNum" sz="quarter" idx="12"/>
          </p:nvPr>
        </p:nvSpPr>
        <p:spPr/>
        <p:txBody>
          <a:bodyPr/>
          <a:lstStyle/>
          <a:p>
            <a:pPr>
              <a:defRPr/>
            </a:pPr>
            <a:fld id="{46D32155-4A3C-467C-AF35-7096A6CE5445}" type="slidenum">
              <a:rPr lang="en-US" smtClean="0">
                <a:solidFill>
                  <a:prstClr val="black"/>
                </a:solidFill>
              </a:rPr>
              <a:pPr>
                <a:defRPr/>
              </a:pPr>
              <a:t>‹#›</a:t>
            </a:fld>
            <a:endParaRPr lang="en-US">
              <a:solidFill>
                <a:prstClr val="black"/>
              </a:solidFill>
            </a:endParaRPr>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899578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60E4F5-B434-43CA-BC45-EC7DAD5CDCC8}" type="slidenum">
              <a:rPr lang="en-US"/>
              <a:pPr>
                <a:defRPr/>
              </a:pPr>
              <a:t>‹#›</a:t>
            </a:fld>
            <a:endParaRPr lang="en-US"/>
          </a:p>
        </p:txBody>
      </p:sp>
    </p:spTree>
    <p:extLst>
      <p:ext uri="{BB962C8B-B14F-4D97-AF65-F5344CB8AC3E}">
        <p14:creationId xmlns:p14="http://schemas.microsoft.com/office/powerpoint/2010/main" val="1730342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30504A-D004-4257-B72E-D009CF481101}" type="slidenum">
              <a:rPr lang="en-US"/>
              <a:pPr>
                <a:defRPr/>
              </a:pPr>
              <a:t>‹#›</a:t>
            </a:fld>
            <a:endParaRPr lang="en-US"/>
          </a:p>
        </p:txBody>
      </p:sp>
    </p:spTree>
    <p:extLst>
      <p:ext uri="{BB962C8B-B14F-4D97-AF65-F5344CB8AC3E}">
        <p14:creationId xmlns:p14="http://schemas.microsoft.com/office/powerpoint/2010/main" val="3371202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CEC368-8519-4F38-B7D9-C1258A128428}" type="slidenum">
              <a:rPr lang="en-US"/>
              <a:pPr>
                <a:defRPr/>
              </a:pPr>
              <a:t>‹#›</a:t>
            </a:fld>
            <a:endParaRPr lang="en-US"/>
          </a:p>
        </p:txBody>
      </p:sp>
    </p:spTree>
    <p:extLst>
      <p:ext uri="{BB962C8B-B14F-4D97-AF65-F5344CB8AC3E}">
        <p14:creationId xmlns:p14="http://schemas.microsoft.com/office/powerpoint/2010/main" val="774076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B9AE46D-E5C0-48FA-93E0-FB7B02D3EFF4}" type="slidenum">
              <a:rPr lang="en-US"/>
              <a:pPr>
                <a:defRPr/>
              </a:pPr>
              <a:t>‹#›</a:t>
            </a:fld>
            <a:endParaRPr lang="en-US"/>
          </a:p>
        </p:txBody>
      </p:sp>
    </p:spTree>
    <p:extLst>
      <p:ext uri="{BB962C8B-B14F-4D97-AF65-F5344CB8AC3E}">
        <p14:creationId xmlns:p14="http://schemas.microsoft.com/office/powerpoint/2010/main" val="3957904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E23452-F419-4103-9417-70CF1E52FD11}" type="slidenum">
              <a:rPr lang="en-US"/>
              <a:pPr>
                <a:defRPr/>
              </a:pPr>
              <a:t>‹#›</a:t>
            </a:fld>
            <a:endParaRPr lang="en-US"/>
          </a:p>
        </p:txBody>
      </p:sp>
    </p:spTree>
    <p:extLst>
      <p:ext uri="{BB962C8B-B14F-4D97-AF65-F5344CB8AC3E}">
        <p14:creationId xmlns:p14="http://schemas.microsoft.com/office/powerpoint/2010/main" val="1326668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F4D82C-2D19-4871-8589-29605E9EB8D5}" type="slidenum">
              <a:rPr lang="en-US"/>
              <a:pPr>
                <a:defRPr/>
              </a:pPr>
              <a:t>‹#›</a:t>
            </a:fld>
            <a:endParaRPr lang="en-US"/>
          </a:p>
        </p:txBody>
      </p:sp>
    </p:spTree>
    <p:extLst>
      <p:ext uri="{BB962C8B-B14F-4D97-AF65-F5344CB8AC3E}">
        <p14:creationId xmlns:p14="http://schemas.microsoft.com/office/powerpoint/2010/main" val="273791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8830DD-02EE-4FF7-A29E-4DD9ACA18969}" type="slidenum">
              <a:rPr lang="en-US"/>
              <a:pPr>
                <a:defRPr/>
              </a:pPr>
              <a:t>‹#›</a:t>
            </a:fld>
            <a:endParaRPr lang="en-US"/>
          </a:p>
        </p:txBody>
      </p:sp>
    </p:spTree>
    <p:extLst>
      <p:ext uri="{BB962C8B-B14F-4D97-AF65-F5344CB8AC3E}">
        <p14:creationId xmlns:p14="http://schemas.microsoft.com/office/powerpoint/2010/main" val="1027157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C62379-B817-4C25-9162-CDB083DCD411}" type="slidenum">
              <a:rPr lang="en-US"/>
              <a:pPr>
                <a:defRPr/>
              </a:pPr>
              <a:t>‹#›</a:t>
            </a:fld>
            <a:endParaRPr lang="en-US"/>
          </a:p>
        </p:txBody>
      </p:sp>
    </p:spTree>
    <p:extLst>
      <p:ext uri="{BB962C8B-B14F-4D97-AF65-F5344CB8AC3E}">
        <p14:creationId xmlns:p14="http://schemas.microsoft.com/office/powerpoint/2010/main" val="1025884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16DF319-95CC-413B-A704-42766C545EDD}" type="datetime2">
              <a:rPr lang="es-ES_tradnl" smtClean="0">
                <a:solidFill>
                  <a:prstClr val="black"/>
                </a:solidFill>
              </a:rPr>
              <a:pPr>
                <a:defRPr/>
              </a:pPr>
              <a:t>sábado, 21 de noviembre de 2020</a:t>
            </a:fld>
            <a:endParaRPr lang="en-US">
              <a:solidFill>
                <a:prstClr val="black"/>
              </a:solidFill>
            </a:endParaRPr>
          </a:p>
        </p:txBody>
      </p:sp>
      <p:sp>
        <p:nvSpPr>
          <p:cNvPr id="3" name="Footer Placeholder 2"/>
          <p:cNvSpPr>
            <a:spLocks noGrp="1"/>
          </p:cNvSpPr>
          <p:nvPr>
            <p:ph type="ftr" sz="quarter" idx="11"/>
          </p:nvPr>
        </p:nvSpPr>
        <p:spPr/>
        <p:txBody>
          <a:bodyPr/>
          <a:lstStyle/>
          <a:p>
            <a:pPr>
              <a:defRPr/>
            </a:pPr>
            <a:endParaRPr lang="en-US">
              <a:solidFill>
                <a:prstClr val="black"/>
              </a:solidFill>
            </a:endParaRPr>
          </a:p>
        </p:txBody>
      </p:sp>
      <p:sp>
        <p:nvSpPr>
          <p:cNvPr id="4" name="Slide Number Placeholder 3"/>
          <p:cNvSpPr>
            <a:spLocks noGrp="1"/>
          </p:cNvSpPr>
          <p:nvPr>
            <p:ph type="sldNum" sz="quarter" idx="12"/>
          </p:nvPr>
        </p:nvSpPr>
        <p:spPr/>
        <p:txBody>
          <a:bodyPr/>
          <a:lstStyle/>
          <a:p>
            <a:pPr>
              <a:defRPr/>
            </a:pPr>
            <a:fld id="{868772EA-1EED-4278-8FBF-D48A18D301BE}"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4821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pPr>
              <a:defRPr/>
            </a:pPr>
            <a:fld id="{4B219D55-E82E-4218-93FF-8F2884B63F7D}" type="datetime2">
              <a:rPr lang="es-ES_tradnl" smtClean="0">
                <a:solidFill>
                  <a:prstClr val="black"/>
                </a:solidFill>
              </a:rPr>
              <a:pPr>
                <a:defRPr/>
              </a:pPr>
              <a:t>sábado, 21 de noviembre de 2020</a:t>
            </a:fld>
            <a:endParaRPr lang="en-US">
              <a:solidFill>
                <a:prstClr val="black"/>
              </a:solidFill>
            </a:endParaRPr>
          </a:p>
        </p:txBody>
      </p:sp>
      <p:sp>
        <p:nvSpPr>
          <p:cNvPr id="6" name="Footer Placeholder 5"/>
          <p:cNvSpPr>
            <a:spLocks noGrp="1"/>
          </p:cNvSpPr>
          <p:nvPr>
            <p:ph type="ftr" sz="quarter" idx="11"/>
          </p:nvPr>
        </p:nvSpPr>
        <p:spPr/>
        <p:txBody>
          <a:bodyPr/>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p>
            <a:pPr>
              <a:defRPr/>
            </a:pPr>
            <a:fld id="{55A771DB-3E5D-4F3F-A97A-BF1CDE9893DE}" type="slidenum">
              <a:rPr lang="en-US" smtClean="0">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37573176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pPr>
              <a:defRPr/>
            </a:pPr>
            <a:fld id="{B7AF20CA-1445-43E9-9CB4-6DBD859B8A3A}" type="datetime2">
              <a:rPr lang="es-ES_tradnl" smtClean="0">
                <a:solidFill>
                  <a:prstClr val="black"/>
                </a:solidFill>
              </a:rPr>
              <a:pPr>
                <a:defRPr/>
              </a:pPr>
              <a:t>sábado, 21 de noviembre de 2020</a:t>
            </a:fld>
            <a:endParaRPr lang="en-US">
              <a:solidFill>
                <a:prstClr val="black"/>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pPr>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a:defRPr/>
            </a:pPr>
            <a:fld id="{A2094A3B-8658-4986-B20D-EF8D79C2DA0D}" type="slidenum">
              <a:rPr lang="en-US" smtClean="0">
                <a:solidFill>
                  <a:prstClr val="black"/>
                </a:solidFill>
              </a:rPr>
              <a:pPr>
                <a:defRPr/>
              </a:pPr>
              <a:t>‹#›</a:t>
            </a:fld>
            <a:endParaRPr lang="en-US">
              <a:solidFill>
                <a:prstClr val="black"/>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endParaRPr lang="en-US">
              <a:solidFill>
                <a:prstClr val="white"/>
              </a:solidFill>
            </a:endParaRPr>
          </a:p>
        </p:txBody>
      </p:sp>
    </p:spTree>
    <p:extLst>
      <p:ext uri="{BB962C8B-B14F-4D97-AF65-F5344CB8AC3E}">
        <p14:creationId xmlns:p14="http://schemas.microsoft.com/office/powerpoint/2010/main" val="164226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latin typeface="Arial" charset="0"/>
            </a:endParaRPr>
          </a:p>
        </p:txBody>
      </p:sp>
      <p:sp>
        <p:nvSpPr>
          <p:cNvPr id="14" name="Right Triangle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a:defRPr/>
            </a:pPr>
            <a:fld id="{D4C8A206-6D90-41AE-8A04-264EFA69F949}" type="datetime2">
              <a:rPr lang="es-ES_tradnl" smtClean="0">
                <a:solidFill>
                  <a:prstClr val="black"/>
                </a:solidFill>
                <a:latin typeface="Arial" charset="0"/>
              </a:rPr>
              <a:pPr>
                <a:defRPr/>
              </a:pPr>
              <a:t>sábado, 21 de noviembre de 2020</a:t>
            </a:fld>
            <a:endParaRPr lang="en-US">
              <a:solidFill>
                <a:prstClr val="black"/>
              </a:solidFill>
              <a:latin typeface="Arial" charset="0"/>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a:defRPr/>
            </a:pPr>
            <a:endParaRPr lang="en-US">
              <a:solidFill>
                <a:prstClr val="black"/>
              </a:solidFill>
              <a:latin typeface="Arial" charset="0"/>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a:defRPr/>
            </a:pPr>
            <a:fld id="{D279B978-6884-4961-AF10-71399FD55A3F}" type="slidenum">
              <a:rPr lang="en-US" smtClean="0">
                <a:solidFill>
                  <a:prstClr val="black"/>
                </a:solidFill>
                <a:latin typeface="Arial" charset="0"/>
              </a:rPr>
              <a:pPr>
                <a:defRPr/>
              </a:pPr>
              <a:t>‹#›</a:t>
            </a:fld>
            <a:endParaRPr lang="en-US">
              <a:solidFill>
                <a:prstClr val="black"/>
              </a:solidFill>
              <a:latin typeface="Arial" charset="0"/>
            </a:endParaRPr>
          </a:p>
        </p:txBody>
      </p:sp>
    </p:spTree>
    <p:extLst>
      <p:ext uri="{BB962C8B-B14F-4D97-AF65-F5344CB8AC3E}">
        <p14:creationId xmlns:p14="http://schemas.microsoft.com/office/powerpoint/2010/main" val="27093864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3" r:id="rId12"/>
  </p:sldLayoutIdLst>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hf hdr="0" ft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D55D0-EC36-4652-BB77-1A853934067E}" type="datetime1">
              <a:rPr lang="es-DO" smtClean="0">
                <a:solidFill>
                  <a:prstClr val="black">
                    <a:tint val="75000"/>
                  </a:prstClr>
                </a:solidFill>
              </a:rPr>
              <a:pPr/>
              <a:t>21/11/2020</a:t>
            </a:fld>
            <a:endParaRPr lang="es-DO">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B477D-702E-4E40-9A8B-014025DCF8D7}" type="slidenum">
              <a:rPr lang="es-DO" smtClean="0">
                <a:solidFill>
                  <a:prstClr val="black">
                    <a:tint val="75000"/>
                  </a:prstClr>
                </a:solidFill>
              </a:rPr>
              <a:pPr/>
              <a:t>‹#›</a:t>
            </a:fld>
            <a:endParaRPr lang="es-DO">
              <a:solidFill>
                <a:prstClr val="black">
                  <a:tint val="75000"/>
                </a:prstClr>
              </a:solidFill>
            </a:endParaRPr>
          </a:p>
        </p:txBody>
      </p:sp>
    </p:spTree>
    <p:extLst>
      <p:ext uri="{BB962C8B-B14F-4D97-AF65-F5344CB8AC3E}">
        <p14:creationId xmlns:p14="http://schemas.microsoft.com/office/powerpoint/2010/main" val="1404865504"/>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8" r:id="rId13"/>
    <p:sldLayoutId id="2147483929" r:id="rId14"/>
    <p:sldLayoutId id="2147483987" r:id="rId15"/>
  </p:sldLayoutIdLst>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s-DO"/>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DO"/>
              <a:t>Click to edit Master text styles</a:t>
            </a:r>
          </a:p>
          <a:p>
            <a:pPr lvl="1"/>
            <a:r>
              <a:rPr lang="es-DO"/>
              <a:t>Second level</a:t>
            </a:r>
          </a:p>
          <a:p>
            <a:pPr lvl="2"/>
            <a:r>
              <a:rPr lang="es-DO"/>
              <a:t>Third level</a:t>
            </a:r>
          </a:p>
          <a:p>
            <a:pPr lvl="3"/>
            <a:r>
              <a:rPr lang="es-DO"/>
              <a:t>Fourth level</a:t>
            </a:r>
          </a:p>
          <a:p>
            <a:pPr lvl="4"/>
            <a:r>
              <a:rPr lang="es-DO"/>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fld id="{997D5831-1B89-4283-8610-84FF08B1CAD0}" type="datetime1">
              <a:rPr lang="es-DO">
                <a:solidFill>
                  <a:srgbClr val="000000"/>
                </a:solidFill>
              </a:rPr>
              <a:pPr/>
              <a:t>21/11/2020</a:t>
            </a:fld>
            <a:endParaRPr lang="es-DO">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s-DO">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41CB5A8B-8C5E-4468-9399-92DDE4534843}" type="slidenum">
              <a:rPr lang="es-DO">
                <a:solidFill>
                  <a:srgbClr val="000000"/>
                </a:solidFill>
              </a:rPr>
              <a:pPr/>
              <a:t>‹#›</a:t>
            </a:fld>
            <a:endParaRPr lang="es-DO">
              <a:solidFill>
                <a:srgbClr val="000000"/>
              </a:solidFill>
            </a:endParaRPr>
          </a:p>
        </p:txBody>
      </p:sp>
    </p:spTree>
    <p:extLst>
      <p:ext uri="{BB962C8B-B14F-4D97-AF65-F5344CB8AC3E}">
        <p14:creationId xmlns:p14="http://schemas.microsoft.com/office/powerpoint/2010/main" val="12584397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Lst>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hf hdr="0" ft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5D55D0-EC36-4652-BB77-1A853934067E}" type="datetime1">
              <a:rPr lang="es-DO" smtClean="0"/>
              <a:pPr/>
              <a:t>21/11/2020</a:t>
            </a:fld>
            <a:endParaRPr lang="es-D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D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8B477D-702E-4E40-9A8B-014025DCF8D7}" type="slidenum">
              <a:rPr lang="es-DO" smtClean="0"/>
              <a:pPr/>
              <a:t>‹#›</a:t>
            </a:fld>
            <a:endParaRPr lang="es-DO"/>
          </a:p>
        </p:txBody>
      </p:sp>
    </p:spTree>
    <p:extLst>
      <p:ext uri="{BB962C8B-B14F-4D97-AF65-F5344CB8AC3E}">
        <p14:creationId xmlns:p14="http://schemas.microsoft.com/office/powerpoint/2010/main" val="386962920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Lst>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14BF9793-A3F7-46F3-85FC-38B589D3CFF0}" type="slidenum">
              <a:rPr lang="en-US"/>
              <a:pPr>
                <a:defRPr/>
              </a:pPr>
              <a:t>‹#›</a:t>
            </a:fld>
            <a:endParaRPr lang="en-US"/>
          </a:p>
        </p:txBody>
      </p:sp>
    </p:spTree>
    <p:extLst>
      <p:ext uri="{BB962C8B-B14F-4D97-AF65-F5344CB8AC3E}">
        <p14:creationId xmlns:p14="http://schemas.microsoft.com/office/powerpoint/2010/main" val="138627567"/>
      </p:ext>
    </p:extLst>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p3"/><Relationship Id="rId1" Type="http://schemas.microsoft.com/office/2007/relationships/media" Target="../media/media11.mp3"/><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media" Target="../media/media15.mp3"/><Relationship Id="rId7" Type="http://schemas.openxmlformats.org/officeDocument/2006/relationships/image" Target="../media/image4.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notesSlide" Target="../notesSlides/notesSlide3.xml"/><Relationship Id="rId5" Type="http://schemas.openxmlformats.org/officeDocument/2006/relationships/slideLayout" Target="../slideLayouts/slideLayout58.xml"/><Relationship Id="rId4" Type="http://schemas.openxmlformats.org/officeDocument/2006/relationships/audio" Target="../media/media15.mp3"/></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17.mp3"/><Relationship Id="rId7" Type="http://schemas.openxmlformats.org/officeDocument/2006/relationships/slideLayout" Target="../slideLayouts/slideLayout58.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audio" Target="../media/media18.mp3"/><Relationship Id="rId5" Type="http://schemas.microsoft.com/office/2007/relationships/media" Target="../media/media18.mp3"/><Relationship Id="rId4" Type="http://schemas.openxmlformats.org/officeDocument/2006/relationships/audio" Target="../media/media17.mp3"/><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8" Type="http://schemas.openxmlformats.org/officeDocument/2006/relationships/audio" Target="../media/media22.mp3"/><Relationship Id="rId3" Type="http://schemas.microsoft.com/office/2007/relationships/media" Target="../media/media20.mp3"/><Relationship Id="rId7" Type="http://schemas.microsoft.com/office/2007/relationships/media" Target="../media/media22.mp3"/><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audio" Target="../media/media21.mp3"/><Relationship Id="rId5" Type="http://schemas.microsoft.com/office/2007/relationships/media" Target="../media/media21.mp3"/><Relationship Id="rId10" Type="http://schemas.openxmlformats.org/officeDocument/2006/relationships/image" Target="../media/image4.png"/><Relationship Id="rId4" Type="http://schemas.openxmlformats.org/officeDocument/2006/relationships/audio" Target="../media/media20.mp3"/><Relationship Id="rId9"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4.mp3"/><Relationship Id="rId7" Type="http://schemas.openxmlformats.org/officeDocument/2006/relationships/slideLayout" Target="../slideLayouts/slideLayout14.xml"/><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audio" Target="../media/media25.mp3"/><Relationship Id="rId5" Type="http://schemas.microsoft.com/office/2007/relationships/media" Target="../media/media25.mp3"/><Relationship Id="rId4" Type="http://schemas.openxmlformats.org/officeDocument/2006/relationships/audio" Target="../media/media24.mp3"/></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7.mp3"/><Relationship Id="rId7" Type="http://schemas.openxmlformats.org/officeDocument/2006/relationships/slideLayout" Target="../slideLayouts/slideLayout14.xml"/><Relationship Id="rId2" Type="http://schemas.openxmlformats.org/officeDocument/2006/relationships/audio" Target="../media/media26.mp3"/><Relationship Id="rId1" Type="http://schemas.microsoft.com/office/2007/relationships/media" Target="../media/media26.mp3"/><Relationship Id="rId6" Type="http://schemas.openxmlformats.org/officeDocument/2006/relationships/audio" Target="../media/media28.mp3"/><Relationship Id="rId5" Type="http://schemas.microsoft.com/office/2007/relationships/media" Target="../media/media28.mp3"/><Relationship Id="rId4" Type="http://schemas.openxmlformats.org/officeDocument/2006/relationships/audio" Target="../media/media27.mp3"/></Relationships>
</file>

<file path=ppt/slides/_rels/slide2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0.mp3"/><Relationship Id="rId7" Type="http://schemas.openxmlformats.org/officeDocument/2006/relationships/slideLayout" Target="../slideLayouts/slideLayout14.xml"/><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audio" Target="../media/media31.mp3"/><Relationship Id="rId5" Type="http://schemas.microsoft.com/office/2007/relationships/media" Target="../media/media31.mp3"/><Relationship Id="rId4" Type="http://schemas.openxmlformats.org/officeDocument/2006/relationships/audio" Target="../media/media30.mp3"/></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media" Target="../media/media33.mp3"/><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4.png"/><Relationship Id="rId5" Type="http://schemas.openxmlformats.org/officeDocument/2006/relationships/slideLayout" Target="../slideLayouts/slideLayout14.xml"/><Relationship Id="rId4" Type="http://schemas.openxmlformats.org/officeDocument/2006/relationships/audio" Target="../media/media33.mp3"/></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4.mp4"/><Relationship Id="rId1" Type="http://schemas.microsoft.com/office/2007/relationships/media" Target="../media/media34.mp4"/><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6" Type="http://schemas.openxmlformats.org/officeDocument/2006/relationships/hyperlink" Target="Valoraci&#243;n%20antillana.pdf" TargetMode="External"/><Relationship Id="rId5" Type="http://schemas.openxmlformats.org/officeDocument/2006/relationships/image" Target="../media/image14.png"/><Relationship Id="rId4" Type="http://schemas.openxmlformats.org/officeDocument/2006/relationships/hyperlink" Target="Valoraci&#243;n%20de%20las%20variedades%20antillanas.pdf" TargetMode="External"/></Relationships>
</file>

<file path=ppt/slides/_rels/slide32.xml.rels><?xml version="1.0" encoding="UTF-8" standalone="yes"?>
<Relationships xmlns="http://schemas.openxmlformats.org/package/2006/relationships"><Relationship Id="rId3" Type="http://schemas.microsoft.com/office/2007/relationships/media" Target="../media/media36.mp3"/><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4.png"/><Relationship Id="rId5" Type="http://schemas.openxmlformats.org/officeDocument/2006/relationships/slideLayout" Target="../slideLayouts/slideLayout14.xml"/><Relationship Id="rId4" Type="http://schemas.openxmlformats.org/officeDocument/2006/relationships/audio" Target="../media/media36.mp3"/></Relationships>
</file>

<file path=ppt/slides/_rels/slide33.xml.rels><?xml version="1.0" encoding="UTF-8" standalone="yes"?>
<Relationships xmlns="http://schemas.openxmlformats.org/package/2006/relationships"><Relationship Id="rId3" Type="http://schemas.microsoft.com/office/2007/relationships/media" Target="../media/media38.mp3"/><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4.png"/><Relationship Id="rId5" Type="http://schemas.openxmlformats.org/officeDocument/2006/relationships/slideLayout" Target="../slideLayouts/slideLayout27.xml"/><Relationship Id="rId4" Type="http://schemas.openxmlformats.org/officeDocument/2006/relationships/audio" Target="../media/media38.mp3"/></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microsoft.com/office/2007/relationships/media" Target="../media/media40.mp3"/><Relationship Id="rId7" Type="http://schemas.openxmlformats.org/officeDocument/2006/relationships/image" Target="../media/image4.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notesSlide" Target="../notesSlides/notesSlide9.xml"/><Relationship Id="rId5" Type="http://schemas.openxmlformats.org/officeDocument/2006/relationships/slideLayout" Target="../slideLayouts/slideLayout14.xml"/><Relationship Id="rId4" Type="http://schemas.openxmlformats.org/officeDocument/2006/relationships/audio" Target="../media/media40.mp3"/></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microsoft.com/office/2007/relationships/media" Target="../media/media42.mp3"/><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4.png"/><Relationship Id="rId5" Type="http://schemas.openxmlformats.org/officeDocument/2006/relationships/slideLayout" Target="../slideLayouts/slideLayout14.xml"/><Relationship Id="rId4" Type="http://schemas.openxmlformats.org/officeDocument/2006/relationships/audio" Target="../media/media42.mp3"/></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15.wmf"/><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mp3"/><Relationship Id="rId1" Type="http://schemas.microsoft.com/office/2007/relationships/media" Target="../media/media43.mp3"/><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4.mp3"/><Relationship Id="rId1" Type="http://schemas.microsoft.com/office/2007/relationships/media" Target="../media/media44.mp3"/><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audio" Target="../media/media48.mp3"/><Relationship Id="rId3" Type="http://schemas.microsoft.com/office/2007/relationships/media" Target="../media/media46.mp3"/><Relationship Id="rId7" Type="http://schemas.microsoft.com/office/2007/relationships/media" Target="../media/media48.mp3"/><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audio" Target="../media/media47.mp3"/><Relationship Id="rId5" Type="http://schemas.microsoft.com/office/2007/relationships/media" Target="../media/media47.mp3"/><Relationship Id="rId10" Type="http://schemas.openxmlformats.org/officeDocument/2006/relationships/image" Target="../media/image4.png"/><Relationship Id="rId4" Type="http://schemas.openxmlformats.org/officeDocument/2006/relationships/audio" Target="../media/media46.mp3"/><Relationship Id="rId9"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8" Type="http://schemas.openxmlformats.org/officeDocument/2006/relationships/audio" Target="../media/media52.mp3"/><Relationship Id="rId13" Type="http://schemas.microsoft.com/office/2007/relationships/media" Target="../media/media55.wav"/><Relationship Id="rId3" Type="http://schemas.microsoft.com/office/2007/relationships/media" Target="../media/media50.mp3"/><Relationship Id="rId7" Type="http://schemas.microsoft.com/office/2007/relationships/media" Target="../media/media52.mp3"/><Relationship Id="rId12" Type="http://schemas.openxmlformats.org/officeDocument/2006/relationships/audio" Target="../media/media54.wav"/><Relationship Id="rId2" Type="http://schemas.openxmlformats.org/officeDocument/2006/relationships/audio" Target="../media/media49.mp3"/><Relationship Id="rId16" Type="http://schemas.openxmlformats.org/officeDocument/2006/relationships/image" Target="../media/image4.png"/><Relationship Id="rId1" Type="http://schemas.microsoft.com/office/2007/relationships/media" Target="../media/media49.mp3"/><Relationship Id="rId6" Type="http://schemas.openxmlformats.org/officeDocument/2006/relationships/audio" Target="../media/media51.mp3"/><Relationship Id="rId11" Type="http://schemas.microsoft.com/office/2007/relationships/media" Target="../media/media54.wav"/><Relationship Id="rId5" Type="http://schemas.microsoft.com/office/2007/relationships/media" Target="../media/media51.mp3"/><Relationship Id="rId15" Type="http://schemas.openxmlformats.org/officeDocument/2006/relationships/slideLayout" Target="../slideLayouts/slideLayout14.xml"/><Relationship Id="rId10" Type="http://schemas.openxmlformats.org/officeDocument/2006/relationships/audio" Target="../media/media53.mp3"/><Relationship Id="rId4" Type="http://schemas.openxmlformats.org/officeDocument/2006/relationships/audio" Target="../media/media50.mp3"/><Relationship Id="rId9" Type="http://schemas.microsoft.com/office/2007/relationships/media" Target="../media/media53.mp3"/><Relationship Id="rId14" Type="http://schemas.openxmlformats.org/officeDocument/2006/relationships/audio" Target="../media/media55.wav"/></Relationships>
</file>

<file path=ppt/slides/_rels/slide45.xml.rels><?xml version="1.0" encoding="UTF-8" standalone="yes"?>
<Relationships xmlns="http://schemas.openxmlformats.org/package/2006/relationships"><Relationship Id="rId8" Type="http://schemas.openxmlformats.org/officeDocument/2006/relationships/audio" Target="../media/media59.mp3"/><Relationship Id="rId13" Type="http://schemas.microsoft.com/office/2007/relationships/media" Target="../media/media62.mp3"/><Relationship Id="rId3" Type="http://schemas.microsoft.com/office/2007/relationships/media" Target="../media/media57.mp3"/><Relationship Id="rId7" Type="http://schemas.microsoft.com/office/2007/relationships/media" Target="../media/media59.mp3"/><Relationship Id="rId12" Type="http://schemas.openxmlformats.org/officeDocument/2006/relationships/audio" Target="../media/media61.mp3"/><Relationship Id="rId17" Type="http://schemas.openxmlformats.org/officeDocument/2006/relationships/image" Target="../media/image4.png"/><Relationship Id="rId2" Type="http://schemas.openxmlformats.org/officeDocument/2006/relationships/audio" Target="../media/media56.mp3"/><Relationship Id="rId16" Type="http://schemas.openxmlformats.org/officeDocument/2006/relationships/notesSlide" Target="../notesSlides/notesSlide12.xml"/><Relationship Id="rId1" Type="http://schemas.microsoft.com/office/2007/relationships/media" Target="../media/media56.mp3"/><Relationship Id="rId6" Type="http://schemas.openxmlformats.org/officeDocument/2006/relationships/audio" Target="../media/media58.mp3"/><Relationship Id="rId11" Type="http://schemas.microsoft.com/office/2007/relationships/media" Target="../media/media61.mp3"/><Relationship Id="rId5" Type="http://schemas.microsoft.com/office/2007/relationships/media" Target="../media/media58.mp3"/><Relationship Id="rId15" Type="http://schemas.openxmlformats.org/officeDocument/2006/relationships/slideLayout" Target="../slideLayouts/slideLayout25.xml"/><Relationship Id="rId10" Type="http://schemas.openxmlformats.org/officeDocument/2006/relationships/audio" Target="../media/media60.mp3"/><Relationship Id="rId4" Type="http://schemas.openxmlformats.org/officeDocument/2006/relationships/audio" Target="../media/media57.mp3"/><Relationship Id="rId9" Type="http://schemas.microsoft.com/office/2007/relationships/media" Target="../media/media60.mp3"/><Relationship Id="rId14" Type="http://schemas.openxmlformats.org/officeDocument/2006/relationships/audio" Target="../media/media62.mp3"/></Relationships>
</file>

<file path=ppt/slides/_rels/slide46.xml.rels><?xml version="1.0" encoding="UTF-8" standalone="yes"?>
<Relationships xmlns="http://schemas.openxmlformats.org/package/2006/relationships"><Relationship Id="rId8" Type="http://schemas.openxmlformats.org/officeDocument/2006/relationships/audio" Target="../media/media66.mp3"/><Relationship Id="rId3" Type="http://schemas.microsoft.com/office/2007/relationships/media" Target="../media/media64.mp3"/><Relationship Id="rId7" Type="http://schemas.microsoft.com/office/2007/relationships/media" Target="../media/media66.mp3"/><Relationship Id="rId2" Type="http://schemas.openxmlformats.org/officeDocument/2006/relationships/audio" Target="../media/media63.mp3"/><Relationship Id="rId1" Type="http://schemas.microsoft.com/office/2007/relationships/media" Target="../media/media63.mp3"/><Relationship Id="rId6" Type="http://schemas.openxmlformats.org/officeDocument/2006/relationships/audio" Target="../media/media65.mp3"/><Relationship Id="rId11" Type="http://schemas.openxmlformats.org/officeDocument/2006/relationships/image" Target="../media/image4.png"/><Relationship Id="rId5" Type="http://schemas.microsoft.com/office/2007/relationships/media" Target="../media/media65.mp3"/><Relationship Id="rId10" Type="http://schemas.openxmlformats.org/officeDocument/2006/relationships/notesSlide" Target="../notesSlides/notesSlide13.xml"/><Relationship Id="rId4" Type="http://schemas.openxmlformats.org/officeDocument/2006/relationships/audio" Target="../media/media64.mp3"/><Relationship Id="rId9"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8" Type="http://schemas.microsoft.com/office/2007/relationships/media" Target="../media/media67.mp3"/><Relationship Id="rId13" Type="http://schemas.openxmlformats.org/officeDocument/2006/relationships/audio" Target="../media/media69.mp3"/><Relationship Id="rId18" Type="http://schemas.openxmlformats.org/officeDocument/2006/relationships/slideLayout" Target="../slideLayouts/slideLayout14.xml"/><Relationship Id="rId3" Type="http://schemas.openxmlformats.org/officeDocument/2006/relationships/audio" Target="file:///C:\Users\oa\Desktop\PUCMM.Cur.Espa&#241;olDom\3.VISI&#211;N%20OBJ.1.Fon&#233;tica\Vocalizaci&#243;n2.mp3" TargetMode="External"/><Relationship Id="rId21" Type="http://schemas.openxmlformats.org/officeDocument/2006/relationships/image" Target="../media/image16.jpeg"/><Relationship Id="rId7" Type="http://schemas.openxmlformats.org/officeDocument/2006/relationships/audio" Target="file:///C:\Users\oa\Desktop\PUCMM.Cur.Espa&#241;olDom\3.VISI&#211;N%20OBJ.1.Fon&#233;tica\Elisi&#243;n.ERE.fin.mp3" TargetMode="External"/><Relationship Id="rId12" Type="http://schemas.microsoft.com/office/2007/relationships/media" Target="../media/media69.mp3"/><Relationship Id="rId17" Type="http://schemas.openxmlformats.org/officeDocument/2006/relationships/audio" Target="../media/media71.mp3"/><Relationship Id="rId2" Type="http://schemas.microsoft.com/office/2007/relationships/media" Target="file:///C:\Users\oa\Desktop\PUCMM.Cur.Espa&#241;olDom\3.VISI&#211;N%20OBJ.1.Fon&#233;tica\Vocalizaci&#243;n2.mp3" TargetMode="External"/><Relationship Id="rId16" Type="http://schemas.microsoft.com/office/2007/relationships/media" Target="../media/media71.mp3"/><Relationship Id="rId20" Type="http://schemas.openxmlformats.org/officeDocument/2006/relationships/image" Target="../media/image17.wmf"/><Relationship Id="rId1" Type="http://schemas.openxmlformats.org/officeDocument/2006/relationships/vmlDrawing" Target="../drawings/vmlDrawing2.vml"/><Relationship Id="rId6" Type="http://schemas.microsoft.com/office/2007/relationships/media" Target="file:///C:\Users\oa\Desktop\PUCMM.Cur.Espa&#241;olDom\3.VISI&#211;N%20OBJ.1.Fon&#233;tica\Elisi&#243;n.ERE.fin.mp3" TargetMode="External"/><Relationship Id="rId11" Type="http://schemas.openxmlformats.org/officeDocument/2006/relationships/audio" Target="../media/media68.mp3"/><Relationship Id="rId24" Type="http://schemas.openxmlformats.org/officeDocument/2006/relationships/image" Target="../media/image19.jpeg"/><Relationship Id="rId5" Type="http://schemas.openxmlformats.org/officeDocument/2006/relationships/audio" Target="file:///C:\Users\oa\Desktop\PUCMM.Cur.Espa&#241;olDom\3.VISI&#211;N%20OBJ.1.Fon&#233;tica\TranpoLte.COLTO.mp3" TargetMode="External"/><Relationship Id="rId15" Type="http://schemas.openxmlformats.org/officeDocument/2006/relationships/audio" Target="../media/media70.mp3"/><Relationship Id="rId23" Type="http://schemas.openxmlformats.org/officeDocument/2006/relationships/image" Target="../media/image4.png"/><Relationship Id="rId10" Type="http://schemas.microsoft.com/office/2007/relationships/media" Target="../media/media68.mp3"/><Relationship Id="rId19" Type="http://schemas.openxmlformats.org/officeDocument/2006/relationships/oleObject" Target="../embeddings/oleObject2.bin"/><Relationship Id="rId4" Type="http://schemas.microsoft.com/office/2007/relationships/media" Target="file:///C:\Users\oa\Desktop\PUCMM.Cur.Espa&#241;olDom\3.VISI&#211;N%20OBJ.1.Fon&#233;tica\TranpoLte.COLTO.mp3" TargetMode="External"/><Relationship Id="rId9" Type="http://schemas.openxmlformats.org/officeDocument/2006/relationships/audio" Target="../media/media67.mp3"/><Relationship Id="rId14" Type="http://schemas.microsoft.com/office/2007/relationships/media" Target="../media/media70.mp3"/><Relationship Id="rId22"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2.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5.jpe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microsoft.com/office/2007/relationships/media" Target="../media/media73.mp3"/><Relationship Id="rId7" Type="http://schemas.openxmlformats.org/officeDocument/2006/relationships/image" Target="../media/image4.png"/><Relationship Id="rId2" Type="http://schemas.openxmlformats.org/officeDocument/2006/relationships/audio" Target="../media/media72.mp3"/><Relationship Id="rId1" Type="http://schemas.microsoft.com/office/2007/relationships/media" Target="../media/media72.mp3"/><Relationship Id="rId6" Type="http://schemas.openxmlformats.org/officeDocument/2006/relationships/image" Target="../media/image20.jpeg"/><Relationship Id="rId5" Type="http://schemas.openxmlformats.org/officeDocument/2006/relationships/slideLayout" Target="../slideLayouts/slideLayout14.xml"/><Relationship Id="rId4" Type="http://schemas.openxmlformats.org/officeDocument/2006/relationships/audio" Target="../media/media73.mp3"/></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8" Type="http://schemas.openxmlformats.org/officeDocument/2006/relationships/audio" Target="../media/media77.mp3"/><Relationship Id="rId13" Type="http://schemas.openxmlformats.org/officeDocument/2006/relationships/slideLayout" Target="../slideLayouts/slideLayout14.xml"/><Relationship Id="rId3" Type="http://schemas.microsoft.com/office/2007/relationships/media" Target="../media/media75.mp3"/><Relationship Id="rId7" Type="http://schemas.microsoft.com/office/2007/relationships/media" Target="../media/media77.mp3"/><Relationship Id="rId12" Type="http://schemas.openxmlformats.org/officeDocument/2006/relationships/audio" Target="../media/media79.mp3"/><Relationship Id="rId2" Type="http://schemas.openxmlformats.org/officeDocument/2006/relationships/audio" Target="../media/media74.mp3"/><Relationship Id="rId1" Type="http://schemas.microsoft.com/office/2007/relationships/media" Target="../media/media74.mp3"/><Relationship Id="rId6" Type="http://schemas.openxmlformats.org/officeDocument/2006/relationships/audio" Target="../media/media76.mp3"/><Relationship Id="rId11" Type="http://schemas.microsoft.com/office/2007/relationships/media" Target="../media/media79.mp3"/><Relationship Id="rId5" Type="http://schemas.microsoft.com/office/2007/relationships/media" Target="../media/media76.mp3"/><Relationship Id="rId10" Type="http://schemas.openxmlformats.org/officeDocument/2006/relationships/audio" Target="../media/media78.mp3"/><Relationship Id="rId4" Type="http://schemas.openxmlformats.org/officeDocument/2006/relationships/audio" Target="../media/media75.mp3"/><Relationship Id="rId9" Type="http://schemas.microsoft.com/office/2007/relationships/media" Target="../media/media78.mp3"/><Relationship Id="rId1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audio" Target="../media/media80.mp3"/><Relationship Id="rId1" Type="http://schemas.microsoft.com/office/2007/relationships/media" Target="../media/media80.mp3"/><Relationship Id="rId5" Type="http://schemas.openxmlformats.org/officeDocument/2006/relationships/image" Target="../media/image4.png"/><Relationship Id="rId4" Type="http://schemas.openxmlformats.org/officeDocument/2006/relationships/image" Target="../media/image21.emf"/></Relationships>
</file>

<file path=ppt/slides/_rels/slide54.xml.rels><?xml version="1.0" encoding="UTF-8" standalone="yes"?>
<Relationships xmlns="http://schemas.openxmlformats.org/package/2006/relationships"><Relationship Id="rId8" Type="http://schemas.openxmlformats.org/officeDocument/2006/relationships/image" Target="../media/image22.emf"/><Relationship Id="rId3" Type="http://schemas.microsoft.com/office/2007/relationships/media" Target="../media/media82.mp3"/><Relationship Id="rId7" Type="http://schemas.openxmlformats.org/officeDocument/2006/relationships/slideLayout" Target="../slideLayouts/slideLayout45.xml"/><Relationship Id="rId2" Type="http://schemas.openxmlformats.org/officeDocument/2006/relationships/audio" Target="../media/media81.mp3"/><Relationship Id="rId1" Type="http://schemas.microsoft.com/office/2007/relationships/media" Target="../media/media81.mp3"/><Relationship Id="rId6" Type="http://schemas.openxmlformats.org/officeDocument/2006/relationships/audio" Target="../media/media83.mp3"/><Relationship Id="rId5" Type="http://schemas.microsoft.com/office/2007/relationships/media" Target="../media/media83.mp3"/><Relationship Id="rId4" Type="http://schemas.openxmlformats.org/officeDocument/2006/relationships/audio" Target="../media/media82.mp3"/><Relationship Id="rId9" Type="http://schemas.openxmlformats.org/officeDocument/2006/relationships/image" Target="../media/image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85.mp3"/><Relationship Id="rId7" Type="http://schemas.openxmlformats.org/officeDocument/2006/relationships/slideLayout" Target="../slideLayouts/slideLayout14.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audio" Target="../media/media86.mp3"/><Relationship Id="rId11" Type="http://schemas.openxmlformats.org/officeDocument/2006/relationships/image" Target="../media/image4.png"/><Relationship Id="rId5" Type="http://schemas.microsoft.com/office/2007/relationships/media" Target="../media/media86.mp3"/><Relationship Id="rId10" Type="http://schemas.openxmlformats.org/officeDocument/2006/relationships/image" Target="../media/image25.png"/><Relationship Id="rId4" Type="http://schemas.openxmlformats.org/officeDocument/2006/relationships/audio" Target="../media/media85.mp3"/><Relationship Id="rId9" Type="http://schemas.openxmlformats.org/officeDocument/2006/relationships/image" Target="../media/image2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media" Target="../media/media85.mp3"/><Relationship Id="rId7" Type="http://schemas.openxmlformats.org/officeDocument/2006/relationships/slideLayout" Target="../slideLayouts/slideLayout14.xml"/><Relationship Id="rId2" Type="http://schemas.openxmlformats.org/officeDocument/2006/relationships/audio" Target="../media/media84.mp3"/><Relationship Id="rId1" Type="http://schemas.microsoft.com/office/2007/relationships/media" Target="../media/media84.mp3"/><Relationship Id="rId6" Type="http://schemas.openxmlformats.org/officeDocument/2006/relationships/audio" Target="../media/media86.mp3"/><Relationship Id="rId11" Type="http://schemas.openxmlformats.org/officeDocument/2006/relationships/image" Target="../media/image4.png"/><Relationship Id="rId5" Type="http://schemas.microsoft.com/office/2007/relationships/media" Target="../media/media86.mp3"/><Relationship Id="rId10" Type="http://schemas.openxmlformats.org/officeDocument/2006/relationships/image" Target="../media/image25.png"/><Relationship Id="rId4" Type="http://schemas.openxmlformats.org/officeDocument/2006/relationships/audio" Target="../media/media85.mp3"/><Relationship Id="rId9" Type="http://schemas.openxmlformats.org/officeDocument/2006/relationships/image" Target="../media/image24.png"/></Relationships>
</file>

<file path=ppt/slides/_rels/slide59.xml.rels><?xml version="1.0" encoding="UTF-8" standalone="yes"?>
<Relationships xmlns="http://schemas.openxmlformats.org/package/2006/relationships"><Relationship Id="rId8" Type="http://schemas.openxmlformats.org/officeDocument/2006/relationships/audio" Target="../media/media90.mp3"/><Relationship Id="rId13" Type="http://schemas.microsoft.com/office/2007/relationships/media" Target="../media/media93.mp3"/><Relationship Id="rId3" Type="http://schemas.microsoft.com/office/2007/relationships/media" Target="../media/media88.mp3"/><Relationship Id="rId7" Type="http://schemas.microsoft.com/office/2007/relationships/media" Target="../media/media90.mp3"/><Relationship Id="rId12" Type="http://schemas.openxmlformats.org/officeDocument/2006/relationships/audio" Target="../media/media92.mp3"/><Relationship Id="rId17" Type="http://schemas.openxmlformats.org/officeDocument/2006/relationships/image" Target="../media/image4.png"/><Relationship Id="rId2" Type="http://schemas.openxmlformats.org/officeDocument/2006/relationships/audio" Target="../media/media87.mp3"/><Relationship Id="rId16" Type="http://schemas.openxmlformats.org/officeDocument/2006/relationships/notesSlide" Target="../notesSlides/notesSlide17.xml"/><Relationship Id="rId1" Type="http://schemas.microsoft.com/office/2007/relationships/media" Target="../media/media87.mp3"/><Relationship Id="rId6" Type="http://schemas.openxmlformats.org/officeDocument/2006/relationships/audio" Target="../media/media89.mp3"/><Relationship Id="rId11" Type="http://schemas.microsoft.com/office/2007/relationships/media" Target="../media/media92.mp3"/><Relationship Id="rId5" Type="http://schemas.microsoft.com/office/2007/relationships/media" Target="../media/media89.mp3"/><Relationship Id="rId15" Type="http://schemas.openxmlformats.org/officeDocument/2006/relationships/slideLayout" Target="../slideLayouts/slideLayout14.xml"/><Relationship Id="rId10" Type="http://schemas.openxmlformats.org/officeDocument/2006/relationships/audio" Target="../media/media91.mp3"/><Relationship Id="rId4" Type="http://schemas.openxmlformats.org/officeDocument/2006/relationships/audio" Target="../media/media88.mp3"/><Relationship Id="rId9" Type="http://schemas.microsoft.com/office/2007/relationships/media" Target="../media/media91.mp3"/><Relationship Id="rId14" Type="http://schemas.openxmlformats.org/officeDocument/2006/relationships/audio" Target="../media/media93.mp3"/></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audio" Target="../media/media97.mp3"/><Relationship Id="rId3" Type="http://schemas.microsoft.com/office/2007/relationships/media" Target="../media/media95.mp3"/><Relationship Id="rId7" Type="http://schemas.microsoft.com/office/2007/relationships/media" Target="../media/media97.mp3"/><Relationship Id="rId2" Type="http://schemas.openxmlformats.org/officeDocument/2006/relationships/audio" Target="../media/media94.mp3"/><Relationship Id="rId1" Type="http://schemas.microsoft.com/office/2007/relationships/media" Target="../media/media94.mp3"/><Relationship Id="rId6" Type="http://schemas.openxmlformats.org/officeDocument/2006/relationships/audio" Target="../media/media96.mp3"/><Relationship Id="rId11" Type="http://schemas.openxmlformats.org/officeDocument/2006/relationships/image" Target="../media/image4.png"/><Relationship Id="rId5" Type="http://schemas.microsoft.com/office/2007/relationships/media" Target="../media/media96.mp3"/><Relationship Id="rId10" Type="http://schemas.openxmlformats.org/officeDocument/2006/relationships/notesSlide" Target="../notesSlides/notesSlide18.xml"/><Relationship Id="rId4" Type="http://schemas.openxmlformats.org/officeDocument/2006/relationships/audio" Target="../media/media95.mp3"/><Relationship Id="rId9"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8" Type="http://schemas.openxmlformats.org/officeDocument/2006/relationships/audio" Target="../media/media101.mp3"/><Relationship Id="rId3" Type="http://schemas.microsoft.com/office/2007/relationships/media" Target="../media/media99.mp3"/><Relationship Id="rId7" Type="http://schemas.microsoft.com/office/2007/relationships/media" Target="../media/media101.mp3"/><Relationship Id="rId12" Type="http://schemas.openxmlformats.org/officeDocument/2006/relationships/image" Target="../media/image4.png"/><Relationship Id="rId2" Type="http://schemas.openxmlformats.org/officeDocument/2006/relationships/audio" Target="../media/media98.mp3"/><Relationship Id="rId1" Type="http://schemas.microsoft.com/office/2007/relationships/media" Target="../media/media98.mp3"/><Relationship Id="rId6" Type="http://schemas.openxmlformats.org/officeDocument/2006/relationships/audio" Target="../media/media100.mp3"/><Relationship Id="rId11" Type="http://schemas.openxmlformats.org/officeDocument/2006/relationships/slideLayout" Target="../slideLayouts/slideLayout14.xml"/><Relationship Id="rId5" Type="http://schemas.microsoft.com/office/2007/relationships/media" Target="../media/media100.mp3"/><Relationship Id="rId10" Type="http://schemas.openxmlformats.org/officeDocument/2006/relationships/audio" Target="../media/media102.mp3"/><Relationship Id="rId4" Type="http://schemas.openxmlformats.org/officeDocument/2006/relationships/audio" Target="../media/media99.mp3"/><Relationship Id="rId9" Type="http://schemas.microsoft.com/office/2007/relationships/media" Target="../media/media102.mp3"/></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3.mp3"/><Relationship Id="rId1" Type="http://schemas.microsoft.com/office/2007/relationships/media" Target="../media/media103.mp3"/><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microsoft.com/office/2007/relationships/media" Target="../media/media105.mp3"/><Relationship Id="rId7" Type="http://schemas.openxmlformats.org/officeDocument/2006/relationships/image" Target="../media/image4.png"/><Relationship Id="rId2" Type="http://schemas.openxmlformats.org/officeDocument/2006/relationships/audio" Target="../media/media104.mp3"/><Relationship Id="rId1" Type="http://schemas.microsoft.com/office/2007/relationships/media" Target="../media/media104.mp3"/><Relationship Id="rId6" Type="http://schemas.openxmlformats.org/officeDocument/2006/relationships/notesSlide" Target="../notesSlides/notesSlide20.xml"/><Relationship Id="rId5" Type="http://schemas.openxmlformats.org/officeDocument/2006/relationships/slideLayout" Target="../slideLayouts/slideLayout14.xml"/><Relationship Id="rId4" Type="http://schemas.openxmlformats.org/officeDocument/2006/relationships/audio" Target="../media/media105.mp3"/></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06.mp4"/><Relationship Id="rId1" Type="http://schemas.microsoft.com/office/2007/relationships/media" Target="../media/media106.mp4"/><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audio" Target="../media/media10.mp3"/><Relationship Id="rId3" Type="http://schemas.microsoft.com/office/2007/relationships/media" Target="../media/media8.mp3"/><Relationship Id="rId7" Type="http://schemas.microsoft.com/office/2007/relationships/media" Target="../media/media10.mp3"/><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11" Type="http://schemas.openxmlformats.org/officeDocument/2006/relationships/image" Target="../media/image4.png"/><Relationship Id="rId5" Type="http://schemas.microsoft.com/office/2007/relationships/media" Target="../media/media9.mp3"/><Relationship Id="rId10" Type="http://schemas.openxmlformats.org/officeDocument/2006/relationships/notesSlide" Target="../notesSlides/notesSlide2.xml"/><Relationship Id="rId4" Type="http://schemas.openxmlformats.org/officeDocument/2006/relationships/audio" Target="../media/media8.mp3"/><Relationship Id="rId9"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516216" y="6407944"/>
            <a:ext cx="2131056"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1A34889C-5690-4A88-AC49-83D4FFA4AD70}"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sábado, 21 de noviembre de 2020</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0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5" name="Content Placeholder 1">
            <a:extLst>
              <a:ext uri="{FF2B5EF4-FFF2-40B4-BE49-F238E27FC236}">
                <a16:creationId xmlns:a16="http://schemas.microsoft.com/office/drawing/2014/main" id="{9834BCE9-9E9D-4738-8557-04851DAC9456}"/>
              </a:ext>
            </a:extLst>
          </p:cNvPr>
          <p:cNvSpPr txBox="1">
            <a:spLocks/>
          </p:cNvSpPr>
          <p:nvPr/>
        </p:nvSpPr>
        <p:spPr>
          <a:xfrm>
            <a:off x="515064" y="1076325"/>
            <a:ext cx="8113872" cy="4705350"/>
          </a:xfrm>
          <a:prstGeom prst="rect">
            <a:avLst/>
          </a:prstGeom>
          <a:solidFill>
            <a:schemeClr val="bg1"/>
          </a:solidFill>
          <a:ln w="28575">
            <a:solidFill>
              <a:srgbClr val="0000FF"/>
            </a:solidFill>
            <a:prstDash val="dash"/>
          </a:ln>
          <a:effectLst>
            <a:innerShdw blurRad="114300">
              <a:prstClr val="black"/>
            </a:innerShdw>
          </a:effectLst>
        </p:spPr>
        <p:txBody>
          <a:bodyPr vert="horz">
            <a:normAutofit fontScale="9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ctr" defTabSz="914400" rtl="0" eaLnBrk="1" fontAlgn="auto" latinLnBrk="0" hangingPunct="1">
              <a:lnSpc>
                <a:spcPts val="1500"/>
              </a:lnSpc>
              <a:spcBef>
                <a:spcPts val="0"/>
              </a:spcBef>
              <a:spcAft>
                <a:spcPts val="0"/>
              </a:spcAft>
              <a:buClr>
                <a:srgbClr val="2DA2BF"/>
              </a:buClr>
              <a:buSzPct val="68000"/>
              <a:buFont typeface="Wingdings 3"/>
              <a:buNone/>
              <a:tabLst/>
              <a:defRPr/>
            </a:pPr>
            <a:endParaRPr kumimoji="0" lang="es-ES" sz="10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365760" marR="0" lvl="0" indent="-256032" algn="ctr" defTabSz="914400" rtl="0" eaLnBrk="1" fontAlgn="auto" latinLnBrk="0" hangingPunct="1">
              <a:lnSpc>
                <a:spcPct val="100000"/>
              </a:lnSpc>
              <a:spcBef>
                <a:spcPts val="0"/>
              </a:spcBef>
              <a:spcAft>
                <a:spcPts val="600"/>
              </a:spcAft>
              <a:buClr>
                <a:srgbClr val="2DA2BF"/>
              </a:buClr>
              <a:buSzPct val="68000"/>
              <a:buFont typeface="Wingdings 3"/>
              <a:buNone/>
              <a:tabLst/>
              <a:defRPr/>
            </a:pPr>
            <a:endParaRPr kumimoji="0" lang="es-ES" sz="19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auto" latinLnBrk="0" hangingPunct="1">
              <a:lnSpc>
                <a:spcPts val="4000"/>
              </a:lnSpc>
              <a:spcBef>
                <a:spcPts val="600"/>
              </a:spcBef>
              <a:spcAft>
                <a:spcPct val="0"/>
              </a:spcAft>
              <a:buClrTx/>
              <a:buSzTx/>
              <a:buFont typeface="Wingdings 3"/>
              <a:buNone/>
              <a:tabLst/>
              <a:defRPr/>
            </a:pPr>
            <a:r>
              <a:rPr kumimoji="0" lang="es-ES" sz="4300" b="1" i="0" u="none" strike="noStrike" kern="1200" cap="none" spc="300" normalizeH="0" baseline="0" noProof="0" dirty="0">
                <a:ln w="9525">
                  <a:solidFill>
                    <a:prstClr val="white"/>
                  </a:solidFill>
                  <a:prstDash val="solid"/>
                </a:ln>
                <a:solidFill>
                  <a:srgbClr val="000066"/>
                </a:solidFill>
                <a:effectLst>
                  <a:outerShdw blurRad="12700" dist="38100" dir="2700000" algn="tl" rotWithShape="0">
                    <a:srgbClr val="474B78">
                      <a:lumMod val="60000"/>
                      <a:lumOff val="40000"/>
                    </a:srgbClr>
                  </a:outerShdw>
                </a:effectLst>
                <a:uLnTx/>
                <a:uFillTx/>
                <a:latin typeface="Times New Roman" panose="02020603050405020304" pitchFamily="18" charset="0"/>
                <a:ea typeface="+mn-ea"/>
                <a:cs typeface="Times New Roman" panose="02020603050405020304" pitchFamily="18" charset="0"/>
              </a:rPr>
              <a:t>¿Existe </a:t>
            </a:r>
            <a:r>
              <a:rPr kumimoji="0" lang="es-ES" sz="4300" b="1" i="0" u="sng" strike="noStrike" kern="1200" cap="none" spc="300" normalizeH="0" baseline="0" noProof="0" dirty="0">
                <a:ln w="9525">
                  <a:solidFill>
                    <a:prstClr val="white"/>
                  </a:solidFill>
                  <a:prstDash val="solid"/>
                </a:ln>
                <a:solidFill>
                  <a:srgbClr val="000066"/>
                </a:solidFill>
                <a:effectLst>
                  <a:outerShdw blurRad="12700" dist="38100" dir="2700000" algn="tl" rotWithShape="0">
                    <a:srgbClr val="474B78">
                      <a:lumMod val="60000"/>
                      <a:lumOff val="40000"/>
                    </a:srgbClr>
                  </a:outerShdw>
                </a:effectLst>
                <a:uLnTx/>
                <a:uFillTx/>
                <a:latin typeface="Times New Roman" panose="02020603050405020304" pitchFamily="18" charset="0"/>
                <a:ea typeface="+mn-ea"/>
                <a:cs typeface="Times New Roman" panose="02020603050405020304" pitchFamily="18" charset="0"/>
              </a:rPr>
              <a:t>un</a:t>
            </a:r>
            <a:r>
              <a:rPr kumimoji="0" lang="es-ES" sz="4300" b="1" i="0" u="none" strike="noStrike" kern="1200" cap="none" spc="300" normalizeH="0" baseline="0" noProof="0" dirty="0">
                <a:ln w="9525">
                  <a:solidFill>
                    <a:prstClr val="white"/>
                  </a:solidFill>
                  <a:prstDash val="solid"/>
                </a:ln>
                <a:solidFill>
                  <a:srgbClr val="000066"/>
                </a:solidFill>
                <a:effectLst>
                  <a:outerShdw blurRad="12700" dist="38100" dir="2700000" algn="tl" rotWithShape="0">
                    <a:srgbClr val="474B78">
                      <a:lumMod val="60000"/>
                      <a:lumOff val="40000"/>
                    </a:srgbClr>
                  </a:outerShdw>
                </a:effectLst>
                <a:uLnTx/>
                <a:uFillTx/>
                <a:latin typeface="Times New Roman" panose="02020603050405020304" pitchFamily="18" charset="0"/>
                <a:ea typeface="+mn-ea"/>
                <a:cs typeface="Times New Roman" panose="02020603050405020304" pitchFamily="18" charset="0"/>
              </a:rPr>
              <a:t> español antillano?</a:t>
            </a:r>
          </a:p>
          <a:p>
            <a:pPr marL="365760" marR="0" lvl="0" indent="-256032" algn="ctr" defTabSz="914400" rtl="0" eaLnBrk="1" fontAlgn="auto" latinLnBrk="0" hangingPunct="1">
              <a:lnSpc>
                <a:spcPct val="100000"/>
              </a:lnSpc>
              <a:spcBef>
                <a:spcPts val="1200"/>
              </a:spcBef>
              <a:spcAft>
                <a:spcPts val="600"/>
              </a:spcAft>
              <a:buClr>
                <a:srgbClr val="2DA2BF"/>
              </a:buClr>
              <a:buSzPct val="68000"/>
              <a:buFont typeface="Wingdings 3"/>
              <a:buNone/>
              <a:tabLst/>
              <a:defRPr/>
            </a:pPr>
            <a:endParaRPr kumimoji="0" lang="es-ES" sz="2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365760" marR="0" lvl="0" indent="-256032" algn="ctr" defTabSz="914400" rtl="0" eaLnBrk="1" fontAlgn="auto" latinLnBrk="0" hangingPunct="1">
              <a:lnSpc>
                <a:spcPct val="100000"/>
              </a:lnSpc>
              <a:spcBef>
                <a:spcPts val="1200"/>
              </a:spcBef>
              <a:spcAft>
                <a:spcPts val="600"/>
              </a:spcAft>
              <a:buClr>
                <a:srgbClr val="2DA2BF"/>
              </a:buClr>
              <a:buSzPct val="68000"/>
              <a:buFont typeface="Wingdings 3"/>
              <a:buNone/>
              <a:tabLst/>
              <a:defRPr/>
            </a:pPr>
            <a:endParaRPr kumimoji="0" lang="es-ES" sz="2600" b="1"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365760" marR="0" lvl="0" indent="-256032" algn="ctr" defTabSz="914400" rtl="0" eaLnBrk="1" fontAlgn="auto" latinLnBrk="0" hangingPunct="1">
              <a:lnSpc>
                <a:spcPts val="2500"/>
              </a:lnSpc>
              <a:spcBef>
                <a:spcPts val="0"/>
              </a:spcBef>
              <a:spcAft>
                <a:spcPts val="600"/>
              </a:spcAft>
              <a:buClr>
                <a:srgbClr val="2DA2BF"/>
              </a:buClr>
              <a:buSzPct val="68000"/>
              <a:buFont typeface="Wingdings 3"/>
              <a:buNone/>
              <a:tabLst/>
              <a:defRPr/>
            </a:pPr>
            <a:r>
              <a:rPr kumimoji="0" lang="en-US" sz="3500" b="0" i="0" u="none" strike="noStrike" kern="1200" cap="none" spc="0" normalizeH="0" baseline="0" noProof="0" dirty="0">
                <a:ln>
                  <a:noFill/>
                </a:ln>
                <a:solidFill>
                  <a:srgbClr val="3604EE"/>
                </a:solidFill>
                <a:effectLst/>
                <a:uLnTx/>
                <a:uFillTx/>
                <a:latin typeface="Times New Roman" pitchFamily="18" charset="0"/>
                <a:ea typeface="+mn-ea"/>
                <a:cs typeface="Times New Roman" pitchFamily="18" charset="0"/>
              </a:rPr>
              <a:t>O</a:t>
            </a:r>
            <a:r>
              <a:rPr kumimoji="0" lang="en-US" sz="35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rlando Alba</a:t>
            </a:r>
          </a:p>
          <a:p>
            <a:pPr marL="365760" marR="0" lvl="0" indent="-256032" algn="ctr" defTabSz="914400" rtl="0" eaLnBrk="1" fontAlgn="auto" latinLnBrk="0" hangingPunct="1">
              <a:lnSpc>
                <a:spcPts val="2500"/>
              </a:lnSpc>
              <a:spcBef>
                <a:spcPts val="0"/>
              </a:spcBef>
              <a:spcAft>
                <a:spcPts val="0"/>
              </a:spcAft>
              <a:buClr>
                <a:srgbClr val="2DA2BF"/>
              </a:buClr>
              <a:buSzPct val="68000"/>
              <a:buFont typeface="Wingdings 3"/>
              <a:buNone/>
              <a:tabLst/>
              <a:defRPr/>
            </a:pPr>
            <a:r>
              <a:rPr kumimoji="0" lang="en-US" sz="2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PUCMM (1974-1991) – BYU (1991-2018)</a:t>
            </a:r>
          </a:p>
          <a:p>
            <a:pPr marL="365760" marR="0" lvl="0" indent="-256032" algn="ctr" defTabSz="914400" rtl="0" eaLnBrk="1" fontAlgn="auto" latinLnBrk="0" hangingPunct="1">
              <a:lnSpc>
                <a:spcPct val="100000"/>
              </a:lnSpc>
              <a:spcBef>
                <a:spcPts val="0"/>
              </a:spcBef>
              <a:spcAft>
                <a:spcPts val="0"/>
              </a:spcAft>
              <a:buClr>
                <a:srgbClr val="2DA2BF"/>
              </a:buClr>
              <a:buSzPct val="68000"/>
              <a:buFont typeface="Wingdings 3"/>
              <a:buNone/>
              <a:tabLst/>
              <a:defRPr/>
            </a:pPr>
            <a:endParaRPr kumimoji="0" lang="en-US" sz="26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365760" marR="0" lvl="0" indent="-256032" algn="ctr" defTabSz="914400" rtl="0" eaLnBrk="1" fontAlgn="auto" latinLnBrk="0" hangingPunct="1">
              <a:lnSpc>
                <a:spcPct val="100000"/>
              </a:lnSpc>
              <a:spcBef>
                <a:spcPts val="0"/>
              </a:spcBef>
              <a:spcAft>
                <a:spcPts val="0"/>
              </a:spcAft>
              <a:buClr>
                <a:srgbClr val="2DA2BF"/>
              </a:buClr>
              <a:buSzPct val="68000"/>
              <a:buFont typeface="Wingdings 3"/>
              <a:buNone/>
              <a:tabLst/>
              <a:defRPr/>
            </a:pPr>
            <a:endParaRPr kumimoji="0" lang="en-US" sz="2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256032" algn="ctr" defTabSz="914400" rtl="0" eaLnBrk="1" fontAlgn="auto" latinLnBrk="0" hangingPunct="1">
              <a:lnSpc>
                <a:spcPts val="2200"/>
              </a:lnSpc>
              <a:spcBef>
                <a:spcPts val="0"/>
              </a:spcBef>
              <a:spcAft>
                <a:spcPts val="0"/>
              </a:spcAft>
              <a:buClr>
                <a:srgbClr val="2DA2BF"/>
              </a:buClr>
              <a:buSzPct val="68000"/>
              <a:buFont typeface="Wingdings 3"/>
              <a:buNone/>
              <a:tabLst/>
              <a:defRPr/>
            </a:pPr>
            <a:r>
              <a:rPr kumimoji="0" lang="es-ES" sz="19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Ponencia plenaria presentada en el </a:t>
            </a:r>
            <a:r>
              <a:rPr kumimoji="0" lang="es-ES" sz="1900" b="0" i="1"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Congreso Retorno al español del Caribe -</a:t>
            </a:r>
            <a:r>
              <a:rPr lang="es-ES"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REALEC 2020. Organizado por Ana Margarita Haché de </a:t>
            </a:r>
            <a:r>
              <a:rPr lang="es-ES" sz="1900"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Yunén</a:t>
            </a:r>
            <a:r>
              <a:rPr lang="es-ES"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de la Pontificia Universidad Católica Madre y Maestra, y Erik Willis, de la Universidad de Indiana.</a:t>
            </a:r>
            <a:endParaRPr kumimoji="0" lang="es-ES" sz="19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a:p>
            <a:pPr marL="365760" marR="0" lvl="0" indent="-256032" algn="ctr" defTabSz="914400" rtl="0" eaLnBrk="1" fontAlgn="auto" latinLnBrk="0" hangingPunct="1">
              <a:lnSpc>
                <a:spcPts val="2200"/>
              </a:lnSpc>
              <a:spcBef>
                <a:spcPts val="0"/>
              </a:spcBef>
              <a:spcAft>
                <a:spcPts val="0"/>
              </a:spcAft>
              <a:buClr>
                <a:srgbClr val="2DA2BF"/>
              </a:buClr>
              <a:buSzPct val="68000"/>
              <a:buFont typeface="Wingdings 3"/>
              <a:buNone/>
              <a:tabLst/>
              <a:defRPr/>
            </a:pPr>
            <a:r>
              <a:rPr kumimoji="0" lang="es-ES" sz="19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rPr>
              <a:t>PUCMM – Santiago, República Dominicana, 4-7 de noviembre de 2020.</a:t>
            </a:r>
            <a:endParaRPr kumimoji="0" lang="en-US" sz="1900" b="0"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206028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iterate type="lt">
                                    <p:tmPct val="10000"/>
                                  </p:iterate>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par>
                          <p:cTn id="9" fill="hold">
                            <p:stCondLst>
                              <p:cond delay="3500"/>
                            </p:stCondLst>
                            <p:childTnLst>
                              <p:par>
                                <p:cTn id="10" presetID="16" presetClass="entr" presetSubtype="37" fill="hold" nodeType="afterEffect">
                                  <p:stCondLst>
                                    <p:cond delay="0"/>
                                  </p:stCondLst>
                                  <p:iterate type="wd">
                                    <p:tmPct val="10000"/>
                                  </p:iterate>
                                  <p:childTnLst>
                                    <p:set>
                                      <p:cBhvr>
                                        <p:cTn id="11" dur="1" fill="hold">
                                          <p:stCondLst>
                                            <p:cond delay="0"/>
                                          </p:stCondLst>
                                        </p:cTn>
                                        <p:tgtEl>
                                          <p:spTgt spid="5">
                                            <p:txEl>
                                              <p:pRg st="5" end="5"/>
                                            </p:txEl>
                                          </p:spTgt>
                                        </p:tgtEl>
                                        <p:attrNameLst>
                                          <p:attrName>style.visibility</p:attrName>
                                        </p:attrNameLst>
                                      </p:cBhvr>
                                      <p:to>
                                        <p:strVal val="visible"/>
                                      </p:to>
                                    </p:set>
                                    <p:animEffect transition="in" filter="barn(outVertical)">
                                      <p:cBhvr>
                                        <p:cTn id="12" dur="500"/>
                                        <p:tgtEl>
                                          <p:spTgt spid="5">
                                            <p:txEl>
                                              <p:pRg st="5" end="5"/>
                                            </p:txEl>
                                          </p:spTgt>
                                        </p:tgtEl>
                                      </p:cBhvr>
                                    </p:animEffect>
                                  </p:childTnLst>
                                </p:cTn>
                              </p:par>
                            </p:childTnLst>
                          </p:cTn>
                        </p:par>
                        <p:par>
                          <p:cTn id="13" fill="hold">
                            <p:stCondLst>
                              <p:cond delay="4050"/>
                            </p:stCondLst>
                            <p:childTnLst>
                              <p:par>
                                <p:cTn id="14" presetID="16" presetClass="entr" presetSubtype="37" fill="hold" nodeType="afterEffect">
                                  <p:stCondLst>
                                    <p:cond delay="0"/>
                                  </p:stCondLst>
                                  <p:iterate type="wd">
                                    <p:tmPct val="10000"/>
                                  </p:iterate>
                                  <p:childTnLst>
                                    <p:set>
                                      <p:cBhvr>
                                        <p:cTn id="15" dur="1" fill="hold">
                                          <p:stCondLst>
                                            <p:cond delay="0"/>
                                          </p:stCondLst>
                                        </p:cTn>
                                        <p:tgtEl>
                                          <p:spTgt spid="5">
                                            <p:txEl>
                                              <p:pRg st="6" end="6"/>
                                            </p:txEl>
                                          </p:spTgt>
                                        </p:tgtEl>
                                        <p:attrNameLst>
                                          <p:attrName>style.visibility</p:attrName>
                                        </p:attrNameLst>
                                      </p:cBhvr>
                                      <p:to>
                                        <p:strVal val="visible"/>
                                      </p:to>
                                    </p:set>
                                    <p:animEffect transition="in" filter="barn(outVertical)">
                                      <p:cBhvr>
                                        <p:cTn id="16" dur="500"/>
                                        <p:tgtEl>
                                          <p:spTgt spid="5">
                                            <p:txEl>
                                              <p:pRg st="6" end="6"/>
                                            </p:txEl>
                                          </p:spTgt>
                                        </p:tgtEl>
                                      </p:cBhvr>
                                    </p:animEffect>
                                  </p:childTnLst>
                                </p:cTn>
                              </p:par>
                            </p:childTnLst>
                          </p:cTn>
                        </p:par>
                        <p:par>
                          <p:cTn id="17" fill="hold">
                            <p:stCondLst>
                              <p:cond delay="4950"/>
                            </p:stCondLst>
                            <p:childTnLst>
                              <p:par>
                                <p:cTn id="18" presetID="16" presetClass="entr" presetSubtype="37" fill="hold" nodeType="afterEffect">
                                  <p:stCondLst>
                                    <p:cond delay="0"/>
                                  </p:stCondLst>
                                  <p:iterate type="wd">
                                    <p:tmPct val="10000"/>
                                  </p:iterate>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arn(outVertical)">
                                      <p:cBhvr>
                                        <p:cTn id="20" dur="500"/>
                                        <p:tgtEl>
                                          <p:spTgt spid="5">
                                            <p:txEl>
                                              <p:pRg st="9" end="9"/>
                                            </p:txEl>
                                          </p:spTgt>
                                        </p:tgtEl>
                                      </p:cBhvr>
                                    </p:animEffect>
                                  </p:childTnLst>
                                </p:cTn>
                              </p:par>
                            </p:childTnLst>
                          </p:cTn>
                        </p:par>
                        <p:par>
                          <p:cTn id="21" fill="hold">
                            <p:stCondLst>
                              <p:cond delay="7500"/>
                            </p:stCondLst>
                            <p:childTnLst>
                              <p:par>
                                <p:cTn id="22" presetID="16" presetClass="entr" presetSubtype="37" fill="hold" nodeType="afterEffect">
                                  <p:stCondLst>
                                    <p:cond delay="0"/>
                                  </p:stCondLst>
                                  <p:iterate type="wd">
                                    <p:tmPct val="10000"/>
                                  </p:iterate>
                                  <p:childTnLst>
                                    <p:set>
                                      <p:cBhvr>
                                        <p:cTn id="23" dur="1" fill="hold">
                                          <p:stCondLst>
                                            <p:cond delay="0"/>
                                          </p:stCondLst>
                                        </p:cTn>
                                        <p:tgtEl>
                                          <p:spTgt spid="5">
                                            <p:txEl>
                                              <p:pRg st="10" end="10"/>
                                            </p:txEl>
                                          </p:spTgt>
                                        </p:tgtEl>
                                        <p:attrNameLst>
                                          <p:attrName>style.visibility</p:attrName>
                                        </p:attrNameLst>
                                      </p:cBhvr>
                                      <p:to>
                                        <p:strVal val="visible"/>
                                      </p:to>
                                    </p:set>
                                    <p:animEffect transition="in" filter="barn(outVertical)">
                                      <p:cBhvr>
                                        <p:cTn id="24"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0" y="468595"/>
            <a:ext cx="4953000" cy="765447"/>
          </a:xfrm>
        </p:spPr>
        <p:txBody>
          <a:bodyPr>
            <a:noAutofit/>
          </a:bodyPr>
          <a:lstStyle/>
          <a:p>
            <a:pPr lvl="0" fontAlgn="base">
              <a:lnSpc>
                <a:spcPct val="150000"/>
              </a:lnSpc>
              <a:spcAft>
                <a:spcPct val="0"/>
              </a:spcAft>
              <a:defRPr/>
            </a:pPr>
            <a:r>
              <a:rPr lang="es-ES" sz="24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Ejemplo de Cuba</a:t>
            </a:r>
            <a:br>
              <a:rPr lang="es-ES" sz="20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br>
            <a:r>
              <a:rPr lang="es-ES" sz="18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Leonardo Padura (escritor)</a:t>
            </a:r>
            <a:endParaRPr lang="en-US" sz="1800" dirty="0"/>
          </a:p>
        </p:txBody>
      </p:sp>
      <p:sp>
        <p:nvSpPr>
          <p:cNvPr id="3" name="Content Placeholder 2"/>
          <p:cNvSpPr>
            <a:spLocks noGrp="1"/>
          </p:cNvSpPr>
          <p:nvPr>
            <p:ph idx="1"/>
          </p:nvPr>
        </p:nvSpPr>
        <p:spPr>
          <a:xfrm>
            <a:off x="304800" y="1482386"/>
            <a:ext cx="8534400" cy="4038600"/>
          </a:xfrm>
          <a:ln w="12700">
            <a:solidFill>
              <a:srgbClr val="3604EE"/>
            </a:solidFill>
          </a:ln>
        </p:spPr>
        <p:txBody>
          <a:bodyPr>
            <a:noAutofit/>
          </a:bodyPr>
          <a:lstStyle/>
          <a:p>
            <a:pPr marL="109728" lvl="0" indent="0" algn="ctr">
              <a:lnSpc>
                <a:spcPts val="500"/>
              </a:lnSpc>
              <a:spcBef>
                <a:spcPts val="0"/>
              </a:spcBef>
              <a:buClr>
                <a:srgbClr val="2DA2BF"/>
              </a:buClr>
              <a:buSzPct val="68000"/>
              <a:buNone/>
            </a:pPr>
            <a:endParaRPr lang="es-ES" sz="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109728" lvl="0" indent="0" algn="ctr">
              <a:lnSpc>
                <a:spcPts val="2700"/>
              </a:lnSpc>
              <a:spcBef>
                <a:spcPts val="0"/>
              </a:spcBef>
              <a:buClr>
                <a:srgbClr val="2DA2BF"/>
              </a:buClr>
              <a:buSzPct val="68000"/>
              <a:buNone/>
            </a:pP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Yo recuerdo que u</a:t>
            </a:r>
            <a:r>
              <a:rPr lang="es-E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hi</a:t>
            </a:r>
            <a:r>
              <a:rPr lang="es-ES" sz="20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j</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o de u</a:t>
            </a:r>
            <a:r>
              <a:rPr lang="es-E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amigo mío, que era muy á</a:t>
            </a:r>
            <a:r>
              <a:rPr lang="es-ES" sz="20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g</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il mentalmente, una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ve</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cuando tenía cuatro o cinco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año</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le preguntaro</a:t>
            </a:r>
            <a:r>
              <a:rPr lang="es-E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n</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r>
              <a:rPr lang="es-E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Michael, ¿y </a:t>
            </a:r>
            <a:r>
              <a:rPr lang="es-ES" sz="2000" b="1"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qué tú quieres ser</a:t>
            </a:r>
            <a:r>
              <a:rPr lang="es-E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cuando </a:t>
            </a:r>
            <a:r>
              <a:rPr lang="es-E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sea</a:t>
            </a:r>
            <a:r>
              <a:rPr lang="es-ES" sz="2000" b="1" i="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grande?</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Dijo: </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r>
              <a:rPr lang="es-E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¿Yo?, </a:t>
            </a:r>
            <a:r>
              <a:rPr lang="es-E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tran</a:t>
            </a:r>
            <a:r>
              <a:rPr lang="es-ES" sz="2000" b="1" i="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j</a:t>
            </a:r>
            <a:r>
              <a:rPr lang="es-E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ero</a:t>
            </a:r>
            <a:r>
              <a:rPr lang="es-E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Porque ser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tran</a:t>
            </a:r>
            <a:r>
              <a:rPr lang="es-ES" sz="20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j</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ero</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significaba que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podía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ir a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lo</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hotele</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podía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comprar en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tienda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podía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eh, comer me</a:t>
            </a:r>
            <a:r>
              <a:rPr lang="es-ES" sz="20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j</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or. E</a:t>
            </a:r>
            <a:r>
              <a:rPr lang="es-E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decir, ya no era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piracione</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de ser, e</a:t>
            </a:r>
            <a:r>
              <a:rPr lang="es-ES" sz="2200" b="1" u="sng"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to,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tronauta</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co</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monauta</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médico, abogado, no. Simplemente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tran</a:t>
            </a:r>
            <a:r>
              <a:rPr lang="es-ES" sz="20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j</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ero</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y se resolvían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lo</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problema</a:t>
            </a:r>
            <a:r>
              <a:rPr lang="es-E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Y creo que, que e</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pue</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ese, de ese niño, eh, resumió lo que de</a:t>
            </a:r>
            <a:r>
              <a:rPr lang="es-ES_tradnl" sz="22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pué</a:t>
            </a:r>
            <a:r>
              <a:rPr lang="es-ES_tradnl" sz="2200" b="1" u="sng"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sería esa </a:t>
            </a:r>
            <a:r>
              <a:rPr lang="es-ES_tradnl" sz="2000" b="1"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eneració</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a:t>
            </a:r>
            <a:r>
              <a:rPr lang="es-ES_tradnl" sz="2000" b="1"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una </a:t>
            </a:r>
            <a:r>
              <a:rPr lang="es-ES_tradnl" sz="2000" b="1" dirty="0">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eneració</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se ha ido de Cuba, sobre todo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má</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capace</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una cantidad, realmente muy notable, y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lo</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han quedado en Cuba so</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ente</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que trata</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de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carse</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vida por cualquier medio y co</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menor participació</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social posible.</a:t>
            </a:r>
          </a:p>
        </p:txBody>
      </p:sp>
      <p:sp>
        <p:nvSpPr>
          <p:cNvPr id="4" name="Date Placeholder 3"/>
          <p:cNvSpPr>
            <a:spLocks noGrp="1"/>
          </p:cNvSpPr>
          <p:nvPr>
            <p:ph type="dt" sz="half" idx="10"/>
          </p:nvPr>
        </p:nvSpPr>
        <p:spPr/>
        <p:txBody>
          <a:bodyPr/>
          <a:lstStyle/>
          <a:p>
            <a:fld id="{DB60672B-BCE7-41D7-8C46-56F0D2C1934C}" type="datetime1">
              <a:rPr lang="es-DO" smtClean="0"/>
              <a:pPr/>
              <a:t>21/11/2020</a:t>
            </a:fld>
            <a:endParaRPr lang="es-DO"/>
          </a:p>
        </p:txBody>
      </p:sp>
      <p:sp>
        <p:nvSpPr>
          <p:cNvPr id="5" name="Slide Number Placeholder 4"/>
          <p:cNvSpPr>
            <a:spLocks noGrp="1"/>
          </p:cNvSpPr>
          <p:nvPr>
            <p:ph type="sldNum" sz="quarter" idx="12"/>
          </p:nvPr>
        </p:nvSpPr>
        <p:spPr/>
        <p:txBody>
          <a:bodyPr/>
          <a:lstStyle/>
          <a:p>
            <a:fld id="{1868EA03-A2B5-4922-B577-5601BF7EA8F3}" type="slidenum">
              <a:rPr lang="es-DO" smtClean="0"/>
              <a:pPr/>
              <a:t>10</a:t>
            </a:fld>
            <a:endParaRPr lang="es-DO"/>
          </a:p>
        </p:txBody>
      </p:sp>
      <p:pic>
        <p:nvPicPr>
          <p:cNvPr id="6" name="Cuba.L.Padura">
            <a:hlinkClick r:id="" action="ppaction://media"/>
            <a:extLst>
              <a:ext uri="{FF2B5EF4-FFF2-40B4-BE49-F238E27FC236}">
                <a16:creationId xmlns:a16="http://schemas.microsoft.com/office/drawing/2014/main" id="{EED1829D-877C-4AC2-A667-3BBA2CCF1D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1000" y="914400"/>
            <a:ext cx="196850" cy="196850"/>
          </a:xfrm>
          <a:prstGeom prst="rect">
            <a:avLst/>
          </a:prstGeom>
        </p:spPr>
      </p:pic>
      <p:sp>
        <p:nvSpPr>
          <p:cNvPr id="7" name="Rectangle 6">
            <a:extLst>
              <a:ext uri="{FF2B5EF4-FFF2-40B4-BE49-F238E27FC236}">
                <a16:creationId xmlns:a16="http://schemas.microsoft.com/office/drawing/2014/main" id="{DD9667EE-70C3-469D-A283-69D016C415E4}"/>
              </a:ext>
            </a:extLst>
          </p:cNvPr>
          <p:cNvSpPr/>
          <p:nvPr/>
        </p:nvSpPr>
        <p:spPr>
          <a:xfrm>
            <a:off x="1972570" y="5666130"/>
            <a:ext cx="5198860" cy="723275"/>
          </a:xfrm>
          <a:prstGeom prst="rect">
            <a:avLst/>
          </a:prstGeom>
          <a:ln w="19050">
            <a:solidFill>
              <a:srgbClr val="3604EE"/>
            </a:solidFill>
          </a:ln>
        </p:spPr>
        <p:txBody>
          <a:bodyPr wrap="none">
            <a:spAutoFit/>
          </a:bodyPr>
          <a:lstStyle/>
          <a:p>
            <a:pPr algn="ctr">
              <a:spcAft>
                <a:spcPts val="600"/>
              </a:spcAft>
            </a:pPr>
            <a:r>
              <a:rPr lang="es-ES" dirty="0">
                <a:solidFill>
                  <a:srgbClr val="030EF3"/>
                </a:solidFill>
                <a:effectLst>
                  <a:outerShdw blurRad="38100" dist="38100" dir="2700000" algn="tl">
                    <a:srgbClr val="000000">
                      <a:alpha val="43137"/>
                    </a:srgbClr>
                  </a:outerShdw>
                </a:effectLst>
                <a:ea typeface="Calibri" panose="020F0502020204030204" pitchFamily="34" charset="0"/>
              </a:rPr>
              <a:t>Total de /s/ implosivas: 32</a:t>
            </a:r>
          </a:p>
          <a:p>
            <a:pPr algn="ctr"/>
            <a:r>
              <a:rPr lang="es-ES" b="1" dirty="0">
                <a:solidFill>
                  <a:srgbClr val="030EF3"/>
                </a:solidFill>
                <a:effectLst>
                  <a:outerShdw blurRad="38100" dist="38100" dir="2700000" algn="tl">
                    <a:srgbClr val="000000">
                      <a:alpha val="43137"/>
                    </a:srgbClr>
                  </a:outerShdw>
                </a:effectLst>
                <a:ea typeface="Calibri" panose="020F0502020204030204" pitchFamily="34" charset="0"/>
              </a:rPr>
              <a:t>[s]</a:t>
            </a:r>
            <a:r>
              <a:rPr lang="es-ES" dirty="0">
                <a:solidFill>
                  <a:srgbClr val="030EF3"/>
                </a:solidFill>
                <a:effectLst>
                  <a:outerShdw blurRad="38100" dist="38100" dir="2700000" algn="tl">
                    <a:srgbClr val="000000">
                      <a:alpha val="43137"/>
                    </a:srgbClr>
                  </a:outerShdw>
                </a:effectLst>
                <a:ea typeface="Calibri" panose="020F0502020204030204" pitchFamily="34" charset="0"/>
              </a:rPr>
              <a:t>: 3/32 (9%);	</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a:t>
            </a:r>
            <a:r>
              <a:rPr lang="es-ES" b="1" dirty="0">
                <a:solidFill>
                  <a:srgbClr val="C00000"/>
                </a:solidFill>
                <a:effectLst>
                  <a:outerShdw blurRad="38100" dist="38100" dir="2700000" algn="tl">
                    <a:srgbClr val="000000">
                      <a:alpha val="43137"/>
                    </a:srgbClr>
                  </a:outerShdw>
                </a:effectLst>
                <a:ea typeface="Calibri" panose="020F0502020204030204" pitchFamily="34" charset="0"/>
              </a:rPr>
              <a:t>h</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a:t>
            </a:r>
            <a:r>
              <a:rPr lang="es-ES" dirty="0">
                <a:solidFill>
                  <a:srgbClr val="030EF3"/>
                </a:solidFill>
                <a:effectLst>
                  <a:outerShdw blurRad="38100" dist="38100" dir="2700000" algn="tl">
                    <a:srgbClr val="000000">
                      <a:alpha val="43137"/>
                    </a:srgbClr>
                  </a:outerShdw>
                </a:effectLst>
                <a:ea typeface="Calibri" panose="020F0502020204030204" pitchFamily="34" charset="0"/>
              </a:rPr>
              <a:t>: 27/32 (</a:t>
            </a:r>
            <a:r>
              <a:rPr lang="es-ES" b="1" dirty="0">
                <a:solidFill>
                  <a:srgbClr val="C00000"/>
                </a:solidFill>
                <a:effectLst>
                  <a:outerShdw blurRad="38100" dist="38100" dir="2700000" algn="tl">
                    <a:srgbClr val="000000">
                      <a:alpha val="43137"/>
                    </a:srgbClr>
                  </a:outerShdw>
                </a:effectLst>
                <a:ea typeface="Calibri" panose="020F0502020204030204" pitchFamily="34" charset="0"/>
              </a:rPr>
              <a:t>84%</a:t>
            </a:r>
            <a:r>
              <a:rPr lang="es-ES" dirty="0">
                <a:solidFill>
                  <a:srgbClr val="030EF3"/>
                </a:solidFill>
                <a:effectLst>
                  <a:outerShdw blurRad="38100" dist="38100" dir="2700000" algn="tl">
                    <a:srgbClr val="000000">
                      <a:alpha val="43137"/>
                    </a:srgbClr>
                  </a:outerShdw>
                </a:effectLst>
                <a:ea typeface="Calibri" panose="020F0502020204030204" pitchFamily="34" charset="0"/>
              </a:rPr>
              <a:t>);		</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[ø]</a:t>
            </a:r>
            <a:r>
              <a:rPr lang="es-ES" dirty="0">
                <a:solidFill>
                  <a:srgbClr val="030EF3"/>
                </a:solidFill>
                <a:effectLst>
                  <a:outerShdw blurRad="38100" dist="38100" dir="2700000" algn="tl">
                    <a:srgbClr val="000000">
                      <a:alpha val="43137"/>
                    </a:srgbClr>
                  </a:outerShdw>
                </a:effectLst>
                <a:ea typeface="Calibri" panose="020F0502020204030204" pitchFamily="34" charset="0"/>
              </a:rPr>
              <a:t>: 2/32 (6%)</a:t>
            </a:r>
            <a:endParaRPr lang="es-ES" dirty="0"/>
          </a:p>
        </p:txBody>
      </p:sp>
    </p:spTree>
    <p:extLst>
      <p:ext uri="{BB962C8B-B14F-4D97-AF65-F5344CB8AC3E}">
        <p14:creationId xmlns:p14="http://schemas.microsoft.com/office/powerpoint/2010/main" val="2835259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1905"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p:bldP spid="3" grpId="0" uiExpand="1" build="p"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8299" y="462235"/>
            <a:ext cx="5867400" cy="916758"/>
          </a:xfrm>
        </p:spPr>
        <p:txBody>
          <a:bodyPr>
            <a:noAutofit/>
          </a:bodyPr>
          <a:lstStyle/>
          <a:p>
            <a:pPr lvl="0" fontAlgn="base">
              <a:lnSpc>
                <a:spcPct val="150000"/>
              </a:lnSpc>
              <a:spcAft>
                <a:spcPct val="0"/>
              </a:spcAft>
              <a:defRPr/>
            </a:pPr>
            <a:r>
              <a:rPr lang="es-ES" sz="24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Ejemplo de la República Dominicana</a:t>
            </a:r>
            <a:br>
              <a:rPr lang="es-ES" sz="24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br>
            <a:r>
              <a:rPr lang="es-ES" sz="18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Bernardo Vega (escritor)</a:t>
            </a:r>
            <a:endParaRPr lang="en-US" sz="1800" dirty="0"/>
          </a:p>
        </p:txBody>
      </p:sp>
      <p:sp>
        <p:nvSpPr>
          <p:cNvPr id="3" name="Content Placeholder 2"/>
          <p:cNvSpPr>
            <a:spLocks noGrp="1"/>
          </p:cNvSpPr>
          <p:nvPr>
            <p:ph idx="1"/>
          </p:nvPr>
        </p:nvSpPr>
        <p:spPr>
          <a:xfrm>
            <a:off x="342899" y="1597750"/>
            <a:ext cx="8458200" cy="3842023"/>
          </a:xfrm>
          <a:ln w="12700">
            <a:solidFill>
              <a:srgbClr val="3604EE"/>
            </a:solidFill>
          </a:ln>
        </p:spPr>
        <p:txBody>
          <a:bodyPr>
            <a:noAutofit/>
          </a:bodyPr>
          <a:lstStyle/>
          <a:p>
            <a:pPr marL="109728" lvl="0" indent="0" algn="ctr">
              <a:lnSpc>
                <a:spcPts val="700"/>
              </a:lnSpc>
              <a:spcBef>
                <a:spcPts val="0"/>
              </a:spcBef>
              <a:buClr>
                <a:srgbClr val="2DA2BF"/>
              </a:buClr>
              <a:buSzPct val="68000"/>
              <a:buNone/>
            </a:pPr>
            <a:endParaRPr lang="es-ES" sz="1000" dirty="0">
              <a:latin typeface="Times New Roman" panose="02020603050405020304" pitchFamily="18" charset="0"/>
              <a:ea typeface="Calibri" panose="020F0502020204030204" pitchFamily="34" charset="0"/>
            </a:endParaRPr>
          </a:p>
          <a:p>
            <a:pPr marL="109728" lvl="0" indent="0" algn="ctr">
              <a:lnSpc>
                <a:spcPts val="2800"/>
              </a:lnSpc>
              <a:spcBef>
                <a:spcPts val="0"/>
              </a:spcBef>
              <a:buClr>
                <a:srgbClr val="2DA2BF"/>
              </a:buClr>
              <a:buSzPct val="68000"/>
              <a:buNone/>
            </a:pP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Aquí no se ha hecho nada, se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no</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viene encima y el Presidente ni siquiera lo ha mencionado y e</a:t>
            </a:r>
            <a:r>
              <a:rPr lang="es-ES" sz="21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uno de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grande</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problema</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cuatro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año</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 Donde falla el di</a:t>
            </a:r>
            <a:r>
              <a:rPr lang="es-ES" sz="21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curso, e</a:t>
            </a:r>
            <a:r>
              <a:rPr lang="es-ES" sz="2000" b="1" dirty="0">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no dice de dónde va a salir la plata para hacer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tanta</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cosa</a:t>
            </a:r>
            <a:r>
              <a:rPr lang="es-ES" sz="21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Esa plata podría venir de una reducció</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del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ga</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corriente. Lo</a:t>
            </a:r>
            <a:r>
              <a:rPr lang="es-ES" sz="21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empleado</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sobra</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nómina</a:t>
            </a:r>
            <a:r>
              <a:rPr lang="es-ES" sz="21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ese ahorro dedicarlo a otra cosa, </a:t>
            </a:r>
            <a:r>
              <a:rPr lang="es-ES" sz="2000" b="1" dirty="0">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enerar empleo por otro lado. O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ree</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tructurar</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in</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ø</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titucione</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hace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duplicació</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funcione</a:t>
            </a:r>
            <a:r>
              <a:rPr lang="es-ES" sz="2100" b="1"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Nada de eso se habló. Se habló de reforma tributaria. Se supone que hay u</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pacto co</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sector privado que incluye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nuevo</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impue</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pero tambié</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ree</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tructurar</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ga</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Presidente e</a:t>
            </a:r>
            <a:r>
              <a:rPr lang="es-ES"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su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di</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curso</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no habló de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ree</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tructurar</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ga</a:t>
            </a:r>
            <a:r>
              <a:rPr lang="es-ES"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 sz="2000" dirty="0" err="1">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a:t>
            </a:r>
            <a:r>
              <a:rPr lang="es-ES" sz="2000" dirty="0">
                <a:solidFill>
                  <a:srgbClr val="030EF3"/>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s-ES" sz="20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DB60672B-BCE7-41D7-8C46-56F0D2C1934C}" type="datetime1">
              <a:rPr lang="es-DO" smtClean="0"/>
              <a:pPr/>
              <a:t>21/11/2020</a:t>
            </a:fld>
            <a:endParaRPr lang="es-DO"/>
          </a:p>
        </p:txBody>
      </p:sp>
      <p:sp>
        <p:nvSpPr>
          <p:cNvPr id="5" name="Slide Number Placeholder 4"/>
          <p:cNvSpPr>
            <a:spLocks noGrp="1"/>
          </p:cNvSpPr>
          <p:nvPr>
            <p:ph type="sldNum" sz="quarter" idx="12"/>
          </p:nvPr>
        </p:nvSpPr>
        <p:spPr/>
        <p:txBody>
          <a:bodyPr/>
          <a:lstStyle/>
          <a:p>
            <a:fld id="{1868EA03-A2B5-4922-B577-5601BF7EA8F3}" type="slidenum">
              <a:rPr lang="es-DO" smtClean="0"/>
              <a:pPr/>
              <a:t>11</a:t>
            </a:fld>
            <a:endParaRPr lang="es-DO"/>
          </a:p>
        </p:txBody>
      </p:sp>
      <p:pic>
        <p:nvPicPr>
          <p:cNvPr id="6" name="RD.BVega">
            <a:hlinkClick r:id="" action="ppaction://media"/>
            <a:extLst>
              <a:ext uri="{FF2B5EF4-FFF2-40B4-BE49-F238E27FC236}">
                <a16:creationId xmlns:a16="http://schemas.microsoft.com/office/drawing/2014/main" id="{675A35C7-B1DD-4714-99C9-1FAA523E67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53401" y="838200"/>
            <a:ext cx="164828" cy="164828"/>
          </a:xfrm>
          <a:prstGeom prst="rect">
            <a:avLst/>
          </a:prstGeom>
        </p:spPr>
      </p:pic>
      <p:sp>
        <p:nvSpPr>
          <p:cNvPr id="7" name="Rectangle 6">
            <a:extLst>
              <a:ext uri="{FF2B5EF4-FFF2-40B4-BE49-F238E27FC236}">
                <a16:creationId xmlns:a16="http://schemas.microsoft.com/office/drawing/2014/main" id="{3A7B8A55-2C2C-4390-ABBD-5DB71EFEB10C}"/>
              </a:ext>
            </a:extLst>
          </p:cNvPr>
          <p:cNvSpPr/>
          <p:nvPr/>
        </p:nvSpPr>
        <p:spPr>
          <a:xfrm>
            <a:off x="1919159" y="5633075"/>
            <a:ext cx="5305683" cy="723275"/>
          </a:xfrm>
          <a:prstGeom prst="rect">
            <a:avLst/>
          </a:prstGeom>
          <a:ln w="19050">
            <a:solidFill>
              <a:srgbClr val="3604EE"/>
            </a:solidFill>
          </a:ln>
        </p:spPr>
        <p:txBody>
          <a:bodyPr wrap="none">
            <a:spAutoFit/>
          </a:bodyPr>
          <a:lstStyle/>
          <a:p>
            <a:pPr algn="ctr">
              <a:spcAft>
                <a:spcPts val="600"/>
              </a:spcAft>
            </a:pPr>
            <a:r>
              <a:rPr lang="es-ES" dirty="0">
                <a:solidFill>
                  <a:srgbClr val="030EF3"/>
                </a:solidFill>
                <a:effectLst>
                  <a:outerShdw blurRad="38100" dist="38100" dir="2700000" algn="tl">
                    <a:srgbClr val="000000">
                      <a:alpha val="43137"/>
                    </a:srgbClr>
                  </a:outerShdw>
                </a:effectLst>
                <a:ea typeface="Calibri" panose="020F0502020204030204" pitchFamily="34" charset="0"/>
              </a:rPr>
              <a:t>Total de /s/ implosivas: 28</a:t>
            </a:r>
          </a:p>
          <a:p>
            <a:pPr algn="ctr"/>
            <a:r>
              <a:rPr lang="es-ES" b="1" dirty="0">
                <a:solidFill>
                  <a:srgbClr val="030EF3"/>
                </a:solidFill>
                <a:effectLst>
                  <a:outerShdw blurRad="38100" dist="38100" dir="2700000" algn="tl">
                    <a:srgbClr val="000000">
                      <a:alpha val="43137"/>
                    </a:srgbClr>
                  </a:outerShdw>
                </a:effectLst>
                <a:ea typeface="Calibri" panose="020F0502020204030204" pitchFamily="34" charset="0"/>
              </a:rPr>
              <a:t>[s]</a:t>
            </a:r>
            <a:r>
              <a:rPr lang="es-ES" dirty="0">
                <a:solidFill>
                  <a:srgbClr val="030EF3"/>
                </a:solidFill>
                <a:effectLst>
                  <a:outerShdw blurRad="38100" dist="38100" dir="2700000" algn="tl">
                    <a:srgbClr val="000000">
                      <a:alpha val="43137"/>
                    </a:srgbClr>
                  </a:outerShdw>
                </a:effectLst>
                <a:ea typeface="Calibri" panose="020F0502020204030204" pitchFamily="34" charset="0"/>
              </a:rPr>
              <a:t>: 6/28 (21%);	</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a:t>
            </a:r>
            <a:r>
              <a:rPr lang="es-ES" b="1" dirty="0">
                <a:solidFill>
                  <a:srgbClr val="C00000"/>
                </a:solidFill>
                <a:effectLst>
                  <a:outerShdw blurRad="38100" dist="38100" dir="2700000" algn="tl">
                    <a:srgbClr val="000000">
                      <a:alpha val="43137"/>
                    </a:srgbClr>
                  </a:outerShdw>
                </a:effectLst>
                <a:ea typeface="Calibri" panose="020F0502020204030204" pitchFamily="34" charset="0"/>
              </a:rPr>
              <a:t>h</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a:t>
            </a:r>
            <a:r>
              <a:rPr lang="es-ES" dirty="0">
                <a:solidFill>
                  <a:srgbClr val="030EF3"/>
                </a:solidFill>
                <a:effectLst>
                  <a:outerShdw blurRad="38100" dist="38100" dir="2700000" algn="tl">
                    <a:srgbClr val="000000">
                      <a:alpha val="43137"/>
                    </a:srgbClr>
                  </a:outerShdw>
                </a:effectLst>
                <a:ea typeface="Calibri" panose="020F0502020204030204" pitchFamily="34" charset="0"/>
              </a:rPr>
              <a:t>: 19/28 (</a:t>
            </a:r>
            <a:r>
              <a:rPr lang="es-ES" b="1" dirty="0">
                <a:solidFill>
                  <a:srgbClr val="C00000"/>
                </a:solidFill>
                <a:effectLst>
                  <a:outerShdw blurRad="38100" dist="38100" dir="2700000" algn="tl">
                    <a:srgbClr val="000000">
                      <a:alpha val="43137"/>
                    </a:srgbClr>
                  </a:outerShdw>
                </a:effectLst>
                <a:ea typeface="Calibri" panose="020F0502020204030204" pitchFamily="34" charset="0"/>
              </a:rPr>
              <a:t>68%</a:t>
            </a:r>
            <a:r>
              <a:rPr lang="es-ES" dirty="0">
                <a:solidFill>
                  <a:srgbClr val="030EF3"/>
                </a:solidFill>
                <a:effectLst>
                  <a:outerShdw blurRad="38100" dist="38100" dir="2700000" algn="tl">
                    <a:srgbClr val="000000">
                      <a:alpha val="43137"/>
                    </a:srgbClr>
                  </a:outerShdw>
                </a:effectLst>
                <a:ea typeface="Calibri" panose="020F0502020204030204" pitchFamily="34" charset="0"/>
              </a:rPr>
              <a:t>);		</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[ø]</a:t>
            </a:r>
            <a:r>
              <a:rPr lang="es-ES" dirty="0">
                <a:solidFill>
                  <a:srgbClr val="030EF3"/>
                </a:solidFill>
                <a:effectLst>
                  <a:outerShdw blurRad="38100" dist="38100" dir="2700000" algn="tl">
                    <a:srgbClr val="000000">
                      <a:alpha val="43137"/>
                    </a:srgbClr>
                  </a:outerShdw>
                </a:effectLst>
                <a:ea typeface="Calibri" panose="020F0502020204030204" pitchFamily="34" charset="0"/>
              </a:rPr>
              <a:t>: 3/28 (11%)</a:t>
            </a:r>
            <a:endParaRPr lang="es-ES" dirty="0"/>
          </a:p>
        </p:txBody>
      </p:sp>
    </p:spTree>
    <p:extLst>
      <p:ext uri="{BB962C8B-B14F-4D97-AF65-F5344CB8AC3E}">
        <p14:creationId xmlns:p14="http://schemas.microsoft.com/office/powerpoint/2010/main" val="3665698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par>
                                <p:cTn id="12" presetID="16" presetClass="entr" presetSubtype="37"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out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8922"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par>
                          <p:cTn id="24" fill="hold">
                            <p:stCondLst>
                              <p:cond delay="500"/>
                            </p:stCondLst>
                            <p:childTnLst>
                              <p:par>
                                <p:cTn id="25" presetID="16" presetClass="entr" presetSubtype="21" fill="hold"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arn(inVertical)">
                                      <p:cBhvr>
                                        <p:cTn id="27" dur="500"/>
                                        <p:tgtEl>
                                          <p:spTgt spid="7">
                                            <p:txEl>
                                              <p:pRg st="0" end="0"/>
                                            </p:txEl>
                                          </p:spTgt>
                                        </p:tgtEl>
                                      </p:cBhvr>
                                    </p:animEffect>
                                  </p:childTnLst>
                                </p:cTn>
                              </p:par>
                            </p:childTnLst>
                          </p:cTn>
                        </p:par>
                        <p:par>
                          <p:cTn id="28" fill="hold">
                            <p:stCondLst>
                              <p:cond delay="1000"/>
                            </p:stCondLst>
                            <p:childTnLst>
                              <p:par>
                                <p:cTn id="29" presetID="16" presetClass="entr" presetSubtype="21" fill="hold" nodeType="after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arn(inVertical)">
                                      <p:cBhvr>
                                        <p:cTn id="31"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p:bldP spid="3" grpId="0"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474294"/>
            <a:ext cx="5181600" cy="933316"/>
          </a:xfrm>
        </p:spPr>
        <p:txBody>
          <a:bodyPr>
            <a:noAutofit/>
          </a:bodyPr>
          <a:lstStyle/>
          <a:p>
            <a:pPr lvl="0" fontAlgn="base">
              <a:lnSpc>
                <a:spcPct val="150000"/>
              </a:lnSpc>
              <a:spcBef>
                <a:spcPts val="1200"/>
              </a:spcBef>
              <a:spcAft>
                <a:spcPts val="1200"/>
              </a:spcAft>
              <a:defRPr/>
            </a:pPr>
            <a:r>
              <a:rPr lang="es-ES" sz="24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Ejemplo de Puerto Rico</a:t>
            </a:r>
            <a:br>
              <a:rPr lang="es-ES" sz="24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br>
            <a:r>
              <a:rPr lang="es-ES" sz="1800" kern="0" dirty="0" err="1">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Jos</a:t>
            </a:r>
            <a:r>
              <a:rPr lang="es-ES_tradnl" sz="18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é Luis Vega (escritor)</a:t>
            </a:r>
            <a:endParaRPr lang="en-US" sz="1800" dirty="0"/>
          </a:p>
        </p:txBody>
      </p:sp>
      <p:sp>
        <p:nvSpPr>
          <p:cNvPr id="3" name="Content Placeholder 2"/>
          <p:cNvSpPr>
            <a:spLocks noGrp="1"/>
          </p:cNvSpPr>
          <p:nvPr>
            <p:ph idx="1"/>
          </p:nvPr>
        </p:nvSpPr>
        <p:spPr>
          <a:xfrm>
            <a:off x="457200" y="1642297"/>
            <a:ext cx="8229600" cy="3783447"/>
          </a:xfrm>
          <a:ln w="12700">
            <a:solidFill>
              <a:srgbClr val="3604EE"/>
            </a:solidFill>
          </a:ln>
        </p:spPr>
        <p:txBody>
          <a:bodyPr>
            <a:noAutofit/>
          </a:bodyPr>
          <a:lstStyle/>
          <a:p>
            <a:pPr marL="109728" indent="0" algn="ctr">
              <a:lnSpc>
                <a:spcPts val="800"/>
              </a:lnSpc>
              <a:spcBef>
                <a:spcPts val="400"/>
              </a:spcBef>
              <a:buClr>
                <a:srgbClr val="2DA2BF"/>
              </a:buClr>
              <a:buSzPct val="68000"/>
              <a:buNone/>
            </a:pPr>
            <a:endParaRPr lang="es-ES_tradnl" sz="800" dirty="0">
              <a:solidFill>
                <a:srgbClr val="000099"/>
              </a:solidFill>
              <a:latin typeface="Times New Roman" panose="02020603050405020304" pitchFamily="18" charset="0"/>
              <a:ea typeface="Calibri" panose="020F0502020204030204" pitchFamily="34" charset="0"/>
            </a:endParaRPr>
          </a:p>
          <a:p>
            <a:pPr marL="109728" indent="0" algn="ctr">
              <a:lnSpc>
                <a:spcPts val="2700"/>
              </a:lnSpc>
              <a:spcBef>
                <a:spcPts val="0"/>
              </a:spcBef>
              <a:buClr>
                <a:srgbClr val="2DA2BF"/>
              </a:buClr>
              <a:buSzPct val="68000"/>
              <a:buNone/>
            </a:pP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No sería </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j</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u</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mi parte levantarme de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mesa si</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reconocer el equipo de voluntario</a:t>
            </a:r>
            <a:r>
              <a:rPr lang="es-ES_tradnl" sz="2200" b="1" u="sng"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ha ayudado a la Academia Puertorriqueña de la Lengua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pañola</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cumplir con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mode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tarea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impusimo</a:t>
            </a:r>
            <a:r>
              <a:rPr lang="es-ES_tradnl" sz="2200" b="1" u="sng"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para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te</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congreso. La sombrilla grande del congreso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ha permitido volver a encontrar a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todo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hermano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academia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como e</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mil do</a:t>
            </a:r>
            <a:r>
              <a:rPr lang="es-ES_tradnl" sz="2200" b="1" u="sng"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cuando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tuvimo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Congreso Internacional de La lengua. Yo quiero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tacar</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entre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eso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eso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esa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persona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manera muy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pecial</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la Secretaria de la Academia, doña María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Iné</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tro</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ha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tado</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al pie del cañó</a:t>
            </a:r>
            <a:r>
              <a:rPr lang="es-ES_tradnl" sz="2000" b="1" dirty="0">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 la doctora Lorna Polo, que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de</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primer día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ta</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el último día, a vece</a:t>
            </a:r>
            <a:r>
              <a:rPr lang="es-ES_tradnl" sz="2000" b="1" u="sng" dirty="0">
                <a:solidFill>
                  <a:srgbClr val="0066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sin almorzar,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e</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tuvo</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llevando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lo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traba</a:t>
            </a:r>
            <a:r>
              <a:rPr lang="es-ES_tradnl" sz="2000" b="1" dirty="0" err="1">
                <a:solidFill>
                  <a:srgbClr val="8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j</a:t>
            </a:r>
            <a:r>
              <a:rPr lang="es-ES_tradnl" sz="2000" dirty="0" err="1">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o</a:t>
            </a:r>
            <a:r>
              <a:rPr lang="es-ES_tradnl" sz="2000" b="1" dirty="0" err="1">
                <a:solidFill>
                  <a:srgbClr val="C0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h</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la sala del día.</a:t>
            </a:r>
            <a:endPar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DB60672B-BCE7-41D7-8C46-56F0D2C1934C}" type="datetime1">
              <a:rPr lang="es-DO" smtClean="0"/>
              <a:pPr/>
              <a:t>21/11/2020</a:t>
            </a:fld>
            <a:endParaRPr lang="es-DO"/>
          </a:p>
        </p:txBody>
      </p:sp>
      <p:sp>
        <p:nvSpPr>
          <p:cNvPr id="5" name="Slide Number Placeholder 4"/>
          <p:cNvSpPr>
            <a:spLocks noGrp="1"/>
          </p:cNvSpPr>
          <p:nvPr>
            <p:ph type="sldNum" sz="quarter" idx="12"/>
          </p:nvPr>
        </p:nvSpPr>
        <p:spPr/>
        <p:txBody>
          <a:bodyPr/>
          <a:lstStyle/>
          <a:p>
            <a:fld id="{1868EA03-A2B5-4922-B577-5601BF7EA8F3}" type="slidenum">
              <a:rPr lang="es-DO" smtClean="0"/>
              <a:pPr/>
              <a:t>12</a:t>
            </a:fld>
            <a:endParaRPr lang="es-DO"/>
          </a:p>
        </p:txBody>
      </p:sp>
      <p:pic>
        <p:nvPicPr>
          <p:cNvPr id="6" name="PR.JoséL.Vega">
            <a:hlinkClick r:id="" action="ppaction://media"/>
            <a:extLst>
              <a:ext uri="{FF2B5EF4-FFF2-40B4-BE49-F238E27FC236}">
                <a16:creationId xmlns:a16="http://schemas.microsoft.com/office/drawing/2014/main" id="{4FFCADE5-1D06-45B5-8378-473BFDC5E6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9600" y="851476"/>
            <a:ext cx="178953" cy="178953"/>
          </a:xfrm>
          <a:prstGeom prst="rect">
            <a:avLst/>
          </a:prstGeom>
        </p:spPr>
      </p:pic>
      <p:sp>
        <p:nvSpPr>
          <p:cNvPr id="7" name="Rectangle 6">
            <a:extLst>
              <a:ext uri="{FF2B5EF4-FFF2-40B4-BE49-F238E27FC236}">
                <a16:creationId xmlns:a16="http://schemas.microsoft.com/office/drawing/2014/main" id="{25DE0427-6195-42B9-83D4-6C3451FFAB92}"/>
              </a:ext>
            </a:extLst>
          </p:cNvPr>
          <p:cNvSpPr/>
          <p:nvPr/>
        </p:nvSpPr>
        <p:spPr>
          <a:xfrm>
            <a:off x="1919159" y="5660431"/>
            <a:ext cx="5305683" cy="723275"/>
          </a:xfrm>
          <a:prstGeom prst="rect">
            <a:avLst/>
          </a:prstGeom>
          <a:ln w="19050">
            <a:solidFill>
              <a:srgbClr val="3604EE"/>
            </a:solidFill>
          </a:ln>
        </p:spPr>
        <p:txBody>
          <a:bodyPr wrap="none">
            <a:spAutoFit/>
          </a:bodyPr>
          <a:lstStyle/>
          <a:p>
            <a:pPr algn="ctr">
              <a:spcAft>
                <a:spcPts val="600"/>
              </a:spcAft>
            </a:pPr>
            <a:r>
              <a:rPr lang="es-ES" dirty="0">
                <a:solidFill>
                  <a:srgbClr val="030EF3"/>
                </a:solidFill>
                <a:effectLst>
                  <a:outerShdw blurRad="38100" dist="38100" dir="2700000" algn="tl">
                    <a:srgbClr val="000000">
                      <a:alpha val="43137"/>
                    </a:srgbClr>
                  </a:outerShdw>
                </a:effectLst>
                <a:ea typeface="Calibri" panose="020F0502020204030204" pitchFamily="34" charset="0"/>
              </a:rPr>
              <a:t>Total de /s/ implosivas: 35</a:t>
            </a:r>
          </a:p>
          <a:p>
            <a:pPr algn="ctr"/>
            <a:r>
              <a:rPr lang="es-ES" b="1" dirty="0">
                <a:solidFill>
                  <a:srgbClr val="030EF3"/>
                </a:solidFill>
                <a:effectLst>
                  <a:outerShdw blurRad="38100" dist="38100" dir="2700000" algn="tl">
                    <a:srgbClr val="000000">
                      <a:alpha val="43137"/>
                    </a:srgbClr>
                  </a:outerShdw>
                </a:effectLst>
                <a:ea typeface="Calibri" panose="020F0502020204030204" pitchFamily="34" charset="0"/>
              </a:rPr>
              <a:t>[s]</a:t>
            </a:r>
            <a:r>
              <a:rPr lang="es-ES" dirty="0">
                <a:solidFill>
                  <a:srgbClr val="030EF3"/>
                </a:solidFill>
                <a:effectLst>
                  <a:outerShdw blurRad="38100" dist="38100" dir="2700000" algn="tl">
                    <a:srgbClr val="000000">
                      <a:alpha val="43137"/>
                    </a:srgbClr>
                  </a:outerShdw>
                </a:effectLst>
                <a:ea typeface="Calibri" panose="020F0502020204030204" pitchFamily="34" charset="0"/>
              </a:rPr>
              <a:t>: 4/35 (11%);	</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a:t>
            </a:r>
            <a:r>
              <a:rPr lang="es-ES" b="1" dirty="0">
                <a:solidFill>
                  <a:srgbClr val="C00000"/>
                </a:solidFill>
                <a:effectLst>
                  <a:outerShdw blurRad="38100" dist="38100" dir="2700000" algn="tl">
                    <a:srgbClr val="000000">
                      <a:alpha val="43137"/>
                    </a:srgbClr>
                  </a:outerShdw>
                </a:effectLst>
                <a:ea typeface="Calibri" panose="020F0502020204030204" pitchFamily="34" charset="0"/>
              </a:rPr>
              <a:t>h</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a:t>
            </a:r>
            <a:r>
              <a:rPr lang="es-ES" dirty="0">
                <a:solidFill>
                  <a:srgbClr val="030EF3"/>
                </a:solidFill>
                <a:effectLst>
                  <a:outerShdw blurRad="38100" dist="38100" dir="2700000" algn="tl">
                    <a:srgbClr val="000000">
                      <a:alpha val="43137"/>
                    </a:srgbClr>
                  </a:outerShdw>
                </a:effectLst>
                <a:ea typeface="Calibri" panose="020F0502020204030204" pitchFamily="34" charset="0"/>
              </a:rPr>
              <a:t>: 31/35 (</a:t>
            </a:r>
            <a:r>
              <a:rPr lang="es-ES" b="1" dirty="0">
                <a:solidFill>
                  <a:srgbClr val="C00000"/>
                </a:solidFill>
                <a:effectLst>
                  <a:outerShdw blurRad="38100" dist="38100" dir="2700000" algn="tl">
                    <a:srgbClr val="000000">
                      <a:alpha val="43137"/>
                    </a:srgbClr>
                  </a:outerShdw>
                </a:effectLst>
                <a:ea typeface="Calibri" panose="020F0502020204030204" pitchFamily="34" charset="0"/>
              </a:rPr>
              <a:t>89%</a:t>
            </a:r>
            <a:r>
              <a:rPr lang="es-ES" dirty="0">
                <a:solidFill>
                  <a:srgbClr val="030EF3"/>
                </a:solidFill>
                <a:effectLst>
                  <a:outerShdw blurRad="38100" dist="38100" dir="2700000" algn="tl">
                    <a:srgbClr val="000000">
                      <a:alpha val="43137"/>
                    </a:srgbClr>
                  </a:outerShdw>
                </a:effectLst>
                <a:ea typeface="Calibri" panose="020F0502020204030204" pitchFamily="34" charset="0"/>
              </a:rPr>
              <a:t>);		</a:t>
            </a:r>
            <a:r>
              <a:rPr lang="es-ES" b="1" dirty="0">
                <a:solidFill>
                  <a:srgbClr val="030EF3"/>
                </a:solidFill>
                <a:effectLst>
                  <a:outerShdw blurRad="38100" dist="38100" dir="2700000" algn="tl">
                    <a:srgbClr val="000000">
                      <a:alpha val="43137"/>
                    </a:srgbClr>
                  </a:outerShdw>
                </a:effectLst>
                <a:ea typeface="Calibri" panose="020F0502020204030204" pitchFamily="34" charset="0"/>
              </a:rPr>
              <a:t>[ø]</a:t>
            </a:r>
            <a:r>
              <a:rPr lang="es-ES" dirty="0">
                <a:solidFill>
                  <a:srgbClr val="030EF3"/>
                </a:solidFill>
                <a:effectLst>
                  <a:outerShdw blurRad="38100" dist="38100" dir="2700000" algn="tl">
                    <a:srgbClr val="000000">
                      <a:alpha val="43137"/>
                    </a:srgbClr>
                  </a:outerShdw>
                </a:effectLst>
                <a:ea typeface="Calibri" panose="020F0502020204030204" pitchFamily="34" charset="0"/>
              </a:rPr>
              <a:t>: 0/35 (0%)</a:t>
            </a:r>
            <a:endParaRPr lang="es-ES" dirty="0"/>
          </a:p>
        </p:txBody>
      </p:sp>
    </p:spTree>
    <p:extLst>
      <p:ext uri="{BB962C8B-B14F-4D97-AF65-F5344CB8AC3E}">
        <p14:creationId xmlns:p14="http://schemas.microsoft.com/office/powerpoint/2010/main" val="1705238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48222" fill="hold"/>
                                        <p:tgtEl>
                                          <p:spTgt spid="6"/>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barn(inVertical)">
                                      <p:cBhvr>
                                        <p:cTn id="28" dur="500"/>
                                        <p:tgtEl>
                                          <p:spTgt spid="7">
                                            <p:txEl>
                                              <p:pRg st="0" end="0"/>
                                            </p:txEl>
                                          </p:spTgt>
                                        </p:tgtEl>
                                      </p:cBhvr>
                                    </p:animEffec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barn(inVertical)">
                                      <p:cBhvr>
                                        <p:cTn id="3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p:bldP spid="3" grpId="0" uiExpand="1" build="p"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696601" y="1569720"/>
            <a:ext cx="7750797" cy="1828800"/>
          </a:xfrm>
          <a:prstGeom prst="rect">
            <a:avLst/>
          </a:prstGeom>
          <a:noFill/>
          <a:ln w="12700">
            <a:solidFill>
              <a:srgbClr val="3604EE"/>
            </a:solidFill>
            <a:miter lim="800000"/>
            <a:headEnd/>
            <a:tailEnd/>
          </a:ln>
        </p:spPr>
        <p:txBody>
          <a:bodyPr/>
          <a:lstStyle/>
          <a:p>
            <a:pPr marL="0" marR="0" lvl="0" indent="0" algn="ctr" defTabSz="914400" rtl="0" eaLnBrk="1" fontAlgn="base" latinLnBrk="0" hangingPunct="1">
              <a:lnSpc>
                <a:spcPts val="2700"/>
              </a:lnSpc>
              <a:spcBef>
                <a:spcPct val="20000"/>
              </a:spcBef>
              <a:spcAft>
                <a:spcPct val="0"/>
              </a:spcAft>
              <a:buClrTx/>
              <a:buSzTx/>
              <a:buFontTx/>
              <a:buNone/>
              <a:tabLst/>
              <a:defRPr/>
            </a:pP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Porque si mañana o cualquier día, </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no</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de</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pertáramo</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co</a:t>
            </a:r>
            <a:r>
              <a:rPr kumimoji="0" lang="es-ES_tradnl"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n</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la noticia de que se ha creado una gra</a:t>
            </a:r>
            <a:r>
              <a:rPr kumimoji="0" lang="es-ES_tradnl"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n</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contienda civil e</a:t>
            </a:r>
            <a:r>
              <a:rPr kumimoji="0" lang="es-ES_tradnl"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n</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la URSS, o incluso, que </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no</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de</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pertáramo</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co</a:t>
            </a:r>
            <a:r>
              <a:rPr kumimoji="0" lang="es-ES_tradnl"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n</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la noticia de que la URSS se desintegró, cosa que </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e</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peramo</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que no ocurra </a:t>
            </a:r>
            <a:r>
              <a:rPr kumimoji="0" lang="es-ES_tradnl" sz="2000" b="1" i="0" u="none" strike="noStrike" kern="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j</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amá</a:t>
            </a:r>
            <a:r>
              <a:rPr kumimoji="0" lang="es-ES_tradnl" sz="2000" b="1" i="0" u="none" strike="noStrike" kern="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aún e</a:t>
            </a:r>
            <a:r>
              <a:rPr kumimoji="0" lang="es-ES_tradnl"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n</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esa</a:t>
            </a:r>
            <a:r>
              <a:rPr kumimoji="0" lang="es-ES_tradnl" sz="2000" b="1" i="0" u="none" strike="noStrike" kern="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circun</a:t>
            </a:r>
            <a:r>
              <a:rPr kumimoji="0" lang="es-ES_tradnl" sz="2000" b="1" i="0" u="none" strike="noStrike" kern="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ø</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tancia</a:t>
            </a:r>
            <a:r>
              <a:rPr kumimoji="0" lang="es-ES_tradnl" sz="2000" b="1" i="0" u="none" strike="noStrike" kern="0" cap="none" spc="0" normalizeH="0" baseline="0" noProof="0" dirty="0" err="1">
                <a:ln>
                  <a:noFill/>
                </a:ln>
                <a:solidFill>
                  <a:srgbClr val="006600"/>
                </a:solidFill>
                <a:effectLst>
                  <a:outerShdw blurRad="38100" dist="38100" dir="2700000" algn="tl">
                    <a:srgbClr val="000000">
                      <a:alpha val="43137"/>
                    </a:srgbClr>
                  </a:outerShdw>
                </a:effectLst>
                <a:uLnTx/>
                <a:uFillTx/>
                <a:latin typeface="Times New Roman" pitchFamily="18" charset="0"/>
                <a:ea typeface="+mn-ea"/>
                <a:cs typeface="+mn-cs"/>
              </a:rPr>
              <a:t>s</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Cuba y la Revolución cubana seguiría</a:t>
            </a:r>
            <a:r>
              <a:rPr kumimoji="0" lang="es-ES_tradnl"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n</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luchando y seguiría</a:t>
            </a:r>
            <a:r>
              <a:rPr kumimoji="0" lang="es-ES_tradnl" sz="2000" b="1" i="0" u="none" strike="noStrike" kern="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n</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resi</a:t>
            </a:r>
            <a:r>
              <a:rPr kumimoji="0" lang="es-ES_tradnl" sz="2000" b="1" i="0" u="none" strike="noStrike" kern="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mn-cs"/>
              </a:rPr>
              <a:t>h</a:t>
            </a:r>
            <a:r>
              <a:rPr kumimoji="0" lang="es-ES_tradnl" sz="2000" b="0" i="0" u="none" strike="noStrike" kern="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tiendo</a:t>
            </a:r>
            <a:r>
              <a:rPr kumimoji="0" lang="es-ES_tradnl" sz="20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_tradnl" sz="14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rPr>
              <a:t>(F. Castro)</a:t>
            </a:r>
            <a:endParaRPr kumimoji="0" lang="en-US" sz="1400" b="0" i="0" u="none" strike="noStrike" kern="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8" name="Rectangle 7">
            <a:extLst>
              <a:ext uri="{FF2B5EF4-FFF2-40B4-BE49-F238E27FC236}">
                <a16:creationId xmlns:a16="http://schemas.microsoft.com/office/drawing/2014/main" id="{39D24445-DC7E-4887-A074-4ADD259DFFB9}"/>
              </a:ext>
            </a:extLst>
          </p:cNvPr>
          <p:cNvSpPr/>
          <p:nvPr/>
        </p:nvSpPr>
        <p:spPr>
          <a:xfrm>
            <a:off x="800100" y="3886200"/>
            <a:ext cx="7543800" cy="2143344"/>
          </a:xfrm>
          <a:prstGeom prst="rect">
            <a:avLst/>
          </a:prstGeom>
          <a:solidFill>
            <a:schemeClr val="bg1"/>
          </a:solidFill>
          <a:ln w="12700">
            <a:solidFill>
              <a:srgbClr val="3604EE"/>
            </a:solidFill>
            <a:prstDash val="solid"/>
          </a:ln>
        </p:spPr>
        <p:txBody>
          <a:bodyPr wrap="square">
            <a:spAutoFit/>
          </a:bodyPr>
          <a:lstStyle/>
          <a:p>
            <a:pPr marL="0" marR="0" lvl="0" indent="0" algn="ctr" defTabSz="914400" rtl="0" eaLnBrk="1" fontAlgn="base" latinLnBrk="0" hangingPunct="1">
              <a:lnSpc>
                <a:spcPts val="2700"/>
              </a:lnSpc>
              <a:spcBef>
                <a:spcPts val="0"/>
              </a:spcBef>
              <a:spcAft>
                <a:spcPts val="400"/>
              </a:spcAft>
              <a:buClrTx/>
              <a:buSzTx/>
              <a:buFontTx/>
              <a:buNone/>
              <a:tabLst/>
              <a:defRPr/>
            </a:pP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Yo no podía evitar, de ninguna manera, ser el candidato presidencial de ese partido, y yo no podía ir de candidato presidencial de ese partido porque si ganaba </a:t>
            </a:r>
            <a:r>
              <a:rPr kumimoji="0" lang="es-ES_tradnl" sz="2000" b="0" i="0" u="none" strike="noStrike" kern="1200" cap="none" spc="0" normalizeH="0" baseline="0" noProof="0" dirty="0" err="1">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la</a:t>
            </a:r>
            <a:r>
              <a:rPr kumimoji="0" lang="es-ES_tradnl" sz="2000" b="1" i="0" u="none"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eleccione</a:t>
            </a:r>
            <a:r>
              <a:rPr kumimoji="0" lang="es-ES_tradnl" sz="20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¿qué iba a ser de mí? Hubiera tenido que convertir el paí</a:t>
            </a:r>
            <a:r>
              <a:rPr kumimoji="0" lang="es-ES_tradnl" sz="20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e</a:t>
            </a:r>
            <a:r>
              <a:rPr kumimoji="0" lang="es-ES_tradnl"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n</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una cárcel para empezar metiendo en esa cárcel a </a:t>
            </a:r>
            <a:r>
              <a:rPr kumimoji="0" lang="es-ES_tradnl" sz="2000" b="0" i="0" u="none" strike="noStrike" kern="1200" cap="none" spc="0" normalizeH="0" baseline="0" noProof="0" dirty="0" err="1">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todo</a:t>
            </a:r>
            <a:r>
              <a:rPr kumimoji="0" lang="es-ES_tradnl" sz="2000" b="1" i="0" u="none"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err="1">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lo</a:t>
            </a:r>
            <a:r>
              <a:rPr kumimoji="0" lang="es-ES_tradnl" sz="2000" b="1" i="0" u="none"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err="1">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perredeí</a:t>
            </a:r>
            <a:r>
              <a:rPr kumimoji="0" lang="es-ES_tradnl" sz="2000" b="1" i="0" u="none"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s-ES_tradnl" sz="2000" b="0" i="0" u="none" strike="noStrike" kern="1200" cap="none" spc="0" normalizeH="0" baseline="0" noProof="0" dirty="0" err="1">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ta</a:t>
            </a:r>
            <a:r>
              <a:rPr kumimoji="0" lang="es-ES_tradnl" sz="2000" b="1" i="0" u="none"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h</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que se hubiera</a:t>
            </a:r>
            <a:r>
              <a:rPr kumimoji="0" lang="es-ES_tradnl"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n</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dedicado a negocio</a:t>
            </a:r>
            <a:r>
              <a:rPr kumimoji="0" lang="es-ES_tradnl" sz="20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ES_tradnl" sz="2000" b="0" i="0" u="none" strike="noStrike" kern="1200" cap="none" spc="0" normalizeH="0" baseline="0" noProof="0" dirty="0" err="1">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sucio</a:t>
            </a:r>
            <a:r>
              <a:rPr kumimoji="0" lang="es-ES_tradnl" sz="2000" b="1" i="0" u="none" strike="noStrike" kern="1200" cap="none" spc="0" normalizeH="0" baseline="0" noProof="0" dirty="0" err="1">
                <a:ln>
                  <a:noFill/>
                </a:ln>
                <a:solidFill>
                  <a:srgbClr val="8000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ø</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inmediatamente que llegáramo</a:t>
            </a:r>
            <a:r>
              <a:rPr kumimoji="0" lang="es-ES_tradnl" sz="2000" b="1" i="0" u="none" strike="noStrike" kern="1200" cap="none" spc="0" normalizeH="0" baseline="0" noProof="0" dirty="0">
                <a:ln>
                  <a:noFill/>
                </a:ln>
                <a:solidFill>
                  <a:srgbClr val="006600"/>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s</a:t>
            </a:r>
            <a:r>
              <a:rPr kumimoji="0" lang="es-ES_tradnl" sz="20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 al gobierno. </a:t>
            </a:r>
            <a:r>
              <a:rPr kumimoji="0" lang="es-ES_tradnl" sz="14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(J. Bosch)</a:t>
            </a:r>
          </a:p>
        </p:txBody>
      </p:sp>
      <p:sp>
        <p:nvSpPr>
          <p:cNvPr id="9" name="Title 1">
            <a:extLst>
              <a:ext uri="{FF2B5EF4-FFF2-40B4-BE49-F238E27FC236}">
                <a16:creationId xmlns:a16="http://schemas.microsoft.com/office/drawing/2014/main" id="{2CA01C92-DF3C-4BF6-AF01-A7291E28833F}"/>
              </a:ext>
            </a:extLst>
          </p:cNvPr>
          <p:cNvSpPr>
            <a:spLocks noGrp="1"/>
          </p:cNvSpPr>
          <p:nvPr>
            <p:ph type="title"/>
          </p:nvPr>
        </p:nvSpPr>
        <p:spPr>
          <a:xfrm>
            <a:off x="1924050" y="533674"/>
            <a:ext cx="5295900" cy="643635"/>
          </a:xfrm>
        </p:spPr>
        <p:txBody>
          <a:bodyPr>
            <a:noAutofit/>
          </a:bodyPr>
          <a:lstStyle/>
          <a:p>
            <a:pPr lvl="0" fontAlgn="base">
              <a:spcBef>
                <a:spcPts val="0"/>
              </a:spcBef>
              <a:spcAft>
                <a:spcPts val="0"/>
              </a:spcAft>
              <a:defRPr/>
            </a:pPr>
            <a:r>
              <a:rPr lang="es-ES" sz="24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Más muestras de </a:t>
            </a:r>
            <a:r>
              <a:rPr lang="es-ES" sz="2400" b="1"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habla culta</a:t>
            </a:r>
            <a:r>
              <a:rPr lang="es-ES" sz="24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 antillana</a:t>
            </a:r>
            <a:endParaRPr lang="en-US" sz="2400" dirty="0"/>
          </a:p>
        </p:txBody>
      </p:sp>
      <p:pic>
        <p:nvPicPr>
          <p:cNvPr id="3" name="J.Bosh">
            <a:hlinkClick r:id="" action="ppaction://media"/>
            <a:extLst>
              <a:ext uri="{FF2B5EF4-FFF2-40B4-BE49-F238E27FC236}">
                <a16:creationId xmlns:a16="http://schemas.microsoft.com/office/drawing/2014/main" id="{2FCB2058-B955-430C-BC5F-BB9D29E4976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26460" y="793274"/>
            <a:ext cx="124437" cy="124437"/>
          </a:xfrm>
          <a:prstGeom prst="rect">
            <a:avLst/>
          </a:prstGeom>
        </p:spPr>
      </p:pic>
      <p:pic>
        <p:nvPicPr>
          <p:cNvPr id="5" name="Fidel.Presentación">
            <a:hlinkClick r:id="" action="ppaction://media"/>
            <a:extLst>
              <a:ext uri="{FF2B5EF4-FFF2-40B4-BE49-F238E27FC236}">
                <a16:creationId xmlns:a16="http://schemas.microsoft.com/office/drawing/2014/main" id="{8042B495-DEE1-49E6-9C70-4C987B565ED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34759" y="779293"/>
            <a:ext cx="152400" cy="1524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6">
                                            <p:bg/>
                                          </p:spTgt>
                                        </p:tgtEl>
                                        <p:attrNameLst>
                                          <p:attrName>style.visibility</p:attrName>
                                        </p:attrNameLst>
                                      </p:cBhvr>
                                      <p:to>
                                        <p:strVal val="visible"/>
                                      </p:to>
                                    </p:set>
                                    <p:animEffect transition="in" filter="wipe(down)">
                                      <p:cBhvr>
                                        <p:cTn id="11" dur="500"/>
                                        <p:tgtEl>
                                          <p:spTgt spid="6">
                                            <p:bg/>
                                          </p:spTgt>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down)">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720"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34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29"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6" grpId="0" uiExpand="1" build="p" animBg="1" autoUpdateAnimBg="0"/>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9D24445-DC7E-4887-A074-4ADD259DFFB9}"/>
              </a:ext>
            </a:extLst>
          </p:cNvPr>
          <p:cNvSpPr/>
          <p:nvPr/>
        </p:nvSpPr>
        <p:spPr>
          <a:xfrm>
            <a:off x="419100" y="3986428"/>
            <a:ext cx="8305800" cy="2489592"/>
          </a:xfrm>
          <a:prstGeom prst="rect">
            <a:avLst/>
          </a:prstGeom>
          <a:solidFill>
            <a:schemeClr val="bg1"/>
          </a:solidFill>
          <a:ln w="19050">
            <a:solidFill>
              <a:srgbClr val="3604EE"/>
            </a:solidFill>
            <a:prstDash val="solid"/>
          </a:ln>
        </p:spPr>
        <p:txBody>
          <a:bodyPr wrap="square">
            <a:spAutoFit/>
          </a:bodyPr>
          <a:lstStyle/>
          <a:p>
            <a:pPr lvl="0" algn="ctr">
              <a:lnSpc>
                <a:spcPts val="2700"/>
              </a:lnSpc>
              <a:spcBef>
                <a:spcPts val="0"/>
              </a:spcBef>
              <a:spcAft>
                <a:spcPts val="400"/>
              </a:spcAft>
              <a:defRPr/>
            </a:pP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Lo primero que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hicimo</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nosotro</a:t>
            </a:r>
            <a:r>
              <a:rPr lang="es-ES" sz="2000" b="1" dirty="0">
                <a:solidFill>
                  <a:srgbClr val="006600"/>
                </a:solidFill>
                <a:effectLst>
                  <a:outerShdw blurRad="38100" dist="38100" dir="2700000" algn="tl">
                    <a:srgbClr val="000000">
                      <a:alpha val="43137"/>
                    </a:srgbClr>
                  </a:outerShdw>
                </a:effectLst>
                <a:ea typeface="Calibri" panose="020F0502020204030204" pitchFamily="34" charset="0"/>
              </a:rPr>
              <a:t>s</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en la nota que emitió el Consejo Permanente de la Conferencia fue resaltar el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e</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píritu</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cívico y la conducta de la población el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dieciséi</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de febrero, la conducta civilizada que exhibió la población ese día, caminando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de</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de</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temprano, incluso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tra</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ladándose</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de La Capital al Interior, viajando para ejercer ese sagrado deber que e</a:t>
            </a:r>
            <a:r>
              <a:rPr lang="es-ES" sz="2000" b="1" dirty="0">
                <a:solidFill>
                  <a:srgbClr val="006600"/>
                </a:solidFill>
                <a:effectLst>
                  <a:outerShdw blurRad="38100" dist="38100" dir="2700000" algn="tl">
                    <a:srgbClr val="000000">
                      <a:alpha val="43137"/>
                    </a:srgbClr>
                  </a:outerShdw>
                </a:effectLst>
                <a:ea typeface="Calibri" panose="020F0502020204030204" pitchFamily="34" charset="0"/>
              </a:rPr>
              <a:t>s</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el sufragio.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Tri</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temente</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se vio fru</a:t>
            </a:r>
            <a:r>
              <a:rPr lang="es-ES" sz="2000" b="1" dirty="0">
                <a:solidFill>
                  <a:srgbClr val="006600"/>
                </a:solidFill>
                <a:effectLst>
                  <a:outerShdw blurRad="38100" dist="38100" dir="2700000" algn="tl">
                    <a:srgbClr val="000000">
                      <a:alpha val="43137"/>
                    </a:srgbClr>
                  </a:outerShdw>
                </a:effectLst>
                <a:ea typeface="Calibri" panose="020F0502020204030204" pitchFamily="34" charset="0"/>
              </a:rPr>
              <a:t>s</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trada tanta belleza que exhibió la población con eso</a:t>
            </a:r>
            <a:r>
              <a:rPr lang="es-ES" sz="2000" b="1" dirty="0">
                <a:solidFill>
                  <a:srgbClr val="006600"/>
                </a:solidFill>
                <a:effectLst>
                  <a:outerShdw blurRad="38100" dist="38100" dir="2700000" algn="tl">
                    <a:srgbClr val="000000">
                      <a:alpha val="43137"/>
                    </a:srgbClr>
                  </a:outerShdw>
                </a:effectLst>
                <a:ea typeface="Calibri" panose="020F0502020204030204" pitchFamily="34" charset="0"/>
              </a:rPr>
              <a:t>s</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hecho</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lamentable</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que dieron al </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tra</a:t>
            </a:r>
            <a:r>
              <a:rPr lang="es-ES" sz="2000" b="1" dirty="0" err="1">
                <a:solidFill>
                  <a:srgbClr val="A50021"/>
                </a:solidFill>
                <a:effectLst>
                  <a:outerShdw blurRad="38100" dist="38100" dir="2700000" algn="tl">
                    <a:srgbClr val="000000">
                      <a:alpha val="43137"/>
                    </a:srgbClr>
                  </a:outerShdw>
                </a:effectLst>
                <a:ea typeface="Calibri" panose="020F0502020204030204" pitchFamily="34" charset="0"/>
              </a:rPr>
              <a:t>h</a:t>
            </a:r>
            <a:r>
              <a:rPr lang="es-ES" sz="2000" dirty="0" err="1">
                <a:solidFill>
                  <a:srgbClr val="0000CC"/>
                </a:solidFill>
                <a:effectLst>
                  <a:outerShdw blurRad="38100" dist="38100" dir="2700000" algn="tl">
                    <a:srgbClr val="000000">
                      <a:alpha val="43137"/>
                    </a:srgbClr>
                  </a:outerShdw>
                </a:effectLst>
                <a:ea typeface="Calibri" panose="020F0502020204030204" pitchFamily="34" charset="0"/>
              </a:rPr>
              <a:t>te</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con la</a:t>
            </a:r>
            <a:r>
              <a:rPr lang="es-ES" sz="2000" b="1" dirty="0">
                <a:solidFill>
                  <a:srgbClr val="006600"/>
                </a:solidFill>
                <a:effectLst>
                  <a:outerShdw blurRad="38100" dist="38100" dir="2700000" algn="tl">
                    <a:srgbClr val="000000">
                      <a:alpha val="43137"/>
                    </a:srgbClr>
                  </a:outerShdw>
                </a:effectLst>
                <a:ea typeface="Calibri" panose="020F0502020204030204" pitchFamily="34" charset="0"/>
              </a:rPr>
              <a:t>s</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eleccione</a:t>
            </a:r>
            <a:r>
              <a:rPr lang="es-ES" sz="2000" b="1" dirty="0">
                <a:solidFill>
                  <a:srgbClr val="006600"/>
                </a:solidFill>
                <a:effectLst>
                  <a:outerShdw blurRad="38100" dist="38100" dir="2700000" algn="tl">
                    <a:srgbClr val="000000">
                      <a:alpha val="43137"/>
                    </a:srgbClr>
                  </a:outerShdw>
                </a:effectLst>
                <a:ea typeface="Calibri" panose="020F0502020204030204" pitchFamily="34" charset="0"/>
              </a:rPr>
              <a:t>s</a:t>
            </a:r>
            <a:r>
              <a:rPr lang="es-ES" sz="2000" dirty="0">
                <a:solidFill>
                  <a:srgbClr val="0000CC"/>
                </a:solidFill>
                <a:effectLst>
                  <a:outerShdw blurRad="38100" dist="38100" dir="2700000" algn="tl">
                    <a:srgbClr val="000000">
                      <a:alpha val="43137"/>
                    </a:srgbClr>
                  </a:outerShdw>
                </a:effectLst>
                <a:ea typeface="Calibri" panose="020F0502020204030204" pitchFamily="34" charset="0"/>
              </a:rPr>
              <a:t> de ese día. </a:t>
            </a:r>
            <a:r>
              <a:rPr kumimoji="0" lang="es-ES_tradnl" sz="1400" b="0" i="0" u="none" strike="noStrike" kern="1200" cap="none" spc="0" normalizeH="0" baseline="0" noProof="0" dirty="0">
                <a:ln>
                  <a:noFill/>
                </a:ln>
                <a:solidFill>
                  <a:srgbClr val="000092"/>
                </a:solidFill>
                <a:effectLst>
                  <a:outerShdw blurRad="38100" dist="38100" dir="2700000" algn="tl">
                    <a:srgbClr val="000000">
                      <a:alpha val="43137"/>
                    </a:srgbClr>
                  </a:outerShdw>
                </a:effectLst>
                <a:uLnTx/>
                <a:uFillTx/>
                <a:latin typeface="Times New Roman" panose="02020603050405020304" pitchFamily="18" charset="0"/>
                <a:ea typeface="Times New Roman" panose="02020603050405020304" pitchFamily="18" charset="0"/>
                <a:cs typeface="Times New Roman" panose="02020603050405020304" pitchFamily="18" charset="0"/>
              </a:rPr>
              <a:t>(F. Bretón)</a:t>
            </a:r>
          </a:p>
        </p:txBody>
      </p:sp>
      <p:sp>
        <p:nvSpPr>
          <p:cNvPr id="2" name="Rectangle 1">
            <a:extLst>
              <a:ext uri="{FF2B5EF4-FFF2-40B4-BE49-F238E27FC236}">
                <a16:creationId xmlns:a16="http://schemas.microsoft.com/office/drawing/2014/main" id="{5FE5E446-4551-4296-9BCE-6672E58D0DB6}"/>
              </a:ext>
            </a:extLst>
          </p:cNvPr>
          <p:cNvSpPr/>
          <p:nvPr/>
        </p:nvSpPr>
        <p:spPr>
          <a:xfrm>
            <a:off x="762000" y="564932"/>
            <a:ext cx="7620000" cy="3335978"/>
          </a:xfrm>
          <a:prstGeom prst="rect">
            <a:avLst/>
          </a:prstGeom>
          <a:ln w="19050">
            <a:solidFill>
              <a:srgbClr val="0000CC"/>
            </a:solidFill>
          </a:ln>
        </p:spPr>
        <p:txBody>
          <a:bodyPr wrap="square">
            <a:spAutoFit/>
          </a:bodyPr>
          <a:lstStyle/>
          <a:p>
            <a:pPr marL="0" marR="0" lvl="0" indent="0" algn="ctr" defTabSz="914400" rtl="0" eaLnBrk="1" fontAlgn="base" latinLnBrk="0" hangingPunct="1">
              <a:lnSpc>
                <a:spcPts val="2700"/>
              </a:lnSpc>
              <a:spcBef>
                <a:spcPts val="0"/>
              </a:spcBef>
              <a:spcAft>
                <a:spcPts val="600"/>
              </a:spcAft>
              <a:buClrTx/>
              <a:buSzTx/>
              <a:buFontTx/>
              <a:buNone/>
              <a:tabLst/>
              <a:defRPr/>
            </a:pP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Me acuerdo que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ta</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en un momento dado, hubo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amigo</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mío</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que se refirieron a él como un guerrero de la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lu</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porque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montone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de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vece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no</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vimo</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en, en una situación donde él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taba</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 punto de irse y no se fue. </a:t>
            </a:r>
            <a:r>
              <a:rPr kumimoji="0" lang="es-ES" sz="2000" b="0" i="0" u="none" strike="noStrike" kern="1200" cap="none" spc="0" normalizeH="0" baseline="0" noProof="0" dirty="0" err="1">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Entonce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Ø</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eso e</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un ejemplo, para mí. </a:t>
            </a:r>
            <a:r>
              <a:rPr kumimoji="0" lang="es-ES" sz="1400" b="0" i="0" u="none" strike="noStrike" kern="1200" cap="none" spc="0" normalizeH="0" baseline="0" noProof="0" dirty="0">
                <a:ln>
                  <a:noFill/>
                </a:ln>
                <a:solidFill>
                  <a:srgbClr val="3604EE"/>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(E. Nazario)</a:t>
            </a:r>
          </a:p>
          <a:p>
            <a:pPr marL="0" marR="0" lvl="0" indent="0" defTabSz="914400" rtl="0" eaLnBrk="1" fontAlgn="base" latinLnBrk="0" hangingPunct="1">
              <a:lnSpc>
                <a:spcPts val="2700"/>
              </a:lnSpc>
              <a:spcBef>
                <a:spcPts val="0"/>
              </a:spcBef>
              <a:spcAft>
                <a:spcPts val="600"/>
              </a:spcAft>
              <a:buClrTx/>
              <a:buSzTx/>
              <a:buFontTx/>
              <a:buNone/>
              <a:tabLst/>
              <a:defRPr/>
            </a:pPr>
            <a:r>
              <a:rPr lang="en-US" sz="2400" dirty="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s-ES" sz="2400" dirty="0">
                <a:solidFill>
                  <a:srgbClr val="00206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endParaRPr kumimoji="0" lang="en-US" sz="240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ts val="2700"/>
              </a:lnSpc>
              <a:spcBef>
                <a:spcPts val="0"/>
              </a:spcBef>
              <a:spcAft>
                <a:spcPts val="800"/>
              </a:spcAft>
              <a:buClrTx/>
              <a:buSzTx/>
              <a:buFontTx/>
              <a:buNone/>
              <a:tabLst/>
              <a:defRPr/>
            </a:pP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Y me propuso que </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hiciéramo</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alguna</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prueba</a:t>
            </a: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s</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 mí, </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de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de</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muy jovencita siempre me </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gu</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taron</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to</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ambiente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Ø</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pero mi panorama no me imaginaba que simplemente eso era lo que yo iba a hacer en la vida. Y le </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agrade</a:t>
            </a:r>
            <a:r>
              <a:rPr kumimoji="0" lang="es-ES" sz="2000"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h</a:t>
            </a:r>
            <a:r>
              <a:rPr kumimoji="0" lang="es-ES" sz="20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co</a:t>
            </a:r>
            <a:r>
              <a:rPr kumimoji="0" lang="es-ES" sz="20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 mucho a ella. </a:t>
            </a:r>
            <a:r>
              <a:rPr kumimoji="0" lang="es-ES" sz="1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(Y. </a:t>
            </a:r>
            <a:r>
              <a:rPr kumimoji="0" lang="es-ES" sz="1400" b="0" i="0" u="none" strike="noStrike" kern="1200" cap="none" spc="0" normalizeH="0" baseline="0" noProof="0" dirty="0" err="1">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Mañán</a:t>
            </a:r>
            <a:r>
              <a:rPr kumimoji="0" lang="es-ES" sz="1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rPr>
              <a:t>)</a:t>
            </a:r>
            <a:endParaRPr kumimoji="0" lang="en-US" sz="14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itchFamily="18" charset="0"/>
              <a:ea typeface="Calibri" panose="020F0502020204030204" pitchFamily="34" charset="0"/>
              <a:cs typeface="Times New Roman" panose="02020603050405020304" pitchFamily="18" charset="0"/>
            </a:endParaRPr>
          </a:p>
        </p:txBody>
      </p:sp>
      <p:pic>
        <p:nvPicPr>
          <p:cNvPr id="7" name="PR.Fem.Cult">
            <a:hlinkClick r:id="" action="ppaction://media"/>
            <a:extLst>
              <a:ext uri="{FF2B5EF4-FFF2-40B4-BE49-F238E27FC236}">
                <a16:creationId xmlns:a16="http://schemas.microsoft.com/office/drawing/2014/main" id="{5A1D9280-CBD6-4081-A0FA-DADD64F3B2D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54809" y="381980"/>
            <a:ext cx="114300" cy="114300"/>
          </a:xfrm>
          <a:prstGeom prst="rect">
            <a:avLst/>
          </a:prstGeom>
        </p:spPr>
      </p:pic>
      <p:pic>
        <p:nvPicPr>
          <p:cNvPr id="11" name="RD.Fem.Cult">
            <a:hlinkClick r:id="" action="ppaction://media"/>
            <a:extLst>
              <a:ext uri="{FF2B5EF4-FFF2-40B4-BE49-F238E27FC236}">
                <a16:creationId xmlns:a16="http://schemas.microsoft.com/office/drawing/2014/main" id="{56571B43-C629-45DE-94A3-20B1CE6C642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53400" y="381980"/>
            <a:ext cx="124437" cy="124437"/>
          </a:xfrm>
          <a:prstGeom prst="rect">
            <a:avLst/>
          </a:prstGeom>
        </p:spPr>
      </p:pic>
      <p:pic>
        <p:nvPicPr>
          <p:cNvPr id="3" name="Fredy A. Bretón">
            <a:hlinkClick r:id="" action="ppaction://media"/>
            <a:extLst>
              <a:ext uri="{FF2B5EF4-FFF2-40B4-BE49-F238E27FC236}">
                <a16:creationId xmlns:a16="http://schemas.microsoft.com/office/drawing/2014/main" id="{FB49CB8E-6F05-48B2-B0E2-7368EE781326}"/>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653651" y="381980"/>
            <a:ext cx="124437" cy="124437"/>
          </a:xfrm>
          <a:prstGeom prst="rect">
            <a:avLst/>
          </a:prstGeom>
        </p:spPr>
      </p:pic>
    </p:spTree>
    <p:extLst>
      <p:ext uri="{BB962C8B-B14F-4D97-AF65-F5344CB8AC3E}">
        <p14:creationId xmlns:p14="http://schemas.microsoft.com/office/powerpoint/2010/main" val="3772814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barn(inVertical)">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885" fill="hold"/>
                                        <p:tgtEl>
                                          <p:spTgt spid="7"/>
                                        </p:tgtEl>
                                      </p:cBhvr>
                                    </p:cmd>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barn(inVertical)">
                                      <p:cBhvr>
                                        <p:cTn id="19" dur="500"/>
                                        <p:tgtEl>
                                          <p:spTgt spid="2">
                                            <p:txEl>
                                              <p:pRg st="2" end="2"/>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arn(inVertic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355" fill="hold"/>
                                        <p:tgtEl>
                                          <p:spTgt spid="11"/>
                                        </p:tgtEl>
                                      </p:cBhvr>
                                    </p:cmd>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0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37" fill="hold" display="0">
                  <p:stCondLst>
                    <p:cond delay="indefinite"/>
                  </p:stCondLst>
                  <p:endCondLst>
                    <p:cond evt="onStopAudio" delay="0">
                      <p:tgtEl>
                        <p:sldTgt/>
                      </p:tgtEl>
                    </p:cond>
                    <p:cond evt="onNext" delay="0">
                      <p:tgtEl>
                        <p:sldTgt/>
                      </p:tgtEl>
                    </p:cond>
                  </p:endCondLst>
                </p:cTn>
                <p:tgtEl>
                  <p:spTgt spid="11"/>
                </p:tgtEl>
              </p:cMediaNode>
            </p:audio>
            <p:audio>
              <p:cMediaNode vol="80000">
                <p:cTn id="38"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ChangeArrowheads="1"/>
          </p:cNvSpPr>
          <p:nvPr>
            <p:ph idx="1"/>
          </p:nvPr>
        </p:nvSpPr>
        <p:spPr>
          <a:xfrm>
            <a:off x="419100" y="1219200"/>
            <a:ext cx="8305800" cy="3505200"/>
          </a:xfrm>
          <a:ln w="19050">
            <a:solidFill>
              <a:srgbClr val="0000FF"/>
            </a:solidFill>
            <a:prstDash val="dash"/>
          </a:ln>
        </p:spPr>
        <p:txBody>
          <a:bodyPr anchor="ctr">
            <a:normAutofit/>
          </a:bodyPr>
          <a:lstStyle/>
          <a:p>
            <a:pPr algn="ctr">
              <a:lnSpc>
                <a:spcPts val="3200"/>
              </a:lnSpc>
              <a:spcBef>
                <a:spcPts val="0"/>
              </a:spcBef>
              <a:spcAft>
                <a:spcPts val="1800"/>
              </a:spcAft>
              <a:buFontTx/>
              <a:buNone/>
            </a:pPr>
            <a:r>
              <a:rPr lang="es-ES_tradnl" dirty="0">
                <a:solidFill>
                  <a:srgbClr val="000099"/>
                </a:solidFill>
                <a:effectLst>
                  <a:outerShdw blurRad="38100" dist="38100" dir="2700000" algn="tl">
                    <a:srgbClr val="000000">
                      <a:alpha val="43137"/>
                    </a:srgbClr>
                  </a:outerShdw>
                </a:effectLst>
                <a:latin typeface="Times New Roman" pitchFamily="18" charset="0"/>
              </a:rPr>
              <a:t>Sin embargo,</a:t>
            </a:r>
          </a:p>
          <a:p>
            <a:pPr algn="ctr">
              <a:lnSpc>
                <a:spcPts val="3700"/>
              </a:lnSpc>
              <a:buFontTx/>
              <a:buNone/>
            </a:pPr>
            <a:r>
              <a:rPr lang="es-ES_tradnl" sz="2200" dirty="0">
                <a:solidFill>
                  <a:srgbClr val="000099"/>
                </a:solidFill>
                <a:effectLst>
                  <a:outerShdw blurRad="38100" dist="38100" dir="2700000" algn="tl">
                    <a:srgbClr val="000000">
                      <a:alpha val="43137"/>
                    </a:srgbClr>
                  </a:outerShdw>
                </a:effectLst>
                <a:latin typeface="Times New Roman" pitchFamily="18" charset="0"/>
              </a:rPr>
              <a:t>	</a:t>
            </a:r>
            <a:r>
              <a:rPr lang="es-ES_tradnl" sz="2800" dirty="0">
                <a:solidFill>
                  <a:srgbClr val="0033CC"/>
                </a:solidFill>
                <a:effectLst>
                  <a:outerShdw blurRad="38100" dist="38100" dir="2700000" algn="tl">
                    <a:srgbClr val="000000">
                      <a:alpha val="43137"/>
                    </a:srgbClr>
                  </a:outerShdw>
                </a:effectLst>
                <a:latin typeface="Times New Roman" pitchFamily="18" charset="0"/>
              </a:rPr>
              <a:t>la </a:t>
            </a:r>
            <a:r>
              <a:rPr lang="es-ES_tradnl" sz="2800" b="1" dirty="0">
                <a:solidFill>
                  <a:srgbClr val="0033CC"/>
                </a:solidFill>
                <a:effectLst>
                  <a:outerShdw blurRad="38100" dist="38100" dir="2700000" algn="tl">
                    <a:srgbClr val="000000">
                      <a:alpha val="43137"/>
                    </a:srgbClr>
                  </a:outerShdw>
                </a:effectLst>
                <a:latin typeface="Times New Roman" pitchFamily="18" charset="0"/>
              </a:rPr>
              <a:t>percepción</a:t>
            </a:r>
            <a:r>
              <a:rPr lang="es-ES_tradnl" sz="2800" dirty="0">
                <a:solidFill>
                  <a:srgbClr val="0033CC"/>
                </a:solidFill>
                <a:effectLst>
                  <a:outerShdw blurRad="38100" dist="38100" dir="2700000" algn="tl">
                    <a:srgbClr val="000000">
                      <a:alpha val="43137"/>
                    </a:srgbClr>
                  </a:outerShdw>
                </a:effectLst>
                <a:latin typeface="Times New Roman" pitchFamily="18" charset="0"/>
              </a:rPr>
              <a:t> de homogeneidad dialectal de las tres islas no resulta tan clara cuando se pasa a los detalles y el análisis abarca </a:t>
            </a:r>
            <a:r>
              <a:rPr lang="es-ES_tradnl" sz="2800" i="1" dirty="0">
                <a:solidFill>
                  <a:srgbClr val="0033CC"/>
                </a:solidFill>
                <a:effectLst>
                  <a:outerShdw blurRad="38100" dist="38100" dir="2700000" algn="tl">
                    <a:srgbClr val="000000">
                      <a:alpha val="43137"/>
                    </a:srgbClr>
                  </a:outerShdw>
                </a:effectLst>
                <a:latin typeface="Times New Roman" pitchFamily="18" charset="0"/>
              </a:rPr>
              <a:t>la actuación de los hablantes de los distintos grupos sociales</a:t>
            </a:r>
            <a:r>
              <a:rPr lang="es-ES_tradnl" sz="2800" dirty="0">
                <a:solidFill>
                  <a:srgbClr val="0033CC"/>
                </a:solidFill>
                <a:effectLst>
                  <a:outerShdw blurRad="38100" dist="38100" dir="2700000" algn="tl">
                    <a:srgbClr val="000000">
                      <a:alpha val="43137"/>
                    </a:srgbClr>
                  </a:outerShdw>
                </a:effectLst>
                <a:latin typeface="Times New Roman" pitchFamily="18" charset="0"/>
              </a:rPr>
              <a:t>.</a:t>
            </a:r>
          </a:p>
        </p:txBody>
      </p:sp>
      <p:sp>
        <p:nvSpPr>
          <p:cNvPr id="6" name="Date Placeholder 3"/>
          <p:cNvSpPr>
            <a:spLocks noGrp="1"/>
          </p:cNvSpPr>
          <p:nvPr>
            <p:ph type="dt" sz="half" idx="10"/>
          </p:nvPr>
        </p:nvSpPr>
        <p:spPr/>
        <p:txBody>
          <a:bodyPr/>
          <a:lstStyle/>
          <a:p>
            <a:fld id="{8C09582A-9E77-4608-A81C-CAA33E8DDBE7}" type="datetime1">
              <a:rPr lang="es-DO"/>
              <a:pPr/>
              <a:t>21/11/2020</a:t>
            </a:fld>
            <a:endParaRPr lang="es-DO"/>
          </a:p>
        </p:txBody>
      </p:sp>
      <p:sp>
        <p:nvSpPr>
          <p:cNvPr id="8" name="Slide Number Placeholder 5"/>
          <p:cNvSpPr>
            <a:spLocks noGrp="1"/>
          </p:cNvSpPr>
          <p:nvPr>
            <p:ph type="sldNum" sz="quarter" idx="12"/>
          </p:nvPr>
        </p:nvSpPr>
        <p:spPr/>
        <p:txBody>
          <a:bodyPr/>
          <a:lstStyle/>
          <a:p>
            <a:fld id="{A265018E-0AC7-404E-A0C9-433699798058}" type="slidenum">
              <a:rPr lang="es-DO"/>
              <a:pPr/>
              <a:t>15</a:t>
            </a:fld>
            <a:endParaRPr lang="es-DO"/>
          </a:p>
        </p:txBody>
      </p:sp>
    </p:spTree>
    <p:extLst>
      <p:ext uri="{BB962C8B-B14F-4D97-AF65-F5344CB8AC3E}">
        <p14:creationId xmlns:p14="http://schemas.microsoft.com/office/powerpoint/2010/main" val="4019951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003">
                                            <p:bg/>
                                          </p:spTgt>
                                        </p:tgtEl>
                                        <p:attrNameLst>
                                          <p:attrName>style.visibility</p:attrName>
                                        </p:attrNameLst>
                                      </p:cBhvr>
                                      <p:to>
                                        <p:strVal val="visible"/>
                                      </p:to>
                                    </p:set>
                                    <p:animEffect transition="in" filter="barn(inVertical)">
                                      <p:cBhvr>
                                        <p:cTn id="7" dur="500"/>
                                        <p:tgtEl>
                                          <p:spTgt spid="128003">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8003">
                                            <p:txEl>
                                              <p:pRg st="0" end="0"/>
                                            </p:txEl>
                                          </p:spTgt>
                                        </p:tgtEl>
                                        <p:attrNameLst>
                                          <p:attrName>style.visibility</p:attrName>
                                        </p:attrNameLst>
                                      </p:cBhvr>
                                      <p:to>
                                        <p:strVal val="visible"/>
                                      </p:to>
                                    </p:set>
                                    <p:animEffect transition="in" filter="barn(inVertical)">
                                      <p:cBhvr>
                                        <p:cTn id="11" dur="500"/>
                                        <p:tgtEl>
                                          <p:spTgt spid="128003">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28003">
                                            <p:txEl>
                                              <p:pRg st="1" end="1"/>
                                            </p:txEl>
                                          </p:spTgt>
                                        </p:tgtEl>
                                        <p:attrNameLst>
                                          <p:attrName>style.visibility</p:attrName>
                                        </p:attrNameLst>
                                      </p:cBhvr>
                                      <p:to>
                                        <p:strVal val="visible"/>
                                      </p:to>
                                    </p:set>
                                    <p:animEffect transition="in" filter="barn(inVertical)">
                                      <p:cBhvr>
                                        <p:cTn id="15" dur="500"/>
                                        <p:tgtEl>
                                          <p:spTgt spid="1280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0D2F1B0A-6A08-492C-B1BB-32EF283891BB}"/>
              </a:ext>
            </a:extLst>
          </p:cNvPr>
          <p:cNvGraphicFramePr>
            <a:graphicFrameLocks noGrp="1"/>
          </p:cNvGraphicFramePr>
          <p:nvPr>
            <p:extLst>
              <p:ext uri="{D42A27DB-BD31-4B8C-83A1-F6EECF244321}">
                <p14:modId xmlns:p14="http://schemas.microsoft.com/office/powerpoint/2010/main" val="306699463"/>
              </p:ext>
            </p:extLst>
          </p:nvPr>
        </p:nvGraphicFramePr>
        <p:xfrm>
          <a:off x="1447800" y="2209801"/>
          <a:ext cx="6248400" cy="3899626"/>
        </p:xfrm>
        <a:graphic>
          <a:graphicData uri="http://schemas.openxmlformats.org/drawingml/2006/table">
            <a:tbl>
              <a:tblPr>
                <a:tableStyleId>{5C22544A-7EE6-4342-B048-85BDC9FD1C3A}</a:tableStyleId>
              </a:tblPr>
              <a:tblGrid>
                <a:gridCol w="3124200">
                  <a:extLst>
                    <a:ext uri="{9D8B030D-6E8A-4147-A177-3AD203B41FA5}">
                      <a16:colId xmlns:a16="http://schemas.microsoft.com/office/drawing/2014/main" val="1457358711"/>
                    </a:ext>
                  </a:extLst>
                </a:gridCol>
                <a:gridCol w="3124200">
                  <a:extLst>
                    <a:ext uri="{9D8B030D-6E8A-4147-A177-3AD203B41FA5}">
                      <a16:colId xmlns:a16="http://schemas.microsoft.com/office/drawing/2014/main" val="3780697991"/>
                    </a:ext>
                  </a:extLst>
                </a:gridCol>
              </a:tblGrid>
              <a:tr h="1949813">
                <a:tc>
                  <a:txBody>
                    <a:bodyPr/>
                    <a:lstStyle/>
                    <a:p>
                      <a:endParaRPr lang="es-ES" sz="1400" baseline="0" dirty="0">
                        <a:ln w="19050">
                          <a:solidFill>
                            <a:srgbClr val="2717F1"/>
                          </a:solidFill>
                        </a:ln>
                        <a:solidFill>
                          <a:schemeClr val="bg1"/>
                        </a:solidFill>
                      </a:endParaRPr>
                    </a:p>
                  </a:txBody>
                  <a:tcPr marL="68580" marR="68580" marT="34290" marB="34290">
                    <a:lnL w="12700" cap="flat" cmpd="sng" algn="ctr">
                      <a:solidFill>
                        <a:srgbClr val="2717F1"/>
                      </a:solidFill>
                      <a:prstDash val="solid"/>
                      <a:round/>
                      <a:headEnd type="none" w="med" len="med"/>
                      <a:tailEnd type="none" w="med" len="med"/>
                    </a:lnL>
                    <a:lnT w="12700" cap="flat" cmpd="sng" algn="ctr">
                      <a:solidFill>
                        <a:srgbClr val="2717F1"/>
                      </a:solidFill>
                      <a:prstDash val="solid"/>
                      <a:round/>
                      <a:headEnd type="none" w="med" len="med"/>
                      <a:tailEnd type="none" w="med" len="med"/>
                    </a:lnT>
                    <a:blipFill>
                      <a:blip r:embed="rId2"/>
                      <a:tile tx="0" ty="0" sx="100000" sy="100000" flip="none" algn="tl"/>
                    </a:blipFill>
                  </a:tcPr>
                </a:tc>
                <a:tc>
                  <a:txBody>
                    <a:bodyPr/>
                    <a:lstStyle/>
                    <a:p>
                      <a:endParaRPr lang="es-ES" sz="1400" baseline="0" dirty="0">
                        <a:ln w="19050">
                          <a:solidFill>
                            <a:srgbClr val="2717F1"/>
                          </a:solidFill>
                        </a:ln>
                        <a:solidFill>
                          <a:schemeClr val="bg1"/>
                        </a:solidFill>
                      </a:endParaRPr>
                    </a:p>
                  </a:txBody>
                  <a:tcPr marL="68580" marR="68580" marT="34290" marB="34290">
                    <a:lnR w="12700" cap="flat" cmpd="sng" algn="ctr">
                      <a:solidFill>
                        <a:srgbClr val="2717F1"/>
                      </a:solidFill>
                      <a:prstDash val="solid"/>
                      <a:round/>
                      <a:headEnd type="none" w="med" len="med"/>
                      <a:tailEnd type="none" w="med" len="med"/>
                    </a:lnR>
                    <a:lnT w="12700" cap="flat" cmpd="sng" algn="ctr">
                      <a:solidFill>
                        <a:srgbClr val="2717F1"/>
                      </a:solidFill>
                      <a:prstDash val="solid"/>
                      <a:round/>
                      <a:headEnd type="none" w="med" len="med"/>
                      <a:tailEnd type="none" w="med" len="med"/>
                    </a:lnT>
                    <a:blipFill>
                      <a:blip r:embed="rId2"/>
                      <a:tile tx="0" ty="0" sx="100000" sy="100000" flip="none" algn="tl"/>
                    </a:blipFill>
                  </a:tcPr>
                </a:tc>
                <a:extLst>
                  <a:ext uri="{0D108BD9-81ED-4DB2-BD59-A6C34878D82A}">
                    <a16:rowId xmlns:a16="http://schemas.microsoft.com/office/drawing/2014/main" val="172435232"/>
                  </a:ext>
                </a:extLst>
              </a:tr>
              <a:tr h="1949813">
                <a:tc>
                  <a:txBody>
                    <a:bodyPr/>
                    <a:lstStyle/>
                    <a:p>
                      <a:endParaRPr lang="es-ES" sz="1400" baseline="0" dirty="0">
                        <a:ln w="19050">
                          <a:solidFill>
                            <a:srgbClr val="2717F1"/>
                          </a:solidFill>
                        </a:ln>
                        <a:solidFill>
                          <a:schemeClr val="bg1"/>
                        </a:solidFill>
                      </a:endParaRPr>
                    </a:p>
                  </a:txBody>
                  <a:tcPr marL="68580" marR="68580" marT="34290" marB="34290">
                    <a:lnL w="12700" cap="flat" cmpd="sng" algn="ctr">
                      <a:solidFill>
                        <a:srgbClr val="2717F1"/>
                      </a:solidFill>
                      <a:prstDash val="solid"/>
                      <a:round/>
                      <a:headEnd type="none" w="med" len="med"/>
                      <a:tailEnd type="none" w="med" len="med"/>
                    </a:lnL>
                    <a:lnB w="12700" cap="flat" cmpd="sng" algn="ctr">
                      <a:solidFill>
                        <a:srgbClr val="2717F1"/>
                      </a:solidFill>
                      <a:prstDash val="solid"/>
                      <a:round/>
                      <a:headEnd type="none" w="med" len="med"/>
                      <a:tailEnd type="none" w="med" len="med"/>
                    </a:lnB>
                    <a:blipFill>
                      <a:blip r:embed="rId2"/>
                      <a:tile tx="0" ty="0" sx="100000" sy="100000" flip="none" algn="tl"/>
                    </a:blipFill>
                  </a:tcPr>
                </a:tc>
                <a:tc>
                  <a:txBody>
                    <a:bodyPr/>
                    <a:lstStyle/>
                    <a:p>
                      <a:endParaRPr lang="es-ES" sz="1400" baseline="0" dirty="0">
                        <a:ln w="19050">
                          <a:solidFill>
                            <a:srgbClr val="2717F1"/>
                          </a:solidFill>
                        </a:ln>
                        <a:solidFill>
                          <a:schemeClr val="bg1"/>
                        </a:solidFill>
                      </a:endParaRPr>
                    </a:p>
                  </a:txBody>
                  <a:tcPr marL="68580" marR="68580" marT="34290" marB="34290">
                    <a:lnR w="12700" cap="flat" cmpd="sng" algn="ctr">
                      <a:solidFill>
                        <a:srgbClr val="2717F1"/>
                      </a:solidFill>
                      <a:prstDash val="solid"/>
                      <a:round/>
                      <a:headEnd type="none" w="med" len="med"/>
                      <a:tailEnd type="none" w="med" len="med"/>
                    </a:lnR>
                    <a:lnB w="12700" cap="flat" cmpd="sng" algn="ctr">
                      <a:solidFill>
                        <a:srgbClr val="2717F1"/>
                      </a:solidFill>
                      <a:prstDash val="solid"/>
                      <a:round/>
                      <a:headEnd type="none" w="med" len="med"/>
                      <a:tailEnd type="none" w="med" len="med"/>
                    </a:lnB>
                    <a:blipFill>
                      <a:blip r:embed="rId2"/>
                      <a:tile tx="0" ty="0" sx="100000" sy="100000" flip="none" algn="tl"/>
                    </a:blipFill>
                  </a:tcPr>
                </a:tc>
                <a:extLst>
                  <a:ext uri="{0D108BD9-81ED-4DB2-BD59-A6C34878D82A}">
                    <a16:rowId xmlns:a16="http://schemas.microsoft.com/office/drawing/2014/main" val="3610118533"/>
                  </a:ext>
                </a:extLst>
              </a:tr>
            </a:tbl>
          </a:graphicData>
        </a:graphic>
      </p:graphicFrame>
      <p:cxnSp>
        <p:nvCxnSpPr>
          <p:cNvPr id="8" name="Straight Connector 7">
            <a:extLst>
              <a:ext uri="{FF2B5EF4-FFF2-40B4-BE49-F238E27FC236}">
                <a16:creationId xmlns:a16="http://schemas.microsoft.com/office/drawing/2014/main" id="{7F274CE7-4CE3-437D-BFDD-8949B9B0FAB9}"/>
              </a:ext>
            </a:extLst>
          </p:cNvPr>
          <p:cNvCxnSpPr>
            <a:cxnSpLocks/>
          </p:cNvCxnSpPr>
          <p:nvPr/>
        </p:nvCxnSpPr>
        <p:spPr>
          <a:xfrm flipV="1">
            <a:off x="1998302" y="2209801"/>
            <a:ext cx="2116498" cy="3899628"/>
          </a:xfrm>
          <a:prstGeom prst="line">
            <a:avLst/>
          </a:prstGeom>
          <a:ln w="57150">
            <a:solidFill>
              <a:srgbClr val="2717F1"/>
            </a:solidFill>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B5E9558-8467-4A75-A4B8-52C84B33F387}"/>
              </a:ext>
            </a:extLst>
          </p:cNvPr>
          <p:cNvCxnSpPr>
            <a:cxnSpLocks/>
          </p:cNvCxnSpPr>
          <p:nvPr/>
        </p:nvCxnSpPr>
        <p:spPr>
          <a:xfrm flipH="1" flipV="1">
            <a:off x="5029202" y="2209801"/>
            <a:ext cx="2057399" cy="3899626"/>
          </a:xfrm>
          <a:prstGeom prst="line">
            <a:avLst/>
          </a:prstGeom>
          <a:ln w="57150">
            <a:solidFill>
              <a:srgbClr val="2717F1"/>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194537D0-9231-40C1-9BAE-59ECFB1B4191}"/>
              </a:ext>
            </a:extLst>
          </p:cNvPr>
          <p:cNvSpPr/>
          <p:nvPr/>
        </p:nvSpPr>
        <p:spPr>
          <a:xfrm>
            <a:off x="296523" y="2209799"/>
            <a:ext cx="1151277" cy="584775"/>
          </a:xfrm>
          <a:prstGeom prst="rect">
            <a:avLst/>
          </a:prstGeom>
          <a:ln w="12700">
            <a:solidFill>
              <a:srgbClr val="006600"/>
            </a:solidFill>
          </a:ln>
        </p:spPr>
        <p:txBody>
          <a:bodyPr wrap="none">
            <a:spAutoFit/>
          </a:bodyPr>
          <a:lstStyle/>
          <a:p>
            <a:pPr algn="ctr" fontAlgn="base">
              <a:spcBef>
                <a:spcPct val="0"/>
              </a:spcBef>
              <a:spcAft>
                <a:spcPct val="0"/>
              </a:spcAft>
              <a:defRPr/>
            </a:pPr>
            <a:r>
              <a:rPr lang="es-ES" sz="1600" b="1" dirty="0">
                <a:solidFill>
                  <a:srgbClr val="006600"/>
                </a:solidFill>
                <a:effectLst>
                  <a:outerShdw blurRad="38100" dist="38100" dir="2700000" algn="tl">
                    <a:srgbClr val="000000">
                      <a:alpha val="43137"/>
                    </a:srgbClr>
                  </a:outerShdw>
                </a:effectLst>
                <a:cs typeface="Times New Roman" pitchFamily="18" charset="0"/>
              </a:rPr>
              <a:t>nivel social</a:t>
            </a:r>
          </a:p>
          <a:p>
            <a:pPr algn="ctr" fontAlgn="base">
              <a:spcBef>
                <a:spcPct val="0"/>
              </a:spcBef>
              <a:spcAft>
                <a:spcPct val="0"/>
              </a:spcAft>
              <a:defRPr/>
            </a:pPr>
            <a:r>
              <a:rPr lang="es-ES" sz="1600" b="1" dirty="0">
                <a:solidFill>
                  <a:srgbClr val="006600"/>
                </a:solidFill>
                <a:effectLst>
                  <a:outerShdw blurRad="38100" dist="38100" dir="2700000" algn="tl">
                    <a:srgbClr val="000000">
                      <a:alpha val="43137"/>
                    </a:srgbClr>
                  </a:outerShdw>
                </a:effectLst>
                <a:cs typeface="Times New Roman" pitchFamily="18" charset="0"/>
              </a:rPr>
              <a:t>ALTO</a:t>
            </a:r>
          </a:p>
        </p:txBody>
      </p:sp>
      <p:sp>
        <p:nvSpPr>
          <p:cNvPr id="18" name="Rectangle 17">
            <a:extLst>
              <a:ext uri="{FF2B5EF4-FFF2-40B4-BE49-F238E27FC236}">
                <a16:creationId xmlns:a16="http://schemas.microsoft.com/office/drawing/2014/main" id="{D9CEB9AE-318F-4544-93B1-31AA77F7EE5D}"/>
              </a:ext>
            </a:extLst>
          </p:cNvPr>
          <p:cNvSpPr/>
          <p:nvPr/>
        </p:nvSpPr>
        <p:spPr>
          <a:xfrm>
            <a:off x="296523" y="5524652"/>
            <a:ext cx="1151277" cy="584775"/>
          </a:xfrm>
          <a:prstGeom prst="rect">
            <a:avLst/>
          </a:prstGeom>
          <a:ln w="12700">
            <a:solidFill>
              <a:srgbClr val="006600"/>
            </a:solidFill>
          </a:ln>
        </p:spPr>
        <p:txBody>
          <a:bodyPr wrap="none">
            <a:spAutoFit/>
          </a:bodyPr>
          <a:lstStyle/>
          <a:p>
            <a:pPr algn="ctr" fontAlgn="base">
              <a:spcBef>
                <a:spcPct val="0"/>
              </a:spcBef>
              <a:spcAft>
                <a:spcPct val="0"/>
              </a:spcAft>
              <a:defRPr/>
            </a:pPr>
            <a:r>
              <a:rPr lang="es-ES" sz="1600" b="1" dirty="0">
                <a:solidFill>
                  <a:srgbClr val="006600"/>
                </a:solidFill>
                <a:effectLst>
                  <a:outerShdw blurRad="38100" dist="38100" dir="2700000" algn="tl">
                    <a:srgbClr val="000000">
                      <a:alpha val="43137"/>
                    </a:srgbClr>
                  </a:outerShdw>
                </a:effectLst>
                <a:cs typeface="Times New Roman" pitchFamily="18" charset="0"/>
              </a:rPr>
              <a:t>nivel social</a:t>
            </a:r>
          </a:p>
          <a:p>
            <a:pPr algn="ctr" fontAlgn="base">
              <a:spcBef>
                <a:spcPct val="0"/>
              </a:spcBef>
              <a:spcAft>
                <a:spcPct val="0"/>
              </a:spcAft>
              <a:defRPr/>
            </a:pPr>
            <a:r>
              <a:rPr lang="es-ES" sz="1600" b="1" dirty="0">
                <a:solidFill>
                  <a:srgbClr val="006600"/>
                </a:solidFill>
                <a:effectLst>
                  <a:outerShdw blurRad="38100" dist="38100" dir="2700000" algn="tl">
                    <a:srgbClr val="000000">
                      <a:alpha val="43137"/>
                    </a:srgbClr>
                  </a:outerShdw>
                </a:effectLst>
                <a:cs typeface="Times New Roman" pitchFamily="18" charset="0"/>
              </a:rPr>
              <a:t>BAJO</a:t>
            </a:r>
          </a:p>
        </p:txBody>
      </p:sp>
      <p:sp>
        <p:nvSpPr>
          <p:cNvPr id="19" name="Rectangle 18">
            <a:extLst>
              <a:ext uri="{FF2B5EF4-FFF2-40B4-BE49-F238E27FC236}">
                <a16:creationId xmlns:a16="http://schemas.microsoft.com/office/drawing/2014/main" id="{522CDF37-1954-44A6-9471-6767DC9E6283}"/>
              </a:ext>
            </a:extLst>
          </p:cNvPr>
          <p:cNvSpPr/>
          <p:nvPr/>
        </p:nvSpPr>
        <p:spPr>
          <a:xfrm>
            <a:off x="1447800" y="6130231"/>
            <a:ext cx="1747593" cy="338554"/>
          </a:xfrm>
          <a:prstGeom prst="rect">
            <a:avLst/>
          </a:prstGeom>
        </p:spPr>
        <p:txBody>
          <a:bodyPr wrap="square">
            <a:spAutoFit/>
          </a:bodyPr>
          <a:lstStyle/>
          <a:p>
            <a:pPr algn="ctr" fontAlgn="base">
              <a:spcBef>
                <a:spcPct val="0"/>
              </a:spcBef>
              <a:spcAft>
                <a:spcPct val="0"/>
              </a:spcAft>
              <a:defRPr/>
            </a:pPr>
            <a:r>
              <a:rPr lang="es-ES" sz="1600" b="1" dirty="0">
                <a:solidFill>
                  <a:srgbClr val="0000FF"/>
                </a:solidFill>
                <a:cs typeface="Times New Roman" pitchFamily="18" charset="0"/>
              </a:rPr>
              <a:t>zona geográfica </a:t>
            </a:r>
            <a:r>
              <a:rPr lang="es-ES" sz="1600" b="1" dirty="0">
                <a:solidFill>
                  <a:srgbClr val="0000FF"/>
                </a:solidFill>
                <a:effectLst>
                  <a:outerShdw blurRad="38100" dist="38100" dir="2700000" algn="tl">
                    <a:srgbClr val="000000">
                      <a:alpha val="43137"/>
                    </a:srgbClr>
                  </a:outerShdw>
                </a:effectLst>
                <a:cs typeface="Times New Roman" pitchFamily="18" charset="0"/>
              </a:rPr>
              <a:t>A</a:t>
            </a:r>
          </a:p>
        </p:txBody>
      </p:sp>
      <p:sp>
        <p:nvSpPr>
          <p:cNvPr id="20" name="Rectangle 19">
            <a:extLst>
              <a:ext uri="{FF2B5EF4-FFF2-40B4-BE49-F238E27FC236}">
                <a16:creationId xmlns:a16="http://schemas.microsoft.com/office/drawing/2014/main" id="{6C7C14F4-6E77-4018-8132-8D185AD48CA2}"/>
              </a:ext>
            </a:extLst>
          </p:cNvPr>
          <p:cNvSpPr/>
          <p:nvPr/>
        </p:nvSpPr>
        <p:spPr>
          <a:xfrm>
            <a:off x="5948606" y="6130231"/>
            <a:ext cx="1747594" cy="338554"/>
          </a:xfrm>
          <a:prstGeom prst="rect">
            <a:avLst/>
          </a:prstGeom>
        </p:spPr>
        <p:txBody>
          <a:bodyPr wrap="none">
            <a:spAutoFit/>
          </a:bodyPr>
          <a:lstStyle/>
          <a:p>
            <a:pPr algn="ctr" fontAlgn="base">
              <a:spcBef>
                <a:spcPct val="0"/>
              </a:spcBef>
              <a:spcAft>
                <a:spcPct val="0"/>
              </a:spcAft>
              <a:defRPr/>
            </a:pPr>
            <a:r>
              <a:rPr lang="es-ES" sz="1600" b="1" dirty="0">
                <a:solidFill>
                  <a:srgbClr val="0000FF"/>
                </a:solidFill>
                <a:cs typeface="Times New Roman" pitchFamily="18" charset="0"/>
              </a:rPr>
              <a:t>zona geográfica </a:t>
            </a:r>
            <a:r>
              <a:rPr lang="es-ES" sz="1600" b="1" dirty="0">
                <a:solidFill>
                  <a:srgbClr val="0000FF"/>
                </a:solidFill>
                <a:effectLst>
                  <a:outerShdw blurRad="38100" dist="38100" dir="2700000" algn="tl">
                    <a:srgbClr val="000000">
                      <a:alpha val="43137"/>
                    </a:srgbClr>
                  </a:outerShdw>
                </a:effectLst>
                <a:cs typeface="Times New Roman" pitchFamily="18" charset="0"/>
              </a:rPr>
              <a:t>B</a:t>
            </a:r>
          </a:p>
        </p:txBody>
      </p:sp>
      <p:sp>
        <p:nvSpPr>
          <p:cNvPr id="9" name="Title 2">
            <a:extLst>
              <a:ext uri="{FF2B5EF4-FFF2-40B4-BE49-F238E27FC236}">
                <a16:creationId xmlns:a16="http://schemas.microsoft.com/office/drawing/2014/main" id="{6838EFDA-0508-4875-829D-6944E7CC3682}"/>
              </a:ext>
            </a:extLst>
          </p:cNvPr>
          <p:cNvSpPr txBox="1">
            <a:spLocks/>
          </p:cNvSpPr>
          <p:nvPr/>
        </p:nvSpPr>
        <p:spPr>
          <a:xfrm>
            <a:off x="495300" y="304800"/>
            <a:ext cx="8153400" cy="1786990"/>
          </a:xfrm>
          <a:prstGeom prst="rect">
            <a:avLst/>
          </a:prstGeom>
          <a:ln w="28575">
            <a:solidFill>
              <a:srgbClr val="000099"/>
            </a:solidFill>
            <a:prstDash val="sysDash"/>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Bef>
                <a:spcPts val="0"/>
              </a:spcBef>
              <a:spcAft>
                <a:spcPts val="0"/>
              </a:spcAft>
            </a:pPr>
            <a:endParaRPr lang="es-ES" sz="5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a:p>
            <a:pPr fontAlgn="auto">
              <a:spcBef>
                <a:spcPts val="0"/>
              </a:spcBef>
              <a:spcAft>
                <a:spcPts val="0"/>
              </a:spcAft>
            </a:pP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Es un hecho reconocido que, en los procesos de variación lingüística,</a:t>
            </a:r>
          </a:p>
          <a:p>
            <a:pPr fontAlgn="auto">
              <a:spcBef>
                <a:spcPts val="0"/>
              </a:spcBef>
              <a:spcAft>
                <a:spcPts val="0"/>
              </a:spcAft>
            </a:pP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el factor </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sociocultural</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tiene preponderancia sobre el </a:t>
            </a:r>
            <a:r>
              <a:rPr lang="es-ES" sz="20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geográfico</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a:p>
            <a:pPr fontAlgn="auto">
              <a:spcAft>
                <a:spcPts val="0"/>
              </a:spcAft>
            </a:pPr>
            <a:br>
              <a:rPr lang="es-ES" sz="1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br>
            <a:r>
              <a:rPr lang="es-E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Como indica la gráfica siguiente, </a:t>
            </a:r>
            <a:r>
              <a:rPr lang="es-ES" sz="18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las diferencias dialectales entre una región y otra disminuyen en la medida en que asciende el nivel </a:t>
            </a:r>
            <a:r>
              <a:rPr lang="es-ES" sz="18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sociocultural</a:t>
            </a:r>
            <a:r>
              <a:rPr lang="es-ES" sz="18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 los hablantes</a:t>
            </a:r>
            <a:r>
              <a:rPr lang="es-E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debido, principalmente, a la función niveladora que desempeña la educación.</a:t>
            </a:r>
            <a:endPar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3" name="Straight Arrow Connector 2">
            <a:extLst>
              <a:ext uri="{FF2B5EF4-FFF2-40B4-BE49-F238E27FC236}">
                <a16:creationId xmlns:a16="http://schemas.microsoft.com/office/drawing/2014/main" id="{E0E3EC61-D0EB-4326-AD18-90F0B9CAD40E}"/>
              </a:ext>
            </a:extLst>
          </p:cNvPr>
          <p:cNvCxnSpPr>
            <a:cxnSpLocks/>
          </p:cNvCxnSpPr>
          <p:nvPr/>
        </p:nvCxnSpPr>
        <p:spPr>
          <a:xfrm>
            <a:off x="1295642" y="2590800"/>
            <a:ext cx="872162" cy="0"/>
          </a:xfrm>
          <a:prstGeom prst="straightConnector1">
            <a:avLst/>
          </a:prstGeom>
          <a:ln w="28575">
            <a:solidFill>
              <a:srgbClr val="990033"/>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6521683-D936-4B47-845E-D6148D4BC3D6}"/>
              </a:ext>
            </a:extLst>
          </p:cNvPr>
          <p:cNvCxnSpPr>
            <a:cxnSpLocks/>
          </p:cNvCxnSpPr>
          <p:nvPr/>
        </p:nvCxnSpPr>
        <p:spPr>
          <a:xfrm>
            <a:off x="1295642" y="5867400"/>
            <a:ext cx="702660" cy="0"/>
          </a:xfrm>
          <a:prstGeom prst="straightConnector1">
            <a:avLst/>
          </a:prstGeom>
          <a:ln w="28575">
            <a:solidFill>
              <a:srgbClr val="990033"/>
            </a:solidFill>
            <a:tailEnd type="triangle"/>
          </a:ln>
        </p:spPr>
        <p:style>
          <a:lnRef idx="1">
            <a:schemeClr val="accent1"/>
          </a:lnRef>
          <a:fillRef idx="0">
            <a:schemeClr val="accent1"/>
          </a:fillRef>
          <a:effectRef idx="0">
            <a:schemeClr val="accent1"/>
          </a:effectRef>
          <a:fontRef idx="minor">
            <a:schemeClr val="tx1"/>
          </a:fontRef>
        </p:style>
      </p:cxnSp>
      <p:sp>
        <p:nvSpPr>
          <p:cNvPr id="12" name="Title 2">
            <a:extLst>
              <a:ext uri="{FF2B5EF4-FFF2-40B4-BE49-F238E27FC236}">
                <a16:creationId xmlns:a16="http://schemas.microsoft.com/office/drawing/2014/main" id="{81B39CB0-518E-4C5C-BC22-1868069477DD}"/>
              </a:ext>
            </a:extLst>
          </p:cNvPr>
          <p:cNvSpPr txBox="1">
            <a:spLocks/>
          </p:cNvSpPr>
          <p:nvPr/>
        </p:nvSpPr>
        <p:spPr>
          <a:xfrm>
            <a:off x="409575" y="3283213"/>
            <a:ext cx="8324850" cy="1655595"/>
          </a:xfrm>
          <a:prstGeom prst="rect">
            <a:avLst/>
          </a:prstGeom>
          <a:solidFill>
            <a:schemeClr val="bg1"/>
          </a:solidFill>
          <a:ln w="28575">
            <a:solidFill>
              <a:srgbClr val="000099"/>
            </a:solidFill>
            <a:prstDash val="sysDash"/>
          </a:ln>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Bef>
                <a:spcPts val="0"/>
              </a:spcBef>
              <a:spcAft>
                <a:spcPts val="0"/>
              </a:spcAft>
            </a:pPr>
            <a:endParaRPr lang="es-ES" sz="5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a:p>
            <a:pPr fontAlgn="auto">
              <a:lnSpc>
                <a:spcPts val="2700"/>
              </a:lnSpc>
              <a:spcBef>
                <a:spcPts val="0"/>
              </a:spcBef>
              <a:spcAft>
                <a:spcPts val="0"/>
              </a:spcAft>
            </a:pP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Por ejemplo, si se compara el habla de un obrero de Santo Domingo con la de uno de Santiago de los Caballeros, se observará que probablemente el primero dirá </a:t>
            </a:r>
            <a:r>
              <a:rPr lang="es-E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pue</a:t>
            </a:r>
            <a:r>
              <a:rPr lang="es-E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l</a:t>
            </a:r>
            <a:r>
              <a:rPr lang="es-E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y el segundo </a:t>
            </a:r>
            <a:r>
              <a:rPr lang="es-E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pue</a:t>
            </a:r>
            <a:r>
              <a:rPr lang="es-ES" sz="20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i</a:t>
            </a:r>
            <a:r>
              <a:rPr lang="es-E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en vez de </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pue</a:t>
            </a: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Sin embargo, es más que probable que dos profesionales de sendas ciudades coincidirán diciendo </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pue</a:t>
            </a:r>
            <a:r>
              <a:rPr lang="es-ES" sz="20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179334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barn(inVertical)">
                                      <p:cBhvr>
                                        <p:cTn id="14" dur="1000"/>
                                        <p:tgtEl>
                                          <p:spTgt spid="9">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barn(inVertical)">
                                      <p:cBhvr>
                                        <p:cTn id="19" dur="500"/>
                                        <p:tgtEl>
                                          <p:spTgt spid="9">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10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1000"/>
                                        <p:tgtEl>
                                          <p:spTgt spid="1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down)">
                                      <p:cBhvr>
                                        <p:cTn id="33" dur="500"/>
                                        <p:tgtEl>
                                          <p:spTgt spid="1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par>
                          <p:cTn id="37" fill="hold">
                            <p:stCondLst>
                              <p:cond delay="1000"/>
                            </p:stCondLst>
                            <p:childTnLst>
                              <p:par>
                                <p:cTn id="38" presetID="16" presetClass="entr" presetSubtype="21"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par>
                                <p:cTn id="55" presetID="16" presetClass="entr" presetSubtype="21" fill="hold" nodeType="with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Effect transition="in" filter="barn(inVertical)">
                                      <p:cBhvr>
                                        <p:cTn id="5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P spid="20" grpId="0"/>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2133600"/>
            <a:ext cx="8305800" cy="1600201"/>
          </a:xfrm>
          <a:ln w="19050">
            <a:solidFill>
              <a:srgbClr val="0000CC"/>
            </a:solidFill>
            <a:prstDash val="dash"/>
          </a:ln>
        </p:spPr>
        <p:txBody>
          <a:bodyPr>
            <a:normAutofit fontScale="92500"/>
          </a:bodyPr>
          <a:lstStyle/>
          <a:p>
            <a:pPr algn="ctr">
              <a:spcBef>
                <a:spcPts val="0"/>
              </a:spcBef>
            </a:pPr>
            <a:endParaRPr lang="en-US" sz="1000" dirty="0">
              <a:solidFill>
                <a:srgbClr val="000099"/>
              </a:solidFill>
              <a:effectLst>
                <a:outerShdw blurRad="38100" dist="38100" dir="2700000" algn="tl">
                  <a:srgbClr val="000000">
                    <a:alpha val="43137"/>
                  </a:srgbClr>
                </a:outerShdw>
              </a:effectLst>
              <a:latin typeface="Times New Roman" pitchFamily="18" charset="0"/>
            </a:endParaRPr>
          </a:p>
          <a:p>
            <a:pPr marL="0" indent="0" algn="ctr">
              <a:lnSpc>
                <a:spcPct val="150000"/>
              </a:lnSpc>
              <a:spcBef>
                <a:spcPts val="0"/>
              </a:spcBef>
              <a:buNone/>
            </a:pPr>
            <a:r>
              <a:rPr lang="es-ES" sz="2800" dirty="0">
                <a:solidFill>
                  <a:srgbClr val="000099"/>
                </a:solidFill>
                <a:effectLst>
                  <a:outerShdw blurRad="38100" dist="38100" dir="2700000" algn="tl">
                    <a:srgbClr val="000000">
                      <a:alpha val="43137"/>
                    </a:srgbClr>
                  </a:outerShdw>
                </a:effectLst>
                <a:latin typeface="Times New Roman" pitchFamily="18" charset="0"/>
              </a:rPr>
              <a:t>En las siguientes diapositivas se ofrece una breve ilustración </a:t>
            </a:r>
            <a:r>
              <a:rPr lang="es-ES" sz="2800" b="1" dirty="0">
                <a:solidFill>
                  <a:srgbClr val="000099"/>
                </a:solidFill>
                <a:effectLst>
                  <a:outerShdw blurRad="38100" dist="38100" dir="2700000" algn="tl">
                    <a:srgbClr val="000000">
                      <a:alpha val="43137"/>
                    </a:srgbClr>
                  </a:outerShdw>
                </a:effectLst>
                <a:latin typeface="Times New Roman" pitchFamily="18" charset="0"/>
              </a:rPr>
              <a:t>oral</a:t>
            </a:r>
            <a:r>
              <a:rPr lang="es-ES" sz="2800" dirty="0">
                <a:solidFill>
                  <a:srgbClr val="000099"/>
                </a:solidFill>
                <a:effectLst>
                  <a:outerShdw blurRad="38100" dist="38100" dir="2700000" algn="tl">
                    <a:srgbClr val="000000">
                      <a:alpha val="43137"/>
                    </a:srgbClr>
                  </a:outerShdw>
                </a:effectLst>
                <a:latin typeface="Times New Roman" pitchFamily="18" charset="0"/>
              </a:rPr>
              <a:t> del </a:t>
            </a:r>
            <a:r>
              <a:rPr lang="es-ES" sz="2800" b="1" dirty="0">
                <a:solidFill>
                  <a:srgbClr val="000099"/>
                </a:solidFill>
                <a:effectLst>
                  <a:outerShdw blurRad="38100" dist="38100" dir="2700000" algn="tl">
                    <a:srgbClr val="000000">
                      <a:alpha val="43137"/>
                    </a:srgbClr>
                  </a:outerShdw>
                </a:effectLst>
                <a:latin typeface="Times New Roman" pitchFamily="18" charset="0"/>
              </a:rPr>
              <a:t>habla popular </a:t>
            </a:r>
            <a:r>
              <a:rPr lang="es-ES" sz="2800" dirty="0">
                <a:solidFill>
                  <a:srgbClr val="000099"/>
                </a:solidFill>
                <a:effectLst>
                  <a:outerShdw blurRad="38100" dist="38100" dir="2700000" algn="tl">
                    <a:srgbClr val="000000">
                      <a:alpha val="43137"/>
                    </a:srgbClr>
                  </a:outerShdw>
                </a:effectLst>
                <a:latin typeface="Times New Roman" pitchFamily="18" charset="0"/>
              </a:rPr>
              <a:t>de las tres islas antillanas.</a:t>
            </a:r>
            <a:endParaRPr lang="en-US" sz="2800" dirty="0">
              <a:solidFill>
                <a:srgbClr val="000099"/>
              </a:solidFill>
              <a:effectLst>
                <a:outerShdw blurRad="38100" dist="38100" dir="2700000" algn="tl">
                  <a:srgbClr val="000000">
                    <a:alpha val="43137"/>
                  </a:srgbClr>
                </a:outerShdw>
              </a:effectLst>
              <a:latin typeface="Times New Roman" pitchFamily="18" charset="0"/>
            </a:endParaRPr>
          </a:p>
        </p:txBody>
      </p:sp>
      <p:sp>
        <p:nvSpPr>
          <p:cNvPr id="4" name="Date Placeholder 3"/>
          <p:cNvSpPr>
            <a:spLocks noGrp="1"/>
          </p:cNvSpPr>
          <p:nvPr>
            <p:ph type="dt" sz="half" idx="10"/>
          </p:nvPr>
        </p:nvSpPr>
        <p:spPr/>
        <p:txBody>
          <a:bodyPr/>
          <a:lstStyle/>
          <a:p>
            <a:fld id="{DB60672B-BCE7-41D7-8C46-56F0D2C1934C}" type="datetime1">
              <a:rPr lang="es-DO" smtClean="0">
                <a:solidFill>
                  <a:prstClr val="black">
                    <a:tint val="75000"/>
                  </a:prstClr>
                </a:solidFill>
              </a:rPr>
              <a:pPr/>
              <a:t>21/11/2020</a:t>
            </a:fld>
            <a:endParaRPr lang="es-DO">
              <a:solidFill>
                <a:prstClr val="black">
                  <a:tint val="75000"/>
                </a:prstClr>
              </a:solidFill>
            </a:endParaRPr>
          </a:p>
        </p:txBody>
      </p:sp>
      <p:sp>
        <p:nvSpPr>
          <p:cNvPr id="5" name="Slide Number Placeholder 4"/>
          <p:cNvSpPr>
            <a:spLocks noGrp="1"/>
          </p:cNvSpPr>
          <p:nvPr>
            <p:ph type="sldNum" sz="quarter" idx="12"/>
          </p:nvPr>
        </p:nvSpPr>
        <p:spPr/>
        <p:txBody>
          <a:bodyPr/>
          <a:lstStyle/>
          <a:p>
            <a:fld id="{1868EA03-A2B5-4922-B577-5601BF7EA8F3}" type="slidenum">
              <a:rPr lang="es-DO" smtClean="0">
                <a:solidFill>
                  <a:prstClr val="black">
                    <a:tint val="75000"/>
                  </a:prstClr>
                </a:solidFill>
              </a:rPr>
              <a:pPr/>
              <a:t>17</a:t>
            </a:fld>
            <a:endParaRPr lang="es-DO">
              <a:solidFill>
                <a:prstClr val="black">
                  <a:tint val="75000"/>
                </a:prstClr>
              </a:solidFill>
            </a:endParaRPr>
          </a:p>
        </p:txBody>
      </p:sp>
    </p:spTree>
    <p:extLst>
      <p:ext uri="{BB962C8B-B14F-4D97-AF65-F5344CB8AC3E}">
        <p14:creationId xmlns:p14="http://schemas.microsoft.com/office/powerpoint/2010/main" val="32628106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iterate type="wd">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918B8-45F9-41E3-9E7B-3EF3B6F28178}"/>
              </a:ext>
            </a:extLst>
          </p:cNvPr>
          <p:cNvSpPr>
            <a:spLocks noGrp="1"/>
          </p:cNvSpPr>
          <p:nvPr>
            <p:ph idx="1"/>
          </p:nvPr>
        </p:nvSpPr>
        <p:spPr>
          <a:xfrm>
            <a:off x="562439" y="589062"/>
            <a:ext cx="7962900" cy="5850573"/>
          </a:xfrm>
          <a:solidFill>
            <a:schemeClr val="bg1"/>
          </a:solidFill>
          <a:ln w="19050">
            <a:solidFill>
              <a:srgbClr val="3604EE"/>
            </a:solidFill>
            <a:prstDash val="dash"/>
          </a:ln>
        </p:spPr>
        <p:txBody>
          <a:bodyPr>
            <a:normAutofit/>
          </a:bodyPr>
          <a:lstStyle/>
          <a:p>
            <a:pPr algn="just">
              <a:spcBef>
                <a:spcPts val="0"/>
              </a:spcBef>
            </a:pPr>
            <a:endParaRPr lang="es-ES" sz="500" dirty="0">
              <a:solidFill>
                <a:srgbClr val="800000"/>
              </a:solidFill>
              <a:latin typeface="Times New Roman" panose="02020603050405020304" pitchFamily="18" charset="0"/>
              <a:cs typeface="Times New Roman" panose="02020603050405020304" pitchFamily="18" charset="0"/>
            </a:endParaRPr>
          </a:p>
          <a:p>
            <a:pPr marL="0" indent="0" algn="just">
              <a:lnSpc>
                <a:spcPts val="3000"/>
              </a:lnSpc>
              <a:spcBef>
                <a:spcPts val="600"/>
              </a:spcBef>
              <a:spcAft>
                <a:spcPts val="600"/>
              </a:spcAft>
              <a:buNone/>
            </a:pPr>
            <a:r>
              <a:rPr lang="es-ES" sz="2400" dirty="0">
                <a:solidFill>
                  <a:srgbClr val="0000CC"/>
                </a:solidFill>
                <a:latin typeface="Times New Roman" panose="02020603050405020304" pitchFamily="18" charset="0"/>
                <a:cs typeface="Times New Roman" panose="02020603050405020304" pitchFamily="18" charset="0"/>
              </a:rPr>
              <a:t>Estaba despajando un maíz y vino una gallina y me cantó al lado. Yo le tiré una mazorca de maíz y se fue. P</a:t>
            </a:r>
            <a:r>
              <a:rPr lang="lv-LV" sz="2400" dirty="0">
                <a:solidFill>
                  <a:srgbClr val="0000CC"/>
                </a:solidFill>
                <a:latin typeface="Times New Roman" panose="02020603050405020304" pitchFamily="18" charset="0"/>
                <a:cs typeface="Times New Roman" panose="02020603050405020304" pitchFamily="18" charset="0"/>
              </a:rPr>
              <a:t>ero </a:t>
            </a:r>
            <a:r>
              <a:rPr lang="es-ES" sz="2400" dirty="0">
                <a:solidFill>
                  <a:srgbClr val="0000CC"/>
                </a:solidFill>
                <a:latin typeface="Times New Roman" panose="02020603050405020304" pitchFamily="18" charset="0"/>
                <a:cs typeface="Times New Roman" panose="02020603050405020304" pitchFamily="18" charset="0"/>
              </a:rPr>
              <a:t>al momento vino y me cantó dos veces más. Y por la </a:t>
            </a:r>
            <a:r>
              <a:rPr lang="es-ES" sz="2400" b="1" dirty="0">
                <a:solidFill>
                  <a:srgbClr val="0000CC"/>
                </a:solidFill>
                <a:highlight>
                  <a:srgbClr val="FFFF00"/>
                </a:highlight>
                <a:latin typeface="Times New Roman" panose="02020603050405020304" pitchFamily="18" charset="0"/>
                <a:cs typeface="Times New Roman" panose="02020603050405020304" pitchFamily="18" charset="0"/>
              </a:rPr>
              <a:t>ta</a:t>
            </a:r>
            <a:r>
              <a:rPr lang="es-ES" sz="2400" b="1" u="sng" dirty="0">
                <a:solidFill>
                  <a:srgbClr val="0000CC"/>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a:t>
            </a:r>
            <a:r>
              <a:rPr lang="es-ES" sz="2400" b="1" dirty="0">
                <a:solidFill>
                  <a:srgbClr val="0000CC"/>
                </a:solidFill>
                <a:highlight>
                  <a:srgbClr val="FFFF00"/>
                </a:highlight>
                <a:latin typeface="Times New Roman" panose="02020603050405020304" pitchFamily="18" charset="0"/>
                <a:cs typeface="Times New Roman" panose="02020603050405020304" pitchFamily="18" charset="0"/>
              </a:rPr>
              <a:t>de</a:t>
            </a:r>
            <a:r>
              <a:rPr lang="es-ES" sz="2400" dirty="0">
                <a:solidFill>
                  <a:srgbClr val="0000CC"/>
                </a:solidFill>
                <a:latin typeface="Times New Roman" panose="02020603050405020304" pitchFamily="18" charset="0"/>
                <a:cs typeface="Times New Roman" panose="02020603050405020304" pitchFamily="18" charset="0"/>
              </a:rPr>
              <a:t> dieron la noticia de una mujer ahí</a:t>
            </a:r>
            <a:r>
              <a:rPr lang="lv-LV" sz="2400" dirty="0">
                <a:solidFill>
                  <a:srgbClr val="0000CC"/>
                </a:solidFill>
                <a:latin typeface="Times New Roman" panose="02020603050405020304" pitchFamily="18" charset="0"/>
                <a:cs typeface="Times New Roman" panose="02020603050405020304" pitchFamily="18" charset="0"/>
              </a:rPr>
              <a:t> </a:t>
            </a:r>
            <a:r>
              <a:rPr lang="es-ES" sz="2400" dirty="0">
                <a:solidFill>
                  <a:srgbClr val="0000CC"/>
                </a:solidFill>
                <a:latin typeface="Times New Roman" panose="02020603050405020304" pitchFamily="18" charset="0"/>
                <a:cs typeface="Times New Roman" panose="02020603050405020304" pitchFamily="18" charset="0"/>
              </a:rPr>
              <a:t>que estaba enferma</a:t>
            </a:r>
            <a:r>
              <a:rPr lang="lv-LV" sz="2400" dirty="0">
                <a:solidFill>
                  <a:srgbClr val="0000CC"/>
                </a:solidFill>
                <a:latin typeface="Times New Roman" panose="02020603050405020304" pitchFamily="18" charset="0"/>
                <a:cs typeface="Times New Roman" panose="02020603050405020304" pitchFamily="18" charset="0"/>
              </a:rPr>
              <a:t> </a:t>
            </a:r>
            <a:r>
              <a:rPr lang="es-ES" sz="2400" dirty="0">
                <a:solidFill>
                  <a:srgbClr val="0000CC"/>
                </a:solidFill>
                <a:latin typeface="Times New Roman" panose="02020603050405020304" pitchFamily="18" charset="0"/>
                <a:cs typeface="Times New Roman" panose="02020603050405020304" pitchFamily="18" charset="0"/>
              </a:rPr>
              <a:t>que se había muerto.</a:t>
            </a:r>
            <a:r>
              <a:rPr lang="lv-LV" sz="2400" dirty="0">
                <a:solidFill>
                  <a:srgbClr val="0000CC"/>
                </a:solidFill>
                <a:latin typeface="Times New Roman" panose="02020603050405020304" pitchFamily="18" charset="0"/>
                <a:cs typeface="Times New Roman" panose="02020603050405020304" pitchFamily="18" charset="0"/>
              </a:rPr>
              <a:t> </a:t>
            </a:r>
            <a:r>
              <a:rPr lang="es-ES" sz="2400" dirty="0">
                <a:solidFill>
                  <a:srgbClr val="0000CC"/>
                </a:solidFill>
                <a:latin typeface="Times New Roman" panose="02020603050405020304" pitchFamily="18" charset="0"/>
                <a:cs typeface="Times New Roman" panose="02020603050405020304" pitchFamily="18" charset="0"/>
              </a:rPr>
              <a:t>Pensé que pudiera ser, que la gallina lo había anunciado. Y la gallina la vendí.</a:t>
            </a:r>
            <a:r>
              <a:rPr lang="lv-LV" sz="2400" dirty="0">
                <a:solidFill>
                  <a:srgbClr val="0000CC"/>
                </a:solidFill>
                <a:latin typeface="Times New Roman" panose="02020603050405020304" pitchFamily="18" charset="0"/>
                <a:cs typeface="Times New Roman" panose="02020603050405020304" pitchFamily="18" charset="0"/>
              </a:rPr>
              <a:t> </a:t>
            </a:r>
            <a:r>
              <a:rPr lang="es-ES" sz="2400" dirty="0">
                <a:solidFill>
                  <a:srgbClr val="0000CC"/>
                </a:solidFill>
                <a:latin typeface="Times New Roman" panose="02020603050405020304" pitchFamily="18" charset="0"/>
                <a:cs typeface="Times New Roman" panose="02020603050405020304" pitchFamily="18" charset="0"/>
              </a:rPr>
              <a:t>Entonces después, a los pocos, como a un mes y pico,</a:t>
            </a:r>
            <a:r>
              <a:rPr lang="lv-LV" sz="2400" dirty="0">
                <a:solidFill>
                  <a:srgbClr val="0000CC"/>
                </a:solidFill>
                <a:latin typeface="Times New Roman" panose="02020603050405020304" pitchFamily="18" charset="0"/>
                <a:cs typeface="Times New Roman" panose="02020603050405020304" pitchFamily="18" charset="0"/>
              </a:rPr>
              <a:t> </a:t>
            </a:r>
            <a:r>
              <a:rPr lang="es-ES" sz="2400" b="1" dirty="0">
                <a:solidFill>
                  <a:srgbClr val="0000CC"/>
                </a:solidFill>
                <a:highlight>
                  <a:srgbClr val="FFFF00"/>
                </a:highlight>
                <a:latin typeface="Times New Roman" panose="02020603050405020304" pitchFamily="18" charset="0"/>
                <a:cs typeface="Times New Roman" panose="02020603050405020304" pitchFamily="18" charset="0"/>
              </a:rPr>
              <a:t>vo</a:t>
            </a:r>
            <a:r>
              <a:rPr lang="es-ES" sz="2400" b="1" u="sng" dirty="0">
                <a:solidFill>
                  <a:srgbClr val="0000CC"/>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l</a:t>
            </a:r>
            <a:r>
              <a:rPr lang="es-ES" sz="2400" b="1" dirty="0">
                <a:solidFill>
                  <a:srgbClr val="0000CC"/>
                </a:solidFill>
                <a:highlight>
                  <a:srgbClr val="FFFF00"/>
                </a:highlight>
                <a:latin typeface="Times New Roman" panose="02020603050405020304" pitchFamily="18" charset="0"/>
                <a:cs typeface="Times New Roman" panose="02020603050405020304" pitchFamily="18" charset="0"/>
              </a:rPr>
              <a:t>vió</a:t>
            </a:r>
            <a:r>
              <a:rPr lang="es-ES" sz="2400" dirty="0">
                <a:solidFill>
                  <a:srgbClr val="0000CC"/>
                </a:solidFill>
                <a:latin typeface="Times New Roman" panose="02020603050405020304" pitchFamily="18" charset="0"/>
                <a:cs typeface="Times New Roman" panose="02020603050405020304" pitchFamily="18" charset="0"/>
              </a:rPr>
              <a:t> otra</a:t>
            </a:r>
            <a:r>
              <a:rPr lang="lv-LV" sz="2400" dirty="0">
                <a:solidFill>
                  <a:srgbClr val="0000CC"/>
                </a:solidFill>
                <a:latin typeface="Times New Roman" panose="02020603050405020304" pitchFamily="18" charset="0"/>
                <a:cs typeface="Times New Roman" panose="02020603050405020304" pitchFamily="18" charset="0"/>
              </a:rPr>
              <a:t> </a:t>
            </a:r>
            <a:r>
              <a:rPr lang="es-ES" sz="2400" dirty="0">
                <a:solidFill>
                  <a:srgbClr val="0000CC"/>
                </a:solidFill>
                <a:latin typeface="Times New Roman" panose="02020603050405020304" pitchFamily="18" charset="0"/>
                <a:cs typeface="Times New Roman" panose="02020603050405020304" pitchFamily="18" charset="0"/>
              </a:rPr>
              <a:t>que nunca acostumbraban a eso, y cantó como gallo de nuevo. Y se murió una </a:t>
            </a:r>
            <a:r>
              <a:rPr lang="es-ES" sz="2400" b="1" dirty="0">
                <a:solidFill>
                  <a:srgbClr val="0000CC"/>
                </a:solidFill>
                <a:highlight>
                  <a:srgbClr val="FFFF00"/>
                </a:highlight>
                <a:latin typeface="Times New Roman" panose="02020603050405020304" pitchFamily="18" charset="0"/>
                <a:cs typeface="Times New Roman" panose="02020603050405020304" pitchFamily="18" charset="0"/>
              </a:rPr>
              <a:t>he</a:t>
            </a:r>
            <a:r>
              <a:rPr lang="es-ES" sz="2400" b="1" u="sng" dirty="0">
                <a:solidFill>
                  <a:srgbClr val="0000CC"/>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a:t>
            </a:r>
            <a:r>
              <a:rPr lang="es-ES" sz="2400" b="1" dirty="0">
                <a:solidFill>
                  <a:srgbClr val="0000CC"/>
                </a:solidFill>
                <a:highlight>
                  <a:srgbClr val="FFFF00"/>
                </a:highlight>
                <a:latin typeface="Times New Roman" panose="02020603050405020304" pitchFamily="18" charset="0"/>
                <a:cs typeface="Times New Roman" panose="02020603050405020304" pitchFamily="18" charset="0"/>
              </a:rPr>
              <a:t>mana</a:t>
            </a:r>
            <a:r>
              <a:rPr lang="es-ES" sz="2400" dirty="0">
                <a:solidFill>
                  <a:srgbClr val="0000CC"/>
                </a:solidFill>
                <a:latin typeface="Times New Roman" panose="02020603050405020304" pitchFamily="18" charset="0"/>
                <a:cs typeface="Times New Roman" panose="02020603050405020304" pitchFamily="18" charset="0"/>
              </a:rPr>
              <a:t> de, del yerno mío.</a:t>
            </a:r>
            <a:r>
              <a:rPr lang="lv-LV" sz="2400" dirty="0">
                <a:solidFill>
                  <a:srgbClr val="0000CC"/>
                </a:solidFill>
                <a:latin typeface="Times New Roman" panose="02020603050405020304" pitchFamily="18" charset="0"/>
                <a:cs typeface="Times New Roman" panose="02020603050405020304" pitchFamily="18" charset="0"/>
              </a:rPr>
              <a:t> </a:t>
            </a:r>
            <a:r>
              <a:rPr lang="es-ES" sz="2400" dirty="0">
                <a:solidFill>
                  <a:srgbClr val="0000CC"/>
                </a:solidFill>
                <a:latin typeface="Times New Roman" panose="02020603050405020304" pitchFamily="18" charset="0"/>
                <a:cs typeface="Times New Roman" panose="02020603050405020304" pitchFamily="18" charset="0"/>
              </a:rPr>
              <a:t>Después por la tarde trajeron la noticia de que se había muerto.</a:t>
            </a:r>
            <a:r>
              <a:rPr lang="lv-LV" sz="2400" dirty="0">
                <a:solidFill>
                  <a:srgbClr val="0000CC"/>
                </a:solidFill>
                <a:latin typeface="Times New Roman" panose="02020603050405020304" pitchFamily="18" charset="0"/>
                <a:cs typeface="Times New Roman" panose="02020603050405020304" pitchFamily="18" charset="0"/>
              </a:rPr>
              <a:t> </a:t>
            </a:r>
            <a:r>
              <a:rPr lang="es-ES" sz="2400" dirty="0">
                <a:solidFill>
                  <a:srgbClr val="0000CC"/>
                </a:solidFill>
                <a:latin typeface="Times New Roman" panose="02020603050405020304" pitchFamily="18" charset="0"/>
                <a:cs typeface="Times New Roman" panose="02020603050405020304" pitchFamily="18" charset="0"/>
              </a:rPr>
              <a:t>Esa gallina sí la maté y la boté, porque dice que, la gente de antes decían que esas gallinas no se debían de comer. Y yo la cogí, la maté y la boté. Hasta dónde sea verdad eso, </a:t>
            </a:r>
            <a:r>
              <a:rPr lang="lv-LV" sz="2400" dirty="0">
                <a:solidFill>
                  <a:srgbClr val="0000CC"/>
                </a:solidFill>
                <a:latin typeface="Times New Roman" panose="02020603050405020304" pitchFamily="18" charset="0"/>
                <a:cs typeface="Times New Roman" panose="02020603050405020304" pitchFamily="18" charset="0"/>
              </a:rPr>
              <a:t>pero </a:t>
            </a:r>
            <a:r>
              <a:rPr lang="es-ES" sz="2400" dirty="0">
                <a:solidFill>
                  <a:srgbClr val="0000CC"/>
                </a:solidFill>
                <a:latin typeface="Times New Roman" panose="02020603050405020304" pitchFamily="18" charset="0"/>
                <a:cs typeface="Times New Roman" panose="02020603050405020304" pitchFamily="18" charset="0"/>
              </a:rPr>
              <a:t>yo creo que algo haiga, porque a mí me pasó. </a:t>
            </a:r>
          </a:p>
          <a:p>
            <a:pPr algn="just">
              <a:spcBef>
                <a:spcPts val="0"/>
              </a:spcBef>
            </a:pPr>
            <a:endParaRPr lang="es-ES" sz="1100" dirty="0">
              <a:solidFill>
                <a:srgbClr val="003300"/>
              </a:solidFill>
              <a:latin typeface="Times New Roman" panose="02020603050405020304" pitchFamily="18" charset="0"/>
              <a:cs typeface="Times New Roman" panose="02020603050405020304" pitchFamily="18" charset="0"/>
            </a:endParaRPr>
          </a:p>
          <a:p>
            <a:pPr algn="just">
              <a:spcBef>
                <a:spcPts val="0"/>
              </a:spcBef>
            </a:pPr>
            <a:endParaRPr lang="es-ES" sz="1100" dirty="0">
              <a:solidFill>
                <a:srgbClr val="003300"/>
              </a:solidFill>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8CBB5B7-C6E0-4DA6-8498-204F442AF82B}"/>
              </a:ext>
            </a:extLst>
          </p:cNvPr>
          <p:cNvSpPr>
            <a:spLocks noGrp="1"/>
          </p:cNvSpPr>
          <p:nvPr>
            <p:ph type="dt" sz="half" idx="10"/>
          </p:nvPr>
        </p:nvSpPr>
        <p:spPr>
          <a:xfrm>
            <a:off x="6544584" y="6407944"/>
            <a:ext cx="2102688"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sábado, 21 de noviembre de 2020</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A75B0365-9DE0-4920-82E5-BE199C297D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 name="Rectangle 10">
            <a:extLst>
              <a:ext uri="{FF2B5EF4-FFF2-40B4-BE49-F238E27FC236}">
                <a16:creationId xmlns:a16="http://schemas.microsoft.com/office/drawing/2014/main" id="{09E99592-EBA6-4A6E-BF72-E0C861F1EB40}"/>
              </a:ext>
            </a:extLst>
          </p:cNvPr>
          <p:cNvSpPr/>
          <p:nvPr/>
        </p:nvSpPr>
        <p:spPr>
          <a:xfrm>
            <a:off x="1752600" y="5898559"/>
            <a:ext cx="5582578" cy="400110"/>
          </a:xfrm>
          <a:prstGeom prst="rect">
            <a:avLst/>
          </a:prstGeom>
          <a:noFill/>
          <a:ln w="19050">
            <a:solidFill>
              <a:srgbClr val="A50021"/>
            </a:solidFill>
            <a:prstDash val="dash"/>
          </a:ln>
        </p:spPr>
        <p:txBody>
          <a:bodyPr wrap="square">
            <a:spAutoFit/>
          </a:bodyPr>
          <a:lstStyle/>
          <a:p>
            <a:pPr algn="ctr"/>
            <a:r>
              <a:rPr lang="es-ES" sz="2000" dirty="0">
                <a:solidFill>
                  <a:srgbClr val="FF0000"/>
                </a:solidFill>
                <a:effectLst>
                  <a:outerShdw blurRad="38100" dist="38100" dir="2700000" algn="tl">
                    <a:srgbClr val="000000">
                      <a:alpha val="43137"/>
                    </a:srgbClr>
                  </a:outerShdw>
                </a:effectLst>
                <a:highlight>
                  <a:srgbClr val="FFFF00"/>
                </a:highlight>
              </a:rPr>
              <a:t>asimilación de /r, l/:</a:t>
            </a:r>
            <a:r>
              <a:rPr lang="es-ES" sz="2000" dirty="0">
                <a:solidFill>
                  <a:srgbClr val="FF0000"/>
                </a:solidFill>
                <a:effectLst>
                  <a:outerShdw blurRad="38100" dist="38100" dir="2700000" algn="tl">
                    <a:srgbClr val="000000">
                      <a:alpha val="43137"/>
                    </a:srgbClr>
                  </a:outerShdw>
                </a:effectLst>
              </a:rPr>
              <a:t>     </a:t>
            </a:r>
            <a:r>
              <a:rPr lang="es-ES" sz="2000" dirty="0" err="1">
                <a:solidFill>
                  <a:srgbClr val="FF0000"/>
                </a:solidFill>
                <a:effectLst>
                  <a:outerShdw blurRad="38100" dist="38100" dir="2700000" algn="tl">
                    <a:srgbClr val="000000">
                      <a:alpha val="43137"/>
                    </a:srgbClr>
                  </a:outerShdw>
                </a:effectLst>
              </a:rPr>
              <a:t>ta</a:t>
            </a:r>
            <a:r>
              <a:rPr lang="es-ES" sz="2000" b="1" u="sng" dirty="0" err="1">
                <a:solidFill>
                  <a:srgbClr val="FF0000"/>
                </a:solidFill>
                <a:effectLst>
                  <a:outerShdw blurRad="38100" dist="38100" dir="2700000" algn="tl">
                    <a:srgbClr val="000000">
                      <a:alpha val="43137"/>
                    </a:srgbClr>
                  </a:outerShdw>
                </a:effectLst>
              </a:rPr>
              <a:t>dd</a:t>
            </a:r>
            <a:r>
              <a:rPr lang="es-ES" sz="2000" dirty="0" err="1">
                <a:solidFill>
                  <a:srgbClr val="FF0000"/>
                </a:solidFill>
                <a:effectLst>
                  <a:outerShdw blurRad="38100" dist="38100" dir="2700000" algn="tl">
                    <a:srgbClr val="000000">
                      <a:alpha val="43137"/>
                    </a:srgbClr>
                  </a:outerShdw>
                </a:effectLst>
              </a:rPr>
              <a:t>e</a:t>
            </a:r>
            <a:r>
              <a:rPr lang="es-ES" sz="2000" dirty="0">
                <a:solidFill>
                  <a:srgbClr val="FF0000"/>
                </a:solidFill>
                <a:effectLst>
                  <a:outerShdw blurRad="38100" dist="38100" dir="2700000" algn="tl">
                    <a:srgbClr val="000000">
                      <a:alpha val="43137"/>
                    </a:srgbClr>
                  </a:outerShdw>
                </a:effectLst>
              </a:rPr>
              <a:t>,   </a:t>
            </a:r>
            <a:r>
              <a:rPr lang="es-ES" sz="2000" dirty="0" err="1">
                <a:solidFill>
                  <a:srgbClr val="FF0000"/>
                </a:solidFill>
                <a:effectLst>
                  <a:outerShdw blurRad="38100" dist="38100" dir="2700000" algn="tl">
                    <a:srgbClr val="000000">
                      <a:alpha val="43137"/>
                    </a:srgbClr>
                  </a:outerShdw>
                </a:effectLst>
              </a:rPr>
              <a:t>bo</a:t>
            </a:r>
            <a:r>
              <a:rPr lang="es-ES" sz="2000" b="1" u="sng" dirty="0" err="1">
                <a:solidFill>
                  <a:srgbClr val="FF0000"/>
                </a:solidFill>
                <a:effectLst>
                  <a:outerShdw blurRad="38100" dist="38100" dir="2700000" algn="tl">
                    <a:srgbClr val="000000">
                      <a:alpha val="43137"/>
                    </a:srgbClr>
                  </a:outerShdw>
                </a:effectLst>
              </a:rPr>
              <a:t>bb</a:t>
            </a:r>
            <a:r>
              <a:rPr lang="es-ES" sz="2000" dirty="0" err="1">
                <a:solidFill>
                  <a:srgbClr val="FF0000"/>
                </a:solidFill>
                <a:effectLst>
                  <a:outerShdw blurRad="38100" dist="38100" dir="2700000" algn="tl">
                    <a:srgbClr val="000000">
                      <a:alpha val="43137"/>
                    </a:srgbClr>
                  </a:outerShdw>
                </a:effectLst>
              </a:rPr>
              <a:t>ió</a:t>
            </a:r>
            <a:r>
              <a:rPr lang="es-ES" sz="2000" dirty="0">
                <a:solidFill>
                  <a:srgbClr val="FF0000"/>
                </a:solidFill>
                <a:effectLst>
                  <a:outerShdw blurRad="38100" dist="38100" dir="2700000" algn="tl">
                    <a:srgbClr val="000000">
                      <a:alpha val="43137"/>
                    </a:srgbClr>
                  </a:outerShdw>
                </a:effectLst>
              </a:rPr>
              <a:t>,   </a:t>
            </a:r>
            <a:r>
              <a:rPr lang="es-ES" sz="2000" dirty="0" err="1">
                <a:solidFill>
                  <a:srgbClr val="FF0000"/>
                </a:solidFill>
                <a:effectLst>
                  <a:outerShdw blurRad="38100" dist="38100" dir="2700000" algn="tl">
                    <a:srgbClr val="000000">
                      <a:alpha val="43137"/>
                    </a:srgbClr>
                  </a:outerShdw>
                </a:effectLst>
              </a:rPr>
              <a:t>he</a:t>
            </a:r>
            <a:r>
              <a:rPr lang="es-ES" sz="2000" b="1" u="sng" dirty="0" err="1">
                <a:solidFill>
                  <a:srgbClr val="FF0000"/>
                </a:solidFill>
                <a:effectLst>
                  <a:outerShdw blurRad="38100" dist="38100" dir="2700000" algn="tl">
                    <a:srgbClr val="000000">
                      <a:alpha val="43137"/>
                    </a:srgbClr>
                  </a:outerShdw>
                </a:effectLst>
              </a:rPr>
              <a:t>mm</a:t>
            </a:r>
            <a:r>
              <a:rPr lang="es-ES" sz="2000" dirty="0" err="1">
                <a:solidFill>
                  <a:srgbClr val="FF0000"/>
                </a:solidFill>
                <a:effectLst>
                  <a:outerShdw blurRad="38100" dist="38100" dir="2700000" algn="tl">
                    <a:srgbClr val="000000">
                      <a:alpha val="43137"/>
                    </a:srgbClr>
                  </a:outerShdw>
                </a:effectLst>
              </a:rPr>
              <a:t>ana</a:t>
            </a:r>
            <a:endParaRPr lang="es-ES" sz="2000" dirty="0">
              <a:solidFill>
                <a:srgbClr val="FF0000"/>
              </a:solidFill>
              <a:effectLst>
                <a:outerShdw blurRad="38100" dist="38100" dir="2700000" algn="tl">
                  <a:srgbClr val="000000">
                    <a:alpha val="43137"/>
                  </a:srgbClr>
                </a:outerShdw>
              </a:effectLst>
            </a:endParaRPr>
          </a:p>
        </p:txBody>
      </p:sp>
      <p:pic>
        <p:nvPicPr>
          <p:cNvPr id="5" name="Cuba.NSB.a">
            <a:hlinkClick r:id="" action="ppaction://media"/>
            <a:extLst>
              <a:ext uri="{FF2B5EF4-FFF2-40B4-BE49-F238E27FC236}">
                <a16:creationId xmlns:a16="http://schemas.microsoft.com/office/drawing/2014/main" id="{0FA21C87-CEE3-41DB-AF6C-DA884C3577A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8708" y="6540772"/>
            <a:ext cx="152400" cy="152400"/>
          </a:xfrm>
          <a:prstGeom prst="rect">
            <a:avLst/>
          </a:prstGeom>
        </p:spPr>
      </p:pic>
      <p:pic>
        <p:nvPicPr>
          <p:cNvPr id="9" name="Cuba.TADDE">
            <a:hlinkClick r:id="" action="ppaction://media"/>
            <a:extLst>
              <a:ext uri="{FF2B5EF4-FFF2-40B4-BE49-F238E27FC236}">
                <a16:creationId xmlns:a16="http://schemas.microsoft.com/office/drawing/2014/main" id="{A05D43E0-4421-4FE3-8174-54955708FC9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057400" y="6554997"/>
            <a:ext cx="146566" cy="146566"/>
          </a:xfrm>
          <a:prstGeom prst="rect">
            <a:avLst/>
          </a:prstGeom>
        </p:spPr>
      </p:pic>
      <p:pic>
        <p:nvPicPr>
          <p:cNvPr id="10" name="Cuba.BOBBIÓtra">
            <a:hlinkClick r:id="" action="ppaction://media"/>
            <a:extLst>
              <a:ext uri="{FF2B5EF4-FFF2-40B4-BE49-F238E27FC236}">
                <a16:creationId xmlns:a16="http://schemas.microsoft.com/office/drawing/2014/main" id="{6844F3A9-C0FC-4971-B694-78619D0ADC82}"/>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2438400" y="6540772"/>
            <a:ext cx="152400" cy="152400"/>
          </a:xfrm>
          <a:prstGeom prst="rect">
            <a:avLst/>
          </a:prstGeom>
        </p:spPr>
      </p:pic>
      <p:pic>
        <p:nvPicPr>
          <p:cNvPr id="13" name="Cuba.HEMMANA">
            <a:hlinkClick r:id="" action="ppaction://media"/>
            <a:extLst>
              <a:ext uri="{FF2B5EF4-FFF2-40B4-BE49-F238E27FC236}">
                <a16:creationId xmlns:a16="http://schemas.microsoft.com/office/drawing/2014/main" id="{3475EA54-DDE1-4079-B981-F6DD770888E1}"/>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2895600" y="6549163"/>
            <a:ext cx="152400" cy="152400"/>
          </a:xfrm>
          <a:prstGeom prst="rect">
            <a:avLst/>
          </a:prstGeom>
        </p:spPr>
      </p:pic>
    </p:spTree>
    <p:extLst>
      <p:ext uri="{BB962C8B-B14F-4D97-AF65-F5344CB8AC3E}">
        <p14:creationId xmlns:p14="http://schemas.microsoft.com/office/powerpoint/2010/main" val="2009717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6702" fill="hold"/>
                                        <p:tgtEl>
                                          <p:spTgt spid="5"/>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83" fill="hold"/>
                                        <p:tgtEl>
                                          <p:spTgt spid="9"/>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888" fill="hold"/>
                                        <p:tgtEl>
                                          <p:spTgt spid="10"/>
                                        </p:tgtEl>
                                      </p:cBhvr>
                                    </p:cmd>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67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34"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35" fill="hold" display="0">
                  <p:stCondLst>
                    <p:cond delay="indefinite"/>
                  </p:stCondLst>
                  <p:endCondLst>
                    <p:cond evt="onStopAudio" delay="0">
                      <p:tgtEl>
                        <p:sldTgt/>
                      </p:tgtEl>
                    </p:cond>
                    <p:cond evt="onNext" delay="0">
                      <p:tgtEl>
                        <p:sldTgt/>
                      </p:tgtEl>
                    </p:cond>
                  </p:endCondLst>
                </p:cTn>
                <p:tgtEl>
                  <p:spTgt spid="10"/>
                </p:tgtEl>
              </p:cMediaNode>
            </p:audio>
            <p:audio>
              <p:cMediaNode vol="80000">
                <p:cTn id="36" fill="hold" display="0">
                  <p:stCondLst>
                    <p:cond delay="indefinite"/>
                  </p:stCondLst>
                  <p:endCondLst>
                    <p:cond evt="onStopAudio" delay="0">
                      <p:tgtEl>
                        <p:sldTgt/>
                      </p:tgtEl>
                    </p:cond>
                    <p:cond evt="onNext" delay="0">
                      <p:tgtEl>
                        <p:sldTgt/>
                      </p:tgtEl>
                    </p:cond>
                  </p:endCondLst>
                </p:cTn>
                <p:tgtEl>
                  <p:spTgt spid="13"/>
                </p:tgtEl>
              </p:cMediaNode>
            </p:audio>
          </p:childTnLst>
        </p:cTn>
      </p:par>
    </p:tnLst>
    <p:bldLst>
      <p:bldP spid="2" grpId="0" uiExpand="1" build="p"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918B8-45F9-41E3-9E7B-3EF3B6F28178}"/>
              </a:ext>
            </a:extLst>
          </p:cNvPr>
          <p:cNvSpPr>
            <a:spLocks noGrp="1"/>
          </p:cNvSpPr>
          <p:nvPr>
            <p:ph idx="1"/>
          </p:nvPr>
        </p:nvSpPr>
        <p:spPr>
          <a:xfrm>
            <a:off x="493872" y="865961"/>
            <a:ext cx="8153400" cy="5073990"/>
          </a:xfrm>
          <a:solidFill>
            <a:schemeClr val="bg1"/>
          </a:solidFill>
          <a:ln w="19050">
            <a:solidFill>
              <a:srgbClr val="3604EE"/>
            </a:solidFill>
            <a:prstDash val="dash"/>
          </a:ln>
        </p:spPr>
        <p:txBody>
          <a:bodyPr>
            <a:normAutofit/>
          </a:bodyPr>
          <a:lstStyle/>
          <a:p>
            <a:pPr marL="0" indent="0" algn="just">
              <a:lnSpc>
                <a:spcPts val="1000"/>
              </a:lnSpc>
              <a:spcBef>
                <a:spcPts val="0"/>
              </a:spcBef>
              <a:buNone/>
            </a:pPr>
            <a:endParaRPr lang="es-ES" sz="500" dirty="0">
              <a:solidFill>
                <a:srgbClr val="006600"/>
              </a:solidFill>
              <a:latin typeface="Times New Roman" panose="02020603050405020304" pitchFamily="18" charset="0"/>
              <a:cs typeface="Times New Roman" panose="02020603050405020304" pitchFamily="18" charset="0"/>
            </a:endParaRPr>
          </a:p>
          <a:p>
            <a:pPr marL="0" indent="0" algn="just">
              <a:lnSpc>
                <a:spcPts val="3200"/>
              </a:lnSpc>
              <a:spcBef>
                <a:spcPts val="0"/>
              </a:spcBef>
              <a:spcAft>
                <a:spcPts val="600"/>
              </a:spcAft>
              <a:buNone/>
            </a:pPr>
            <a:r>
              <a:rPr lang="es-ES" sz="2500" dirty="0">
                <a:solidFill>
                  <a:srgbClr val="0000CC"/>
                </a:solidFill>
                <a:latin typeface="Times New Roman" panose="02020603050405020304" pitchFamily="18" charset="0"/>
                <a:cs typeface="Times New Roman" panose="02020603050405020304" pitchFamily="18" charset="0"/>
              </a:rPr>
              <a:t>Mayweather le va a dar al campeonato, el campeón a Cotto, para que se lo cuide en lo que él sale. Después viene la </a:t>
            </a:r>
            <a:r>
              <a:rPr lang="es-ES" sz="2500" b="1" u="sng" dirty="0">
                <a:solidFill>
                  <a:srgbClr val="0000CC"/>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a:t>
            </a:r>
            <a:r>
              <a:rPr lang="es-ES" sz="2500" b="1" dirty="0">
                <a:solidFill>
                  <a:srgbClr val="0000CC"/>
                </a:solidFill>
                <a:highlight>
                  <a:srgbClr val="FFFF00"/>
                </a:highlight>
                <a:latin typeface="Times New Roman" panose="02020603050405020304" pitchFamily="18" charset="0"/>
                <a:cs typeface="Times New Roman" panose="02020603050405020304" pitchFamily="18" charset="0"/>
              </a:rPr>
              <a:t>evancha</a:t>
            </a:r>
            <a:r>
              <a:rPr lang="es-ES" sz="2500" dirty="0">
                <a:solidFill>
                  <a:srgbClr val="0000CC"/>
                </a:solidFill>
                <a:latin typeface="Times New Roman" panose="02020603050405020304" pitchFamily="18" charset="0"/>
                <a:cs typeface="Times New Roman" panose="02020603050405020304" pitchFamily="18" charset="0"/>
              </a:rPr>
              <a:t>, entre Cotto y Mayweather, que es casi de cincuenta millones de pesos, y va a…, va a ganar Mayweather. Está </a:t>
            </a:r>
            <a:r>
              <a:rPr lang="es-ES" sz="2500" b="1" dirty="0">
                <a:solidFill>
                  <a:srgbClr val="0000CC"/>
                </a:solidFill>
                <a:highlight>
                  <a:srgbClr val="FFFF00"/>
                </a:highlight>
                <a:latin typeface="Times New Roman" panose="02020603050405020304" pitchFamily="18" charset="0"/>
                <a:cs typeface="Times New Roman" panose="02020603050405020304" pitchFamily="18" charset="0"/>
              </a:rPr>
              <a:t>a</a:t>
            </a:r>
            <a:r>
              <a:rPr lang="es-ES" sz="2500" b="1" u="sng" dirty="0">
                <a:solidFill>
                  <a:srgbClr val="0000CC"/>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rr</a:t>
            </a:r>
            <a:r>
              <a:rPr lang="es-ES" sz="2500" b="1" dirty="0">
                <a:solidFill>
                  <a:srgbClr val="0000CC"/>
                </a:solidFill>
                <a:highlight>
                  <a:srgbClr val="FFFF00"/>
                </a:highlight>
                <a:latin typeface="Times New Roman" panose="02020603050405020304" pitchFamily="18" charset="0"/>
                <a:cs typeface="Times New Roman" panose="02020603050405020304" pitchFamily="18" charset="0"/>
              </a:rPr>
              <a:t>eglada</a:t>
            </a:r>
            <a:r>
              <a:rPr lang="es-ES" sz="2500" dirty="0">
                <a:solidFill>
                  <a:srgbClr val="0000CC"/>
                </a:solidFill>
                <a:latin typeface="Times New Roman" panose="02020603050405020304" pitchFamily="18" charset="0"/>
                <a:cs typeface="Times New Roman" panose="02020603050405020304" pitchFamily="18" charset="0"/>
              </a:rPr>
              <a:t> hace </a:t>
            </a:r>
            <a:r>
              <a:rPr lang="es-ES" sz="2500" b="1" u="sng" dirty="0">
                <a:solidFill>
                  <a:srgbClr val="0000CC"/>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a:t>
            </a:r>
            <a:r>
              <a:rPr lang="es-ES" sz="2500" b="1" dirty="0">
                <a:solidFill>
                  <a:srgbClr val="0000CC"/>
                </a:solidFill>
                <a:highlight>
                  <a:srgbClr val="FFFF00"/>
                </a:highlight>
                <a:latin typeface="Times New Roman" panose="02020603050405020304" pitchFamily="18" charset="0"/>
                <a:cs typeface="Times New Roman" panose="02020603050405020304" pitchFamily="18" charset="0"/>
              </a:rPr>
              <a:t>ato</a:t>
            </a:r>
            <a:r>
              <a:rPr lang="es-ES" sz="2500" dirty="0">
                <a:solidFill>
                  <a:srgbClr val="0000CC"/>
                </a:solidFill>
                <a:latin typeface="Times New Roman" panose="02020603050405020304" pitchFamily="18" charset="0"/>
                <a:cs typeface="Times New Roman" panose="02020603050405020304" pitchFamily="18" charset="0"/>
              </a:rPr>
              <a:t>. Esta pelea está arreglada hace seis meses atrás, por Mayweather y Cotto. Y que el candidato para pelear con, con, con Mayweather era, era Pacquiao, y él no quiso pelear con Pacquiao. Seguro, eso está preparado ya. Y va a ganar, y Cotto va a ganar en el octavo </a:t>
            </a:r>
            <a:r>
              <a:rPr lang="es-ES" sz="2500" b="1" u="sng" dirty="0">
                <a:solidFill>
                  <a:srgbClr val="0000CC"/>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a:t>
            </a:r>
            <a:r>
              <a:rPr lang="es-ES" sz="2500" b="1" dirty="0">
                <a:solidFill>
                  <a:srgbClr val="0000CC"/>
                </a:solidFill>
                <a:highlight>
                  <a:srgbClr val="FFFF00"/>
                </a:highlight>
                <a:latin typeface="Times New Roman" panose="02020603050405020304" pitchFamily="18" charset="0"/>
                <a:cs typeface="Times New Roman" panose="02020603050405020304" pitchFamily="18" charset="0"/>
              </a:rPr>
              <a:t>ound</a:t>
            </a:r>
            <a:r>
              <a:rPr lang="es-ES" sz="2500" dirty="0">
                <a:solidFill>
                  <a:srgbClr val="0000CC"/>
                </a:solidFill>
                <a:latin typeface="Times New Roman" panose="02020603050405020304" pitchFamily="18" charset="0"/>
                <a:cs typeface="Times New Roman" panose="02020603050405020304" pitchFamily="18" charset="0"/>
              </a:rPr>
              <a:t>, él se va, se va a quitar…</a:t>
            </a:r>
          </a:p>
          <a:p>
            <a:pPr algn="just"/>
            <a:endParaRPr lang="es-ES" sz="2400" dirty="0">
              <a:solidFill>
                <a:srgbClr val="003300"/>
              </a:solidFill>
              <a:latin typeface="Times New Roman" panose="02020603050405020304" pitchFamily="18" charset="0"/>
              <a:cs typeface="Times New Roman" panose="02020603050405020304" pitchFamily="18" charset="0"/>
            </a:endParaRPr>
          </a:p>
          <a:p>
            <a:pPr algn="just">
              <a:spcBef>
                <a:spcPts val="0"/>
              </a:spcBef>
            </a:pPr>
            <a:endParaRPr lang="es-ES" sz="1100" dirty="0">
              <a:latin typeface="Times New Roman" panose="02020603050405020304" pitchFamily="18" charset="0"/>
              <a:cs typeface="Times New Roman" panose="02020603050405020304" pitchFamily="18" charset="0"/>
            </a:endParaRPr>
          </a:p>
        </p:txBody>
      </p:sp>
      <p:sp>
        <p:nvSpPr>
          <p:cNvPr id="3" name="Date Placeholder 2">
            <a:extLst>
              <a:ext uri="{FF2B5EF4-FFF2-40B4-BE49-F238E27FC236}">
                <a16:creationId xmlns:a16="http://schemas.microsoft.com/office/drawing/2014/main" id="{F8CBB5B7-C6E0-4DA6-8498-204F442AF82B}"/>
              </a:ext>
            </a:extLst>
          </p:cNvPr>
          <p:cNvSpPr>
            <a:spLocks noGrp="1"/>
          </p:cNvSpPr>
          <p:nvPr>
            <p:ph type="dt" sz="half" idx="10"/>
          </p:nvPr>
        </p:nvSpPr>
        <p:spPr>
          <a:xfrm>
            <a:off x="6544584" y="6407944"/>
            <a:ext cx="2102688"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sábado, 21 de noviembre de 2020</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A75B0365-9DE0-4920-82E5-BE199C297D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 name="Rectangle 13">
            <a:extLst>
              <a:ext uri="{FF2B5EF4-FFF2-40B4-BE49-F238E27FC236}">
                <a16:creationId xmlns:a16="http://schemas.microsoft.com/office/drawing/2014/main" id="{12F0C563-8318-4D38-95FC-A3B99390BEE8}"/>
              </a:ext>
            </a:extLst>
          </p:cNvPr>
          <p:cNvSpPr/>
          <p:nvPr/>
        </p:nvSpPr>
        <p:spPr>
          <a:xfrm>
            <a:off x="1865472" y="5365901"/>
            <a:ext cx="5410200" cy="400110"/>
          </a:xfrm>
          <a:prstGeom prst="rect">
            <a:avLst/>
          </a:prstGeom>
          <a:noFill/>
          <a:ln w="19050">
            <a:solidFill>
              <a:srgbClr val="A50021"/>
            </a:solidFill>
            <a:prstDash val="dash"/>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FFFF00"/>
                </a:highlight>
                <a:uLnTx/>
                <a:uFillTx/>
                <a:latin typeface="Times New Roman" pitchFamily="18" charset="0"/>
                <a:ea typeface="+mn-ea"/>
                <a:cs typeface="+mn-cs"/>
              </a:rPr>
              <a:t>velarización de erre</a:t>
            </a: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 sz="2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ᴚ</a:t>
            </a:r>
            <a:r>
              <a:rPr kumimoji="0" lang="es-ES" sz="20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evancha</a:t>
            </a: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 sz="20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a</a:t>
            </a:r>
            <a:r>
              <a:rPr kumimoji="0" lang="es-ES" sz="20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ᴚ</a:t>
            </a:r>
            <a:r>
              <a:rPr kumimoji="0" lang="es-ES" sz="20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eglada</a:t>
            </a: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 sz="2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ᴚ</a:t>
            </a: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ato</a:t>
            </a:r>
          </a:p>
        </p:txBody>
      </p:sp>
      <p:pic>
        <p:nvPicPr>
          <p:cNvPr id="6" name="PR.Texto.3">
            <a:hlinkClick r:id="" action="ppaction://media"/>
            <a:extLst>
              <a:ext uri="{FF2B5EF4-FFF2-40B4-BE49-F238E27FC236}">
                <a16:creationId xmlns:a16="http://schemas.microsoft.com/office/drawing/2014/main" id="{1A356B75-1B27-4422-BD8D-07EDE990D41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9971" y="6215913"/>
            <a:ext cx="280874" cy="280874"/>
          </a:xfrm>
          <a:prstGeom prst="rect">
            <a:avLst/>
          </a:prstGeom>
        </p:spPr>
      </p:pic>
      <p:pic>
        <p:nvPicPr>
          <p:cNvPr id="16" name="PR.ARREGLADA.RATO">
            <a:hlinkClick r:id="" action="ppaction://media"/>
            <a:extLst>
              <a:ext uri="{FF2B5EF4-FFF2-40B4-BE49-F238E27FC236}">
                <a16:creationId xmlns:a16="http://schemas.microsoft.com/office/drawing/2014/main" id="{84EBFCA6-AFF5-42BB-A173-D520E5062B1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4117660" y="6215913"/>
            <a:ext cx="280874" cy="280874"/>
          </a:xfrm>
          <a:prstGeom prst="rect">
            <a:avLst/>
          </a:prstGeom>
        </p:spPr>
      </p:pic>
      <p:pic>
        <p:nvPicPr>
          <p:cNvPr id="17" name="PR.REVANCHA">
            <a:hlinkClick r:id="" action="ppaction://media"/>
            <a:extLst>
              <a:ext uri="{FF2B5EF4-FFF2-40B4-BE49-F238E27FC236}">
                <a16:creationId xmlns:a16="http://schemas.microsoft.com/office/drawing/2014/main" id="{9814998A-72F0-4730-B76B-EAD2E808362E}"/>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3200400" y="6215913"/>
            <a:ext cx="280874" cy="280874"/>
          </a:xfrm>
          <a:prstGeom prst="rect">
            <a:avLst/>
          </a:prstGeom>
        </p:spPr>
      </p:pic>
    </p:spTree>
    <p:extLst>
      <p:ext uri="{BB962C8B-B14F-4D97-AF65-F5344CB8AC3E}">
        <p14:creationId xmlns:p14="http://schemas.microsoft.com/office/powerpoint/2010/main" val="3338184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Vertic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626" fill="hold"/>
                                        <p:tgtEl>
                                          <p:spTgt spid="6"/>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06"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82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30" fill="hold" display="0">
                  <p:stCondLst>
                    <p:cond delay="indefinite"/>
                  </p:stCondLst>
                  <p:endCondLst>
                    <p:cond evt="onStopAudio" delay="0">
                      <p:tgtEl>
                        <p:sldTgt/>
                      </p:tgtEl>
                    </p:cond>
                    <p:cond evt="onNext" delay="0">
                      <p:tgtEl>
                        <p:sldTgt/>
                      </p:tgtEl>
                    </p:cond>
                  </p:endCondLst>
                </p:cTn>
                <p:tgtEl>
                  <p:spTgt spid="16"/>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17"/>
                </p:tgtEl>
              </p:cMediaNode>
            </p:audio>
          </p:childTnLst>
        </p:cTn>
      </p:par>
    </p:tnLst>
    <p:bldLst>
      <p:bldP spid="2" grpId="0" uiExpand="1" build="p"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53552" y="4114799"/>
            <a:ext cx="7428159" cy="1981201"/>
          </a:xfrm>
          <a:solidFill>
            <a:schemeClr val="bg1"/>
          </a:solidFill>
          <a:ln w="28575">
            <a:solidFill>
              <a:srgbClr val="000066"/>
            </a:solidFill>
            <a:prstDash val="dashDot"/>
          </a:ln>
        </p:spPr>
        <p:txBody>
          <a:bodyPr>
            <a:normAutofit/>
          </a:bodyPr>
          <a:lstStyle/>
          <a:p>
            <a:pPr marL="0" marR="0" algn="ctr">
              <a:lnSpc>
                <a:spcPct val="115000"/>
              </a:lnSpc>
              <a:spcBef>
                <a:spcPts val="0"/>
              </a:spcBef>
            </a:pPr>
            <a:endParaRPr lang="es-ES_tradnl" sz="400" dirty="0">
              <a:latin typeface="Times New Roman" panose="02020603050405020304" pitchFamily="18" charset="0"/>
              <a:ea typeface="Calibri" panose="020F0502020204030204" pitchFamily="34" charset="0"/>
              <a:cs typeface="Times New Roman" panose="02020603050405020304" pitchFamily="18" charset="0"/>
            </a:endParaRPr>
          </a:p>
          <a:p>
            <a:pPr marL="0" marR="0" algn="ctr">
              <a:spcBef>
                <a:spcPts val="0"/>
              </a:spcBef>
              <a:spcAft>
                <a:spcPts val="1200"/>
              </a:spcAft>
            </a:pP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 </a:t>
            </a:r>
            <a:r>
              <a:rPr lang="es-ES_tradnl" sz="2000" b="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objetivo</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de esta ponencia consiste en mostrar que, a pesar</a:t>
            </a:r>
            <a:r>
              <a:rPr lang="es-ES_tradnl" sz="2000" spc="-4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a:t>
            </a:r>
            <a:r>
              <a:rPr lang="es-ES_tradnl" sz="2000" spc="-4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a:t>
            </a:r>
            <a:r>
              <a:rPr lang="es-ES_tradnl" sz="2000" spc="-4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creencia</a:t>
            </a:r>
            <a:r>
              <a:rPr lang="es-ES_tradnl" sz="2000" spc="-4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muy difundida</a:t>
            </a:r>
            <a:r>
              <a:rPr lang="es-ES_tradnl" sz="2000" spc="-4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sobre</a:t>
            </a:r>
            <a:r>
              <a:rPr lang="es-ES_tradnl" sz="2000" spc="-4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 homogeneidad lingüística antillana, </a:t>
            </a:r>
            <a:r>
              <a:rPr lang="es-ES_tradnl" sz="2400" b="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no existe </a:t>
            </a:r>
            <a:r>
              <a:rPr lang="es-ES_tradnl" sz="2400" b="1" i="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un solo</a:t>
            </a:r>
            <a:r>
              <a:rPr lang="es-ES_tradnl" sz="2400" b="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español </a:t>
            </a:r>
            <a:r>
              <a:rPr lang="es-ES_tradnl" sz="24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_tradnl" sz="2400" b="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antillano</a:t>
            </a:r>
            <a:r>
              <a:rPr lang="es-ES_tradnl" sz="24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_tradnl" sz="2400" b="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ni </a:t>
            </a:r>
            <a:r>
              <a:rPr lang="es-ES_tradnl" sz="24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_tradnl" sz="2400" b="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del Caribe</a:t>
            </a:r>
            <a:r>
              <a:rPr lang="es-ES_tradnl" sz="24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p>
          <a:p>
            <a:pPr marL="0" marR="0" indent="0" algn="ctr">
              <a:spcBef>
                <a:spcPts val="0"/>
              </a:spcBef>
              <a:buNone/>
            </a:pP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Cuba, Puerto Rico y la República Dominicana</a:t>
            </a:r>
          </a:p>
          <a:p>
            <a:pPr marL="0" marR="0" indent="0" algn="ctr">
              <a:spcBef>
                <a:spcPts val="0"/>
              </a:spcBef>
              <a:buNone/>
            </a:pPr>
            <a:r>
              <a:rPr lang="es-ES_tradnl" sz="2000" b="1" i="1"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mantienen su particular identidad dialectal</a:t>
            </a:r>
            <a:r>
              <a:rPr lang="es-ES_tradnl" sz="2000" dirty="0">
                <a:solidFill>
                  <a:srgbClr val="000066"/>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66"/>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Date Placeholder 2"/>
          <p:cNvSpPr>
            <a:spLocks noGrp="1"/>
          </p:cNvSpPr>
          <p:nvPr>
            <p:ph type="dt" sz="half" idx="10"/>
          </p:nvPr>
        </p:nvSpPr>
        <p:spPr>
          <a:xfrm>
            <a:off x="6553200" y="6407944"/>
            <a:ext cx="2094072"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sábado, 21 de noviembre de 2020</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Rectangle 4">
            <a:extLst>
              <a:ext uri="{FF2B5EF4-FFF2-40B4-BE49-F238E27FC236}">
                <a16:creationId xmlns:a16="http://schemas.microsoft.com/office/drawing/2014/main" id="{BFAFC1BA-F52D-492C-B6DE-5071F16F1164}"/>
              </a:ext>
            </a:extLst>
          </p:cNvPr>
          <p:cNvSpPr/>
          <p:nvPr/>
        </p:nvSpPr>
        <p:spPr>
          <a:xfrm>
            <a:off x="719534" y="1205514"/>
            <a:ext cx="7696200" cy="1908215"/>
          </a:xfrm>
          <a:prstGeom prst="rect">
            <a:avLst/>
          </a:prstGeom>
          <a:ln w="19050">
            <a:solidFill>
              <a:srgbClr val="000099"/>
            </a:solidFill>
            <a:prstDash val="lgDash"/>
          </a:ln>
        </p:spPr>
        <p:txBody>
          <a:bodyPr wrap="square">
            <a:spAutoFit/>
          </a:bodyPr>
          <a:lstStyle/>
          <a:p>
            <a:pPr algn="ctr">
              <a:spcAft>
                <a:spcPts val="1200"/>
              </a:spcAft>
            </a:pPr>
            <a:r>
              <a:rPr lang="es-ES" dirty="0">
                <a:solidFill>
                  <a:srgbClr val="000099"/>
                </a:solidFill>
                <a:effectLst>
                  <a:outerShdw blurRad="38100" dist="38100" dir="2700000" algn="tl">
                    <a:srgbClr val="000000">
                      <a:alpha val="43137"/>
                    </a:srgbClr>
                  </a:outerShdw>
                </a:effectLst>
              </a:rPr>
              <a:t>Cuando se habla del </a:t>
            </a:r>
            <a:r>
              <a:rPr lang="en-US" dirty="0">
                <a:solidFill>
                  <a:srgbClr val="000099"/>
                </a:solidFill>
                <a:effectLst>
                  <a:outerShdw blurRad="38100" dist="38100" dir="2700000" algn="tl">
                    <a:srgbClr val="000000">
                      <a:alpha val="43137"/>
                    </a:srgbClr>
                  </a:outerShdw>
                </a:effectLst>
              </a:rPr>
              <a:t>‘</a:t>
            </a:r>
            <a:r>
              <a:rPr lang="es-ES" b="1" dirty="0">
                <a:solidFill>
                  <a:srgbClr val="000099"/>
                </a:solidFill>
                <a:effectLst>
                  <a:outerShdw blurRad="38100" dist="38100" dir="2700000" algn="tl">
                    <a:srgbClr val="000000">
                      <a:alpha val="43137"/>
                    </a:srgbClr>
                  </a:outerShdw>
                </a:effectLst>
              </a:rPr>
              <a:t>español en el Caribe</a:t>
            </a:r>
            <a:r>
              <a:rPr lang="es-ES" dirty="0">
                <a:solidFill>
                  <a:srgbClr val="000099"/>
                </a:solidFill>
                <a:effectLst>
                  <a:outerShdw blurRad="38100" dist="38100" dir="2700000" algn="tl">
                    <a:srgbClr val="000000">
                      <a:alpha val="43137"/>
                    </a:srgbClr>
                  </a:outerShdw>
                </a:effectLst>
              </a:rPr>
              <a:t>’, generalmente se alude, no solo a las </a:t>
            </a:r>
            <a:r>
              <a:rPr lang="es-ES" b="1" dirty="0">
                <a:solidFill>
                  <a:srgbClr val="000099"/>
                </a:solidFill>
                <a:effectLst>
                  <a:outerShdw blurRad="38100" dist="38100" dir="2700000" algn="tl">
                    <a:srgbClr val="000000">
                      <a:alpha val="43137"/>
                    </a:srgbClr>
                  </a:outerShdw>
                </a:effectLst>
              </a:rPr>
              <a:t>Antillas</a:t>
            </a:r>
            <a:r>
              <a:rPr lang="es-ES" dirty="0">
                <a:solidFill>
                  <a:srgbClr val="000099"/>
                </a:solidFill>
                <a:effectLst>
                  <a:outerShdw blurRad="38100" dist="38100" dir="2700000" algn="tl">
                    <a:srgbClr val="000000">
                      <a:alpha val="43137"/>
                    </a:srgbClr>
                  </a:outerShdw>
                </a:effectLst>
              </a:rPr>
              <a:t>, sino también al modo de hablar en </a:t>
            </a:r>
            <a:r>
              <a:rPr lang="es-ES" i="1" dirty="0">
                <a:solidFill>
                  <a:srgbClr val="000099"/>
                </a:solidFill>
                <a:effectLst>
                  <a:outerShdw blurRad="38100" dist="38100" dir="2700000" algn="tl">
                    <a:srgbClr val="000000">
                      <a:alpha val="43137"/>
                    </a:srgbClr>
                  </a:outerShdw>
                </a:effectLst>
              </a:rPr>
              <a:t>Panamá</a:t>
            </a:r>
            <a:r>
              <a:rPr lang="es-ES" dirty="0">
                <a:solidFill>
                  <a:srgbClr val="000099"/>
                </a:solidFill>
                <a:effectLst>
                  <a:outerShdw blurRad="38100" dist="38100" dir="2700000" algn="tl">
                    <a:srgbClr val="000000">
                      <a:alpha val="43137"/>
                    </a:srgbClr>
                  </a:outerShdw>
                </a:effectLst>
              </a:rPr>
              <a:t>, en la mayor parte de </a:t>
            </a:r>
            <a:r>
              <a:rPr lang="es-ES" i="1" dirty="0">
                <a:solidFill>
                  <a:srgbClr val="000099"/>
                </a:solidFill>
                <a:effectLst>
                  <a:outerShdw blurRad="38100" dist="38100" dir="2700000" algn="tl">
                    <a:srgbClr val="000000">
                      <a:alpha val="43137"/>
                    </a:srgbClr>
                  </a:outerShdw>
                </a:effectLst>
              </a:rPr>
              <a:t>Venezuela</a:t>
            </a:r>
            <a:r>
              <a:rPr lang="es-ES" dirty="0">
                <a:solidFill>
                  <a:srgbClr val="000099"/>
                </a:solidFill>
                <a:effectLst>
                  <a:outerShdw blurRad="38100" dist="38100" dir="2700000" algn="tl">
                    <a:srgbClr val="000000">
                      <a:alpha val="43137"/>
                    </a:srgbClr>
                  </a:outerShdw>
                </a:effectLst>
              </a:rPr>
              <a:t>, en la </a:t>
            </a:r>
            <a:r>
              <a:rPr lang="es-ES" i="1" dirty="0">
                <a:solidFill>
                  <a:srgbClr val="000099"/>
                </a:solidFill>
                <a:effectLst>
                  <a:outerShdw blurRad="38100" dist="38100" dir="2700000" algn="tl">
                    <a:srgbClr val="000000">
                      <a:alpha val="43137"/>
                    </a:srgbClr>
                  </a:outerShdw>
                </a:effectLst>
              </a:rPr>
              <a:t>costa atlántica de Colombia</a:t>
            </a:r>
            <a:r>
              <a:rPr lang="es-ES" dirty="0">
                <a:solidFill>
                  <a:srgbClr val="000099"/>
                </a:solidFill>
                <a:effectLst>
                  <a:outerShdw blurRad="38100" dist="38100" dir="2700000" algn="tl">
                    <a:srgbClr val="000000">
                      <a:alpha val="43137"/>
                    </a:srgbClr>
                  </a:outerShdw>
                </a:effectLst>
              </a:rPr>
              <a:t>, entre otros lugares.</a:t>
            </a:r>
          </a:p>
          <a:p>
            <a:pPr algn="ctr">
              <a:spcAft>
                <a:spcPts val="600"/>
              </a:spcAft>
            </a:pPr>
            <a:r>
              <a:rPr lang="es-ES" dirty="0">
                <a:solidFill>
                  <a:srgbClr val="000099"/>
                </a:solidFill>
                <a:effectLst>
                  <a:outerShdw blurRad="38100" dist="38100" dir="2700000" algn="tl">
                    <a:srgbClr val="000000">
                      <a:alpha val="43137"/>
                    </a:srgbClr>
                  </a:outerShdw>
                </a:effectLst>
              </a:rPr>
              <a:t>En esta ocasión, como indica el título de la presentación, el examen se limitará a</a:t>
            </a:r>
            <a:r>
              <a:rPr lang="es-ES" b="1" dirty="0">
                <a:solidFill>
                  <a:srgbClr val="000099"/>
                </a:solidFill>
                <a:effectLst>
                  <a:outerShdw blurRad="38100" dist="38100" dir="2700000" algn="tl">
                    <a:srgbClr val="000000">
                      <a:alpha val="43137"/>
                    </a:srgbClr>
                  </a:outerShdw>
                </a:effectLst>
              </a:rPr>
              <a:t> las islas caribeñas</a:t>
            </a:r>
            <a:r>
              <a:rPr lang="es-ES" dirty="0">
                <a:solidFill>
                  <a:srgbClr val="000099"/>
                </a:solidFill>
                <a:effectLst>
                  <a:outerShdw blurRad="38100" dist="38100" dir="2700000" algn="tl">
                    <a:srgbClr val="000000">
                      <a:alpha val="43137"/>
                    </a:srgbClr>
                  </a:outerShdw>
                </a:effectLst>
              </a:rPr>
              <a:t> que, según la mayoría de los estudios, exhiben una gran homogeneidad y constituyen, además, el centro neurálgico de la zona.</a:t>
            </a:r>
          </a:p>
        </p:txBody>
      </p:sp>
      <p:sp>
        <p:nvSpPr>
          <p:cNvPr id="6" name="Rectangle 5">
            <a:extLst>
              <a:ext uri="{FF2B5EF4-FFF2-40B4-BE49-F238E27FC236}">
                <a16:creationId xmlns:a16="http://schemas.microsoft.com/office/drawing/2014/main" id="{278014A1-88BC-4474-93AA-583BF904D8C6}"/>
              </a:ext>
            </a:extLst>
          </p:cNvPr>
          <p:cNvSpPr/>
          <p:nvPr/>
        </p:nvSpPr>
        <p:spPr>
          <a:xfrm>
            <a:off x="3191295" y="534385"/>
            <a:ext cx="2752677" cy="461665"/>
          </a:xfrm>
          <a:prstGeom prst="rect">
            <a:avLst/>
          </a:prstGeom>
        </p:spPr>
        <p:txBody>
          <a:bodyPr wrap="none">
            <a:spAutoFit/>
          </a:bodyPr>
          <a:lstStyle/>
          <a:p>
            <a:r>
              <a:rPr lang="es-ES_tradnl" sz="2400"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Aclaración necesaria</a:t>
            </a:r>
            <a:endParaRPr lang="es-ES" sz="2400" dirty="0"/>
          </a:p>
        </p:txBody>
      </p:sp>
      <p:sp>
        <p:nvSpPr>
          <p:cNvPr id="7" name="Rectangle 6">
            <a:extLst>
              <a:ext uri="{FF2B5EF4-FFF2-40B4-BE49-F238E27FC236}">
                <a16:creationId xmlns:a16="http://schemas.microsoft.com/office/drawing/2014/main" id="{29409BB5-00F8-4CC8-B3AC-1BCE2C118936}"/>
              </a:ext>
            </a:extLst>
          </p:cNvPr>
          <p:cNvSpPr/>
          <p:nvPr/>
        </p:nvSpPr>
        <p:spPr>
          <a:xfrm>
            <a:off x="3937492" y="3444240"/>
            <a:ext cx="1260281" cy="461665"/>
          </a:xfrm>
          <a:prstGeom prst="rect">
            <a:avLst/>
          </a:prstGeom>
        </p:spPr>
        <p:txBody>
          <a:bodyPr wrap="none">
            <a:spAutoFit/>
          </a:bodyPr>
          <a:lstStyle/>
          <a:p>
            <a:r>
              <a:rPr lang="es-ES_tradnl" sz="2400"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Objetivo</a:t>
            </a:r>
            <a:endParaRPr lang="es-ES" sz="2400" dirty="0"/>
          </a:p>
        </p:txBody>
      </p:sp>
    </p:spTree>
    <p:extLst>
      <p:ext uri="{BB962C8B-B14F-4D97-AF65-F5344CB8AC3E}">
        <p14:creationId xmlns:p14="http://schemas.microsoft.com/office/powerpoint/2010/main" val="780613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100"/>
                            </p:stCondLst>
                            <p:childTnLst>
                              <p:par>
                                <p:cTn id="9" presetID="22" presetClass="entr" presetSubtype="1"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wipe(up)">
                                      <p:cBhvr>
                                        <p:cTn id="11" dur="500"/>
                                        <p:tgtEl>
                                          <p:spTgt spid="5">
                                            <p:bg/>
                                          </p:spTgt>
                                        </p:tgtEl>
                                      </p:cBhvr>
                                    </p:animEffect>
                                  </p:childTnLst>
                                </p:cTn>
                              </p:par>
                            </p:childTnLst>
                          </p:cTn>
                        </p:par>
                        <p:par>
                          <p:cTn id="12" fill="hold">
                            <p:stCondLst>
                              <p:cond delay="1600"/>
                            </p:stCondLst>
                            <p:childTnLst>
                              <p:par>
                                <p:cTn id="13" presetID="22" presetClass="entr" presetSubtype="1"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10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up)">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iterate type="lt">
                                    <p:tmPct val="10000"/>
                                  </p:iterate>
                                  <p:childTnLst>
                                    <p:set>
                                      <p:cBhvr>
                                        <p:cTn id="24" dur="1" fill="hold">
                                          <p:stCondLst>
                                            <p:cond delay="0"/>
                                          </p:stCondLst>
                                        </p:cTn>
                                        <p:tgtEl>
                                          <p:spTgt spid="7"/>
                                        </p:tgtEl>
                                        <p:attrNameLst>
                                          <p:attrName>style.visibility</p:attrName>
                                        </p:attrNameLst>
                                      </p:cBhvr>
                                      <p:to>
                                        <p:strVal val="visible"/>
                                      </p:to>
                                    </p:set>
                                    <p:animEffect transition="in" filter="barn(outVertical)">
                                      <p:cBhvr>
                                        <p:cTn id="25" dur="500"/>
                                        <p:tgtEl>
                                          <p:spTgt spid="7"/>
                                        </p:tgtEl>
                                      </p:cBhvr>
                                    </p:animEffect>
                                  </p:childTnLst>
                                </p:cTn>
                              </p:par>
                            </p:childTnLst>
                          </p:cTn>
                        </p:par>
                        <p:par>
                          <p:cTn id="26" fill="hold">
                            <p:stCondLst>
                              <p:cond delay="850"/>
                            </p:stCondLst>
                            <p:childTnLst>
                              <p:par>
                                <p:cTn id="27" presetID="16" presetClass="entr" presetSubtype="37" fill="hold" grpId="0" nodeType="afterEffect">
                                  <p:stCondLst>
                                    <p:cond delay="0"/>
                                  </p:stCondLst>
                                  <p:childTnLst>
                                    <p:set>
                                      <p:cBhvr>
                                        <p:cTn id="28" dur="1" fill="hold">
                                          <p:stCondLst>
                                            <p:cond delay="0"/>
                                          </p:stCondLst>
                                        </p:cTn>
                                        <p:tgtEl>
                                          <p:spTgt spid="2">
                                            <p:bg/>
                                          </p:spTgt>
                                        </p:tgtEl>
                                        <p:attrNameLst>
                                          <p:attrName>style.visibility</p:attrName>
                                        </p:attrNameLst>
                                      </p:cBhvr>
                                      <p:to>
                                        <p:strVal val="visible"/>
                                      </p:to>
                                    </p:set>
                                    <p:animEffect transition="in" filter="barn(outVertical)">
                                      <p:cBhvr>
                                        <p:cTn id="29" dur="500"/>
                                        <p:tgtEl>
                                          <p:spTgt spid="2">
                                            <p:bg/>
                                          </p:spTgt>
                                        </p:tgtEl>
                                      </p:cBhvr>
                                    </p:animEffect>
                                  </p:childTnLst>
                                </p:cTn>
                              </p:par>
                            </p:childTnLst>
                          </p:cTn>
                        </p:par>
                        <p:par>
                          <p:cTn id="30" fill="hold">
                            <p:stCondLst>
                              <p:cond delay="1350"/>
                            </p:stCondLst>
                            <p:childTnLst>
                              <p:par>
                                <p:cTn id="31" presetID="16" presetClass="entr" presetSubtype="21" fill="hold" grpId="0" nodeType="after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animEffect transition="in" filter="barn(inVertical)">
                                      <p:cBhvr>
                                        <p:cTn id="33" dur="500"/>
                                        <p:tgtEl>
                                          <p:spTgt spid="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barn(inVertical)">
                                      <p:cBhvr>
                                        <p:cTn id="38" dur="500"/>
                                        <p:tgtEl>
                                          <p:spTgt spid="2">
                                            <p:txEl>
                                              <p:pRg st="2" end="2"/>
                                            </p:txEl>
                                          </p:spTgt>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2">
                                            <p:txEl>
                                              <p:pRg st="3" end="3"/>
                                            </p:txEl>
                                          </p:spTgt>
                                        </p:tgtEl>
                                        <p:attrNameLst>
                                          <p:attrName>style.visibility</p:attrName>
                                        </p:attrNameLst>
                                      </p:cBhvr>
                                      <p:to>
                                        <p:strVal val="visible"/>
                                      </p:to>
                                    </p:set>
                                    <p:animEffect transition="in" filter="barn(inVertical)">
                                      <p:cBhvr>
                                        <p:cTn id="4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5" grpId="0" uiExpand="1" build="allAtOnce" animBg="1"/>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E918B8-45F9-41E3-9E7B-3EF3B6F28178}"/>
              </a:ext>
            </a:extLst>
          </p:cNvPr>
          <p:cNvSpPr>
            <a:spLocks noGrp="1"/>
          </p:cNvSpPr>
          <p:nvPr>
            <p:ph idx="1"/>
          </p:nvPr>
        </p:nvSpPr>
        <p:spPr>
          <a:xfrm>
            <a:off x="530811" y="1013225"/>
            <a:ext cx="8077488" cy="4863682"/>
          </a:xfrm>
          <a:solidFill>
            <a:schemeClr val="bg1"/>
          </a:solidFill>
          <a:ln w="19050">
            <a:solidFill>
              <a:srgbClr val="0033CC"/>
            </a:solidFill>
            <a:prstDash val="dash"/>
          </a:ln>
        </p:spPr>
        <p:txBody>
          <a:bodyPr>
            <a:normAutofit/>
          </a:bodyPr>
          <a:lstStyle/>
          <a:p>
            <a:pPr algn="just">
              <a:spcBef>
                <a:spcPts val="0"/>
              </a:spcBef>
            </a:pPr>
            <a:endParaRPr lang="es-ES" sz="500" dirty="0">
              <a:solidFill>
                <a:srgbClr val="800000"/>
              </a:solidFill>
              <a:latin typeface="Times New Roman" panose="02020603050405020304" pitchFamily="18" charset="0"/>
              <a:cs typeface="Times New Roman" panose="02020603050405020304" pitchFamily="18" charset="0"/>
            </a:endParaRPr>
          </a:p>
          <a:p>
            <a:pPr marL="0" indent="0" algn="just">
              <a:lnSpc>
                <a:spcPts val="700"/>
              </a:lnSpc>
              <a:spcBef>
                <a:spcPts val="0"/>
              </a:spcBef>
              <a:buNone/>
            </a:pPr>
            <a:endParaRPr lang="es-ES" sz="500" dirty="0">
              <a:latin typeface="Times New Roman" panose="02020603050405020304" pitchFamily="18" charset="0"/>
              <a:cs typeface="Times New Roman" panose="02020603050405020304" pitchFamily="18" charset="0"/>
            </a:endParaRPr>
          </a:p>
          <a:p>
            <a:pPr marL="0" indent="0" algn="just">
              <a:lnSpc>
                <a:spcPts val="3200"/>
              </a:lnSpc>
              <a:spcBef>
                <a:spcPts val="0"/>
              </a:spcBef>
              <a:buNone/>
            </a:pPr>
            <a:r>
              <a:rPr lang="es-ES" sz="2400" dirty="0">
                <a:solidFill>
                  <a:srgbClr val="000099"/>
                </a:solidFill>
                <a:latin typeface="Times New Roman" panose="02020603050405020304" pitchFamily="18" charset="0"/>
                <a:cs typeface="Times New Roman" panose="02020603050405020304" pitchFamily="18" charset="0"/>
              </a:rPr>
              <a:t>Siempre yo lo, lo invitaba porque era un amigo sincero, eh, no me escondía nada y </a:t>
            </a:r>
            <a:r>
              <a:rPr lang="es-ES" sz="2400" b="1" dirty="0">
                <a:solidFill>
                  <a:srgbClr val="000099"/>
                </a:solidFill>
                <a:highlight>
                  <a:srgbClr val="FFFF00"/>
                </a:highlight>
                <a:latin typeface="Times New Roman" panose="02020603050405020304" pitchFamily="18" charset="0"/>
                <a:cs typeface="Times New Roman" panose="02020603050405020304" pitchFamily="18" charset="0"/>
              </a:rPr>
              <a:t>compa</a:t>
            </a:r>
            <a:r>
              <a:rPr lang="es-ES" sz="2400" b="1" u="sng" dirty="0">
                <a:solidFill>
                  <a:srgbClr val="000099"/>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a:t>
            </a:r>
            <a:r>
              <a:rPr lang="es-ES" sz="2400" b="1" dirty="0">
                <a:solidFill>
                  <a:srgbClr val="000099"/>
                </a:solidFill>
                <a:highlight>
                  <a:srgbClr val="FFFF00"/>
                </a:highlight>
                <a:latin typeface="Times New Roman" panose="02020603050405020304" pitchFamily="18" charset="0"/>
                <a:cs typeface="Times New Roman" panose="02020603050405020304" pitchFamily="18" charset="0"/>
              </a:rPr>
              <a:t>tía</a:t>
            </a:r>
            <a:r>
              <a:rPr lang="es-ES" sz="2400" dirty="0">
                <a:solidFill>
                  <a:srgbClr val="000099"/>
                </a:solidFill>
                <a:latin typeface="Times New Roman" panose="02020603050405020304" pitchFamily="18" charset="0"/>
                <a:cs typeface="Times New Roman" panose="02020603050405020304" pitchFamily="18" charset="0"/>
              </a:rPr>
              <a:t> todas las cosas conmigo y yo las compartía con </a:t>
            </a:r>
            <a:r>
              <a:rPr lang="es-ES" sz="2400" b="1" dirty="0">
                <a:solidFill>
                  <a:srgbClr val="000099"/>
                </a:solidFill>
                <a:highlight>
                  <a:srgbClr val="FFFF00"/>
                </a:highlight>
                <a:latin typeface="Times New Roman" panose="02020603050405020304" pitchFamily="18" charset="0"/>
                <a:cs typeface="Times New Roman" panose="02020603050405020304" pitchFamily="18" charset="0"/>
              </a:rPr>
              <a:t>é</a:t>
            </a:r>
            <a:r>
              <a:rPr lang="es-ES" sz="2400" b="1" u="sng" dirty="0">
                <a:solidFill>
                  <a:srgbClr val="000099"/>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l</a:t>
            </a:r>
            <a:r>
              <a:rPr lang="es-ES" sz="2400" dirty="0">
                <a:solidFill>
                  <a:srgbClr val="000099"/>
                </a:solidFill>
                <a:latin typeface="Times New Roman" panose="02020603050405020304" pitchFamily="18" charset="0"/>
                <a:cs typeface="Times New Roman" panose="02020603050405020304" pitchFamily="18" charset="0"/>
              </a:rPr>
              <a:t>. Y lo invité yo un día de cacería, pero ahí ya yo tenía un rifle, un rifle de aire tenía yo. Y </a:t>
            </a:r>
            <a:r>
              <a:rPr lang="es-ES" sz="2400" b="1" dirty="0">
                <a:solidFill>
                  <a:srgbClr val="000099"/>
                </a:solidFill>
                <a:highlight>
                  <a:srgbClr val="FFFF00"/>
                </a:highlight>
                <a:latin typeface="Times New Roman" panose="02020603050405020304" pitchFamily="18" charset="0"/>
                <a:cs typeface="Times New Roman" panose="02020603050405020304" pitchFamily="18" charset="0"/>
              </a:rPr>
              <a:t>é</a:t>
            </a:r>
            <a:r>
              <a:rPr lang="es-ES" sz="2400" b="1" u="sng" dirty="0">
                <a:solidFill>
                  <a:srgbClr val="000099"/>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l</a:t>
            </a:r>
            <a:r>
              <a:rPr lang="es-ES" sz="2400" b="1" dirty="0">
                <a:solidFill>
                  <a:srgbClr val="000099"/>
                </a:solidFill>
                <a:highlight>
                  <a:srgbClr val="FFFF00"/>
                </a:highlight>
                <a:latin typeface="Times New Roman" panose="02020603050405020304" pitchFamily="18" charset="0"/>
                <a:cs typeface="Times New Roman" panose="02020603050405020304" pitchFamily="18" charset="0"/>
              </a:rPr>
              <a:t> tenía un tirado</a:t>
            </a:r>
            <a:r>
              <a:rPr lang="es-ES" sz="2400" b="1" u="sng" dirty="0">
                <a:solidFill>
                  <a:srgbClr val="000099"/>
                </a:solidFill>
                <a:effectLst>
                  <a:outerShdw blurRad="38100" dist="38100" dir="2700000" algn="tl">
                    <a:srgbClr val="000000">
                      <a:alpha val="43137"/>
                    </a:srgbClr>
                  </a:outerShdw>
                </a:effectLst>
                <a:highlight>
                  <a:srgbClr val="FFFF00"/>
                </a:highlight>
                <a:latin typeface="Times New Roman" panose="02020603050405020304" pitchFamily="18" charset="0"/>
                <a:cs typeface="Times New Roman" panose="02020603050405020304" pitchFamily="18" charset="0"/>
              </a:rPr>
              <a:t>r</a:t>
            </a:r>
            <a:r>
              <a:rPr lang="es-ES" sz="2400" dirty="0">
                <a:solidFill>
                  <a:srgbClr val="000099"/>
                </a:solidFill>
                <a:latin typeface="Times New Roman" panose="02020603050405020304" pitchFamily="18" charset="0"/>
                <a:cs typeface="Times New Roman" panose="02020603050405020304" pitchFamily="18" charset="0"/>
              </a:rPr>
              <a:t>. Y buscamos una mochila, la llenamos de batata, aguacates, y este, yuca y chicharrón. Y llenamos esa mochila ahí repleta de, de, de toda la comida que nosotros íbamos a comer. Salimos de cacería, un domingo me recuerdo yo, y nos, nos metimos en una finca de un señor que le decían, este, los Bojos. </a:t>
            </a:r>
          </a:p>
        </p:txBody>
      </p:sp>
      <p:sp>
        <p:nvSpPr>
          <p:cNvPr id="3" name="Date Placeholder 2">
            <a:extLst>
              <a:ext uri="{FF2B5EF4-FFF2-40B4-BE49-F238E27FC236}">
                <a16:creationId xmlns:a16="http://schemas.microsoft.com/office/drawing/2014/main" id="{F8CBB5B7-C6E0-4DA6-8498-204F442AF82B}"/>
              </a:ext>
            </a:extLst>
          </p:cNvPr>
          <p:cNvSpPr>
            <a:spLocks noGrp="1"/>
          </p:cNvSpPr>
          <p:nvPr>
            <p:ph type="dt" sz="half" idx="10"/>
          </p:nvPr>
        </p:nvSpPr>
        <p:spPr>
          <a:xfrm>
            <a:off x="6544584" y="6407944"/>
            <a:ext cx="2102688"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sábado, 21 de noviembre de 2020</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a:extLst>
              <a:ext uri="{FF2B5EF4-FFF2-40B4-BE49-F238E27FC236}">
                <a16:creationId xmlns:a16="http://schemas.microsoft.com/office/drawing/2014/main" id="{A75B0365-9DE0-4920-82E5-BE199C297DF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5" name="Rectangle 14">
            <a:extLst>
              <a:ext uri="{FF2B5EF4-FFF2-40B4-BE49-F238E27FC236}">
                <a16:creationId xmlns:a16="http://schemas.microsoft.com/office/drawing/2014/main" id="{F81C432F-BE68-4DD1-B107-92FAF9370057}"/>
              </a:ext>
            </a:extLst>
          </p:cNvPr>
          <p:cNvSpPr/>
          <p:nvPr/>
        </p:nvSpPr>
        <p:spPr>
          <a:xfrm>
            <a:off x="2071248" y="5181600"/>
            <a:ext cx="4996614" cy="400110"/>
          </a:xfrm>
          <a:prstGeom prst="rect">
            <a:avLst/>
          </a:prstGeom>
          <a:noFill/>
          <a:ln w="19050">
            <a:solidFill>
              <a:srgbClr val="A50021"/>
            </a:solidFill>
            <a:prstDash val="dash"/>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highlight>
                  <a:srgbClr val="FFFF00"/>
                </a:highlight>
                <a:uLnTx/>
                <a:uFillTx/>
                <a:latin typeface="Times New Roman" pitchFamily="18" charset="0"/>
                <a:cs typeface="+mn-cs"/>
              </a:rPr>
              <a:t>vocalización de /r, l/</a:t>
            </a: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mn-cs"/>
              </a:rPr>
              <a:t>:   </a:t>
            </a:r>
            <a:r>
              <a:rPr kumimoji="0" lang="es-ES" sz="20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mn-cs"/>
              </a:rPr>
              <a:t>compa</a:t>
            </a:r>
            <a:r>
              <a:rPr kumimoji="0" lang="es-E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highlight>
                  <a:srgbClr val="FFFF00"/>
                </a:highlight>
                <a:uLnTx/>
                <a:uFillTx/>
                <a:latin typeface="Times New Roman" pitchFamily="18" charset="0"/>
                <a:ea typeface="Times New Roman" panose="02020603050405020304" pitchFamily="18" charset="0"/>
                <a:cs typeface="+mn-cs"/>
              </a:rPr>
              <a:t>i̭</a:t>
            </a:r>
            <a:r>
              <a:rPr kumimoji="0" lang="es-ES" sz="2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mn-cs"/>
              </a:rPr>
              <a:t>t</a:t>
            </a:r>
            <a:r>
              <a:rPr kumimoji="0" lang="es-ES" sz="20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mn-cs"/>
              </a:rPr>
              <a:t>ía</a:t>
            </a: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mn-cs"/>
              </a:rPr>
              <a:t>,   </a:t>
            </a:r>
            <a:r>
              <a:rPr kumimoji="0" lang="es-ES" sz="20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mn-cs"/>
              </a:rPr>
              <a:t>é</a:t>
            </a:r>
            <a:r>
              <a:rPr kumimoji="0" lang="es-ES" sz="2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highlight>
                  <a:srgbClr val="FFFF00"/>
                </a:highlight>
                <a:uLnTx/>
                <a:uFillTx/>
                <a:latin typeface="Times New Roman" pitchFamily="18" charset="0"/>
                <a:ea typeface="Times New Roman" panose="02020603050405020304" pitchFamily="18" charset="0"/>
                <a:cs typeface="+mn-cs"/>
              </a:rPr>
              <a:t>i</a:t>
            </a:r>
            <a:r>
              <a:rPr kumimoji="0" lang="es-ES" sz="2000" b="0" i="0" u="none" strike="noStrike" kern="1200" cap="none" spc="0" normalizeH="0" baseline="0" noProof="0" dirty="0">
                <a:ln>
                  <a:noFill/>
                </a:ln>
                <a:solidFill>
                  <a:prstClr val="black"/>
                </a:solidFill>
                <a:effectLst/>
                <a:highlight>
                  <a:srgbClr val="FFFF00"/>
                </a:highlight>
                <a:uLnTx/>
                <a:uFillTx/>
                <a:latin typeface="Times New Roman" pitchFamily="18" charset="0"/>
                <a:ea typeface="Times New Roman" panose="02020603050405020304" pitchFamily="18" charset="0"/>
                <a:cs typeface="+mn-cs"/>
              </a:rPr>
              <a:t>̭ </a:t>
            </a:r>
            <a:r>
              <a:rPr kumimoji="0" lang="es-ES" sz="2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mn-cs"/>
              </a:rPr>
              <a:t>tenía</a:t>
            </a:r>
          </a:p>
        </p:txBody>
      </p:sp>
      <p:pic>
        <p:nvPicPr>
          <p:cNvPr id="7" name="RD.Obre.merec">
            <a:hlinkClick r:id="" action="ppaction://media"/>
            <a:extLst>
              <a:ext uri="{FF2B5EF4-FFF2-40B4-BE49-F238E27FC236}">
                <a16:creationId xmlns:a16="http://schemas.microsoft.com/office/drawing/2014/main" id="{AD3FFF35-D6FC-4584-A4B4-56AB3744C46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6201998"/>
            <a:ext cx="205945" cy="205945"/>
          </a:xfrm>
          <a:prstGeom prst="rect">
            <a:avLst/>
          </a:prstGeom>
        </p:spPr>
      </p:pic>
      <p:pic>
        <p:nvPicPr>
          <p:cNvPr id="18" name="RD.COMPAiTÍA">
            <a:hlinkClick r:id="" action="ppaction://media"/>
            <a:extLst>
              <a:ext uri="{FF2B5EF4-FFF2-40B4-BE49-F238E27FC236}">
                <a16:creationId xmlns:a16="http://schemas.microsoft.com/office/drawing/2014/main" id="{139E4630-B947-49F9-9E7C-13C4846BAE93}"/>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849562" y="6218600"/>
            <a:ext cx="205945" cy="205945"/>
          </a:xfrm>
          <a:prstGeom prst="rect">
            <a:avLst/>
          </a:prstGeom>
        </p:spPr>
      </p:pic>
      <p:pic>
        <p:nvPicPr>
          <p:cNvPr id="19" name="RD.Ei.TIRADOi">
            <a:hlinkClick r:id="" action="ppaction://media"/>
            <a:extLst>
              <a:ext uri="{FF2B5EF4-FFF2-40B4-BE49-F238E27FC236}">
                <a16:creationId xmlns:a16="http://schemas.microsoft.com/office/drawing/2014/main" id="{6036B35C-CC09-43DC-8496-9F2346433E16}"/>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4905606" y="6218600"/>
            <a:ext cx="159544" cy="159544"/>
          </a:xfrm>
          <a:prstGeom prst="rect">
            <a:avLst/>
          </a:prstGeom>
        </p:spPr>
      </p:pic>
    </p:spTree>
    <p:extLst>
      <p:ext uri="{BB962C8B-B14F-4D97-AF65-F5344CB8AC3E}">
        <p14:creationId xmlns:p14="http://schemas.microsoft.com/office/powerpoint/2010/main" val="1446389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barn(inVertical)">
                                      <p:cBhvr>
                                        <p:cTn id="7" dur="500"/>
                                        <p:tgtEl>
                                          <p:spTgt spid="2">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barn(inVertical)">
                                      <p:cBhvr>
                                        <p:cTn id="11" dur="500"/>
                                        <p:tgtEl>
                                          <p:spTgt spid="2">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44068" fill="hold"/>
                                        <p:tgtEl>
                                          <p:spTgt spid="7"/>
                                        </p:tgtEl>
                                      </p:cBhvr>
                                    </p:cmd>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332" fill="hold"/>
                                        <p:tgtEl>
                                          <p:spTgt spid="18"/>
                                        </p:tgtEl>
                                      </p:cBhvr>
                                    </p:cmd>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41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30" fill="hold" display="0">
                  <p:stCondLst>
                    <p:cond delay="indefinite"/>
                  </p:stCondLst>
                  <p:endCondLst>
                    <p:cond evt="onStopAudio" delay="0">
                      <p:tgtEl>
                        <p:sldTgt/>
                      </p:tgtEl>
                    </p:cond>
                    <p:cond evt="onNext" delay="0">
                      <p:tgtEl>
                        <p:sldTgt/>
                      </p:tgtEl>
                    </p:cond>
                  </p:endCondLst>
                </p:cTn>
                <p:tgtEl>
                  <p:spTgt spid="18"/>
                </p:tgtEl>
              </p:cMediaNode>
            </p:audio>
            <p:audio>
              <p:cMediaNode vol="80000">
                <p:cTn id="31" fill="hold" display="0">
                  <p:stCondLst>
                    <p:cond delay="indefinite"/>
                  </p:stCondLst>
                  <p:endCondLst>
                    <p:cond evt="onStopAudio" delay="0">
                      <p:tgtEl>
                        <p:sldTgt/>
                      </p:tgtEl>
                    </p:cond>
                    <p:cond evt="onNext" delay="0">
                      <p:tgtEl>
                        <p:sldTgt/>
                      </p:tgtEl>
                    </p:cond>
                  </p:endCondLst>
                </p:cTn>
                <p:tgtEl>
                  <p:spTgt spid="19"/>
                </p:tgtEl>
              </p:cMediaNode>
            </p:audio>
          </p:childTnLst>
        </p:cTn>
      </p:par>
    </p:tnLst>
    <p:bldLst>
      <p:bldP spid="2" grpId="0" uiExpand="1" build="p"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471787"/>
            <a:ext cx="8697609" cy="5010293"/>
          </a:xfrm>
          <a:solidFill>
            <a:schemeClr val="bg1"/>
          </a:solidFill>
          <a:ln w="28575">
            <a:solidFill>
              <a:srgbClr val="000066"/>
            </a:solidFill>
            <a:prstDash val="dashDot"/>
          </a:ln>
        </p:spPr>
        <p:txBody>
          <a:bodyPr>
            <a:normAutofit/>
          </a:bodyPr>
          <a:lstStyle/>
          <a:p>
            <a:pPr algn="just">
              <a:lnSpc>
                <a:spcPts val="1000"/>
              </a:lnSpc>
              <a:spcBef>
                <a:spcPts val="0"/>
              </a:spcBef>
            </a:pPr>
            <a:endParaRPr lang="es-ES" sz="800" dirty="0">
              <a:effectLst/>
              <a:latin typeface="Times New Roman" panose="02020603050405020304" pitchFamily="18" charset="0"/>
              <a:cs typeface="Times New Roman" panose="02020603050405020304" pitchFamily="18" charset="0"/>
            </a:endParaRPr>
          </a:p>
          <a:p>
            <a:pPr marL="0" indent="0" algn="ctr">
              <a:lnSpc>
                <a:spcPts val="2700"/>
              </a:lnSpc>
              <a:spcBef>
                <a:spcPts val="0"/>
              </a:spcBef>
              <a:spcAft>
                <a:spcPts val="600"/>
              </a:spcAft>
              <a:buNone/>
            </a:pPr>
            <a:r>
              <a:rPr lang="es-ES" sz="20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000" dirty="0">
                <a:effectLst/>
                <a:latin typeface="Times New Roman" panose="02020603050405020304" pitchFamily="18" charset="0"/>
                <a:cs typeface="Times New Roman" panose="02020603050405020304" pitchFamily="18" charset="0"/>
              </a:rPr>
              <a:t> Uno sale a busca</a:t>
            </a:r>
            <a:r>
              <a:rPr lang="es-ES" sz="2000" b="1" dirty="0">
                <a:solidFill>
                  <a:srgbClr val="C00000"/>
                </a:solidFill>
                <a:effectLst/>
                <a:latin typeface="Times New Roman" panose="02020603050405020304" pitchFamily="18" charset="0"/>
                <a:cs typeface="Times New Roman" panose="02020603050405020304" pitchFamily="18" charset="0"/>
              </a:rPr>
              <a:t>r</a:t>
            </a:r>
            <a:r>
              <a:rPr lang="es-ES" sz="2000" dirty="0">
                <a:effectLst/>
                <a:latin typeface="Times New Roman" panose="02020603050405020304" pitchFamily="18" charset="0"/>
                <a:cs typeface="Times New Roman" panose="02020603050405020304" pitchFamily="18" charset="0"/>
              </a:rPr>
              <a:t>se su comida de </a:t>
            </a:r>
            <a:r>
              <a:rPr lang="es-ES" sz="2000" b="1" dirty="0">
                <a:solidFill>
                  <a:srgbClr val="0000CC"/>
                </a:solidFill>
                <a:effectLst/>
                <a:latin typeface="Times New Roman" panose="02020603050405020304" pitchFamily="18" charset="0"/>
                <a:cs typeface="Times New Roman" panose="02020603050405020304" pitchFamily="18" charset="0"/>
              </a:rPr>
              <a:t>sus</a:t>
            </a:r>
            <a:r>
              <a:rPr lang="es-ES" sz="2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000" b="1" dirty="0">
                <a:solidFill>
                  <a:srgbClr val="0000CC"/>
                </a:solidFill>
                <a:effectLst/>
                <a:latin typeface="Times New Roman" panose="02020603050405020304" pitchFamily="18" charset="0"/>
                <a:cs typeface="Times New Roman" panose="02020603050405020304" pitchFamily="18" charset="0"/>
              </a:rPr>
              <a:t>hi</a:t>
            </a:r>
            <a:r>
              <a:rPr lang="es-ES" sz="2000" dirty="0">
                <a:effectLst/>
                <a:latin typeface="Times New Roman" panose="02020603050405020304" pitchFamily="18" charset="0"/>
                <a:cs typeface="Times New Roman" panose="02020603050405020304" pitchFamily="18" charset="0"/>
              </a:rPr>
              <a:t>jo</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cuando uno viene a ve</a:t>
            </a:r>
            <a:r>
              <a:rPr lang="es-ES" sz="2000" b="1" dirty="0">
                <a:solidFill>
                  <a:srgbClr val="C00000"/>
                </a:solidFill>
                <a:effectLst/>
                <a:latin typeface="Times New Roman" panose="02020603050405020304" pitchFamily="18" charset="0"/>
                <a:cs typeface="Times New Roman" panose="02020603050405020304" pitchFamily="18" charset="0"/>
              </a:rPr>
              <a:t>r</a:t>
            </a:r>
            <a:r>
              <a:rPr lang="es-ES" sz="2000" dirty="0">
                <a:effectLst/>
                <a:latin typeface="Times New Roman" panose="02020603050405020304" pitchFamily="18" charset="0"/>
                <a:cs typeface="Times New Roman" panose="02020603050405020304" pitchFamily="18" charset="0"/>
              </a:rPr>
              <a:t>, monta un malhecho</a:t>
            </a:r>
            <a:r>
              <a:rPr lang="es-ES" sz="2000" b="1" dirty="0">
                <a:solidFill>
                  <a:srgbClr val="C00000"/>
                </a:solidFill>
                <a:effectLst/>
                <a:latin typeface="Times New Roman" panose="02020603050405020304" pitchFamily="18" charset="0"/>
                <a:cs typeface="Times New Roman" panose="02020603050405020304" pitchFamily="18" charset="0"/>
              </a:rPr>
              <a:t>r a</a:t>
            </a:r>
            <a:r>
              <a:rPr lang="es-ES" sz="2000" dirty="0">
                <a:effectLst/>
                <a:latin typeface="Times New Roman" panose="02020603050405020304" pitchFamily="18" charset="0"/>
                <a:cs typeface="Times New Roman" panose="02020603050405020304" pitchFamily="18" charset="0"/>
              </a:rPr>
              <a:t>hí en la cola de</a:t>
            </a:r>
            <a:r>
              <a:rPr lang="es-ES" sz="2000" b="1" dirty="0">
                <a:solidFill>
                  <a:srgbClr val="C00000"/>
                </a:solidFill>
                <a:effectLst/>
                <a:latin typeface="Times New Roman" panose="02020603050405020304" pitchFamily="18" charset="0"/>
                <a:cs typeface="Times New Roman" panose="02020603050405020304" pitchFamily="18" charset="0"/>
              </a:rPr>
              <a:t>l</a:t>
            </a:r>
            <a:r>
              <a:rPr lang="es-ES" sz="2000" dirty="0">
                <a:effectLst/>
                <a:latin typeface="Times New Roman" panose="02020603050405020304" pitchFamily="18" charset="0"/>
                <a:cs typeface="Times New Roman" panose="02020603050405020304" pitchFamily="18" charset="0"/>
              </a:rPr>
              <a:t> moto</a:t>
            </a:r>
            <a:r>
              <a:rPr lang="es-ES" sz="2000" b="1" dirty="0">
                <a:solidFill>
                  <a:srgbClr val="C00000"/>
                </a:solidFill>
                <a:effectLst/>
                <a:latin typeface="Times New Roman" panose="02020603050405020304" pitchFamily="18" charset="0"/>
                <a:cs typeface="Times New Roman" panose="02020603050405020304" pitchFamily="18" charset="0"/>
              </a:rPr>
              <a:t>r</a:t>
            </a:r>
            <a:r>
              <a:rPr lang="es-ES" sz="2000" dirty="0">
                <a:effectLst/>
                <a:latin typeface="Times New Roman" panose="02020603050405020304" pitchFamily="18" charset="0"/>
                <a:cs typeface="Times New Roman" panose="02020603050405020304" pitchFamily="18" charset="0"/>
              </a:rPr>
              <a:t> y e</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para quita</a:t>
            </a:r>
            <a:r>
              <a:rPr lang="es-ES" sz="2000" b="1" dirty="0">
                <a:solidFill>
                  <a:srgbClr val="C00000"/>
                </a:solidFill>
                <a:effectLst/>
                <a:latin typeface="Times New Roman" panose="02020603050405020304" pitchFamily="18" charset="0"/>
                <a:cs typeface="Times New Roman" panose="02020603050405020304" pitchFamily="18" charset="0"/>
              </a:rPr>
              <a:t>r</a:t>
            </a:r>
            <a:r>
              <a:rPr lang="es-ES" sz="2000" dirty="0">
                <a:effectLst/>
                <a:latin typeface="Times New Roman" panose="02020603050405020304" pitchFamily="18" charset="0"/>
                <a:cs typeface="Times New Roman" panose="02020603050405020304" pitchFamily="18" charset="0"/>
              </a:rPr>
              <a:t>le e</a:t>
            </a:r>
            <a:r>
              <a:rPr lang="es-ES" sz="2000" b="1" dirty="0">
                <a:solidFill>
                  <a:srgbClr val="C00000"/>
                </a:solidFill>
                <a:effectLst/>
                <a:latin typeface="Times New Roman" panose="02020603050405020304" pitchFamily="18" charset="0"/>
                <a:cs typeface="Times New Roman" panose="02020603050405020304" pitchFamily="18" charset="0"/>
              </a:rPr>
              <a:t>l</a:t>
            </a:r>
            <a:r>
              <a:rPr lang="es-ES" sz="2000" dirty="0">
                <a:effectLst/>
                <a:latin typeface="Times New Roman" panose="02020603050405020304" pitchFamily="18" charset="0"/>
                <a:cs typeface="Times New Roman" panose="02020603050405020304" pitchFamily="18" charset="0"/>
              </a:rPr>
              <a:t> moto</a:t>
            </a:r>
            <a:r>
              <a:rPr lang="es-ES" sz="2000" b="1" dirty="0">
                <a:solidFill>
                  <a:srgbClr val="C00000"/>
                </a:solidFill>
                <a:effectLst/>
                <a:latin typeface="Times New Roman" panose="02020603050405020304" pitchFamily="18" charset="0"/>
                <a:cs typeface="Times New Roman" panose="02020603050405020304" pitchFamily="18" charset="0"/>
              </a:rPr>
              <a:t>r </a:t>
            </a:r>
            <a:r>
              <a:rPr lang="es-ES" sz="2000" dirty="0">
                <a:effectLst/>
                <a:latin typeface="Times New Roman" panose="02020603050405020304" pitchFamily="18" charset="0"/>
                <a:cs typeface="Times New Roman" panose="02020603050405020304" pitchFamily="18" charset="0"/>
              </a:rPr>
              <a:t>y quita</a:t>
            </a:r>
            <a:r>
              <a:rPr lang="es-ES" sz="2000" b="1" dirty="0">
                <a:solidFill>
                  <a:srgbClr val="C00000"/>
                </a:solidFill>
                <a:effectLst/>
                <a:latin typeface="Times New Roman" panose="02020603050405020304" pitchFamily="18" charset="0"/>
                <a:cs typeface="Times New Roman" panose="02020603050405020304" pitchFamily="18" charset="0"/>
              </a:rPr>
              <a:t>r</a:t>
            </a:r>
            <a:r>
              <a:rPr lang="es-ES" sz="2000" dirty="0">
                <a:effectLst/>
                <a:latin typeface="Times New Roman" panose="02020603050405020304" pitchFamily="18" charset="0"/>
                <a:cs typeface="Times New Roman" panose="02020603050405020304" pitchFamily="18" charset="0"/>
              </a:rPr>
              <a:t>le </a:t>
            </a:r>
            <a:r>
              <a:rPr lang="es-ES" sz="2000" b="1" dirty="0">
                <a:solidFill>
                  <a:srgbClr val="C00000"/>
                </a:solidFill>
                <a:effectLst/>
                <a:latin typeface="Times New Roman" panose="02020603050405020304" pitchFamily="18" charset="0"/>
                <a:cs typeface="Times New Roman" panose="02020603050405020304" pitchFamily="18" charset="0"/>
              </a:rPr>
              <a:t>h</a:t>
            </a:r>
            <a:r>
              <a:rPr lang="es-ES" sz="2000" dirty="0">
                <a:effectLst/>
                <a:latin typeface="Times New Roman" panose="02020603050405020304" pitchFamily="18" charset="0"/>
                <a:cs typeface="Times New Roman" panose="02020603050405020304" pitchFamily="18" charset="0"/>
              </a:rPr>
              <a:t>a</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ta la vida a uno también. Entonce</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yo le</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digo a </a:t>
            </a:r>
            <a:r>
              <a:rPr lang="es-ES" sz="2000" b="1" dirty="0">
                <a:solidFill>
                  <a:srgbClr val="0000CC"/>
                </a:solidFill>
                <a:effectLst/>
                <a:latin typeface="Times New Roman" panose="02020603050405020304" pitchFamily="18" charset="0"/>
                <a:cs typeface="Times New Roman" panose="02020603050405020304" pitchFamily="18" charset="0"/>
              </a:rPr>
              <a:t>mis͜</a:t>
            </a:r>
            <a:r>
              <a:rPr lang="es-ES" sz="2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000" b="1" dirty="0">
                <a:solidFill>
                  <a:srgbClr val="0000CC"/>
                </a:solidFill>
                <a:effectLst/>
                <a:latin typeface="Times New Roman" panose="02020603050405020304" pitchFamily="18" charset="0"/>
                <a:cs typeface="Times New Roman" panose="02020603050405020304" pitchFamily="18" charset="0"/>
              </a:rPr>
              <a:t>hi</a:t>
            </a:r>
            <a:r>
              <a:rPr lang="es-ES" sz="2000" dirty="0">
                <a:effectLst/>
                <a:latin typeface="Times New Roman" panose="02020603050405020304" pitchFamily="18" charset="0"/>
                <a:cs typeface="Times New Roman" panose="02020603050405020304" pitchFamily="18" charset="0"/>
              </a:rPr>
              <a:t>jo</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vean, yo sa</a:t>
            </a:r>
            <a:r>
              <a:rPr lang="es-ES" sz="2000" b="1" dirty="0">
                <a:solidFill>
                  <a:srgbClr val="C00000"/>
                </a:solidFill>
                <a:effectLst/>
                <a:latin typeface="Times New Roman" panose="02020603050405020304" pitchFamily="18" charset="0"/>
                <a:cs typeface="Times New Roman" panose="02020603050405020304" pitchFamily="18" charset="0"/>
              </a:rPr>
              <a:t>l</a:t>
            </a:r>
            <a:r>
              <a:rPr lang="es-ES" sz="2000" dirty="0">
                <a:effectLst/>
                <a:latin typeface="Times New Roman" panose="02020603050405020304" pitchFamily="18" charset="0"/>
                <a:cs typeface="Times New Roman" panose="02020603050405020304" pitchFamily="18" charset="0"/>
              </a:rPr>
              <a:t>go a la</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sei</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de la mañana y hay día</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que yo e</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toy a la</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doce, a la una de la mañana, en la calle. No haciendo lo </a:t>
            </a:r>
            <a:r>
              <a:rPr lang="es-ES" sz="2000" b="1" dirty="0">
                <a:solidFill>
                  <a:srgbClr val="0000CC"/>
                </a:solidFill>
                <a:effectLst/>
                <a:latin typeface="Times New Roman" panose="02020603050405020304" pitchFamily="18" charset="0"/>
                <a:cs typeface="Times New Roman" panose="02020603050405020304" pitchFamily="18" charset="0"/>
              </a:rPr>
              <a:t>mal͜</a:t>
            </a:r>
            <a:r>
              <a:rPr lang="es-ES" sz="2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000" b="1" dirty="0">
                <a:solidFill>
                  <a:srgbClr val="0000CC"/>
                </a:solidFill>
                <a:effectLst/>
                <a:latin typeface="Times New Roman" panose="02020603050405020304" pitchFamily="18" charset="0"/>
                <a:cs typeface="Times New Roman" panose="02020603050405020304" pitchFamily="18" charset="0"/>
              </a:rPr>
              <a:t>he</a:t>
            </a:r>
            <a:r>
              <a:rPr lang="es-ES" sz="2000" dirty="0">
                <a:effectLst/>
                <a:latin typeface="Times New Roman" panose="02020603050405020304" pitchFamily="18" charset="0"/>
                <a:cs typeface="Times New Roman" panose="02020603050405020304" pitchFamily="18" charset="0"/>
              </a:rPr>
              <a:t>cho, e</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bu</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cándole</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 su comida a u</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tede</a:t>
            </a:r>
            <a:r>
              <a:rPr lang="es-ES" sz="2000" b="1" u="sng" dirty="0">
                <a:solidFill>
                  <a:srgbClr val="C00000"/>
                </a:solidFill>
                <a:effectLst/>
                <a:latin typeface="Times New Roman" panose="02020603050405020304" pitchFamily="18" charset="0"/>
                <a:cs typeface="Times New Roman" panose="02020603050405020304" pitchFamily="18" charset="0"/>
              </a:rPr>
              <a:t>s</a:t>
            </a:r>
            <a:r>
              <a:rPr lang="es-ES" sz="2000" dirty="0">
                <a:effectLst/>
                <a:latin typeface="Times New Roman" panose="02020603050405020304" pitchFamily="18" charset="0"/>
                <a:cs typeface="Times New Roman" panose="02020603050405020304" pitchFamily="18" charset="0"/>
              </a:rPr>
              <a:t>.</a:t>
            </a:r>
          </a:p>
          <a:p>
            <a:pPr marL="0" indent="0" algn="ctr">
              <a:lnSpc>
                <a:spcPts val="2700"/>
              </a:lnSpc>
              <a:spcBef>
                <a:spcPts val="0"/>
              </a:spcBef>
              <a:spcAft>
                <a:spcPts val="600"/>
              </a:spcAft>
              <a:buNone/>
            </a:pPr>
            <a:r>
              <a:rPr lang="es-ES" sz="2200" b="1" dirty="0">
                <a:latin typeface="Times New Roman" panose="02020603050405020304" pitchFamily="18" charset="0"/>
                <a:cs typeface="Times New Roman" panose="02020603050405020304" pitchFamily="18" charset="0"/>
              </a:rPr>
              <a:t>=== === ===</a:t>
            </a:r>
            <a:endParaRPr lang="es-ES" sz="2200" b="1" dirty="0">
              <a:effectLst/>
              <a:latin typeface="Times New Roman" panose="02020603050405020304" pitchFamily="18" charset="0"/>
              <a:cs typeface="Times New Roman" panose="02020603050405020304" pitchFamily="18" charset="0"/>
            </a:endParaRPr>
          </a:p>
          <a:p>
            <a:pPr marL="0" indent="0" algn="ctr">
              <a:lnSpc>
                <a:spcPts val="2700"/>
              </a:lnSpc>
              <a:spcBef>
                <a:spcPts val="0"/>
              </a:spcBef>
              <a:spcAft>
                <a:spcPts val="600"/>
              </a:spcAft>
              <a:buNone/>
            </a:pPr>
            <a:r>
              <a:rPr lang="es-ES" sz="20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000" dirty="0">
                <a:latin typeface="Times New Roman" panose="02020603050405020304" pitchFamily="18" charset="0"/>
                <a:cs typeface="Times New Roman" panose="02020603050405020304" pitchFamily="18" charset="0"/>
              </a:rPr>
              <a:t> Ahora la </a:t>
            </a:r>
            <a:r>
              <a:rPr lang="es-ES" sz="2000" dirty="0" err="1">
                <a:latin typeface="Times New Roman" panose="02020603050405020304" pitchFamily="18" charset="0"/>
                <a:cs typeface="Times New Roman" panose="02020603050405020304" pitchFamily="18" charset="0"/>
              </a:rPr>
              <a:t>clasificadera</a:t>
            </a:r>
            <a:r>
              <a:rPr lang="es-ES" sz="2000" dirty="0">
                <a:latin typeface="Times New Roman" panose="02020603050405020304" pitchFamily="18" charset="0"/>
                <a:cs typeface="Times New Roman" panose="02020603050405020304" pitchFamily="18" charset="0"/>
              </a:rPr>
              <a:t> se no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pone un poco má</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difíci</a:t>
            </a:r>
            <a:r>
              <a:rPr lang="es-ES" sz="2000" b="1" strike="sngStrike"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r>
              <a:rPr lang="es-ES" sz="2000" dirty="0">
                <a:latin typeface="Times New Roman" panose="02020603050405020304" pitchFamily="18" charset="0"/>
                <a:cs typeface="Times New Roman" panose="02020603050405020304" pitchFamily="18" charset="0"/>
              </a:rPr>
              <a:t>, pero nada e</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imposible. Vamo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a sali</a:t>
            </a:r>
            <a:r>
              <a:rPr lang="es-ES" sz="2000" b="1" dirty="0">
                <a:solidFill>
                  <a:srgbClr val="FF0000"/>
                </a:solidFill>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 a da</a:t>
            </a:r>
            <a:r>
              <a:rPr lang="es-ES" sz="2000" b="1" dirty="0">
                <a:solidFill>
                  <a:srgbClr val="FF0000"/>
                </a:solidFill>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lo todo contra Panamá de nuevo y vamo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a sali</a:t>
            </a:r>
            <a:r>
              <a:rPr lang="es-ES" sz="2000" b="1" dirty="0">
                <a:solidFill>
                  <a:srgbClr val="FF0000"/>
                </a:solidFill>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 a bu</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ca</a:t>
            </a:r>
            <a:r>
              <a:rPr lang="es-ES" sz="2000" b="1" dirty="0">
                <a:solidFill>
                  <a:srgbClr val="FF0000"/>
                </a:solidFill>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 la victoria.</a:t>
            </a:r>
          </a:p>
          <a:p>
            <a:pPr marL="0" indent="0" algn="ctr">
              <a:lnSpc>
                <a:spcPts val="2700"/>
              </a:lnSpc>
              <a:spcBef>
                <a:spcPts val="0"/>
              </a:spcBef>
              <a:buNone/>
            </a:pPr>
            <a:r>
              <a:rPr lang="es-ES" sz="2200" b="1" dirty="0">
                <a:latin typeface="Times New Roman" panose="02020603050405020304" pitchFamily="18" charset="0"/>
                <a:cs typeface="Times New Roman" panose="02020603050405020304" pitchFamily="18" charset="0"/>
              </a:rPr>
              <a:t>=== === ===</a:t>
            </a:r>
            <a:endParaRPr lang="es-ES" sz="2200" dirty="0">
              <a:latin typeface="Times New Roman" panose="02020603050405020304" pitchFamily="18" charset="0"/>
              <a:cs typeface="Times New Roman" panose="02020603050405020304" pitchFamily="18" charset="0"/>
            </a:endParaRPr>
          </a:p>
          <a:p>
            <a:pPr marL="0" indent="0" algn="ctr">
              <a:lnSpc>
                <a:spcPts val="2700"/>
              </a:lnSpc>
              <a:spcBef>
                <a:spcPts val="0"/>
              </a:spcBef>
              <a:spcAft>
                <a:spcPts val="1200"/>
              </a:spcAft>
              <a:buNone/>
            </a:pPr>
            <a:r>
              <a:rPr lang="es-ES" sz="20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000" dirty="0">
                <a:latin typeface="Times New Roman" panose="02020603050405020304" pitchFamily="18" charset="0"/>
                <a:cs typeface="Times New Roman" panose="02020603050405020304" pitchFamily="18" charset="0"/>
              </a:rPr>
              <a:t> E</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taban anoche en casa y yo me fui a aco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ta</a:t>
            </a:r>
            <a:r>
              <a:rPr lang="es-ES" sz="2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 a do</a:t>
            </a:r>
            <a:r>
              <a:rPr lang="es-ES" sz="2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mi</a:t>
            </a:r>
            <a:r>
              <a:rPr lang="es-ES" sz="2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 con </a:t>
            </a:r>
            <a:r>
              <a:rPr lang="es-ES" sz="2000" b="1" dirty="0">
                <a:solidFill>
                  <a:srgbClr val="0000CC"/>
                </a:solidFill>
                <a:latin typeface="Times New Roman" panose="02020603050405020304" pitchFamily="18" charset="0"/>
                <a:cs typeface="Times New Roman" panose="02020603050405020304" pitchFamily="18" charset="0"/>
              </a:rPr>
              <a:t>mis͜</a:t>
            </a:r>
            <a:r>
              <a:rPr lang="es-ES" sz="2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000" b="1" dirty="0">
                <a:solidFill>
                  <a:srgbClr val="0000CC"/>
                </a:solidFill>
                <a:latin typeface="Times New Roman" panose="02020603050405020304" pitchFamily="18" charset="0"/>
                <a:cs typeface="Times New Roman" panose="02020603050405020304" pitchFamily="18" charset="0"/>
              </a:rPr>
              <a:t>hi</a:t>
            </a:r>
            <a:r>
              <a:rPr lang="es-ES" sz="2000" dirty="0">
                <a:latin typeface="Times New Roman" panose="02020603050405020304" pitchFamily="18" charset="0"/>
                <a:cs typeface="Times New Roman" panose="02020603050405020304" pitchFamily="18" charset="0"/>
              </a:rPr>
              <a:t>jo</a:t>
            </a:r>
            <a:r>
              <a:rPr lang="es-ES" sz="2000" b="1" u="sng" dirty="0">
                <a:solidFill>
                  <a:srgbClr val="C0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A </a:t>
            </a:r>
            <a:r>
              <a:rPr lang="es-ES" sz="2000" b="1" dirty="0">
                <a:solidFill>
                  <a:srgbClr val="0000CC"/>
                </a:solidFill>
                <a:latin typeface="Times New Roman" panose="02020603050405020304" pitchFamily="18" charset="0"/>
                <a:cs typeface="Times New Roman" panose="02020603050405020304" pitchFamily="18" charset="0"/>
              </a:rPr>
              <a:t>las͜ on</a:t>
            </a:r>
            <a:r>
              <a:rPr lang="es-ES" sz="2000" dirty="0">
                <a:latin typeface="Times New Roman" panose="02020603050405020304" pitchFamily="18" charset="0"/>
                <a:cs typeface="Times New Roman" panose="02020603050405020304" pitchFamily="18" charset="0"/>
              </a:rPr>
              <a:t>ce</a:t>
            </a:r>
            <a:r>
              <a:rPr lang="es-ES" sz="2000" dirty="0">
                <a:solidFill>
                  <a:srgbClr val="0000CC"/>
                </a:solidFill>
                <a:latin typeface="Times New Roman" panose="02020603050405020304" pitchFamily="18" charset="0"/>
                <a:cs typeface="Times New Roman" panose="02020603050405020304" pitchFamily="18" charset="0"/>
              </a:rPr>
              <a:t> </a:t>
            </a:r>
            <a:r>
              <a:rPr lang="es-ES" sz="2000" dirty="0">
                <a:latin typeface="Times New Roman" panose="02020603050405020304" pitchFamily="18" charset="0"/>
                <a:cs typeface="Times New Roman" panose="02020603050405020304" pitchFamily="18" charset="0"/>
              </a:rPr>
              <a:t>de la noche. Ello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dicen que iban para </a:t>
            </a:r>
            <a:r>
              <a:rPr lang="es-ES" sz="2000" dirty="0" err="1">
                <a:latin typeface="Times New Roman" panose="02020603050405020304" pitchFamily="18" charset="0"/>
                <a:cs typeface="Times New Roman" panose="02020603050405020304" pitchFamily="18" charset="0"/>
              </a:rPr>
              <a:t>Jayuya</a:t>
            </a:r>
            <a:r>
              <a:rPr lang="es-ES" sz="2000" dirty="0">
                <a:latin typeface="Times New Roman" panose="02020603050405020304" pitchFamily="18" charset="0"/>
                <a:cs typeface="Times New Roman" panose="02020603050405020304" pitchFamily="18" charset="0"/>
              </a:rPr>
              <a:t>. Y yo le</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dije: no lo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dejen guia</a:t>
            </a:r>
            <a:r>
              <a:rPr lang="es-ES" sz="2000" b="1" dirty="0">
                <a:solidFill>
                  <a:srgbClr val="FF0000"/>
                </a:solidFill>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 po</a:t>
            </a:r>
            <a:r>
              <a:rPr lang="es-ES" sz="2000" b="1" dirty="0">
                <a:solidFill>
                  <a:srgbClr val="FF0000"/>
                </a:solidFill>
                <a:latin typeface="Times New Roman" panose="02020603050405020304" pitchFamily="18" charset="0"/>
                <a:cs typeface="Times New Roman" panose="02020603050405020304" pitchFamily="18" charset="0"/>
              </a:rPr>
              <a:t>r</a:t>
            </a:r>
            <a:r>
              <a:rPr lang="es-ES" sz="2000" dirty="0">
                <a:latin typeface="Times New Roman" panose="02020603050405020304" pitchFamily="18" charset="0"/>
                <a:cs typeface="Times New Roman" panose="02020603050405020304" pitchFamily="18" charset="0"/>
              </a:rPr>
              <a:t>que lo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do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 e</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tán medio bo</a:t>
            </a:r>
            <a:r>
              <a:rPr lang="es-ES" sz="2000" b="1" u="sng"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rr</a:t>
            </a:r>
            <a:r>
              <a:rPr lang="es-ES" sz="2000" dirty="0">
                <a:latin typeface="Times New Roman" panose="02020603050405020304" pitchFamily="18" charset="0"/>
                <a:cs typeface="Times New Roman" panose="02020603050405020304" pitchFamily="18" charset="0"/>
              </a:rPr>
              <a:t>achito</a:t>
            </a:r>
            <a:r>
              <a:rPr lang="es-ES" sz="2000" b="1" dirty="0">
                <a:solidFill>
                  <a:srgbClr val="FF0000"/>
                </a:solidFill>
                <a:latin typeface="Times New Roman" panose="02020603050405020304" pitchFamily="18" charset="0"/>
                <a:cs typeface="Times New Roman" panose="02020603050405020304" pitchFamily="18" charset="0"/>
              </a:rPr>
              <a:t>s</a:t>
            </a:r>
            <a:r>
              <a:rPr lang="es-ES" sz="2000" dirty="0">
                <a:latin typeface="Times New Roman" panose="02020603050405020304" pitchFamily="18" charset="0"/>
                <a:cs typeface="Times New Roman" panose="02020603050405020304" pitchFamily="18" charset="0"/>
              </a:rPr>
              <a:t>.</a:t>
            </a:r>
          </a:p>
        </p:txBody>
      </p:sp>
      <p:sp>
        <p:nvSpPr>
          <p:cNvPr id="10" name="Title 1"/>
          <p:cNvSpPr>
            <a:spLocks noGrp="1"/>
          </p:cNvSpPr>
          <p:nvPr>
            <p:ph type="title"/>
          </p:nvPr>
        </p:nvSpPr>
        <p:spPr>
          <a:xfrm>
            <a:off x="1323975" y="488838"/>
            <a:ext cx="6496050" cy="529162"/>
          </a:xfrm>
          <a:ln w="19050">
            <a:solidFill>
              <a:srgbClr val="0000CC"/>
            </a:solidFill>
          </a:ln>
        </p:spPr>
        <p:txBody>
          <a:bodyPr>
            <a:noAutofit/>
          </a:bodyPr>
          <a:lstStyle/>
          <a:p>
            <a:pPr lvl="0" fontAlgn="base">
              <a:lnSpc>
                <a:spcPts val="2800"/>
              </a:lnSpc>
              <a:spcAft>
                <a:spcPts val="1200"/>
              </a:spcAft>
              <a:defRPr/>
            </a:pPr>
            <a:r>
              <a:rPr lang="es-ES" sz="28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Otras muestras del habla </a:t>
            </a:r>
            <a:r>
              <a:rPr lang="es-ES" sz="2800" b="1"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popular</a:t>
            </a:r>
            <a:r>
              <a:rPr lang="es-ES" sz="2800" kern="0" dirty="0">
                <a:solidFill>
                  <a:srgbClr val="000099"/>
                </a:solidFill>
                <a:effectLst>
                  <a:outerShdw blurRad="38100" dist="38100" dir="2700000" algn="tl">
                    <a:srgbClr val="000000">
                      <a:alpha val="43137"/>
                    </a:srgbClr>
                  </a:outerShdw>
                </a:effectLst>
                <a:latin typeface="Times New Roman" pitchFamily="18" charset="0"/>
                <a:ea typeface="+mn-ea"/>
                <a:cs typeface="Times New Roman" pitchFamily="18" charset="0"/>
              </a:rPr>
              <a:t> antillana</a:t>
            </a:r>
            <a:endParaRPr lang="en-US" sz="2800" dirty="0"/>
          </a:p>
        </p:txBody>
      </p:sp>
      <p:pic>
        <p:nvPicPr>
          <p:cNvPr id="3" name="Vocaliz.Ciba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3131" y="383326"/>
            <a:ext cx="152400" cy="152400"/>
          </a:xfrm>
          <a:prstGeom prst="rect">
            <a:avLst/>
          </a:prstGeom>
        </p:spPr>
      </p:pic>
      <p:pic>
        <p:nvPicPr>
          <p:cNvPr id="2" name="Cuba.Entona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458199" y="635913"/>
            <a:ext cx="152400" cy="152400"/>
          </a:xfrm>
          <a:prstGeom prst="rect">
            <a:avLst/>
          </a:prstGeom>
        </p:spPr>
      </p:pic>
      <p:pic>
        <p:nvPicPr>
          <p:cNvPr id="7" name="PR.Erre.Velar.0">
            <a:hlinkClick r:id="" action="ppaction://media"/>
            <a:extLst>
              <a:ext uri="{FF2B5EF4-FFF2-40B4-BE49-F238E27FC236}">
                <a16:creationId xmlns:a16="http://schemas.microsoft.com/office/drawing/2014/main" id="{B696ACD9-4A96-47D3-B007-931D6F18AC89}"/>
              </a:ext>
            </a:extLst>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8458371" y="941093"/>
            <a:ext cx="153814" cy="153814"/>
          </a:xfrm>
          <a:prstGeom prst="rect">
            <a:avLst/>
          </a:prstGeom>
        </p:spPr>
      </p:pic>
      <p:sp>
        <p:nvSpPr>
          <p:cNvPr id="8" name="TextBox 7">
            <a:extLst>
              <a:ext uri="{FF2B5EF4-FFF2-40B4-BE49-F238E27FC236}">
                <a16:creationId xmlns:a16="http://schemas.microsoft.com/office/drawing/2014/main" id="{24478957-583B-4710-837C-13128CBABC61}"/>
              </a:ext>
            </a:extLst>
          </p:cNvPr>
          <p:cNvSpPr txBox="1"/>
          <p:nvPr/>
        </p:nvSpPr>
        <p:spPr>
          <a:xfrm>
            <a:off x="6880549" y="3379342"/>
            <a:ext cx="1669401" cy="369332"/>
          </a:xfrm>
          <a:prstGeom prst="rect">
            <a:avLst/>
          </a:prstGeom>
          <a:noFill/>
          <a:ln w="28575">
            <a:solidFill>
              <a:schemeClr val="accent1"/>
            </a:solidFill>
            <a:prstDash val="sysDot"/>
          </a:ln>
        </p:spPr>
        <p:txBody>
          <a:bodyPr wrap="square">
            <a:spAutoFit/>
          </a:bodyPr>
          <a:lstStyle/>
          <a:p>
            <a:pPr algn="ctr"/>
            <a:r>
              <a:rPr lang="es-ES" b="1" dirty="0">
                <a:solidFill>
                  <a:srgbClr val="C00000"/>
                </a:solidFill>
                <a:effectLst>
                  <a:outerShdw blurRad="38100" dist="38100" dir="2700000" algn="tl">
                    <a:srgbClr val="000000">
                      <a:alpha val="43137"/>
                    </a:srgbClr>
                  </a:outerShdw>
                </a:effectLst>
              </a:rPr>
              <a:t>R. Dominicana</a:t>
            </a:r>
          </a:p>
        </p:txBody>
      </p:sp>
      <p:sp>
        <p:nvSpPr>
          <p:cNvPr id="5" name="TextBox 4">
            <a:extLst>
              <a:ext uri="{FF2B5EF4-FFF2-40B4-BE49-F238E27FC236}">
                <a16:creationId xmlns:a16="http://schemas.microsoft.com/office/drawing/2014/main" id="{1BB3F7F2-652C-423A-A5D9-1662BED45E4D}"/>
              </a:ext>
            </a:extLst>
          </p:cNvPr>
          <p:cNvSpPr txBox="1"/>
          <p:nvPr/>
        </p:nvSpPr>
        <p:spPr>
          <a:xfrm>
            <a:off x="7261548" y="4526758"/>
            <a:ext cx="907401" cy="369332"/>
          </a:xfrm>
          <a:prstGeom prst="rect">
            <a:avLst/>
          </a:prstGeom>
          <a:noFill/>
          <a:ln w="28575">
            <a:solidFill>
              <a:schemeClr val="accent1"/>
            </a:solidFill>
            <a:prstDash val="sysDot"/>
          </a:ln>
        </p:spPr>
        <p:txBody>
          <a:bodyPr wrap="square">
            <a:spAutoFit/>
          </a:bodyPr>
          <a:lstStyle/>
          <a:p>
            <a:pPr algn="ctr"/>
            <a:r>
              <a:rPr lang="es-ES" b="1" dirty="0">
                <a:solidFill>
                  <a:srgbClr val="C00000"/>
                </a:solidFill>
                <a:effectLst>
                  <a:outerShdw blurRad="38100" dist="38100" dir="2700000" algn="tl">
                    <a:srgbClr val="000000">
                      <a:alpha val="43137"/>
                    </a:srgbClr>
                  </a:outerShdw>
                </a:effectLst>
              </a:rPr>
              <a:t>Cuba</a:t>
            </a:r>
          </a:p>
        </p:txBody>
      </p:sp>
      <p:sp>
        <p:nvSpPr>
          <p:cNvPr id="12" name="TextBox 11">
            <a:extLst>
              <a:ext uri="{FF2B5EF4-FFF2-40B4-BE49-F238E27FC236}">
                <a16:creationId xmlns:a16="http://schemas.microsoft.com/office/drawing/2014/main" id="{609AF666-1ED8-4ADD-BCFA-F541E5701FE6}"/>
              </a:ext>
            </a:extLst>
          </p:cNvPr>
          <p:cNvSpPr txBox="1"/>
          <p:nvPr/>
        </p:nvSpPr>
        <p:spPr>
          <a:xfrm>
            <a:off x="7057970" y="6014073"/>
            <a:ext cx="1385161" cy="369332"/>
          </a:xfrm>
          <a:prstGeom prst="rect">
            <a:avLst/>
          </a:prstGeom>
          <a:noFill/>
          <a:ln w="28575">
            <a:solidFill>
              <a:schemeClr val="accent1"/>
            </a:solidFill>
            <a:prstDash val="sysDot"/>
          </a:ln>
        </p:spPr>
        <p:txBody>
          <a:bodyPr wrap="square">
            <a:spAutoFit/>
          </a:bodyPr>
          <a:lstStyle/>
          <a:p>
            <a:pPr algn="ctr"/>
            <a:r>
              <a:rPr lang="es-ES" b="1" dirty="0">
                <a:solidFill>
                  <a:srgbClr val="C00000"/>
                </a:solidFill>
                <a:effectLst>
                  <a:outerShdw blurRad="38100" dist="38100" dir="2700000" algn="tl">
                    <a:srgbClr val="000000">
                      <a:alpha val="43137"/>
                    </a:srgbClr>
                  </a:outerShdw>
                </a:effectLst>
              </a:rPr>
              <a:t>Puerto Rico</a:t>
            </a:r>
          </a:p>
        </p:txBody>
      </p:sp>
    </p:spTree>
    <p:extLst>
      <p:ext uri="{BB962C8B-B14F-4D97-AF65-F5344CB8AC3E}">
        <p14:creationId xmlns:p14="http://schemas.microsoft.com/office/powerpoint/2010/main" val="900531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wipe(down)">
                                      <p:cBhvr>
                                        <p:cTn id="12" dur="500"/>
                                        <p:tgtEl>
                                          <p:spTgt spid="6">
                                            <p:bg/>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down)">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3609" fill="hold"/>
                                        <p:tgtEl>
                                          <p:spTgt spid="3"/>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wipe(down)">
                                      <p:cBhvr>
                                        <p:cTn id="29" dur="500"/>
                                        <p:tgtEl>
                                          <p:spTgt spid="6">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825" fill="hold"/>
                                        <p:tgtEl>
                                          <p:spTgt spid="2"/>
                                        </p:tgtEl>
                                      </p:cBhvr>
                                    </p:cmd>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wipe(down)">
                                      <p:cBhvr>
                                        <p:cTn id="38" dur="500"/>
                                        <p:tgtEl>
                                          <p:spTgt spid="6">
                                            <p:txEl>
                                              <p:pRg st="4" end="4"/>
                                            </p:txEl>
                                          </p:spTgt>
                                        </p:tgtEl>
                                      </p:cBhvr>
                                    </p:animEffect>
                                  </p:childTnLst>
                                </p:cTn>
                              </p:par>
                            </p:childTnLst>
                          </p:cTn>
                        </p:par>
                        <p:par>
                          <p:cTn id="39" fill="hold">
                            <p:stCondLst>
                              <p:cond delay="500"/>
                            </p:stCondLst>
                            <p:childTnLst>
                              <p:par>
                                <p:cTn id="40" presetID="22" presetClass="entr" presetSubtype="4" fill="hold" grpId="0" nodeType="after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wipe(down)">
                                      <p:cBhvr>
                                        <p:cTn id="42" dur="500"/>
                                        <p:tgtEl>
                                          <p:spTgt spid="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8777" fill="hold"/>
                                        <p:tgtEl>
                                          <p:spTgt spid="7"/>
                                        </p:tgtEl>
                                      </p:cBhvr>
                                    </p:cmd>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par>
                          <p:cTn id="56" fill="hold">
                            <p:stCondLst>
                              <p:cond delay="1000"/>
                            </p:stCondLst>
                            <p:childTnLst>
                              <p:par>
                                <p:cTn id="57" presetID="16" presetClass="entr" presetSubtype="21"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61"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62"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6" grpId="0" uiExpand="1" build="p" animBg="1"/>
      <p:bldP spid="10" grpId="0" animBg="1"/>
      <p:bldP spid="8" grpId="0" animBg="1"/>
      <p:bldP spid="5"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ChangeArrowheads="1"/>
          </p:cNvSpPr>
          <p:nvPr>
            <p:ph idx="1"/>
          </p:nvPr>
        </p:nvSpPr>
        <p:spPr>
          <a:xfrm>
            <a:off x="534484" y="1493837"/>
            <a:ext cx="8075023" cy="4267200"/>
          </a:xfrm>
          <a:ln w="19050">
            <a:solidFill>
              <a:srgbClr val="0000FF"/>
            </a:solidFill>
          </a:ln>
        </p:spPr>
        <p:txBody>
          <a:bodyPr>
            <a:normAutofit fontScale="92500" lnSpcReduction="20000"/>
          </a:bodyPr>
          <a:lstStyle/>
          <a:p>
            <a:pPr algn="just">
              <a:lnSpc>
                <a:spcPct val="80000"/>
              </a:lnSpc>
              <a:buFontTx/>
              <a:buNone/>
            </a:pPr>
            <a:endParaRPr lang="en-US" sz="1800" dirty="0">
              <a:solidFill>
                <a:schemeClr val="hlink"/>
              </a:solidFill>
              <a:latin typeface="Century" pitchFamily="18" charset="0"/>
            </a:endParaRPr>
          </a:p>
          <a:p>
            <a:pPr marL="0" algn="ctr">
              <a:lnSpc>
                <a:spcPts val="3000"/>
              </a:lnSpc>
              <a:spcBef>
                <a:spcPts val="0"/>
              </a:spcBef>
              <a:buFontTx/>
              <a:buNone/>
            </a:pPr>
            <a:r>
              <a:rPr lang="en-US" sz="2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Existen</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razones</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para defender la idea de la </a:t>
            </a:r>
            <a:r>
              <a:rPr lang="en-US" sz="2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INDIVIDUALIDAD dialectal</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2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cada</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isla</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hispánica</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del Caribe </a:t>
            </a:r>
            <a:r>
              <a:rPr lang="en-US" sz="24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desde</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dos puntos de vista</a:t>
            </a:r>
            <a:r>
              <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p>
          <a:p>
            <a:pPr algn="just">
              <a:lnSpc>
                <a:spcPct val="80000"/>
              </a:lnSpc>
              <a:buFontTx/>
              <a:buNone/>
            </a:pPr>
            <a:endParaRPr lang="es-ES" sz="1400" dirty="0">
              <a:solidFill>
                <a:srgbClr val="002060"/>
              </a:solidFill>
              <a:latin typeface="Times New Roman" pitchFamily="18" charset="0"/>
              <a:cs typeface="Times New Roman" pitchFamily="18" charset="0"/>
            </a:endParaRPr>
          </a:p>
          <a:p>
            <a:pPr algn="ctr">
              <a:lnSpc>
                <a:spcPct val="80000"/>
              </a:lnSpc>
              <a:buFontTx/>
              <a:buNone/>
            </a:pPr>
            <a:endParaRPr lang="es-ES" sz="1200" dirty="0">
              <a:solidFill>
                <a:srgbClr val="002060"/>
              </a:solidFill>
              <a:latin typeface="Times New Roman" pitchFamily="18" charset="0"/>
              <a:cs typeface="Times New Roman" pitchFamily="18" charset="0"/>
            </a:endParaRPr>
          </a:p>
          <a:p>
            <a:pPr marL="0" indent="0" algn="ctr">
              <a:lnSpc>
                <a:spcPct val="120000"/>
              </a:lnSpc>
              <a:spcBef>
                <a:spcPts val="0"/>
              </a:spcBef>
              <a:buNone/>
            </a:pPr>
            <a:r>
              <a:rPr lang="en-US"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SUBJETIVO</a:t>
            </a:r>
          </a:p>
          <a:p>
            <a:pPr marL="0" indent="0" algn="ctr">
              <a:lnSpc>
                <a:spcPct val="120000"/>
              </a:lnSpc>
              <a:spcBef>
                <a:spcPts val="0"/>
              </a:spcBef>
              <a:buNone/>
            </a:pPr>
            <a:r>
              <a:rPr lang="en-US" sz="2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26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través</a:t>
            </a:r>
            <a:r>
              <a:rPr lang="en-US" sz="2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de la </a:t>
            </a:r>
            <a:r>
              <a:rPr lang="en-US" sz="2600" b="1" i="1" spc="3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percepción</a:t>
            </a:r>
            <a:r>
              <a:rPr lang="en-US" sz="2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p>
          <a:p>
            <a:pPr marL="0" indent="0" algn="ctr">
              <a:lnSpc>
                <a:spcPct val="80000"/>
              </a:lnSpc>
              <a:spcBef>
                <a:spcPts val="0"/>
              </a:spcBef>
              <a:buNone/>
            </a:pP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lnSpc>
                <a:spcPct val="80000"/>
              </a:lnSpc>
              <a:spcBef>
                <a:spcPts val="0"/>
              </a:spcBef>
              <a:buNone/>
            </a:pPr>
            <a:r>
              <a:rPr lang="en-US" sz="28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y</a:t>
            </a:r>
          </a:p>
          <a:p>
            <a:pPr marL="0" indent="0" algn="ctr">
              <a:lnSpc>
                <a:spcPct val="80000"/>
              </a:lnSpc>
              <a:spcBef>
                <a:spcPts val="0"/>
              </a:spcBef>
              <a:buNone/>
            </a:pPr>
            <a:endPar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lnSpc>
                <a:spcPct val="120000"/>
              </a:lnSpc>
              <a:buNone/>
            </a:pPr>
            <a:r>
              <a:rPr lang="en-US"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OBJETIVO</a:t>
            </a:r>
          </a:p>
          <a:p>
            <a:pPr marL="0" indent="0" algn="ctr">
              <a:lnSpc>
                <a:spcPct val="120000"/>
              </a:lnSpc>
              <a:buNone/>
            </a:pPr>
            <a:r>
              <a:rPr lang="en-US" sz="2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26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través</a:t>
            </a:r>
            <a:r>
              <a:rPr lang="en-US" sz="2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de la </a:t>
            </a:r>
            <a:r>
              <a:rPr lang="en-US" sz="2600" b="1" i="1" spc="300"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actuación</a:t>
            </a:r>
            <a:r>
              <a:rPr lang="en-US" sz="26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600" dirty="0">
              <a:solidFill>
                <a:srgbClr val="002060"/>
              </a:solidFill>
              <a:latin typeface="Times New Roman" pitchFamily="18" charset="0"/>
              <a:cs typeface="Times New Roman" pitchFamily="18" charset="0"/>
            </a:endParaRPr>
          </a:p>
        </p:txBody>
      </p:sp>
      <p:sp>
        <p:nvSpPr>
          <p:cNvPr id="6" name="Date Placeholder 3"/>
          <p:cNvSpPr>
            <a:spLocks noGrp="1"/>
          </p:cNvSpPr>
          <p:nvPr>
            <p:ph type="dt" sz="half" idx="10"/>
          </p:nvPr>
        </p:nvSpPr>
        <p:spPr/>
        <p:txBody>
          <a:bodyPr/>
          <a:lstStyle/>
          <a:p>
            <a:fld id="{8C09582A-9E77-4608-A81C-CAA33E8DDBE7}" type="datetime1">
              <a:rPr lang="es-DO"/>
              <a:pPr/>
              <a:t>21/11/2020</a:t>
            </a:fld>
            <a:endParaRPr lang="es-DO"/>
          </a:p>
        </p:txBody>
      </p:sp>
      <p:sp>
        <p:nvSpPr>
          <p:cNvPr id="8" name="Slide Number Placeholder 5"/>
          <p:cNvSpPr>
            <a:spLocks noGrp="1"/>
          </p:cNvSpPr>
          <p:nvPr>
            <p:ph type="sldNum" sz="quarter" idx="12"/>
          </p:nvPr>
        </p:nvSpPr>
        <p:spPr/>
        <p:txBody>
          <a:bodyPr/>
          <a:lstStyle/>
          <a:p>
            <a:fld id="{A265018E-0AC7-404E-A0C9-433699798058}" type="slidenum">
              <a:rPr lang="es-DO"/>
              <a:pPr/>
              <a:t>22</a:t>
            </a:fld>
            <a:endParaRPr lang="es-DO"/>
          </a:p>
        </p:txBody>
      </p:sp>
      <p:sp>
        <p:nvSpPr>
          <p:cNvPr id="7" name="TextBox 6">
            <a:extLst>
              <a:ext uri="{FF2B5EF4-FFF2-40B4-BE49-F238E27FC236}">
                <a16:creationId xmlns:a16="http://schemas.microsoft.com/office/drawing/2014/main" id="{067510F4-96C4-4D69-8736-FC2B4DB654C9}"/>
              </a:ext>
            </a:extLst>
          </p:cNvPr>
          <p:cNvSpPr txBox="1"/>
          <p:nvPr/>
        </p:nvSpPr>
        <p:spPr>
          <a:xfrm>
            <a:off x="2343143" y="429692"/>
            <a:ext cx="4457703" cy="631711"/>
          </a:xfrm>
          <a:prstGeom prst="rect">
            <a:avLst/>
          </a:prstGeom>
          <a:noFill/>
        </p:spPr>
        <p:txBody>
          <a:bodyPr wrap="square">
            <a:spAutoFit/>
          </a:bodyPr>
          <a:lstStyle/>
          <a:p>
            <a:pPr marL="0" indent="0" algn="ctr">
              <a:lnSpc>
                <a:spcPct val="120000"/>
              </a:lnSpc>
              <a:spcBef>
                <a:spcPts val="0"/>
              </a:spcBef>
              <a:buNone/>
            </a:pPr>
            <a:r>
              <a:rPr lang="en-US" sz="32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ANÁLISIS de DATOS</a:t>
            </a:r>
          </a:p>
        </p:txBody>
      </p:sp>
    </p:spTree>
    <p:extLst>
      <p:ext uri="{BB962C8B-B14F-4D97-AF65-F5344CB8AC3E}">
        <p14:creationId xmlns:p14="http://schemas.microsoft.com/office/powerpoint/2010/main" val="2193749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9" presetClass="entr" presetSubtype="0" fill="hold" grpId="0" nodeType="afterEffect">
                                  <p:stCondLst>
                                    <p:cond delay="0"/>
                                  </p:stCondLst>
                                  <p:childTnLst>
                                    <p:set>
                                      <p:cBhvr>
                                        <p:cTn id="10" dur="1" fill="hold">
                                          <p:stCondLst>
                                            <p:cond delay="0"/>
                                          </p:stCondLst>
                                        </p:cTn>
                                        <p:tgtEl>
                                          <p:spTgt spid="128003">
                                            <p:bg/>
                                          </p:spTgt>
                                        </p:tgtEl>
                                        <p:attrNameLst>
                                          <p:attrName>style.visibility</p:attrName>
                                        </p:attrNameLst>
                                      </p:cBhvr>
                                      <p:to>
                                        <p:strVal val="visible"/>
                                      </p:to>
                                    </p:set>
                                    <p:anim calcmode="lin" valueType="num">
                                      <p:cBhvr>
                                        <p:cTn id="11" dur="500" fill="hold"/>
                                        <p:tgtEl>
                                          <p:spTgt spid="128003">
                                            <p:bg/>
                                          </p:spTgt>
                                        </p:tgtEl>
                                        <p:attrNameLst>
                                          <p:attrName>ppt_x</p:attrName>
                                        </p:attrNameLst>
                                      </p:cBhvr>
                                      <p:tavLst>
                                        <p:tav tm="0">
                                          <p:val>
                                            <p:strVal val="#ppt_x-.2"/>
                                          </p:val>
                                        </p:tav>
                                        <p:tav tm="100000">
                                          <p:val>
                                            <p:strVal val="#ppt_x"/>
                                          </p:val>
                                        </p:tav>
                                      </p:tavLst>
                                    </p:anim>
                                    <p:anim calcmode="lin" valueType="num">
                                      <p:cBhvr>
                                        <p:cTn id="12" dur="500" fill="hold"/>
                                        <p:tgtEl>
                                          <p:spTgt spid="128003">
                                            <p:bg/>
                                          </p:spTgt>
                                        </p:tgtEl>
                                        <p:attrNameLst>
                                          <p:attrName>ppt_y</p:attrName>
                                        </p:attrNameLst>
                                      </p:cBhvr>
                                      <p:tavLst>
                                        <p:tav tm="0">
                                          <p:val>
                                            <p:strVal val="#ppt_y"/>
                                          </p:val>
                                        </p:tav>
                                        <p:tav tm="100000">
                                          <p:val>
                                            <p:strVal val="#ppt_y"/>
                                          </p:val>
                                        </p:tav>
                                      </p:tavLst>
                                    </p:anim>
                                    <p:animEffect transition="in" filter="wipe(right)" prLst="gradientSize: 0.1">
                                      <p:cBhvr>
                                        <p:cTn id="13" dur="500"/>
                                        <p:tgtEl>
                                          <p:spTgt spid="128003">
                                            <p:bg/>
                                          </p:spTgt>
                                        </p:tgtEl>
                                      </p:cBhvr>
                                    </p:animEffect>
                                  </p:childTnLst>
                                </p:cTn>
                              </p:par>
                            </p:childTnLst>
                          </p:cTn>
                        </p:par>
                        <p:par>
                          <p:cTn id="14" fill="hold">
                            <p:stCondLst>
                              <p:cond delay="1000"/>
                            </p:stCondLst>
                            <p:childTnLst>
                              <p:par>
                                <p:cTn id="15" presetID="16" presetClass="entr" presetSubtype="21" fill="hold" grpId="0" nodeType="afterEffect">
                                  <p:stCondLst>
                                    <p:cond delay="0"/>
                                  </p:stCondLst>
                                  <p:childTnLst>
                                    <p:set>
                                      <p:cBhvr>
                                        <p:cTn id="16" dur="1" fill="hold">
                                          <p:stCondLst>
                                            <p:cond delay="0"/>
                                          </p:stCondLst>
                                        </p:cTn>
                                        <p:tgtEl>
                                          <p:spTgt spid="128003">
                                            <p:txEl>
                                              <p:pRg st="1" end="1"/>
                                            </p:txEl>
                                          </p:spTgt>
                                        </p:tgtEl>
                                        <p:attrNameLst>
                                          <p:attrName>style.visibility</p:attrName>
                                        </p:attrNameLst>
                                      </p:cBhvr>
                                      <p:to>
                                        <p:strVal val="visible"/>
                                      </p:to>
                                    </p:set>
                                    <p:animEffect transition="in" filter="barn(inVertical)">
                                      <p:cBhvr>
                                        <p:cTn id="17" dur="500"/>
                                        <p:tgtEl>
                                          <p:spTgt spid="12800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iterate type="lt">
                                    <p:tmPct val="10000"/>
                                  </p:iterate>
                                  <p:childTnLst>
                                    <p:set>
                                      <p:cBhvr>
                                        <p:cTn id="21" dur="1" fill="hold">
                                          <p:stCondLst>
                                            <p:cond delay="0"/>
                                          </p:stCondLst>
                                        </p:cTn>
                                        <p:tgtEl>
                                          <p:spTgt spid="128003">
                                            <p:txEl>
                                              <p:pRg st="4" end="4"/>
                                            </p:txEl>
                                          </p:spTgt>
                                        </p:tgtEl>
                                        <p:attrNameLst>
                                          <p:attrName>style.visibility</p:attrName>
                                        </p:attrNameLst>
                                      </p:cBhvr>
                                      <p:to>
                                        <p:strVal val="visible"/>
                                      </p:to>
                                    </p:set>
                                    <p:animEffect transition="in" filter="barn(inVertical)">
                                      <p:cBhvr>
                                        <p:cTn id="22" dur="500"/>
                                        <p:tgtEl>
                                          <p:spTgt spid="128003">
                                            <p:txEl>
                                              <p:pRg st="4" end="4"/>
                                            </p:txEl>
                                          </p:spTgt>
                                        </p:tgtEl>
                                      </p:cBhvr>
                                    </p:animEffect>
                                  </p:childTnLst>
                                </p:cTn>
                              </p:par>
                            </p:childTnLst>
                          </p:cTn>
                        </p:par>
                        <p:par>
                          <p:cTn id="23" fill="hold">
                            <p:stCondLst>
                              <p:cond delay="900"/>
                            </p:stCondLst>
                            <p:childTnLst>
                              <p:par>
                                <p:cTn id="24" presetID="16" presetClass="entr" presetSubtype="21" fill="hold" grpId="0" nodeType="afterEffect">
                                  <p:stCondLst>
                                    <p:cond delay="0"/>
                                  </p:stCondLst>
                                  <p:iterate type="lt">
                                    <p:tmPct val="10000"/>
                                  </p:iterate>
                                  <p:childTnLst>
                                    <p:set>
                                      <p:cBhvr>
                                        <p:cTn id="25" dur="1" fill="hold">
                                          <p:stCondLst>
                                            <p:cond delay="0"/>
                                          </p:stCondLst>
                                        </p:cTn>
                                        <p:tgtEl>
                                          <p:spTgt spid="128003">
                                            <p:txEl>
                                              <p:pRg st="5" end="5"/>
                                            </p:txEl>
                                          </p:spTgt>
                                        </p:tgtEl>
                                        <p:attrNameLst>
                                          <p:attrName>style.visibility</p:attrName>
                                        </p:attrNameLst>
                                      </p:cBhvr>
                                      <p:to>
                                        <p:strVal val="visible"/>
                                      </p:to>
                                    </p:set>
                                    <p:animEffect transition="in" filter="barn(inVertical)">
                                      <p:cBhvr>
                                        <p:cTn id="26" dur="500"/>
                                        <p:tgtEl>
                                          <p:spTgt spid="12800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iterate type="wd">
                                    <p:tmPct val="10000"/>
                                  </p:iterate>
                                  <p:childTnLst>
                                    <p:set>
                                      <p:cBhvr>
                                        <p:cTn id="30" dur="1" fill="hold">
                                          <p:stCondLst>
                                            <p:cond delay="0"/>
                                          </p:stCondLst>
                                        </p:cTn>
                                        <p:tgtEl>
                                          <p:spTgt spid="128003">
                                            <p:txEl>
                                              <p:pRg st="7" end="7"/>
                                            </p:txEl>
                                          </p:spTgt>
                                        </p:tgtEl>
                                        <p:attrNameLst>
                                          <p:attrName>style.visibility</p:attrName>
                                        </p:attrNameLst>
                                      </p:cBhvr>
                                      <p:to>
                                        <p:strVal val="visible"/>
                                      </p:to>
                                    </p:set>
                                    <p:animEffect transition="in" filter="barn(inVertical)">
                                      <p:cBhvr>
                                        <p:cTn id="31" dur="500"/>
                                        <p:tgtEl>
                                          <p:spTgt spid="128003">
                                            <p:txEl>
                                              <p:pRg st="7" end="7"/>
                                            </p:txEl>
                                          </p:spTgt>
                                        </p:tgtEl>
                                      </p:cBhvr>
                                    </p:animEffect>
                                  </p:childTnLst>
                                </p:cTn>
                              </p:par>
                            </p:childTnLst>
                          </p:cTn>
                        </p:par>
                        <p:par>
                          <p:cTn id="32" fill="hold">
                            <p:stCondLst>
                              <p:cond delay="500"/>
                            </p:stCondLst>
                            <p:childTnLst>
                              <p:par>
                                <p:cTn id="33" presetID="16" presetClass="entr" presetSubtype="21" fill="hold" grpId="0" nodeType="afterEffect">
                                  <p:stCondLst>
                                    <p:cond delay="0"/>
                                  </p:stCondLst>
                                  <p:iterate type="lt">
                                    <p:tmPct val="10000"/>
                                  </p:iterate>
                                  <p:childTnLst>
                                    <p:set>
                                      <p:cBhvr>
                                        <p:cTn id="34" dur="1" fill="hold">
                                          <p:stCondLst>
                                            <p:cond delay="0"/>
                                          </p:stCondLst>
                                        </p:cTn>
                                        <p:tgtEl>
                                          <p:spTgt spid="128003">
                                            <p:txEl>
                                              <p:pRg st="9" end="9"/>
                                            </p:txEl>
                                          </p:spTgt>
                                        </p:tgtEl>
                                        <p:attrNameLst>
                                          <p:attrName>style.visibility</p:attrName>
                                        </p:attrNameLst>
                                      </p:cBhvr>
                                      <p:to>
                                        <p:strVal val="visible"/>
                                      </p:to>
                                    </p:set>
                                    <p:animEffect transition="in" filter="barn(inVertical)">
                                      <p:cBhvr>
                                        <p:cTn id="35" dur="500"/>
                                        <p:tgtEl>
                                          <p:spTgt spid="128003">
                                            <p:txEl>
                                              <p:pRg st="9" end="9"/>
                                            </p:txEl>
                                          </p:spTgt>
                                        </p:tgtEl>
                                      </p:cBhvr>
                                    </p:animEffect>
                                  </p:childTnLst>
                                </p:cTn>
                              </p:par>
                            </p:childTnLst>
                          </p:cTn>
                        </p:par>
                        <p:par>
                          <p:cTn id="36" fill="hold">
                            <p:stCondLst>
                              <p:cond delay="1350"/>
                            </p:stCondLst>
                            <p:childTnLst>
                              <p:par>
                                <p:cTn id="37" presetID="16" presetClass="entr" presetSubtype="21" fill="hold" grpId="0" nodeType="afterEffect">
                                  <p:stCondLst>
                                    <p:cond delay="0"/>
                                  </p:stCondLst>
                                  <p:iterate type="lt">
                                    <p:tmPct val="10000"/>
                                  </p:iterate>
                                  <p:childTnLst>
                                    <p:set>
                                      <p:cBhvr>
                                        <p:cTn id="38" dur="1" fill="hold">
                                          <p:stCondLst>
                                            <p:cond delay="0"/>
                                          </p:stCondLst>
                                        </p:cTn>
                                        <p:tgtEl>
                                          <p:spTgt spid="128003">
                                            <p:txEl>
                                              <p:pRg st="10" end="10"/>
                                            </p:txEl>
                                          </p:spTgt>
                                        </p:tgtEl>
                                        <p:attrNameLst>
                                          <p:attrName>style.visibility</p:attrName>
                                        </p:attrNameLst>
                                      </p:cBhvr>
                                      <p:to>
                                        <p:strVal val="visible"/>
                                      </p:to>
                                    </p:set>
                                    <p:animEffect transition="in" filter="barn(inVertical)">
                                      <p:cBhvr>
                                        <p:cTn id="39" dur="500"/>
                                        <p:tgtEl>
                                          <p:spTgt spid="1280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3" grpId="0" uiExpand="1" build="p"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32410"/>
            <a:ext cx="6629400" cy="396875"/>
          </a:xfrm>
        </p:spPr>
        <p:txBody>
          <a:bodyPr>
            <a:noAutofit/>
          </a:bodyPr>
          <a:lstStyle/>
          <a:p>
            <a:pPr algn="ctr"/>
            <a:r>
              <a:rPr lang="en-US" sz="32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Punto de vista </a:t>
            </a:r>
            <a:r>
              <a:rPr lang="en-US"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SUBJETIVO</a:t>
            </a:r>
          </a:p>
        </p:txBody>
      </p:sp>
      <p:sp>
        <p:nvSpPr>
          <p:cNvPr id="3" name="Content Placeholder 2"/>
          <p:cNvSpPr>
            <a:spLocks noGrp="1"/>
          </p:cNvSpPr>
          <p:nvPr>
            <p:ph idx="1"/>
          </p:nvPr>
        </p:nvSpPr>
        <p:spPr>
          <a:xfrm>
            <a:off x="152400" y="838200"/>
            <a:ext cx="8839200" cy="5664200"/>
          </a:xfrm>
          <a:ln w="19050">
            <a:solidFill>
              <a:srgbClr val="0000FF"/>
            </a:solidFill>
          </a:ln>
        </p:spPr>
        <p:txBody>
          <a:bodyPr>
            <a:normAutofit fontScale="47500" lnSpcReduction="20000"/>
          </a:bodyPr>
          <a:lstStyle/>
          <a:p>
            <a:pPr marL="0" algn="ctr">
              <a:lnSpc>
                <a:spcPct val="120000"/>
              </a:lnSpc>
              <a:spcBef>
                <a:spcPts val="600"/>
              </a:spcBef>
              <a:buFontTx/>
              <a:buNone/>
            </a:pPr>
            <a:r>
              <a:rPr lang="es-ES"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 la </a:t>
            </a:r>
            <a:r>
              <a:rPr lang="es-ES" sz="3400" b="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Sociolingüística</a:t>
            </a:r>
            <a:r>
              <a:rPr lang="es-ES"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en su interés por el estudio de las </a:t>
            </a:r>
            <a:r>
              <a:rPr lang="es-ES" b="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actitudes</a:t>
            </a:r>
            <a:r>
              <a:rPr lang="es-ES"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se suma la </a:t>
            </a:r>
            <a:r>
              <a:rPr lang="es-ES" sz="3400" b="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Dialectología Perceptiva</a:t>
            </a:r>
            <a:r>
              <a:rPr lang="es-ES"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que analiza la </a:t>
            </a:r>
            <a:r>
              <a:rPr lang="es-ES" b="1"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percepción</a:t>
            </a:r>
            <a:r>
              <a:rPr lang="es-ES"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de los hablantes de las variedades lingüísticas (Preston 1989). En el ámbito hispánico, han seguido esa línea de trabajo, entre otros, Moreno Fernández (2004), Díaz-Campos y Navarro-Galisteo (2009), Alfaraz (2014), Caravedo (2014), Sobrino Triana (2017).</a:t>
            </a:r>
          </a:p>
          <a:p>
            <a:pPr>
              <a:lnSpc>
                <a:spcPct val="120000"/>
              </a:lnSpc>
              <a:spcBef>
                <a:spcPts val="0"/>
              </a:spcBef>
              <a:spcAft>
                <a:spcPts val="600"/>
              </a:spcAft>
              <a:buFontTx/>
              <a:buNone/>
            </a:pPr>
            <a:r>
              <a:rPr lang="es-ES" sz="2900" dirty="0">
                <a:solidFill>
                  <a:srgbClr val="0000CC"/>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a:t>
            </a:r>
            <a:endParaRPr lang="en-US" sz="29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ts val="4000"/>
              </a:lnSpc>
              <a:spcBef>
                <a:spcPts val="0"/>
              </a:spcBef>
              <a:buFontTx/>
              <a:buNone/>
            </a:pP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Hay </a:t>
            </a:r>
            <a:r>
              <a:rPr lang="en-US" sz="3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evidencias</a:t>
            </a: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que los </a:t>
            </a:r>
            <a:r>
              <a:rPr lang="en-US" sz="3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antillanos</a:t>
            </a: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tienen</a:t>
            </a: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u="sng" dirty="0" err="1">
                <a:solidFill>
                  <a:srgbClr val="0066CC"/>
                </a:solidFill>
                <a:effectLst>
                  <a:outerShdw blurRad="38100" dist="38100" dir="2700000" algn="tl">
                    <a:srgbClr val="000000">
                      <a:alpha val="43137"/>
                    </a:srgbClr>
                  </a:outerShdw>
                </a:effectLst>
                <a:latin typeface="Times New Roman" pitchFamily="18" charset="0"/>
                <a:cs typeface="Times New Roman" pitchFamily="18" charset="0"/>
              </a:rPr>
              <a:t>conciencia</a:t>
            </a: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3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identidad</a:t>
            </a: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lingüística</a:t>
            </a:r>
            <a:r>
              <a:rPr lang="en-US"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t>
            </a:r>
            <a:endParaRPr lang="es-ES_tradnl" sz="38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just">
              <a:lnSpc>
                <a:spcPct val="80000"/>
              </a:lnSpc>
              <a:buFontTx/>
              <a:buNone/>
            </a:pPr>
            <a:endParaRPr lang="es-ES" sz="2100" dirty="0">
              <a:latin typeface="Times New Roman" pitchFamily="18" charset="0"/>
              <a:cs typeface="Times New Roman" pitchFamily="18" charset="0"/>
            </a:endParaRPr>
          </a:p>
          <a:p>
            <a:pPr marL="0" algn="ctr">
              <a:lnSpc>
                <a:spcPts val="2700"/>
              </a:lnSpc>
              <a:spcAft>
                <a:spcPts val="600"/>
              </a:spcAft>
              <a:buFontTx/>
              <a:buNone/>
            </a:pP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La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impresión</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unidad</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o de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uniformidad</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del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español</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antillano</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tienen</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muchos</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investigadores</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contrasta</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con las </a:t>
            </a: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creencias</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y la </a:t>
            </a:r>
            <a:r>
              <a:rPr lang="en-US" sz="3800" b="1" u="sng"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PERCEPCIÓN</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de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propio</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modo de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hablar</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de los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cubanos</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dominicanos</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y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puertorriqueños</a:t>
            </a:r>
            <a:r>
              <a:rPr lang="en-US" sz="3800" dirty="0">
                <a:solidFill>
                  <a:srgbClr val="3604EE"/>
                </a:solidFill>
                <a:latin typeface="Times New Roman" pitchFamily="18" charset="0"/>
                <a:cs typeface="Times New Roman" pitchFamily="18" charset="0"/>
              </a:rPr>
              <a:t>.</a:t>
            </a:r>
          </a:p>
          <a:p>
            <a:pPr algn="ctr">
              <a:lnSpc>
                <a:spcPct val="80000"/>
              </a:lnSpc>
              <a:buFontTx/>
              <a:buNone/>
            </a:pPr>
            <a:endParaRPr lang="en-US" sz="3800" dirty="0">
              <a:solidFill>
                <a:srgbClr val="CC3399"/>
              </a:solidFill>
              <a:latin typeface="Times New Roman" pitchFamily="18" charset="0"/>
              <a:cs typeface="Times New Roman" pitchFamily="18" charset="0"/>
            </a:endParaRPr>
          </a:p>
          <a:p>
            <a:pPr marL="0" algn="ctr">
              <a:lnSpc>
                <a:spcPts val="2700"/>
              </a:lnSpc>
              <a:spcBef>
                <a:spcPts val="0"/>
              </a:spcBef>
              <a:buFontTx/>
              <a:buNone/>
            </a:pP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Para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los</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hablantes</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de la </a:t>
            </a:r>
            <a:r>
              <a:rPr lang="en-US" sz="3800"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región</a:t>
            </a:r>
            <a:r>
              <a:rPr lang="en-US" sz="3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a:t>
            </a:r>
          </a:p>
          <a:p>
            <a:pPr marL="0" algn="ctr">
              <a:lnSpc>
                <a:spcPts val="2700"/>
              </a:lnSpc>
              <a:spcBef>
                <a:spcPts val="0"/>
              </a:spcBef>
              <a:buFontTx/>
              <a:buNone/>
            </a:pP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sus</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respectivos</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dialectos</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resultan</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inconfundiblemente</a:t>
            </a:r>
            <a:r>
              <a:rPr lang="en-US" sz="3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800" b="1"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distintos</a:t>
            </a:r>
            <a:r>
              <a:rPr lang="en-US" sz="3800" dirty="0">
                <a:solidFill>
                  <a:srgbClr val="3604EE"/>
                </a:solidFill>
                <a:latin typeface="Times New Roman" pitchFamily="18" charset="0"/>
                <a:cs typeface="Times New Roman" pitchFamily="18" charset="0"/>
              </a:rPr>
              <a:t>.</a:t>
            </a:r>
          </a:p>
          <a:p>
            <a:pPr algn="just">
              <a:lnSpc>
                <a:spcPct val="80000"/>
              </a:lnSpc>
              <a:spcBef>
                <a:spcPts val="0"/>
              </a:spcBef>
              <a:buFontTx/>
              <a:buNone/>
            </a:pPr>
            <a:endParaRPr lang="es-ES" sz="2900" dirty="0">
              <a:solidFill>
                <a:srgbClr val="CC0099"/>
              </a:solidFill>
              <a:latin typeface="Times New Roman" pitchFamily="18" charset="0"/>
              <a:cs typeface="Times New Roman" pitchFamily="18" charset="0"/>
            </a:endParaRPr>
          </a:p>
          <a:p>
            <a:pPr algn="just">
              <a:lnSpc>
                <a:spcPct val="80000"/>
              </a:lnSpc>
              <a:spcBef>
                <a:spcPts val="0"/>
              </a:spcBef>
              <a:buNone/>
            </a:pPr>
            <a:endParaRPr lang="es-MX" sz="2600" dirty="0">
              <a:latin typeface="Times New Roman" pitchFamily="18" charset="0"/>
              <a:cs typeface="Times New Roman" pitchFamily="18" charset="0"/>
            </a:endParaRPr>
          </a:p>
          <a:p>
            <a:pPr algn="ctr">
              <a:lnSpc>
                <a:spcPts val="2700"/>
              </a:lnSpc>
              <a:spcBef>
                <a:spcPts val="0"/>
              </a:spcBef>
              <a:spcAft>
                <a:spcPts val="600"/>
              </a:spcAft>
              <a:buNone/>
            </a:pPr>
            <a:r>
              <a:rPr lang="es-MX" sz="2600" dirty="0">
                <a:latin typeface="Times New Roman" pitchFamily="18" charset="0"/>
                <a:cs typeface="Times New Roman" pitchFamily="18" charset="0"/>
              </a:rPr>
              <a:t>	</a:t>
            </a:r>
            <a:r>
              <a:rPr lang="es-MX" sz="3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Muchos dominicanos son capaces de reconocer por su manera de hablar a un puertorriqueño o a un cubano. Cuando no logran identificarlos de forma positiva, al menos descubren negativamente que no son (</a:t>
            </a:r>
            <a:r>
              <a:rPr lang="es-MX" sz="38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 hablan como</a:t>
            </a:r>
            <a:r>
              <a:rPr lang="es-MX" sz="3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dominicanos. </a:t>
            </a:r>
          </a:p>
          <a:p>
            <a:pPr algn="ctr">
              <a:lnSpc>
                <a:spcPts val="2200"/>
              </a:lnSpc>
              <a:spcBef>
                <a:spcPts val="0"/>
              </a:spcBef>
              <a:buNone/>
            </a:pPr>
            <a:r>
              <a:rPr lang="es-MX" sz="3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Lo mismo ocurre, naturalmente, en sentido inverso.</a:t>
            </a:r>
          </a:p>
        </p:txBody>
      </p:sp>
      <p:sp>
        <p:nvSpPr>
          <p:cNvPr id="4" name="Date Placeholder 3"/>
          <p:cNvSpPr>
            <a:spLocks noGrp="1"/>
          </p:cNvSpPr>
          <p:nvPr>
            <p:ph type="dt" sz="half" idx="10"/>
          </p:nvPr>
        </p:nvSpPr>
        <p:spPr/>
        <p:txBody>
          <a:bodyPr/>
          <a:lstStyle/>
          <a:p>
            <a:fld id="{7DFB79CC-2DE6-487C-BA7B-EC6F53ED4403}" type="datetime1">
              <a:rPr lang="es-DO" smtClean="0"/>
              <a:pPr/>
              <a:t>21/11/2020</a:t>
            </a:fld>
            <a:endParaRPr lang="es-DO"/>
          </a:p>
        </p:txBody>
      </p:sp>
      <p:sp>
        <p:nvSpPr>
          <p:cNvPr id="5" name="Slide Number Placeholder 4"/>
          <p:cNvSpPr>
            <a:spLocks noGrp="1"/>
          </p:cNvSpPr>
          <p:nvPr>
            <p:ph type="sldNum" sz="quarter" idx="12"/>
          </p:nvPr>
        </p:nvSpPr>
        <p:spPr/>
        <p:txBody>
          <a:bodyPr/>
          <a:lstStyle/>
          <a:p>
            <a:fld id="{A4EDD559-068D-4C89-B1ED-D0164DDD55F2}" type="slidenum">
              <a:rPr lang="es-DO" smtClean="0"/>
              <a:pPr/>
              <a:t>23</a:t>
            </a:fld>
            <a:endParaRPr lang="es-DO"/>
          </a:p>
        </p:txBody>
      </p:sp>
      <p:sp>
        <p:nvSpPr>
          <p:cNvPr id="6" name="Left Brace 5">
            <a:extLst>
              <a:ext uri="{FF2B5EF4-FFF2-40B4-BE49-F238E27FC236}">
                <a16:creationId xmlns:a16="http://schemas.microsoft.com/office/drawing/2014/main" id="{F9FAA4D1-E56E-4831-AC3D-DC031565A476}"/>
              </a:ext>
            </a:extLst>
          </p:cNvPr>
          <p:cNvSpPr/>
          <p:nvPr/>
        </p:nvSpPr>
        <p:spPr>
          <a:xfrm>
            <a:off x="157480" y="863600"/>
            <a:ext cx="155448" cy="881064"/>
          </a:xfrm>
          <a:prstGeom prst="leftBrace">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Right Brace 6">
            <a:extLst>
              <a:ext uri="{FF2B5EF4-FFF2-40B4-BE49-F238E27FC236}">
                <a16:creationId xmlns:a16="http://schemas.microsoft.com/office/drawing/2014/main" id="{8226F770-12D5-4C42-BB35-13F0108ACEF5}"/>
              </a:ext>
            </a:extLst>
          </p:cNvPr>
          <p:cNvSpPr/>
          <p:nvPr/>
        </p:nvSpPr>
        <p:spPr>
          <a:xfrm>
            <a:off x="8836152" y="863600"/>
            <a:ext cx="155448" cy="914400"/>
          </a:xfrm>
          <a:prstGeom prst="rightBrace">
            <a:avLst/>
          </a:prstGeom>
          <a:ln w="28575">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extLst>
      <p:ext uri="{BB962C8B-B14F-4D97-AF65-F5344CB8AC3E}">
        <p14:creationId xmlns:p14="http://schemas.microsoft.com/office/powerpoint/2010/main" val="128099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heckerboard(across)">
                                      <p:cBhvr>
                                        <p:cTn id="12" dur="500"/>
                                        <p:tgtEl>
                                          <p:spTgt spid="3">
                                            <p:bg/>
                                          </p:spTgt>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heckerboard(across)">
                                      <p:cBhvr>
                                        <p:cTn id="15" dur="500"/>
                                        <p:tgtEl>
                                          <p:spTgt spid="3">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heckerboard(across)">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heckerboard(across)">
                                      <p:cBhvr>
                                        <p:cTn id="29" dur="5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checkerboard(across)">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checkerboard(across)">
                                      <p:cBhvr>
                                        <p:cTn id="39" dur="500"/>
                                        <p:tgtEl>
                                          <p:spTgt spid="3">
                                            <p:txEl>
                                              <p:pRg st="6" end="6"/>
                                            </p:txEl>
                                          </p:spTgt>
                                        </p:tgtEl>
                                      </p:cBhvr>
                                    </p:animEffect>
                                  </p:childTnLst>
                                </p:cTn>
                              </p:par>
                            </p:childTnLst>
                          </p:cTn>
                        </p:par>
                        <p:par>
                          <p:cTn id="40" fill="hold">
                            <p:stCondLst>
                              <p:cond delay="500"/>
                            </p:stCondLst>
                            <p:childTnLst>
                              <p:par>
                                <p:cTn id="41" presetID="5" presetClass="entr" presetSubtype="10" fill="hold" grpId="0" nodeType="after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checkerboard(across)">
                                      <p:cBhvr>
                                        <p:cTn id="43" dur="500"/>
                                        <p:tgtEl>
                                          <p:spTgt spid="3">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48" dur="500"/>
                                        <p:tgtEl>
                                          <p:spTgt spid="3">
                                            <p:txEl>
                                              <p:pRg st="10" end="1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checkerboard(across)">
                                      <p:cBhvr>
                                        <p:cTn id="5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98896"/>
            <a:ext cx="8686800" cy="6058736"/>
          </a:xfrm>
          <a:ln w="28575">
            <a:solidFill>
              <a:srgbClr val="000066"/>
            </a:solidFill>
            <a:prstDash val="dashDot"/>
          </a:ln>
        </p:spPr>
        <p:txBody>
          <a:bodyPr>
            <a:normAutofit/>
          </a:bodyPr>
          <a:lstStyle/>
          <a:p>
            <a:pPr algn="ctr">
              <a:spcBef>
                <a:spcPts val="0"/>
              </a:spcBef>
              <a:buNone/>
            </a:pPr>
            <a:endParaRPr lang="es-MX" sz="800" dirty="0">
              <a:solidFill>
                <a:srgbClr val="3604EE"/>
              </a:solidFill>
              <a:latin typeface="Times New Roman" pitchFamily="18" charset="0"/>
              <a:cs typeface="Times New Roman" pitchFamily="18" charset="0"/>
            </a:endParaRPr>
          </a:p>
          <a:p>
            <a:pPr algn="ctr">
              <a:spcBef>
                <a:spcPts val="0"/>
              </a:spcBef>
              <a:spcAft>
                <a:spcPts val="400"/>
              </a:spcAft>
              <a:buNone/>
            </a:pPr>
            <a:r>
              <a:rPr lang="es-MX" sz="2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Testimonios de </a:t>
            </a:r>
            <a:r>
              <a:rPr lang="es-MX" sz="2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PERCEPCIÓN</a:t>
            </a:r>
            <a:r>
              <a:rPr lang="es-MX" sz="2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de la diferencia: </a:t>
            </a:r>
          </a:p>
          <a:p>
            <a:pPr algn="ctr">
              <a:spcBef>
                <a:spcPts val="0"/>
              </a:spcBef>
              <a:buNone/>
            </a:pPr>
            <a:endParaRPr lang="es-MX" sz="800" dirty="0">
              <a:latin typeface="Times New Roman" pitchFamily="18" charset="0"/>
              <a:cs typeface="Times New Roman" pitchFamily="18" charset="0"/>
            </a:endParaRPr>
          </a:p>
          <a:p>
            <a:pPr marL="0" indent="0" algn="ctr">
              <a:lnSpc>
                <a:spcPts val="2700"/>
              </a:lnSpc>
              <a:spcBef>
                <a:spcPts val="0"/>
              </a:spcBef>
              <a:spcAft>
                <a:spcPts val="1200"/>
              </a:spcAft>
              <a:buNone/>
            </a:pPr>
            <a:r>
              <a:rPr lang="es-ES" sz="2000" dirty="0">
                <a:solidFill>
                  <a:srgbClr val="0000CC"/>
                </a:solidFill>
                <a:latin typeface="Times New Roman" pitchFamily="18" charset="0"/>
                <a:cs typeface="Times New Roman" pitchFamily="18" charset="0"/>
              </a:rPr>
              <a:t>«</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Lo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dominicano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vamo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 Puerto Rico, y hablamo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como puertorriqueño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Cruzamo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pa</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ra</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Miami y hablamo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una me</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z</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cla de puertorriqueño con cubano. Y ponemo</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vaina</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de aquí. Y te dicen, </a:t>
            </a:r>
            <a:r>
              <a:rPr lang="es-MX" sz="200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ʽ</a:t>
            </a:r>
            <a:r>
              <a:rPr lang="es-MX" sz="2000"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pueh</a:t>
            </a:r>
            <a:r>
              <a:rPr lang="es-MX" sz="2000"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000" b="1" i="1" u="sng"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nene</a:t>
            </a:r>
            <a:r>
              <a:rPr lang="es-MX" sz="2000"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000"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epérate</a:t>
            </a:r>
            <a:r>
              <a:rPr lang="es-MX" sz="2000"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un momento, que tengo que ir a chequear esa vaina, </a:t>
            </a:r>
            <a:r>
              <a:rPr lang="es-MX" sz="2000" b="1" i="1" u="sng"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chico</a:t>
            </a:r>
            <a:r>
              <a:rPr lang="es-MX" sz="200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­.ʼ</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­Que eso e</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s-MX" sz="200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ʽ­</a:t>
            </a:r>
            <a:r>
              <a:rPr lang="es-MX" sz="2000"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etá</a:t>
            </a:r>
            <a:r>
              <a:rPr lang="es-MX" sz="2000" i="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del </a:t>
            </a:r>
            <a:r>
              <a:rPr lang="es-MX" sz="2000" i="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carajo</a:t>
            </a:r>
            <a:r>
              <a:rPr lang="es-MX" sz="200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­ʼ</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Porque se te me</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z</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clan toda</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la... El caso e</a:t>
            </a:r>
            <a:r>
              <a:rPr lang="es-MX"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no quedar mal.</a:t>
            </a:r>
            <a:r>
              <a:rPr lang="es-ES" sz="2000" dirty="0">
                <a:solidFill>
                  <a:srgbClr val="0000CC"/>
                </a:solidFill>
                <a:latin typeface="Times New Roman" pitchFamily="18" charset="0"/>
                <a:cs typeface="Times New Roman" pitchFamily="18" charset="0"/>
              </a:rPr>
              <a:t>»</a:t>
            </a:r>
            <a:endParaRPr lang="es-MX" sz="20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lnSpc>
                <a:spcPts val="2300"/>
              </a:lnSpc>
              <a:spcBef>
                <a:spcPts val="600"/>
              </a:spcBef>
              <a:buNone/>
            </a:pPr>
            <a:r>
              <a:rPr lang="es-MX"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Al decir </a:t>
            </a:r>
            <a:r>
              <a:rPr lang="en-US"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a:t>
            </a:r>
            <a:r>
              <a:rPr lang="es-MX" sz="1800" i="1" u="sng"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y </a:t>
            </a:r>
            <a:r>
              <a:rPr lang="es-MX" sz="1800" i="1" u="sng"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hablamo</a:t>
            </a:r>
            <a:r>
              <a:rPr lang="es-MX" sz="1800" i="1" u="sng"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como puertorriqueño</a:t>
            </a:r>
            <a:r>
              <a:rPr lang="es-MX"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y “</a:t>
            </a:r>
            <a:r>
              <a:rPr lang="es-MX" sz="1800" i="1" u="sng"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una </a:t>
            </a:r>
            <a:r>
              <a:rPr lang="es-MX" sz="1800" i="1" u="sng" dirty="0" err="1">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mehcla</a:t>
            </a:r>
            <a:r>
              <a:rPr lang="es-MX" sz="1800" i="1" u="sng"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de puertorriqueño con cubano</a:t>
            </a:r>
            <a:r>
              <a:rPr lang="es-MX"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el humorista revela la percepción, compartida por la mayoría de sus compatriotas, de que la forma de hablar de los dominicanos es distinta a la de sus dos vecinos antillanos.</a:t>
            </a:r>
          </a:p>
          <a:p>
            <a:pPr algn="just">
              <a:lnSpc>
                <a:spcPts val="800"/>
              </a:lnSpc>
              <a:spcBef>
                <a:spcPts val="0"/>
              </a:spcBef>
              <a:buNone/>
            </a:pPr>
            <a:endParaRPr lang="es-MX" sz="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buNone/>
            </a:pPr>
            <a:r>
              <a:rPr lang="es-MX"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En su caricaturización, enfatiza y destaca especialmente el factor de la </a:t>
            </a:r>
            <a:r>
              <a:rPr lang="es-MX" sz="18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entonación</a:t>
            </a:r>
            <a:r>
              <a:rPr lang="es-MX"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y un elemento léxico propio de cada isla: </a:t>
            </a:r>
            <a:r>
              <a:rPr lang="es-MX" sz="1800" b="1" i="1" u="sng"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nene</a:t>
            </a:r>
            <a:r>
              <a:rPr lang="es-MX"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para Puerto Rico y </a:t>
            </a:r>
            <a:r>
              <a:rPr lang="es-MX" sz="1800" b="1" i="1" u="sng"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chico</a:t>
            </a:r>
            <a:r>
              <a:rPr lang="es-MX"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para Cuba.</a:t>
            </a:r>
          </a:p>
          <a:p>
            <a:pPr marL="0" indent="0" algn="ctr">
              <a:buNone/>
            </a:pPr>
            <a:endParaRPr lang="en-US"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7DFB79CC-2DE6-487C-BA7B-EC6F53ED4403}" type="datetime1">
              <a:rPr lang="es-DO" smtClean="0"/>
              <a:pPr/>
              <a:t>21/11/2020</a:t>
            </a:fld>
            <a:endParaRPr lang="es-DO"/>
          </a:p>
        </p:txBody>
      </p:sp>
      <p:sp>
        <p:nvSpPr>
          <p:cNvPr id="5" name="Slide Number Placeholder 4"/>
          <p:cNvSpPr>
            <a:spLocks noGrp="1"/>
          </p:cNvSpPr>
          <p:nvPr>
            <p:ph type="sldNum" sz="quarter" idx="12"/>
          </p:nvPr>
        </p:nvSpPr>
        <p:spPr/>
        <p:txBody>
          <a:bodyPr/>
          <a:lstStyle/>
          <a:p>
            <a:fld id="{A4EDD559-068D-4C89-B1ED-D0164DDD55F2}" type="slidenum">
              <a:rPr lang="es-DO" smtClean="0"/>
              <a:pPr/>
              <a:t>24</a:t>
            </a:fld>
            <a:endParaRPr lang="es-DO"/>
          </a:p>
        </p:txBody>
      </p:sp>
      <p:pic>
        <p:nvPicPr>
          <p:cNvPr id="2" name="BorugaIdentida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34400" y="685800"/>
            <a:ext cx="76200" cy="76200"/>
          </a:xfrm>
          <a:prstGeom prst="rect">
            <a:avLst/>
          </a:prstGeom>
        </p:spPr>
      </p:pic>
      <p:sp>
        <p:nvSpPr>
          <p:cNvPr id="6" name="Rectangle 5">
            <a:extLst>
              <a:ext uri="{FF2B5EF4-FFF2-40B4-BE49-F238E27FC236}">
                <a16:creationId xmlns:a16="http://schemas.microsoft.com/office/drawing/2014/main" id="{4BE55544-1506-4F18-81BC-158BD1AC5FDA}"/>
              </a:ext>
            </a:extLst>
          </p:cNvPr>
          <p:cNvSpPr/>
          <p:nvPr/>
        </p:nvSpPr>
        <p:spPr>
          <a:xfrm>
            <a:off x="228600" y="5063833"/>
            <a:ext cx="8686800" cy="1431161"/>
          </a:xfrm>
          <a:prstGeom prst="rect">
            <a:avLst/>
          </a:prstGeom>
          <a:ln w="38100">
            <a:solidFill>
              <a:srgbClr val="990033"/>
            </a:solidFill>
            <a:prstDash val="sysDash"/>
          </a:ln>
        </p:spPr>
        <p:txBody>
          <a:bodyPr wrap="square">
            <a:spAutoFit/>
          </a:bodyPr>
          <a:lstStyle/>
          <a:p>
            <a:pPr lvl="0" algn="ctr" fontAlgn="auto">
              <a:spcBef>
                <a:spcPts val="0"/>
              </a:spcBef>
              <a:spcAft>
                <a:spcPts val="600"/>
              </a:spcAft>
            </a:pPr>
            <a:r>
              <a:rPr lang="es-MX" sz="2000" dirty="0">
                <a:solidFill>
                  <a:srgbClr val="006600"/>
                </a:solidFill>
                <a:effectLst>
                  <a:outerShdw blurRad="38100" dist="38100" dir="2700000" algn="tl">
                    <a:srgbClr val="000000">
                      <a:alpha val="43137"/>
                    </a:srgbClr>
                  </a:outerShdw>
                </a:effectLst>
                <a:cs typeface="Times New Roman" pitchFamily="18" charset="0"/>
              </a:rPr>
              <a:t>¿Cómo usted identifica a los cubanos cuando ve uno?</a:t>
            </a:r>
          </a:p>
          <a:p>
            <a:pPr lvl="0" algn="ctr" fontAlgn="auto">
              <a:spcBef>
                <a:spcPts val="0"/>
              </a:spcBef>
              <a:spcAft>
                <a:spcPts val="0"/>
              </a:spcAft>
            </a:pPr>
            <a:r>
              <a:rPr lang="es-ES" dirty="0">
                <a:solidFill>
                  <a:srgbClr val="0000CC"/>
                </a:solidFill>
                <a:cs typeface="Times New Roman" pitchFamily="18" charset="0"/>
              </a:rPr>
              <a:t>« </a:t>
            </a:r>
            <a:r>
              <a:rPr lang="es-MX" dirty="0">
                <a:solidFill>
                  <a:srgbClr val="000099"/>
                </a:solidFill>
                <a:effectLst>
                  <a:outerShdw blurRad="38100" dist="38100" dir="2700000" algn="tl">
                    <a:srgbClr val="000000">
                      <a:alpha val="43137"/>
                    </a:srgbClr>
                  </a:outerShdw>
                </a:effectLst>
                <a:cs typeface="Times New Roman" pitchFamily="18" charset="0"/>
              </a:rPr>
              <a:t>–¿A un cubano? Bueno, </a:t>
            </a:r>
            <a:r>
              <a:rPr lang="es-MX" b="1" dirty="0">
                <a:solidFill>
                  <a:srgbClr val="000099"/>
                </a:solidFill>
                <a:effectLst>
                  <a:outerShdw blurRad="38100" dist="38100" dir="2700000" algn="tl">
                    <a:srgbClr val="000000">
                      <a:alpha val="43137"/>
                    </a:srgbClr>
                  </a:outerShdw>
                </a:effectLst>
                <a:cs typeface="Times New Roman" pitchFamily="18" charset="0"/>
              </a:rPr>
              <a:t>por la forma de hablar</a:t>
            </a:r>
            <a:r>
              <a:rPr lang="es-MX" dirty="0">
                <a:solidFill>
                  <a:srgbClr val="000099"/>
                </a:solidFill>
                <a:effectLst>
                  <a:outerShdw blurRad="38100" dist="38100" dir="2700000" algn="tl">
                    <a:srgbClr val="000000">
                      <a:alpha val="43137"/>
                    </a:srgbClr>
                  </a:outerShdw>
                </a:effectLst>
                <a:cs typeface="Times New Roman" pitchFamily="18" charset="0"/>
              </a:rPr>
              <a:t>. Es fácil, los cubanos hablan distinto a todos los otros centroamericanos.</a:t>
            </a:r>
          </a:p>
          <a:p>
            <a:pPr lvl="0" algn="ctr" fontAlgn="auto">
              <a:spcBef>
                <a:spcPts val="0"/>
              </a:spcBef>
              <a:spcAft>
                <a:spcPts val="0"/>
              </a:spcAft>
            </a:pPr>
            <a:r>
              <a:rPr lang="es-MX" dirty="0">
                <a:solidFill>
                  <a:srgbClr val="000099"/>
                </a:solidFill>
                <a:effectLst>
                  <a:outerShdw blurRad="38100" dist="38100" dir="2700000" algn="tl">
                    <a:srgbClr val="000000">
                      <a:alpha val="43137"/>
                    </a:srgbClr>
                  </a:outerShdw>
                </a:effectLst>
                <a:cs typeface="Times New Roman" pitchFamily="18" charset="0"/>
              </a:rPr>
              <a:t>–</a:t>
            </a:r>
            <a:r>
              <a:rPr lang="es-MX" dirty="0">
                <a:solidFill>
                  <a:srgbClr val="006600"/>
                </a:solidFill>
                <a:effectLst>
                  <a:outerShdw blurRad="38100" dist="38100" dir="2700000" algn="tl">
                    <a:srgbClr val="000000">
                      <a:alpha val="43137"/>
                    </a:srgbClr>
                  </a:outerShdw>
                </a:effectLst>
                <a:cs typeface="Times New Roman" pitchFamily="18" charset="0"/>
              </a:rPr>
              <a:t>¿De dónde es usted?</a:t>
            </a:r>
            <a:r>
              <a:rPr lang="es-MX" dirty="0">
                <a:solidFill>
                  <a:srgbClr val="000099"/>
                </a:solidFill>
                <a:effectLst>
                  <a:outerShdw blurRad="38100" dist="38100" dir="2700000" algn="tl">
                    <a:srgbClr val="000000">
                      <a:alpha val="43137"/>
                    </a:srgbClr>
                  </a:outerShdw>
                </a:effectLst>
                <a:cs typeface="Times New Roman" pitchFamily="18" charset="0"/>
              </a:rPr>
              <a:t> –De Cuba.	–</a:t>
            </a:r>
            <a:r>
              <a:rPr lang="es-MX" dirty="0">
                <a:solidFill>
                  <a:srgbClr val="006600"/>
                </a:solidFill>
                <a:effectLst>
                  <a:outerShdw blurRad="38100" dist="38100" dir="2700000" algn="tl">
                    <a:srgbClr val="000000">
                      <a:alpha val="43137"/>
                    </a:srgbClr>
                  </a:outerShdw>
                </a:effectLst>
                <a:cs typeface="Times New Roman" pitchFamily="18" charset="0"/>
              </a:rPr>
              <a:t>¿De qué parte? </a:t>
            </a:r>
            <a:r>
              <a:rPr lang="es-MX" dirty="0">
                <a:solidFill>
                  <a:srgbClr val="000099"/>
                </a:solidFill>
                <a:effectLst>
                  <a:outerShdw blurRad="38100" dist="38100" dir="2700000" algn="tl">
                    <a:srgbClr val="000000">
                      <a:alpha val="43137"/>
                    </a:srgbClr>
                  </a:outerShdw>
                </a:effectLst>
                <a:cs typeface="Times New Roman" pitchFamily="18" charset="0"/>
              </a:rPr>
              <a:t>–De Placeta, Santa Clara.</a:t>
            </a:r>
            <a:r>
              <a:rPr lang="es-ES" dirty="0">
                <a:solidFill>
                  <a:srgbClr val="0000CC"/>
                </a:solidFill>
                <a:cs typeface="Times New Roman" pitchFamily="18" charset="0"/>
              </a:rPr>
              <a:t>»</a:t>
            </a:r>
          </a:p>
          <a:p>
            <a:pPr lvl="0" algn="ctr" fontAlgn="auto">
              <a:spcBef>
                <a:spcPts val="0"/>
              </a:spcBef>
              <a:spcAft>
                <a:spcPts val="0"/>
              </a:spcAft>
            </a:pPr>
            <a:endParaRPr lang="es-MX" sz="800" dirty="0">
              <a:solidFill>
                <a:srgbClr val="000099"/>
              </a:solidFill>
              <a:effectLst>
                <a:outerShdw blurRad="38100" dist="38100" dir="2700000" algn="tl">
                  <a:srgbClr val="000000">
                    <a:alpha val="43137"/>
                  </a:srgbClr>
                </a:outerShdw>
              </a:effectLst>
              <a:cs typeface="Times New Roman" pitchFamily="18" charset="0"/>
            </a:endParaRPr>
          </a:p>
        </p:txBody>
      </p:sp>
      <p:pic>
        <p:nvPicPr>
          <p:cNvPr id="7" name="CUBA.AutoPercp">
            <a:hlinkClick r:id="" action="ppaction://media"/>
            <a:extLst>
              <a:ext uri="{FF2B5EF4-FFF2-40B4-BE49-F238E27FC236}">
                <a16:creationId xmlns:a16="http://schemas.microsoft.com/office/drawing/2014/main" id="{1626A57F-0E0C-451B-8AD4-BAA6ADE1B52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315200" y="6462712"/>
            <a:ext cx="152400" cy="152400"/>
          </a:xfrm>
          <a:prstGeom prst="rect">
            <a:avLst/>
          </a:prstGeom>
        </p:spPr>
      </p:pic>
      <p:cxnSp>
        <p:nvCxnSpPr>
          <p:cNvPr id="9" name="Straight Connector 8">
            <a:extLst>
              <a:ext uri="{FF2B5EF4-FFF2-40B4-BE49-F238E27FC236}">
                <a16:creationId xmlns:a16="http://schemas.microsoft.com/office/drawing/2014/main" id="{29BD9AB9-0C12-4799-A332-B1BDB9B72B79}"/>
              </a:ext>
            </a:extLst>
          </p:cNvPr>
          <p:cNvCxnSpPr>
            <a:cxnSpLocks/>
          </p:cNvCxnSpPr>
          <p:nvPr/>
        </p:nvCxnSpPr>
        <p:spPr>
          <a:xfrm>
            <a:off x="228600" y="4876800"/>
            <a:ext cx="2362200" cy="0"/>
          </a:xfrm>
          <a:prstGeom prst="line">
            <a:avLst/>
          </a:prstGeom>
          <a:ln w="38100">
            <a:solidFill>
              <a:srgbClr val="98182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47123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par>
                          <p:cTn id="8" fill="hold">
                            <p:stCondLst>
                              <p:cond delay="500"/>
                            </p:stCondLst>
                            <p:childTnLst>
                              <p:par>
                                <p:cTn id="9" presetID="3" presetClass="entr" presetSubtype="5"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5"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vertical)">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8390"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blinds(horizontal)">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par>
                          <p:cTn id="40" fill="hold">
                            <p:stCondLst>
                              <p:cond delay="1000"/>
                            </p:stCondLst>
                            <p:childTnLst>
                              <p:par>
                                <p:cTn id="41" presetID="16" presetClass="entr" presetSubtype="21" fill="hold" nodeType="after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barn(inVertical)">
                                      <p:cBhvr>
                                        <p:cTn id="43" dur="500"/>
                                        <p:tgtEl>
                                          <p:spTgt spid="6">
                                            <p:txEl>
                                              <p:pRg st="0" end="0"/>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barn(inVertical)">
                                      <p:cBhvr>
                                        <p:cTn id="46" dur="500"/>
                                        <p:tgtEl>
                                          <p:spTgt spid="6">
                                            <p:txEl>
                                              <p:pRg st="1" end="1"/>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barn(inVertical)">
                                      <p:cBhvr>
                                        <p:cTn id="49" dur="500"/>
                                        <p:tgtEl>
                                          <p:spTgt spid="6">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1426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55"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3" grpId="0" uiExpand="1" build="p"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4325"/>
            <a:ext cx="7467600" cy="381000"/>
          </a:xfrm>
        </p:spPr>
        <p:txBody>
          <a:bodyPr>
            <a:normAutofit fontScale="90000"/>
          </a:bodyPr>
          <a:lstStyle/>
          <a:p>
            <a:r>
              <a:rPr lang="es-MX" sz="2800" dirty="0">
                <a:solidFill>
                  <a:srgbClr val="3604EE"/>
                </a:solidFill>
                <a:latin typeface="Times New Roman" pitchFamily="18" charset="0"/>
                <a:cs typeface="Times New Roman" pitchFamily="18" charset="0"/>
              </a:rPr>
              <a:t>Otro testimonio de </a:t>
            </a:r>
            <a:r>
              <a:rPr lang="es-MX" sz="2800" b="1" dirty="0">
                <a:solidFill>
                  <a:srgbClr val="3604EE"/>
                </a:solidFill>
                <a:latin typeface="Times New Roman" pitchFamily="18" charset="0"/>
                <a:cs typeface="Times New Roman" pitchFamily="18" charset="0"/>
              </a:rPr>
              <a:t>percepción</a:t>
            </a:r>
            <a:r>
              <a:rPr lang="es-MX" sz="2800" dirty="0">
                <a:solidFill>
                  <a:srgbClr val="3604EE"/>
                </a:solidFill>
                <a:latin typeface="Times New Roman" pitchFamily="18" charset="0"/>
                <a:cs typeface="Times New Roman" pitchFamily="18" charset="0"/>
              </a:rPr>
              <a:t> de la diferencia</a:t>
            </a:r>
            <a:r>
              <a:rPr lang="es-MX" sz="2800" dirty="0">
                <a:latin typeface="Times New Roman" pitchFamily="18" charset="0"/>
                <a:cs typeface="Times New Roman" pitchFamily="18" charset="0"/>
              </a:rPr>
              <a:t> </a:t>
            </a:r>
            <a:endParaRPr lang="en-US" sz="2800" dirty="0"/>
          </a:p>
        </p:txBody>
      </p:sp>
      <p:sp>
        <p:nvSpPr>
          <p:cNvPr id="3" name="Content Placeholder 2"/>
          <p:cNvSpPr>
            <a:spLocks noGrp="1"/>
          </p:cNvSpPr>
          <p:nvPr>
            <p:ph idx="1"/>
          </p:nvPr>
        </p:nvSpPr>
        <p:spPr>
          <a:xfrm>
            <a:off x="304800" y="869950"/>
            <a:ext cx="8534400" cy="5486400"/>
          </a:xfrm>
          <a:ln w="28575">
            <a:solidFill>
              <a:srgbClr val="3604EE"/>
            </a:solidFill>
            <a:prstDash val="lgDashDot"/>
          </a:ln>
        </p:spPr>
        <p:txBody>
          <a:bodyPr/>
          <a:lstStyle/>
          <a:p>
            <a:pPr algn="just"/>
            <a:endParaRPr lang="es-ES" sz="2800" dirty="0">
              <a:latin typeface="Times New Roman" pitchFamily="18" charset="0"/>
              <a:cs typeface="Times New Roman" pitchFamily="18" charset="0"/>
            </a:endParaRPr>
          </a:p>
          <a:p>
            <a:pPr algn="just"/>
            <a:endParaRPr lang="es-ES" sz="2800" dirty="0">
              <a:latin typeface="Times New Roman" pitchFamily="18" charset="0"/>
              <a:cs typeface="Times New Roman" pitchFamily="18" charset="0"/>
            </a:endParaRPr>
          </a:p>
          <a:p>
            <a:pPr algn="just"/>
            <a:endParaRPr lang="es-ES" sz="2800" dirty="0">
              <a:latin typeface="Times New Roman" pitchFamily="18" charset="0"/>
              <a:cs typeface="Times New Roman" pitchFamily="18" charset="0"/>
            </a:endParaRPr>
          </a:p>
          <a:p>
            <a:pPr algn="just"/>
            <a:endParaRPr lang="es-ES" sz="2800" dirty="0">
              <a:latin typeface="Times New Roman" pitchFamily="18" charset="0"/>
              <a:cs typeface="Times New Roman" pitchFamily="18" charset="0"/>
            </a:endParaRPr>
          </a:p>
          <a:p>
            <a:pPr marL="0" indent="0" algn="ctr">
              <a:buNone/>
            </a:pPr>
            <a:r>
              <a:rPr lang="es-ES" sz="2000" dirty="0">
                <a:solidFill>
                  <a:srgbClr val="0000CC"/>
                </a:solidFill>
                <a:latin typeface="Times New Roman" pitchFamily="18" charset="0"/>
                <a:cs typeface="Times New Roman" pitchFamily="18" charset="0"/>
              </a:rPr>
              <a:t>«</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Mira, rubia, tú sí ere</a:t>
            </a:r>
            <a:r>
              <a:rPr lang="es-ES"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mala, ni siquiera llama</a:t>
            </a:r>
            <a:r>
              <a:rPr lang="es-ES"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ni te acuerda</a:t>
            </a:r>
            <a:r>
              <a:rPr lang="es-ES"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de nosotro</a:t>
            </a:r>
            <a:r>
              <a:rPr lang="es-ES"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Te queremo</a:t>
            </a:r>
            <a:r>
              <a:rPr lang="es-ES"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loca vieja. Aquí tiene</a:t>
            </a:r>
            <a:r>
              <a:rPr lang="es-ES"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una Corita, chiquita. Cori, mira la cámara.»</a:t>
            </a:r>
          </a:p>
          <a:p>
            <a:pPr marL="0" indent="0" algn="ctr">
              <a:spcAft>
                <a:spcPts val="1200"/>
              </a:spcAft>
              <a:buNone/>
            </a:pP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«Mira, rubia, ¿cuándo viene</a:t>
            </a:r>
            <a:r>
              <a:rPr lang="es-ES" sz="2000" b="1" strike="sngStrike"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nena</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Soy </a:t>
            </a:r>
            <a:r>
              <a:rPr lang="es-ES" sz="20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boricua</a:t>
            </a:r>
            <a:r>
              <a:rPr lang="es-E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ahora. Llama a uno.</a:t>
            </a:r>
            <a:r>
              <a:rPr lang="es-ES" sz="2000" dirty="0">
                <a:solidFill>
                  <a:srgbClr val="0000CC"/>
                </a:solidFill>
                <a:latin typeface="Times New Roman" pitchFamily="18" charset="0"/>
                <a:cs typeface="Times New Roman" pitchFamily="18" charset="0"/>
              </a:rPr>
              <a:t>»</a:t>
            </a:r>
          </a:p>
          <a:p>
            <a:pPr algn="just"/>
            <a:r>
              <a:rPr lang="es-ES" sz="2000" b="1" dirty="0">
                <a:solidFill>
                  <a:srgbClr val="3604EE"/>
                </a:solidFill>
                <a:latin typeface="WP TypographicSymbols"/>
                <a:cs typeface="Times New Roman" pitchFamily="18" charset="0"/>
              </a:rPr>
              <a:t>──</a:t>
            </a:r>
            <a:endParaRPr lang="es-ES" sz="1000" dirty="0">
              <a:solidFill>
                <a:srgbClr val="3604EE"/>
              </a:solidFill>
              <a:latin typeface="Times New Roman" pitchFamily="18" charset="0"/>
              <a:cs typeface="Times New Roman" pitchFamily="18" charset="0"/>
            </a:endParaRPr>
          </a:p>
          <a:p>
            <a:pPr marL="0" indent="0" algn="ctr">
              <a:spcBef>
                <a:spcPts val="0"/>
              </a:spcBef>
              <a:buNone/>
            </a:pPr>
            <a:r>
              <a:rPr lang="es-ES" sz="1800" dirty="0">
                <a:solidFill>
                  <a:srgbClr val="000099"/>
                </a:solidFill>
                <a:latin typeface="Times New Roman" pitchFamily="18" charset="0"/>
                <a:cs typeface="Times New Roman" pitchFamily="18" charset="0"/>
              </a:rPr>
              <a:t>Luego de recriminarla por no haberse comunicado por teléfono, la señora alude de forma festiva al hecho de que su joven amiga norteamericana se ha ido a vivir a Puerto Rico, llamándola </a:t>
            </a:r>
            <a:r>
              <a:rPr lang="es-ES" sz="1800" b="1" i="1" dirty="0">
                <a:solidFill>
                  <a:srgbClr val="000099"/>
                </a:solidFill>
                <a:latin typeface="Times New Roman" pitchFamily="18" charset="0"/>
                <a:cs typeface="Times New Roman" pitchFamily="18" charset="0"/>
              </a:rPr>
              <a:t>nena</a:t>
            </a:r>
            <a:r>
              <a:rPr lang="es-ES" sz="1800" dirty="0">
                <a:solidFill>
                  <a:srgbClr val="000099"/>
                </a:solidFill>
                <a:latin typeface="Times New Roman" pitchFamily="18" charset="0"/>
                <a:cs typeface="Times New Roman" pitchFamily="18" charset="0"/>
              </a:rPr>
              <a:t>, un vocativo que en las Antillas se considera típicamente puertorriqueño, y describiéndose irónicamente a sí misma como </a:t>
            </a:r>
            <a:r>
              <a:rPr lang="es-ES" sz="1800" b="1" i="1" dirty="0">
                <a:solidFill>
                  <a:srgbClr val="000099"/>
                </a:solidFill>
                <a:latin typeface="Times New Roman" pitchFamily="18" charset="0"/>
                <a:cs typeface="Times New Roman" pitchFamily="18" charset="0"/>
              </a:rPr>
              <a:t>boricua</a:t>
            </a:r>
            <a:r>
              <a:rPr lang="es-ES" sz="1800" dirty="0">
                <a:solidFill>
                  <a:srgbClr val="000099"/>
                </a:solidFill>
                <a:latin typeface="Times New Roman" pitchFamily="18" charset="0"/>
                <a:cs typeface="Times New Roman" pitchFamily="18" charset="0"/>
              </a:rPr>
              <a:t>, es decir, puertorriqueña. Al hacerlo, intenta hablar con vocabulario y entonación propios de Puerto Rico, revelando así </a:t>
            </a:r>
            <a:r>
              <a:rPr lang="es-ES" sz="2000" b="1" dirty="0">
                <a:solidFill>
                  <a:srgbClr val="000099"/>
                </a:solidFill>
                <a:latin typeface="Times New Roman" pitchFamily="18" charset="0"/>
                <a:cs typeface="Times New Roman" pitchFamily="18" charset="0"/>
              </a:rPr>
              <a:t>su creencia de que ambos modos de hablar son distintos</a:t>
            </a:r>
            <a:r>
              <a:rPr lang="es-ES" sz="1800" dirty="0">
                <a:solidFill>
                  <a:srgbClr val="000099"/>
                </a:solidFill>
                <a:latin typeface="Times New Roman" pitchFamily="18" charset="0"/>
                <a:cs typeface="Times New Roman" pitchFamily="18" charset="0"/>
              </a:rPr>
              <a:t>.</a:t>
            </a:r>
            <a:endParaRPr lang="en-US" sz="1800" dirty="0">
              <a:solidFill>
                <a:srgbClr val="000099"/>
              </a:solidFill>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7DFB79CC-2DE6-487C-BA7B-EC6F53ED4403}" type="datetime1">
              <a:rPr lang="es-DO" smtClean="0"/>
              <a:pPr/>
              <a:t>21/11/2020</a:t>
            </a:fld>
            <a:endParaRPr lang="es-DO"/>
          </a:p>
        </p:txBody>
      </p:sp>
      <p:sp>
        <p:nvSpPr>
          <p:cNvPr id="5" name="Slide Number Placeholder 4"/>
          <p:cNvSpPr>
            <a:spLocks noGrp="1"/>
          </p:cNvSpPr>
          <p:nvPr>
            <p:ph type="sldNum" sz="quarter" idx="12"/>
          </p:nvPr>
        </p:nvSpPr>
        <p:spPr/>
        <p:txBody>
          <a:bodyPr/>
          <a:lstStyle/>
          <a:p>
            <a:fld id="{A4EDD559-068D-4C89-B1ED-D0164DDD55F2}" type="slidenum">
              <a:rPr lang="es-DO" smtClean="0"/>
              <a:pPr/>
              <a:t>25</a:t>
            </a:fld>
            <a:endParaRPr lang="es-DO"/>
          </a:p>
        </p:txBody>
      </p:sp>
      <p:pic>
        <p:nvPicPr>
          <p:cNvPr id="6" name="ImitacBoricu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0" y="1066800"/>
            <a:ext cx="2438400" cy="1828800"/>
          </a:xfrm>
          <a:prstGeom prst="rect">
            <a:avLst/>
          </a:prstGeom>
        </p:spPr>
      </p:pic>
    </p:spTree>
    <p:extLst>
      <p:ext uri="{BB962C8B-B14F-4D97-AF65-F5344CB8AC3E}">
        <p14:creationId xmlns:p14="http://schemas.microsoft.com/office/powerpoint/2010/main" val="2208970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linds(horizontal)">
                                      <p:cBhvr>
                                        <p:cTn id="11" dur="1000"/>
                                        <p:tgtEl>
                                          <p:spTgt spid="3">
                                            <p:bg/>
                                          </p:spTgt>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blinds(horizontal)">
                                      <p:cBhvr>
                                        <p:cTn id="15" dur="500"/>
                                        <p:tgtEl>
                                          <p:spTgt spid="3">
                                            <p:txEl>
                                              <p:pRg st="4" end="4"/>
                                            </p:txEl>
                                          </p:spTgt>
                                        </p:tgtEl>
                                      </p:cBhvr>
                                    </p:animEffect>
                                  </p:childTnLst>
                                </p:cTn>
                              </p:par>
                            </p:childTnLst>
                          </p:cTn>
                        </p:par>
                        <p:par>
                          <p:cTn id="16" fill="hold">
                            <p:stCondLst>
                              <p:cond delay="2000"/>
                            </p:stCondLst>
                            <p:childTnLst>
                              <p:par>
                                <p:cTn id="17" presetID="3" presetClass="entr" presetSubtype="10" fill="hold" grpId="0"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6"/>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wipe(down)">
                                      <p:cBhvr>
                                        <p:cTn id="28" dur="500"/>
                                        <p:tgtEl>
                                          <p:spTgt spid="3">
                                            <p:txEl>
                                              <p:pRg st="6" end="6"/>
                                            </p:txEl>
                                          </p:spTgt>
                                        </p:tgtEl>
                                      </p:cBhvr>
                                    </p:animEffect>
                                  </p:childTnLst>
                                </p:cTn>
                              </p:par>
                              <p:par>
                                <p:cTn id="29" presetID="29"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p:cTn id="31"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32"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6"/>
                </p:tgtEl>
              </p:cMediaNode>
            </p:video>
          </p:childTnLst>
        </p:cTn>
      </p:par>
    </p:tnLst>
    <p:bldLst>
      <p:bldP spid="2" grpId="0"/>
      <p:bldP spid="3" grpId="0" uiExpand="1" build="p"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90600"/>
            <a:ext cx="8686800" cy="5530056"/>
          </a:xfrm>
          <a:ln w="19050">
            <a:solidFill>
              <a:srgbClr val="3604EE"/>
            </a:solidFill>
          </a:ln>
        </p:spPr>
        <p:txBody>
          <a:bodyPr>
            <a:normAutofit fontScale="92500" lnSpcReduction="20000"/>
          </a:bodyPr>
          <a:lstStyle/>
          <a:p>
            <a:pPr marL="0" indent="0" algn="ctr">
              <a:lnSpc>
                <a:spcPts val="800"/>
              </a:lnSpc>
              <a:spcBef>
                <a:spcPts val="600"/>
              </a:spcBef>
              <a:buNone/>
            </a:pPr>
            <a:endParaRPr lang="es-ES_tradnl" sz="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spcBef>
                <a:spcPts val="0"/>
              </a:spcBef>
              <a:buNone/>
            </a:pPr>
            <a:r>
              <a:rPr lang="es-ES_tradnl"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Un total de 235 estudiantes universitarios de Santo Domingo y de Santiago manifestaron su opinión sobre la afirmación que está al pie de la gráfica.</a:t>
            </a:r>
            <a:endParaRPr lang="es-MX" sz="1900" dirty="0">
              <a:effectLst>
                <a:outerShdw blurRad="38100" dist="38100" dir="2700000" algn="tl">
                  <a:srgbClr val="000000">
                    <a:alpha val="43137"/>
                  </a:srgbClr>
                </a:outerShdw>
              </a:effectLst>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s-ES" sz="2000" dirty="0"/>
          </a:p>
          <a:p>
            <a:endParaRPr lang="es-ES" sz="2000" dirty="0"/>
          </a:p>
          <a:p>
            <a:endParaRPr lang="es-ES" sz="2000" dirty="0"/>
          </a:p>
          <a:p>
            <a:endParaRPr lang="es-ES" sz="2000" dirty="0"/>
          </a:p>
          <a:p>
            <a:endParaRPr lang="es-ES" sz="2000" dirty="0"/>
          </a:p>
          <a:p>
            <a:endParaRPr lang="es-ES" sz="2000" dirty="0"/>
          </a:p>
          <a:p>
            <a:endParaRPr lang="es-ES" sz="2000" dirty="0"/>
          </a:p>
          <a:p>
            <a:endParaRPr lang="es-ES" sz="2000" dirty="0"/>
          </a:p>
          <a:p>
            <a:pPr marL="0" indent="0" algn="ctr">
              <a:spcBef>
                <a:spcPts val="0"/>
              </a:spcBef>
              <a:buNone/>
            </a:pPr>
            <a:endParaRPr lang="es-ES_tradnl" sz="18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spcBef>
                <a:spcPts val="1200"/>
              </a:spcBef>
              <a:buNone/>
            </a:pPr>
            <a:endParaRPr lang="es-ES_tradnl"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spcBef>
                <a:spcPts val="1200"/>
              </a:spcBef>
              <a:spcAft>
                <a:spcPts val="400"/>
              </a:spcAft>
              <a:buNone/>
            </a:pPr>
            <a:endParaRPr lang="es-ES_tradnl"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spcBef>
                <a:spcPts val="1200"/>
              </a:spcBef>
              <a:buNone/>
            </a:pPr>
            <a:r>
              <a:rPr lang="es-ES_tradnl"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p>
          <a:p>
            <a:pPr marL="0" indent="0" algn="ctr">
              <a:lnSpc>
                <a:spcPts val="2400"/>
              </a:lnSpc>
              <a:spcBef>
                <a:spcPts val="0"/>
              </a:spcBef>
              <a:buNone/>
            </a:pPr>
            <a:r>
              <a:rPr lang="es-ES_tradnl"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Estas cifras </a:t>
            </a:r>
            <a:r>
              <a:rPr lang="es-ES_tradnl"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s-ES_tradnl" sz="19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97% de aprobación: </a:t>
            </a:r>
            <a:r>
              <a:rPr lang="es-ES_tradnl"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73%, </a:t>
            </a:r>
            <a:r>
              <a:rPr lang="es-ES_tradnl" sz="19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muy de acuerdo</a:t>
            </a:r>
            <a:r>
              <a:rPr lang="es-ES_tradnl"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y</a:t>
            </a:r>
            <a:r>
              <a:rPr lang="en-US"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24%, </a:t>
            </a:r>
            <a:r>
              <a:rPr lang="en-US" sz="19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de </a:t>
            </a:r>
            <a:r>
              <a:rPr lang="en-US" sz="1900" i="1" dirty="0" err="1">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acuerdo</a:t>
            </a:r>
            <a:r>
              <a:rPr lang="es-ES_tradnl" sz="19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s-ES_tradnl"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confirman la hipótesis de que, al menos desde la perspectiva subjetiva de la </a:t>
            </a:r>
            <a:r>
              <a:rPr lang="es-ES_tradnl" sz="2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percepción</a:t>
            </a:r>
            <a:r>
              <a:rPr lang="es-ES_tradnl"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de los hablantes, </a:t>
            </a:r>
            <a:r>
              <a:rPr lang="es-ES_tradnl" sz="2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existe un modo de hablar típico de los dominicanos</a:t>
            </a:r>
            <a:r>
              <a:rPr lang="es-ES_tradnl"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200" dirty="0">
              <a:solidFill>
                <a:srgbClr val="0000CC"/>
              </a:solidFill>
              <a:effectLst>
                <a:outerShdw blurRad="38100" dist="38100" dir="2700000" algn="tl">
                  <a:srgbClr val="000000">
                    <a:alpha val="43137"/>
                  </a:srgbClr>
                </a:outerShdw>
              </a:effectLst>
            </a:endParaRPr>
          </a:p>
        </p:txBody>
      </p:sp>
      <p:graphicFrame>
        <p:nvGraphicFramePr>
          <p:cNvPr id="6" name="Object 1"/>
          <p:cNvGraphicFramePr/>
          <p:nvPr>
            <p:extLst>
              <p:ext uri="{D42A27DB-BD31-4B8C-83A1-F6EECF244321}">
                <p14:modId xmlns:p14="http://schemas.microsoft.com/office/powerpoint/2010/main" val="3425842147"/>
              </p:ext>
            </p:extLst>
          </p:nvPr>
        </p:nvGraphicFramePr>
        <p:xfrm>
          <a:off x="1714500" y="1680754"/>
          <a:ext cx="5715000" cy="360534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p:cNvSpPr/>
          <p:nvPr/>
        </p:nvSpPr>
        <p:spPr>
          <a:xfrm>
            <a:off x="304800" y="4838692"/>
            <a:ext cx="8534400" cy="338554"/>
          </a:xfrm>
          <a:prstGeom prst="rect">
            <a:avLst/>
          </a:prstGeom>
        </p:spPr>
        <p:txBody>
          <a:bodyPr wrap="square">
            <a:spAutoFit/>
          </a:bodyPr>
          <a:lstStyle/>
          <a:p>
            <a:pPr algn="ctr"/>
            <a:r>
              <a:rPr lang="es-MX" sz="1600" b="1" dirty="0">
                <a:solidFill>
                  <a:srgbClr val="006600"/>
                </a:solidFill>
                <a:effectLst>
                  <a:outerShdw blurRad="38100" dist="38100" dir="2700000" algn="tl">
                    <a:srgbClr val="000000">
                      <a:alpha val="43137"/>
                    </a:srgbClr>
                  </a:outerShdw>
                </a:effectLst>
                <a:cs typeface="Times New Roman" pitchFamily="18" charset="0"/>
              </a:rPr>
              <a:t>“</a:t>
            </a:r>
            <a:r>
              <a:rPr lang="es-MX" sz="1600" dirty="0">
                <a:solidFill>
                  <a:srgbClr val="006600"/>
                </a:solidFill>
                <a:effectLst>
                  <a:outerShdw blurRad="38100" dist="38100" dir="2700000" algn="tl">
                    <a:srgbClr val="000000">
                      <a:alpha val="43137"/>
                    </a:srgbClr>
                  </a:outerShdw>
                </a:effectLst>
                <a:cs typeface="Times New Roman" pitchFamily="18" charset="0"/>
              </a:rPr>
              <a:t>La </a:t>
            </a:r>
            <a:r>
              <a:rPr lang="es-MX" sz="1600" b="1" dirty="0">
                <a:solidFill>
                  <a:srgbClr val="006600"/>
                </a:solidFill>
                <a:effectLst>
                  <a:outerShdw blurRad="38100" dist="38100" dir="2700000" algn="tl">
                    <a:srgbClr val="000000">
                      <a:alpha val="43137"/>
                    </a:srgbClr>
                  </a:outerShdw>
                </a:effectLst>
                <a:cs typeface="Times New Roman" pitchFamily="18" charset="0"/>
              </a:rPr>
              <a:t>manera de hablar</a:t>
            </a:r>
            <a:r>
              <a:rPr lang="es-MX" sz="1600" dirty="0">
                <a:solidFill>
                  <a:srgbClr val="006600"/>
                </a:solidFill>
                <a:effectLst>
                  <a:outerShdw blurRad="38100" dist="38100" dir="2700000" algn="tl">
                    <a:srgbClr val="000000">
                      <a:alpha val="43137"/>
                    </a:srgbClr>
                  </a:outerShdw>
                </a:effectLst>
                <a:cs typeface="Times New Roman" pitchFamily="18" charset="0"/>
              </a:rPr>
              <a:t> de los </a:t>
            </a:r>
            <a:r>
              <a:rPr lang="es-MX" sz="1600" i="1" dirty="0">
                <a:solidFill>
                  <a:srgbClr val="006600"/>
                </a:solidFill>
                <a:effectLst>
                  <a:outerShdw blurRad="38100" dist="38100" dir="2700000" algn="tl">
                    <a:srgbClr val="000000">
                      <a:alpha val="43137"/>
                    </a:srgbClr>
                  </a:outerShdw>
                </a:effectLst>
                <a:cs typeface="Times New Roman" pitchFamily="18" charset="0"/>
              </a:rPr>
              <a:t>dominicanos</a:t>
            </a:r>
            <a:r>
              <a:rPr lang="es-MX" sz="1600" dirty="0">
                <a:solidFill>
                  <a:srgbClr val="006600"/>
                </a:solidFill>
                <a:effectLst>
                  <a:outerShdw blurRad="38100" dist="38100" dir="2700000" algn="tl">
                    <a:srgbClr val="000000">
                      <a:alpha val="43137"/>
                    </a:srgbClr>
                  </a:outerShdw>
                </a:effectLst>
                <a:cs typeface="Times New Roman" pitchFamily="18" charset="0"/>
              </a:rPr>
              <a:t> es diferente a la de los </a:t>
            </a:r>
            <a:r>
              <a:rPr lang="es-MX" sz="1600" i="1" dirty="0">
                <a:solidFill>
                  <a:srgbClr val="006600"/>
                </a:solidFill>
                <a:effectLst>
                  <a:outerShdw blurRad="38100" dist="38100" dir="2700000" algn="tl">
                    <a:srgbClr val="000000">
                      <a:alpha val="43137"/>
                    </a:srgbClr>
                  </a:outerShdw>
                </a:effectLst>
                <a:cs typeface="Times New Roman" pitchFamily="18" charset="0"/>
              </a:rPr>
              <a:t>cubanos</a:t>
            </a:r>
            <a:r>
              <a:rPr lang="es-MX" sz="1600" dirty="0">
                <a:solidFill>
                  <a:srgbClr val="006600"/>
                </a:solidFill>
                <a:effectLst>
                  <a:outerShdw blurRad="38100" dist="38100" dir="2700000" algn="tl">
                    <a:srgbClr val="000000">
                      <a:alpha val="43137"/>
                    </a:srgbClr>
                  </a:outerShdw>
                </a:effectLst>
                <a:cs typeface="Times New Roman" pitchFamily="18" charset="0"/>
              </a:rPr>
              <a:t> y de los </a:t>
            </a:r>
            <a:r>
              <a:rPr lang="es-MX" sz="1600" i="1" dirty="0">
                <a:solidFill>
                  <a:srgbClr val="006600"/>
                </a:solidFill>
                <a:effectLst>
                  <a:outerShdw blurRad="38100" dist="38100" dir="2700000" algn="tl">
                    <a:srgbClr val="000000">
                      <a:alpha val="43137"/>
                    </a:srgbClr>
                  </a:outerShdw>
                </a:effectLst>
                <a:cs typeface="Times New Roman" pitchFamily="18" charset="0"/>
              </a:rPr>
              <a:t>puertorriqueños</a:t>
            </a:r>
            <a:r>
              <a:rPr lang="es-MX" sz="1600" dirty="0">
                <a:solidFill>
                  <a:srgbClr val="006600"/>
                </a:solidFill>
                <a:effectLst>
                  <a:outerShdw blurRad="38100" dist="38100" dir="2700000" algn="tl">
                    <a:srgbClr val="000000">
                      <a:alpha val="43137"/>
                    </a:srgbClr>
                  </a:outerShdw>
                </a:effectLst>
                <a:cs typeface="Times New Roman" pitchFamily="18" charset="0"/>
              </a:rPr>
              <a:t>.</a:t>
            </a:r>
            <a:r>
              <a:rPr lang="es-MX" sz="1600" b="1" dirty="0">
                <a:solidFill>
                  <a:srgbClr val="006600"/>
                </a:solidFill>
                <a:effectLst>
                  <a:outerShdw blurRad="38100" dist="38100" dir="2700000" algn="tl">
                    <a:srgbClr val="000000">
                      <a:alpha val="43137"/>
                    </a:srgbClr>
                  </a:outerShdw>
                </a:effectLst>
                <a:cs typeface="Times New Roman" pitchFamily="18" charset="0"/>
              </a:rPr>
              <a:t>”</a:t>
            </a:r>
            <a:endParaRPr lang="en-US" sz="1600" b="1" dirty="0">
              <a:solidFill>
                <a:srgbClr val="006600"/>
              </a:solidFill>
              <a:effectLst>
                <a:outerShdw blurRad="38100" dist="38100" dir="2700000" algn="tl">
                  <a:srgbClr val="000000">
                    <a:alpha val="43137"/>
                  </a:srgbClr>
                </a:outerShdw>
              </a:effectLst>
              <a:cs typeface="Times New Roman" pitchFamily="18" charset="0"/>
            </a:endParaRPr>
          </a:p>
        </p:txBody>
      </p:sp>
      <p:sp>
        <p:nvSpPr>
          <p:cNvPr id="2" name="Rectangle 1">
            <a:extLst>
              <a:ext uri="{FF2B5EF4-FFF2-40B4-BE49-F238E27FC236}">
                <a16:creationId xmlns:a16="http://schemas.microsoft.com/office/drawing/2014/main" id="{F8562531-1380-4DDE-A020-23FEA4C563D1}"/>
              </a:ext>
            </a:extLst>
          </p:cNvPr>
          <p:cNvSpPr/>
          <p:nvPr/>
        </p:nvSpPr>
        <p:spPr>
          <a:xfrm>
            <a:off x="2101612" y="337344"/>
            <a:ext cx="4940776" cy="461665"/>
          </a:xfrm>
          <a:prstGeom prst="rect">
            <a:avLst/>
          </a:prstGeom>
        </p:spPr>
        <p:txBody>
          <a:bodyPr wrap="none">
            <a:spAutoFit/>
          </a:bodyPr>
          <a:lstStyle/>
          <a:p>
            <a:r>
              <a:rPr lang="es-ES_tradnl" sz="2400" dirty="0">
                <a:solidFill>
                  <a:srgbClr val="0000CC"/>
                </a:solidFill>
                <a:effectLst>
                  <a:outerShdw blurRad="38100" dist="38100" dir="2700000" algn="tl">
                    <a:srgbClr val="000000">
                      <a:alpha val="43137"/>
                    </a:srgbClr>
                  </a:outerShdw>
                </a:effectLst>
                <a:cs typeface="Times New Roman" pitchFamily="18" charset="0"/>
              </a:rPr>
              <a:t>Resultados de una encuesta de opinión</a:t>
            </a:r>
            <a:endParaRPr lang="es-ES" sz="2400" dirty="0"/>
          </a:p>
        </p:txBody>
      </p:sp>
    </p:spTree>
    <p:extLst>
      <p:ext uri="{BB962C8B-B14F-4D97-AF65-F5344CB8AC3E}">
        <p14:creationId xmlns:p14="http://schemas.microsoft.com/office/powerpoint/2010/main" val="3774627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barn(inVertical)">
                                      <p:cBhvr>
                                        <p:cTn id="22" dur="1000"/>
                                        <p:tgtEl>
                                          <p:spTgt spid="6">
                                            <p:graphicEl>
                                              <a:chart seriesIdx="-3" categoryIdx="-3" bldStep="gridLegend"/>
                                            </p:graphicEl>
                                          </p:spTgt>
                                        </p:tgtEl>
                                      </p:cBhvr>
                                    </p:animEffect>
                                  </p:childTnLst>
                                </p:cTn>
                              </p:par>
                            </p:childTnLst>
                          </p:cTn>
                        </p:par>
                        <p:par>
                          <p:cTn id="23" fill="hold">
                            <p:stCondLst>
                              <p:cond delay="2500"/>
                            </p:stCondLst>
                            <p:childTnLst>
                              <p:par>
                                <p:cTn id="24" presetID="16" presetClass="entr" presetSubtype="21" fill="hold" grpId="0" nodeType="afterEffect">
                                  <p:stCondLst>
                                    <p:cond delay="0"/>
                                  </p:stCondLst>
                                  <p:childTnLst>
                                    <p:set>
                                      <p:cBhvr>
                                        <p:cTn id="25"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barn(inVertical)">
                                      <p:cBhvr>
                                        <p:cTn id="26" dur="500"/>
                                        <p:tgtEl>
                                          <p:spTgt spid="6">
                                            <p:graphicEl>
                                              <a:chart seriesIdx="-4" categoryIdx="0" bldStep="category"/>
                                            </p:graphicEl>
                                          </p:spTgt>
                                        </p:tgtEl>
                                      </p:cBhvr>
                                    </p:animEffect>
                                  </p:childTnLst>
                                </p:cTn>
                              </p:par>
                            </p:childTnLst>
                          </p:cTn>
                        </p:par>
                        <p:par>
                          <p:cTn id="27" fill="hold">
                            <p:stCondLst>
                              <p:cond delay="3000"/>
                            </p:stCondLst>
                            <p:childTnLst>
                              <p:par>
                                <p:cTn id="28" presetID="16" presetClass="entr" presetSubtype="21" fill="hold" grpId="0" nodeType="afterEffect">
                                  <p:stCondLst>
                                    <p:cond delay="0"/>
                                  </p:stCondLst>
                                  <p:childTnLst>
                                    <p:set>
                                      <p:cBhvr>
                                        <p:cTn id="29"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barn(inVertical)">
                                      <p:cBhvr>
                                        <p:cTn id="30" dur="500"/>
                                        <p:tgtEl>
                                          <p:spTgt spid="6">
                                            <p:graphicEl>
                                              <a:chart seriesIdx="-4" categoryIdx="1" bldStep="category"/>
                                            </p:graphicEl>
                                          </p:spTgt>
                                        </p:tgtEl>
                                      </p:cBhvr>
                                    </p:animEffect>
                                  </p:childTnLst>
                                </p:cTn>
                              </p:par>
                            </p:childTnLst>
                          </p:cTn>
                        </p:par>
                        <p:par>
                          <p:cTn id="31" fill="hold">
                            <p:stCondLst>
                              <p:cond delay="3500"/>
                            </p:stCondLst>
                            <p:childTnLst>
                              <p:par>
                                <p:cTn id="32" presetID="16" presetClass="entr" presetSubtype="21" fill="hold" grpId="0" nodeType="afterEffect">
                                  <p:stCondLst>
                                    <p:cond delay="0"/>
                                  </p:stCondLst>
                                  <p:childTnLst>
                                    <p:set>
                                      <p:cBhvr>
                                        <p:cTn id="33"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barn(inVertical)">
                                      <p:cBhvr>
                                        <p:cTn id="34" dur="500"/>
                                        <p:tgtEl>
                                          <p:spTgt spid="6">
                                            <p:graphicEl>
                                              <a:chart seriesIdx="-4" categoryIdx="2" bldStep="category"/>
                                            </p:graphicEl>
                                          </p:spTgt>
                                        </p:tgtEl>
                                      </p:cBhvr>
                                    </p:animEffect>
                                  </p:childTnLst>
                                </p:cTn>
                              </p:par>
                            </p:childTnLst>
                          </p:cTn>
                        </p:par>
                        <p:par>
                          <p:cTn id="35" fill="hold">
                            <p:stCondLst>
                              <p:cond delay="4000"/>
                            </p:stCondLst>
                            <p:childTnLst>
                              <p:par>
                                <p:cTn id="36" presetID="16" presetClass="entr" presetSubtype="21" fill="hold" grpId="0" nodeType="afterEffect">
                                  <p:stCondLst>
                                    <p:cond delay="0"/>
                                  </p:stCondLst>
                                  <p:childTnLst>
                                    <p:set>
                                      <p:cBhvr>
                                        <p:cTn id="37"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barn(inVertical)">
                                      <p:cBhvr>
                                        <p:cTn id="38" dur="500"/>
                                        <p:tgtEl>
                                          <p:spTgt spid="6">
                                            <p:graphicEl>
                                              <a:chart seriesIdx="-4" categoryIdx="3" bldStep="category"/>
                                            </p:graphicEl>
                                          </p:spTgt>
                                        </p:tgtEl>
                                      </p:cBhvr>
                                    </p:animEffect>
                                  </p:childTnLst>
                                </p:cTn>
                              </p:par>
                            </p:childTnLst>
                          </p:cTn>
                        </p:par>
                        <p:par>
                          <p:cTn id="39" fill="hold">
                            <p:stCondLst>
                              <p:cond delay="4500"/>
                            </p:stCondLst>
                            <p:childTnLst>
                              <p:par>
                                <p:cTn id="40" presetID="16" presetClass="entr" presetSubtype="21" fill="hold" grpId="0" nodeType="afterEffect">
                                  <p:stCondLst>
                                    <p:cond delay="0"/>
                                  </p:stCondLst>
                                  <p:childTnLst>
                                    <p:set>
                                      <p:cBhvr>
                                        <p:cTn id="41"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barn(inVertical)">
                                      <p:cBhvr>
                                        <p:cTn id="42" dur="500"/>
                                        <p:tgtEl>
                                          <p:spTgt spid="6">
                                            <p:graphicEl>
                                              <a:chart seriesIdx="-4" categoryIdx="4"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animEffect transition="in" filter="barn(inVertical)">
                                      <p:cBhvr>
                                        <p:cTn id="47" dur="500"/>
                                        <p:tgtEl>
                                          <p:spTgt spid="3">
                                            <p:txEl>
                                              <p:pRg st="14" end="14"/>
                                            </p:txEl>
                                          </p:spTgt>
                                        </p:tgtEl>
                                      </p:cBhvr>
                                    </p:animEffect>
                                  </p:childTnLst>
                                </p:cTn>
                              </p:par>
                            </p:childTnLst>
                          </p:cTn>
                        </p:par>
                        <p:par>
                          <p:cTn id="48" fill="hold">
                            <p:stCondLst>
                              <p:cond delay="500"/>
                            </p:stCondLst>
                            <p:childTnLst>
                              <p:par>
                                <p:cTn id="49" presetID="16" presetClass="entr" presetSubtype="21" fill="hold" nodeType="afterEffect">
                                  <p:stCondLst>
                                    <p:cond delay="0"/>
                                  </p:stCondLst>
                                  <p:childTnLst>
                                    <p:set>
                                      <p:cBhvr>
                                        <p:cTn id="50" dur="1" fill="hold">
                                          <p:stCondLst>
                                            <p:cond delay="0"/>
                                          </p:stCondLst>
                                        </p:cTn>
                                        <p:tgtEl>
                                          <p:spTgt spid="3">
                                            <p:txEl>
                                              <p:pRg st="15" end="15"/>
                                            </p:txEl>
                                          </p:spTgt>
                                        </p:tgtEl>
                                        <p:attrNameLst>
                                          <p:attrName>style.visibility</p:attrName>
                                        </p:attrNameLst>
                                      </p:cBhvr>
                                      <p:to>
                                        <p:strVal val="visible"/>
                                      </p:to>
                                    </p:set>
                                    <p:animEffect transition="in" filter="barn(inVertical)">
                                      <p:cBhvr>
                                        <p:cTn id="51"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Graphic spid="6" grpId="0" uiExpand="1">
        <p:bldSub>
          <a:bldChart bld="category"/>
        </p:bldSub>
      </p:bldGraphic>
      <p:bldP spid="8"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8686800" cy="5791199"/>
          </a:xfrm>
          <a:ln w="19050">
            <a:solidFill>
              <a:srgbClr val="3604EE"/>
            </a:solidFill>
          </a:ln>
        </p:spPr>
        <p:txBody>
          <a:bodyPr>
            <a:normAutofit/>
          </a:bodyPr>
          <a:lstStyle/>
          <a:p>
            <a:pPr marL="0" indent="0" algn="ctr">
              <a:lnSpc>
                <a:spcPts val="1500"/>
              </a:lnSpc>
              <a:spcBef>
                <a:spcPts val="0"/>
              </a:spcBef>
              <a:buNone/>
            </a:pPr>
            <a:r>
              <a:rPr lang="es-ES_tradnl" sz="16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Países que los dominicanos perciben como diferentes lingüísticamente: </a:t>
            </a:r>
          </a:p>
          <a:p>
            <a:pPr marL="0" indent="0">
              <a:lnSpc>
                <a:spcPts val="800"/>
              </a:lnSpc>
              <a:spcBef>
                <a:spcPts val="600"/>
              </a:spcBef>
              <a:buNone/>
            </a:pPr>
            <a:endParaRPr lang="es-ES_tradnl" sz="14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F8562531-1380-4DDE-A020-23FEA4C563D1}"/>
              </a:ext>
            </a:extLst>
          </p:cNvPr>
          <p:cNvSpPr/>
          <p:nvPr/>
        </p:nvSpPr>
        <p:spPr>
          <a:xfrm>
            <a:off x="685799" y="216332"/>
            <a:ext cx="7772400" cy="615553"/>
          </a:xfrm>
          <a:prstGeom prst="rect">
            <a:avLst/>
          </a:prstGeom>
        </p:spPr>
        <p:txBody>
          <a:bodyPr wrap="square">
            <a:spAutoFit/>
          </a:bodyPr>
          <a:lstStyle/>
          <a:p>
            <a:pPr algn="ctr"/>
            <a:r>
              <a:rPr lang="es-ES" sz="2000" i="1" dirty="0">
                <a:solidFill>
                  <a:srgbClr val="0000CC"/>
                </a:solidFill>
                <a:effectLst>
                  <a:outerShdw blurRad="38100" dist="38100" dir="2700000" algn="tl">
                    <a:srgbClr val="000000">
                      <a:alpha val="43137"/>
                    </a:srgbClr>
                  </a:outerShdw>
                </a:effectLst>
                <a:cs typeface="Times New Roman" pitchFamily="18" charset="0"/>
              </a:rPr>
              <a:t>Actitudes lingüísticas en el Caribe insular hispánico</a:t>
            </a:r>
          </a:p>
          <a:p>
            <a:pPr algn="ctr"/>
            <a:r>
              <a:rPr lang="es-ES_tradnl" sz="1400" dirty="0">
                <a:solidFill>
                  <a:srgbClr val="0000CC"/>
                </a:solidFill>
                <a:effectLst>
                  <a:outerShdw blurRad="38100" dist="38100" dir="2700000" algn="tl">
                    <a:srgbClr val="000000">
                      <a:alpha val="43137"/>
                    </a:srgbClr>
                  </a:outerShdw>
                </a:effectLst>
                <a:cs typeface="Times New Roman" pitchFamily="18" charset="0"/>
              </a:rPr>
              <a:t>(Roxana Sobrino Triana / </a:t>
            </a:r>
            <a:r>
              <a:rPr lang="es-ES_tradnl" sz="1400" b="1" u="sng" dirty="0">
                <a:solidFill>
                  <a:srgbClr val="0000CC"/>
                </a:solidFill>
                <a:effectLst>
                  <a:outerShdw blurRad="38100" dist="38100" dir="2700000" algn="tl">
                    <a:srgbClr val="000000">
                      <a:alpha val="43137"/>
                    </a:srgbClr>
                  </a:outerShdw>
                </a:effectLst>
                <a:cs typeface="Times New Roman" pitchFamily="18" charset="0"/>
              </a:rPr>
              <a:t>Tesis de Doctorado</a:t>
            </a:r>
            <a:r>
              <a:rPr lang="es-ES_tradnl" sz="1400" b="1" dirty="0">
                <a:solidFill>
                  <a:srgbClr val="0000CC"/>
                </a:solidFill>
                <a:effectLst>
                  <a:outerShdw blurRad="38100" dist="38100" dir="2700000" algn="tl">
                    <a:srgbClr val="000000">
                      <a:alpha val="43137"/>
                    </a:srgbClr>
                  </a:outerShdw>
                </a:effectLst>
                <a:cs typeface="Times New Roman" pitchFamily="18" charset="0"/>
              </a:rPr>
              <a:t>,</a:t>
            </a:r>
            <a:r>
              <a:rPr lang="es-ES_tradnl" sz="1400" dirty="0">
                <a:solidFill>
                  <a:srgbClr val="0000CC"/>
                </a:solidFill>
                <a:effectLst>
                  <a:outerShdw blurRad="38100" dist="38100" dir="2700000" algn="tl">
                    <a:srgbClr val="000000">
                      <a:alpha val="43137"/>
                    </a:srgbClr>
                  </a:outerShdw>
                </a:effectLst>
                <a:cs typeface="Times New Roman" pitchFamily="18" charset="0"/>
              </a:rPr>
              <a:t> 2017, Universidad de Bergen, Noruega)</a:t>
            </a:r>
          </a:p>
        </p:txBody>
      </p:sp>
      <p:pic>
        <p:nvPicPr>
          <p:cNvPr id="4" name="Picture 3">
            <a:extLst>
              <a:ext uri="{FF2B5EF4-FFF2-40B4-BE49-F238E27FC236}">
                <a16:creationId xmlns:a16="http://schemas.microsoft.com/office/drawing/2014/main" id="{7D71C17B-0116-4C95-90E9-208F76727777}"/>
              </a:ext>
            </a:extLst>
          </p:cNvPr>
          <p:cNvPicPr>
            <a:picLocks noChangeAspect="1"/>
          </p:cNvPicPr>
          <p:nvPr/>
        </p:nvPicPr>
        <p:blipFill>
          <a:blip r:embed="rId2"/>
          <a:stretch>
            <a:fillRect/>
          </a:stretch>
        </p:blipFill>
        <p:spPr>
          <a:xfrm>
            <a:off x="2138547" y="1196136"/>
            <a:ext cx="4866905" cy="5449195"/>
          </a:xfrm>
          <a:prstGeom prst="rect">
            <a:avLst/>
          </a:prstGeom>
        </p:spPr>
      </p:pic>
      <p:sp>
        <p:nvSpPr>
          <p:cNvPr id="5" name="Rectangle: Rounded Corners 4">
            <a:extLst>
              <a:ext uri="{FF2B5EF4-FFF2-40B4-BE49-F238E27FC236}">
                <a16:creationId xmlns:a16="http://schemas.microsoft.com/office/drawing/2014/main" id="{FF5143E0-B782-4850-BF08-5FC701627E70}"/>
              </a:ext>
            </a:extLst>
          </p:cNvPr>
          <p:cNvSpPr/>
          <p:nvPr/>
        </p:nvSpPr>
        <p:spPr>
          <a:xfrm>
            <a:off x="5548518" y="3995761"/>
            <a:ext cx="1446048" cy="11519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Rounded Corners 5">
            <a:extLst>
              <a:ext uri="{FF2B5EF4-FFF2-40B4-BE49-F238E27FC236}">
                <a16:creationId xmlns:a16="http://schemas.microsoft.com/office/drawing/2014/main" id="{EEEBB95D-711F-4114-AF67-AD06DE7B6524}"/>
              </a:ext>
            </a:extLst>
          </p:cNvPr>
          <p:cNvSpPr/>
          <p:nvPr/>
        </p:nvSpPr>
        <p:spPr>
          <a:xfrm>
            <a:off x="5546341" y="4533002"/>
            <a:ext cx="1446048" cy="115198"/>
          </a:xfrm>
          <a:prstGeom prst="round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extBox 7">
            <a:extLst>
              <a:ext uri="{FF2B5EF4-FFF2-40B4-BE49-F238E27FC236}">
                <a16:creationId xmlns:a16="http://schemas.microsoft.com/office/drawing/2014/main" id="{04C76475-7671-4364-B902-95BB7354259C}"/>
              </a:ext>
            </a:extLst>
          </p:cNvPr>
          <p:cNvSpPr txBox="1"/>
          <p:nvPr/>
        </p:nvSpPr>
        <p:spPr>
          <a:xfrm>
            <a:off x="251097" y="4133240"/>
            <a:ext cx="3466468" cy="1754326"/>
          </a:xfrm>
          <a:prstGeom prst="rect">
            <a:avLst/>
          </a:prstGeom>
          <a:noFill/>
          <a:ln w="19050">
            <a:solidFill>
              <a:srgbClr val="0000CC"/>
            </a:solidFill>
            <a:prstDash val="dash"/>
          </a:ln>
        </p:spPr>
        <p:txBody>
          <a:bodyPr wrap="square">
            <a:spAutoFit/>
          </a:bodyPr>
          <a:lstStyle/>
          <a:p>
            <a:pPr algn="ctr">
              <a:spcAft>
                <a:spcPts val="400"/>
              </a:spcAft>
            </a:pPr>
            <a:r>
              <a:rPr lang="es-ES" dirty="0">
                <a:solidFill>
                  <a:srgbClr val="0000CC"/>
                </a:solidFill>
                <a:effectLst>
                  <a:outerShdw blurRad="38100" dist="38100" dir="2700000" algn="tl">
                    <a:srgbClr val="000000">
                      <a:alpha val="43137"/>
                    </a:srgbClr>
                  </a:outerShdw>
                </a:effectLst>
              </a:rPr>
              <a:t>Un dato significativo, según los  resultados de esta investigación, es que </a:t>
            </a:r>
            <a:r>
              <a:rPr lang="es-ES" i="1" dirty="0">
                <a:solidFill>
                  <a:srgbClr val="0000CC"/>
                </a:solidFill>
                <a:effectLst>
                  <a:outerShdw blurRad="38100" dist="38100" dir="2700000" algn="tl">
                    <a:srgbClr val="000000">
                      <a:alpha val="43137"/>
                    </a:srgbClr>
                  </a:outerShdw>
                </a:effectLst>
              </a:rPr>
              <a:t>Puerto Rico </a:t>
            </a:r>
            <a:r>
              <a:rPr lang="es-ES" dirty="0">
                <a:solidFill>
                  <a:srgbClr val="0000CC"/>
                </a:solidFill>
                <a:effectLst>
                  <a:outerShdw blurRad="38100" dist="38100" dir="2700000" algn="tl">
                    <a:srgbClr val="000000">
                      <a:alpha val="43137"/>
                    </a:srgbClr>
                  </a:outerShdw>
                </a:effectLst>
              </a:rPr>
              <a:t>y </a:t>
            </a:r>
            <a:r>
              <a:rPr lang="es-ES" i="1" dirty="0">
                <a:solidFill>
                  <a:srgbClr val="0000CC"/>
                </a:solidFill>
                <a:effectLst>
                  <a:outerShdw blurRad="38100" dist="38100" dir="2700000" algn="tl">
                    <a:srgbClr val="000000">
                      <a:alpha val="43137"/>
                    </a:srgbClr>
                  </a:outerShdw>
                </a:effectLst>
              </a:rPr>
              <a:t>Cuba</a:t>
            </a:r>
            <a:r>
              <a:rPr lang="es-ES" dirty="0">
                <a:solidFill>
                  <a:srgbClr val="0000CC"/>
                </a:solidFill>
                <a:effectLst>
                  <a:outerShdw blurRad="38100" dist="38100" dir="2700000" algn="tl">
                    <a:srgbClr val="000000">
                      <a:alpha val="43137"/>
                    </a:srgbClr>
                  </a:outerShdw>
                </a:effectLst>
              </a:rPr>
              <a:t> están entre los primeros 6 países que los dominicanos consideran lingüísticamente distintos al suyo.</a:t>
            </a:r>
          </a:p>
        </p:txBody>
      </p:sp>
    </p:spTree>
    <p:extLst>
      <p:ext uri="{BB962C8B-B14F-4D97-AF65-F5344CB8AC3E}">
        <p14:creationId xmlns:p14="http://schemas.microsoft.com/office/powerpoint/2010/main" val="366118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1000"/>
                                        <p:tgtEl>
                                          <p:spTgt spid="3">
                                            <p:txEl>
                                              <p:pRg st="0" end="0"/>
                                            </p:txEl>
                                          </p:spTgt>
                                        </p:tgtEl>
                                      </p:cBhvr>
                                    </p:animEffect>
                                  </p:childTnLst>
                                </p:cTn>
                              </p:par>
                            </p:childTnLst>
                          </p:cTn>
                        </p:par>
                        <p:par>
                          <p:cTn id="16" fill="hold">
                            <p:stCondLst>
                              <p:cond delay="20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1000"/>
                                        <p:tgtEl>
                                          <p:spTgt spid="4"/>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par>
                          <p:cTn id="24" fill="hold">
                            <p:stCondLst>
                              <p:cond delay="3500"/>
                            </p:stCondLst>
                            <p:childTnLst>
                              <p:par>
                                <p:cTn id="25" presetID="16" presetClass="entr" presetSubtype="21"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P spid="5" grpId="0" animBg="1"/>
      <p:bldP spid="6"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83675"/>
            <a:ext cx="8839200" cy="5645725"/>
          </a:xfrm>
          <a:ln w="19050">
            <a:solidFill>
              <a:srgbClr val="3604EE"/>
            </a:solidFill>
          </a:ln>
        </p:spPr>
        <p:txBody>
          <a:bodyPr>
            <a:normAutofit/>
          </a:bodyPr>
          <a:lstStyle/>
          <a:p>
            <a:pPr marL="0" indent="0">
              <a:lnSpc>
                <a:spcPts val="800"/>
              </a:lnSpc>
              <a:spcBef>
                <a:spcPts val="0"/>
              </a:spcBef>
              <a:buNone/>
            </a:pPr>
            <a:endParaRPr lang="es-ES_tradnl" sz="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spcBef>
                <a:spcPts val="0"/>
              </a:spcBef>
              <a:buNone/>
            </a:pP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¿Cómo tomaría usted (</a:t>
            </a:r>
            <a:r>
              <a:rPr lang="es-ES" sz="1400" i="1" u="sng"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cubano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que lo confundieran por su forma de hablar con un </a:t>
            </a:r>
            <a:r>
              <a:rPr lang="es-ES" sz="14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puertorriqueño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o un </a:t>
            </a:r>
            <a:r>
              <a:rPr lang="es-ES" sz="14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dominicano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p>
          <a:p>
            <a:pPr marL="0" indent="0">
              <a:spcBef>
                <a:spcPts val="600"/>
              </a:spcBef>
              <a:buNone/>
            </a:pPr>
            <a:endParaRPr lang="es-ES_tradnl" sz="16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5EA43676-B70B-4F5D-B25B-2ED562E250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531" y="1524000"/>
            <a:ext cx="8516937" cy="5012571"/>
          </a:xfrm>
          <a:prstGeom prst="rect">
            <a:avLst/>
          </a:prstGeom>
          <a:solidFill>
            <a:schemeClr val="bg1"/>
          </a:solidFill>
        </p:spPr>
      </p:pic>
      <p:sp>
        <p:nvSpPr>
          <p:cNvPr id="9" name="Rectangle 8">
            <a:extLst>
              <a:ext uri="{FF2B5EF4-FFF2-40B4-BE49-F238E27FC236}">
                <a16:creationId xmlns:a16="http://schemas.microsoft.com/office/drawing/2014/main" id="{E6856A88-BC1B-4913-9B0C-F5ED35C27D6E}"/>
              </a:ext>
            </a:extLst>
          </p:cNvPr>
          <p:cNvSpPr/>
          <p:nvPr/>
        </p:nvSpPr>
        <p:spPr>
          <a:xfrm>
            <a:off x="685799" y="284600"/>
            <a:ext cx="7772400" cy="584775"/>
          </a:xfrm>
          <a:prstGeom prst="rect">
            <a:avLst/>
          </a:prstGeom>
        </p:spPr>
        <p:txBody>
          <a:bodyPr wrap="square">
            <a:spAutoFit/>
          </a:bodyPr>
          <a:lstStyle/>
          <a:p>
            <a:pPr algn="ctr"/>
            <a:r>
              <a:rPr lang="es-ES" i="1" dirty="0">
                <a:solidFill>
                  <a:srgbClr val="0000CC"/>
                </a:solidFill>
                <a:effectLst>
                  <a:outerShdw blurRad="38100" dist="38100" dir="2700000" algn="tl">
                    <a:srgbClr val="000000">
                      <a:alpha val="43137"/>
                    </a:srgbClr>
                  </a:outerShdw>
                </a:effectLst>
                <a:cs typeface="Times New Roman" pitchFamily="18" charset="0"/>
              </a:rPr>
              <a:t>Actitudes lingüísticas en el Caribe insular hispánico</a:t>
            </a:r>
          </a:p>
          <a:p>
            <a:pPr algn="ctr"/>
            <a:r>
              <a:rPr lang="es-ES_tradnl" sz="1400" dirty="0">
                <a:solidFill>
                  <a:srgbClr val="0000CC"/>
                </a:solidFill>
                <a:effectLst>
                  <a:outerShdw blurRad="38100" dist="38100" dir="2700000" algn="tl">
                    <a:srgbClr val="000000">
                      <a:alpha val="43137"/>
                    </a:srgbClr>
                  </a:outerShdw>
                </a:effectLst>
                <a:cs typeface="Times New Roman" pitchFamily="18" charset="0"/>
              </a:rPr>
              <a:t>(Roxana Sobrino Triana / </a:t>
            </a:r>
            <a:r>
              <a:rPr lang="es-ES_tradnl" sz="1400" b="1" u="sng" dirty="0">
                <a:solidFill>
                  <a:srgbClr val="0000CC"/>
                </a:solidFill>
                <a:effectLst>
                  <a:outerShdw blurRad="38100" dist="38100" dir="2700000" algn="tl">
                    <a:srgbClr val="000000">
                      <a:alpha val="43137"/>
                    </a:srgbClr>
                  </a:outerShdw>
                </a:effectLst>
                <a:cs typeface="Times New Roman" pitchFamily="18" charset="0"/>
              </a:rPr>
              <a:t>Tesis de Doctorado</a:t>
            </a:r>
            <a:r>
              <a:rPr lang="es-ES_tradnl" sz="1400" dirty="0">
                <a:solidFill>
                  <a:srgbClr val="0000CC"/>
                </a:solidFill>
                <a:effectLst>
                  <a:outerShdw blurRad="38100" dist="38100" dir="2700000" algn="tl">
                    <a:srgbClr val="000000">
                      <a:alpha val="43137"/>
                    </a:srgbClr>
                  </a:outerShdw>
                </a:effectLst>
                <a:cs typeface="Times New Roman" pitchFamily="18" charset="0"/>
              </a:rPr>
              <a:t>, 2017, Universidad de Bergen, Noruega)</a:t>
            </a:r>
          </a:p>
        </p:txBody>
      </p:sp>
      <p:sp>
        <p:nvSpPr>
          <p:cNvPr id="2" name="Rectangle: Rounded Corners 1">
            <a:extLst>
              <a:ext uri="{FF2B5EF4-FFF2-40B4-BE49-F238E27FC236}">
                <a16:creationId xmlns:a16="http://schemas.microsoft.com/office/drawing/2014/main" id="{34FF2506-7E83-4492-9498-37FD1A5DED5A}"/>
              </a:ext>
            </a:extLst>
          </p:cNvPr>
          <p:cNvSpPr/>
          <p:nvPr/>
        </p:nvSpPr>
        <p:spPr>
          <a:xfrm>
            <a:off x="8229600" y="6125786"/>
            <a:ext cx="600868" cy="351214"/>
          </a:xfrm>
          <a:prstGeom prst="roundRect">
            <a:avLst/>
          </a:prstGeom>
          <a:noFill/>
          <a:ln>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angle 3">
            <a:extLst>
              <a:ext uri="{FF2B5EF4-FFF2-40B4-BE49-F238E27FC236}">
                <a16:creationId xmlns:a16="http://schemas.microsoft.com/office/drawing/2014/main" id="{C474FDE8-43A8-495F-881D-F1AB7921A8AC}"/>
              </a:ext>
            </a:extLst>
          </p:cNvPr>
          <p:cNvSpPr/>
          <p:nvPr/>
        </p:nvSpPr>
        <p:spPr>
          <a:xfrm>
            <a:off x="3764281" y="1752600"/>
            <a:ext cx="45719"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Oval 6">
            <a:extLst>
              <a:ext uri="{FF2B5EF4-FFF2-40B4-BE49-F238E27FC236}">
                <a16:creationId xmlns:a16="http://schemas.microsoft.com/office/drawing/2014/main" id="{D3DE1666-EFF3-4B76-9E66-DE6400FADD31}"/>
              </a:ext>
            </a:extLst>
          </p:cNvPr>
          <p:cNvSpPr/>
          <p:nvPr/>
        </p:nvSpPr>
        <p:spPr>
          <a:xfrm>
            <a:off x="3764281" y="4557563"/>
            <a:ext cx="792481" cy="377537"/>
          </a:xfrm>
          <a:prstGeom prst="ellipse">
            <a:avLst/>
          </a:prstGeom>
          <a:noFill/>
          <a:ln w="28575">
            <a:solidFill>
              <a:srgbClr val="9818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a:extLst>
              <a:ext uri="{FF2B5EF4-FFF2-40B4-BE49-F238E27FC236}">
                <a16:creationId xmlns:a16="http://schemas.microsoft.com/office/drawing/2014/main" id="{F6479C56-1787-497A-96BE-B39474E73451}"/>
              </a:ext>
            </a:extLst>
          </p:cNvPr>
          <p:cNvSpPr txBox="1"/>
          <p:nvPr/>
        </p:nvSpPr>
        <p:spPr>
          <a:xfrm>
            <a:off x="1295400" y="2743200"/>
            <a:ext cx="4251962" cy="1569660"/>
          </a:xfrm>
          <a:prstGeom prst="rect">
            <a:avLst/>
          </a:prstGeom>
          <a:solidFill>
            <a:schemeClr val="bg1">
              <a:lumMod val="95000"/>
            </a:schemeClr>
          </a:solidFill>
          <a:ln w="19050">
            <a:solidFill>
              <a:srgbClr val="0000CC"/>
            </a:solidFill>
            <a:prstDash val="dash"/>
          </a:ln>
        </p:spPr>
        <p:txBody>
          <a:bodyPr wrap="square">
            <a:spAutoFit/>
          </a:bodyPr>
          <a:lstStyle/>
          <a:p>
            <a:pPr algn="ctr">
              <a:spcAft>
                <a:spcPts val="400"/>
              </a:spcAft>
            </a:pPr>
            <a:r>
              <a:rPr lang="es-ES" sz="1600" dirty="0">
                <a:solidFill>
                  <a:srgbClr val="0000CC"/>
                </a:solidFill>
                <a:effectLst>
                  <a:outerShdw blurRad="38100" dist="38100" dir="2700000" algn="tl">
                    <a:srgbClr val="000000">
                      <a:alpha val="43137"/>
                    </a:srgbClr>
                  </a:outerShdw>
                </a:effectLst>
              </a:rPr>
              <a:t>Aunque las cifras no son notables, los cubanos que tienen una </a:t>
            </a:r>
            <a:r>
              <a:rPr lang="es-ES" sz="1600" b="1" dirty="0">
                <a:solidFill>
                  <a:srgbClr val="0000CC"/>
                </a:solidFill>
                <a:effectLst>
                  <a:outerShdw blurRad="38100" dist="38100" dir="2700000" algn="tl">
                    <a:srgbClr val="000000">
                      <a:alpha val="43137"/>
                    </a:srgbClr>
                  </a:outerShdw>
                </a:effectLst>
              </a:rPr>
              <a:t>imagen negativa </a:t>
            </a:r>
            <a:r>
              <a:rPr lang="es-ES" sz="1600" dirty="0">
                <a:solidFill>
                  <a:srgbClr val="0000CC"/>
                </a:solidFill>
                <a:effectLst>
                  <a:outerShdw blurRad="38100" dist="38100" dir="2700000" algn="tl">
                    <a:srgbClr val="000000">
                      <a:alpha val="43137"/>
                    </a:srgbClr>
                  </a:outerShdw>
                </a:effectLst>
              </a:rPr>
              <a:t>del español dominicano superan a los que opinan lo mismo del modo de hablar puertorriqueño. Y ocurre a la inversa con los que tienen una </a:t>
            </a:r>
            <a:r>
              <a:rPr lang="es-ES" sz="1600" b="1" dirty="0">
                <a:solidFill>
                  <a:srgbClr val="0000CC"/>
                </a:solidFill>
                <a:effectLst>
                  <a:outerShdw blurRad="38100" dist="38100" dir="2700000" algn="tl">
                    <a:srgbClr val="000000">
                      <a:alpha val="43137"/>
                    </a:srgbClr>
                  </a:outerShdw>
                </a:effectLst>
              </a:rPr>
              <a:t>actitud positiva </a:t>
            </a:r>
            <a:r>
              <a:rPr lang="es-ES" sz="1600" dirty="0">
                <a:solidFill>
                  <a:srgbClr val="0000CC"/>
                </a:solidFill>
                <a:effectLst>
                  <a:outerShdw blurRad="38100" dist="38100" dir="2700000" algn="tl">
                    <a:srgbClr val="000000">
                      <a:alpha val="43137"/>
                    </a:srgbClr>
                  </a:outerShdw>
                </a:effectLst>
              </a:rPr>
              <a:t>frente al habla de sus vecinos.</a:t>
            </a:r>
          </a:p>
        </p:txBody>
      </p:sp>
      <p:sp>
        <p:nvSpPr>
          <p:cNvPr id="11" name="Oval 10">
            <a:extLst>
              <a:ext uri="{FF2B5EF4-FFF2-40B4-BE49-F238E27FC236}">
                <a16:creationId xmlns:a16="http://schemas.microsoft.com/office/drawing/2014/main" id="{0D442327-F6D2-4FA4-A815-7BD496B2ECD6}"/>
              </a:ext>
            </a:extLst>
          </p:cNvPr>
          <p:cNvSpPr/>
          <p:nvPr/>
        </p:nvSpPr>
        <p:spPr>
          <a:xfrm>
            <a:off x="1752600" y="4643054"/>
            <a:ext cx="792481" cy="377537"/>
          </a:xfrm>
          <a:prstGeom prst="ellipse">
            <a:avLst/>
          </a:prstGeom>
          <a:noFill/>
          <a:ln w="28575">
            <a:solidFill>
              <a:srgbClr val="00AC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Oval 11">
            <a:extLst>
              <a:ext uri="{FF2B5EF4-FFF2-40B4-BE49-F238E27FC236}">
                <a16:creationId xmlns:a16="http://schemas.microsoft.com/office/drawing/2014/main" id="{A8FCF36F-03DF-4949-A894-085E7F517A95}"/>
              </a:ext>
            </a:extLst>
          </p:cNvPr>
          <p:cNvSpPr/>
          <p:nvPr/>
        </p:nvSpPr>
        <p:spPr>
          <a:xfrm>
            <a:off x="2474674" y="4451051"/>
            <a:ext cx="792481" cy="402134"/>
          </a:xfrm>
          <a:prstGeom prst="ellipse">
            <a:avLst/>
          </a:prstGeom>
          <a:noFill/>
          <a:ln w="28575">
            <a:solidFill>
              <a:srgbClr val="00AC4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Oval 12">
            <a:extLst>
              <a:ext uri="{FF2B5EF4-FFF2-40B4-BE49-F238E27FC236}">
                <a16:creationId xmlns:a16="http://schemas.microsoft.com/office/drawing/2014/main" id="{385C77F3-C02B-4A12-B5D3-1803C5E39529}"/>
              </a:ext>
            </a:extLst>
          </p:cNvPr>
          <p:cNvSpPr/>
          <p:nvPr/>
        </p:nvSpPr>
        <p:spPr>
          <a:xfrm>
            <a:off x="4486355" y="4711574"/>
            <a:ext cx="725726" cy="337826"/>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79913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8)">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37" fill="hold" nodeType="withEffect">
                                  <p:stCondLst>
                                    <p:cond delay="0"/>
                                  </p:stCondLst>
                                  <p:iterate type="wd">
                                    <p:tmPct val="10000"/>
                                  </p:iterate>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barn(outVertical)">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3"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heel(3)">
                                      <p:cBhvr>
                                        <p:cTn id="35" dur="1000"/>
                                        <p:tgtEl>
                                          <p:spTgt spid="7"/>
                                        </p:tgtEl>
                                      </p:cBhvr>
                                    </p:animEffect>
                                  </p:childTnLst>
                                </p:cTn>
                              </p:par>
                              <p:par>
                                <p:cTn id="36" presetID="21" presetClass="entr" presetSubtype="3"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heel(3)">
                                      <p:cBhvr>
                                        <p:cTn id="38" dur="1000"/>
                                        <p:tgtEl>
                                          <p:spTgt spid="13"/>
                                        </p:tgtEl>
                                      </p:cBhvr>
                                    </p:animEffect>
                                  </p:childTnLst>
                                </p:cTn>
                              </p:par>
                            </p:childTnLst>
                          </p:cTn>
                        </p:par>
                        <p:par>
                          <p:cTn id="39" fill="hold">
                            <p:stCondLst>
                              <p:cond delay="1000"/>
                            </p:stCondLst>
                            <p:childTnLst>
                              <p:par>
                                <p:cTn id="40" presetID="21" presetClass="entr" presetSubtype="3"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heel(3)">
                                      <p:cBhvr>
                                        <p:cTn id="42" dur="1000"/>
                                        <p:tgtEl>
                                          <p:spTgt spid="11"/>
                                        </p:tgtEl>
                                      </p:cBhvr>
                                    </p:animEffect>
                                  </p:childTnLst>
                                </p:cTn>
                              </p:par>
                              <p:par>
                                <p:cTn id="43" presetID="21" presetClass="entr" presetSubtype="3"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heel(3)">
                                      <p:cBhvr>
                                        <p:cTn id="4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9" grpId="0"/>
      <p:bldP spid="2" grpId="0" animBg="1"/>
      <p:bldP spid="7" grpId="0" animBg="1"/>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3675"/>
            <a:ext cx="8686800" cy="5645725"/>
          </a:xfrm>
          <a:ln w="19050">
            <a:solidFill>
              <a:srgbClr val="3604EE"/>
            </a:solidFill>
          </a:ln>
        </p:spPr>
        <p:txBody>
          <a:bodyPr>
            <a:normAutofit/>
          </a:bodyPr>
          <a:lstStyle/>
          <a:p>
            <a:pPr marL="0" indent="0">
              <a:lnSpc>
                <a:spcPts val="800"/>
              </a:lnSpc>
              <a:spcBef>
                <a:spcPts val="0"/>
              </a:spcBef>
              <a:buNone/>
            </a:pPr>
            <a:endParaRPr lang="es-ES_tradnl" sz="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spcBef>
                <a:spcPts val="0"/>
              </a:spcBef>
              <a:buNone/>
            </a:pP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¿Cómo tomaría usted (</a:t>
            </a:r>
            <a:r>
              <a:rPr lang="es-ES" sz="1400" i="1" u="sng"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puertorriqueño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que lo confundieran por su forma de hablar con un </a:t>
            </a:r>
            <a:r>
              <a:rPr lang="es-ES" sz="14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cubano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o un </a:t>
            </a:r>
            <a:r>
              <a:rPr lang="es-ES" sz="14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dominicano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36735E54-9750-4F74-AB0C-10026C4174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686" y="1524000"/>
            <a:ext cx="8510628" cy="4855244"/>
          </a:xfrm>
          <a:prstGeom prst="rect">
            <a:avLst/>
          </a:prstGeom>
        </p:spPr>
      </p:pic>
      <p:sp>
        <p:nvSpPr>
          <p:cNvPr id="7" name="Rectangle 6">
            <a:extLst>
              <a:ext uri="{FF2B5EF4-FFF2-40B4-BE49-F238E27FC236}">
                <a16:creationId xmlns:a16="http://schemas.microsoft.com/office/drawing/2014/main" id="{ED46FB57-649D-469C-9124-EF8BEC6DE3AB}"/>
              </a:ext>
            </a:extLst>
          </p:cNvPr>
          <p:cNvSpPr/>
          <p:nvPr/>
        </p:nvSpPr>
        <p:spPr>
          <a:xfrm>
            <a:off x="685800" y="230775"/>
            <a:ext cx="7772400" cy="584775"/>
          </a:xfrm>
          <a:prstGeom prst="rect">
            <a:avLst/>
          </a:prstGeom>
        </p:spPr>
        <p:txBody>
          <a:bodyPr wrap="square">
            <a:spAutoFit/>
          </a:bodyPr>
          <a:lstStyle/>
          <a:p>
            <a:pPr algn="ctr"/>
            <a:r>
              <a:rPr lang="es-ES" i="1" dirty="0">
                <a:solidFill>
                  <a:srgbClr val="0000CC"/>
                </a:solidFill>
                <a:effectLst>
                  <a:outerShdw blurRad="38100" dist="38100" dir="2700000" algn="tl">
                    <a:srgbClr val="000000">
                      <a:alpha val="43137"/>
                    </a:srgbClr>
                  </a:outerShdw>
                </a:effectLst>
                <a:cs typeface="Times New Roman" pitchFamily="18" charset="0"/>
              </a:rPr>
              <a:t>Actitudes lingüísticas en el Caribe insular hispánico </a:t>
            </a:r>
          </a:p>
          <a:p>
            <a:pPr algn="ctr"/>
            <a:r>
              <a:rPr lang="es-ES_tradnl" sz="1400" dirty="0">
                <a:solidFill>
                  <a:srgbClr val="0000CC"/>
                </a:solidFill>
                <a:effectLst>
                  <a:outerShdw blurRad="38100" dist="38100" dir="2700000" algn="tl">
                    <a:srgbClr val="000000">
                      <a:alpha val="43137"/>
                    </a:srgbClr>
                  </a:outerShdw>
                </a:effectLst>
                <a:cs typeface="Times New Roman" pitchFamily="18" charset="0"/>
              </a:rPr>
              <a:t>(Roxana Sobrino Triana / </a:t>
            </a:r>
            <a:r>
              <a:rPr lang="es-ES_tradnl" sz="1400" b="1" u="sng" dirty="0">
                <a:solidFill>
                  <a:srgbClr val="0000CC"/>
                </a:solidFill>
                <a:effectLst>
                  <a:outerShdw blurRad="38100" dist="38100" dir="2700000" algn="tl">
                    <a:srgbClr val="000000">
                      <a:alpha val="43137"/>
                    </a:srgbClr>
                  </a:outerShdw>
                </a:effectLst>
                <a:cs typeface="Times New Roman" pitchFamily="18" charset="0"/>
              </a:rPr>
              <a:t>Tesis de Doctorado</a:t>
            </a:r>
            <a:r>
              <a:rPr lang="es-ES_tradnl" sz="1400" dirty="0">
                <a:solidFill>
                  <a:srgbClr val="0000CC"/>
                </a:solidFill>
                <a:effectLst>
                  <a:outerShdw blurRad="38100" dist="38100" dir="2700000" algn="tl">
                    <a:srgbClr val="000000">
                      <a:alpha val="43137"/>
                    </a:srgbClr>
                  </a:outerShdw>
                </a:effectLst>
                <a:cs typeface="Times New Roman" pitchFamily="18" charset="0"/>
              </a:rPr>
              <a:t>, 2017, Universidad de Bergen, Noruega)</a:t>
            </a:r>
          </a:p>
        </p:txBody>
      </p:sp>
      <p:sp>
        <p:nvSpPr>
          <p:cNvPr id="6" name="Rectangle: Rounded Corners 5">
            <a:extLst>
              <a:ext uri="{FF2B5EF4-FFF2-40B4-BE49-F238E27FC236}">
                <a16:creationId xmlns:a16="http://schemas.microsoft.com/office/drawing/2014/main" id="{08F3E235-6221-4C8D-A622-C65D3C2039D4}"/>
              </a:ext>
            </a:extLst>
          </p:cNvPr>
          <p:cNvSpPr/>
          <p:nvPr/>
        </p:nvSpPr>
        <p:spPr>
          <a:xfrm>
            <a:off x="7728357" y="6019800"/>
            <a:ext cx="1143000" cy="359444"/>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Oval 1">
            <a:extLst>
              <a:ext uri="{FF2B5EF4-FFF2-40B4-BE49-F238E27FC236}">
                <a16:creationId xmlns:a16="http://schemas.microsoft.com/office/drawing/2014/main" id="{C3BA80B3-28C0-4442-826F-FDA9900B106B}"/>
              </a:ext>
            </a:extLst>
          </p:cNvPr>
          <p:cNvSpPr/>
          <p:nvPr/>
        </p:nvSpPr>
        <p:spPr>
          <a:xfrm>
            <a:off x="3352800" y="3806538"/>
            <a:ext cx="990600" cy="384464"/>
          </a:xfrm>
          <a:prstGeom prst="ellipse">
            <a:avLst/>
          </a:prstGeom>
          <a:noFill/>
          <a:ln w="38100">
            <a:solidFill>
              <a:srgbClr val="9818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Oval 7">
            <a:extLst>
              <a:ext uri="{FF2B5EF4-FFF2-40B4-BE49-F238E27FC236}">
                <a16:creationId xmlns:a16="http://schemas.microsoft.com/office/drawing/2014/main" id="{37F94631-A3E1-460F-AFEE-BC4CCFEE54A9}"/>
              </a:ext>
            </a:extLst>
          </p:cNvPr>
          <p:cNvSpPr/>
          <p:nvPr/>
        </p:nvSpPr>
        <p:spPr>
          <a:xfrm>
            <a:off x="2209800" y="4191001"/>
            <a:ext cx="838200" cy="419000"/>
          </a:xfrm>
          <a:prstGeom prst="ellips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TextBox 8">
            <a:extLst>
              <a:ext uri="{FF2B5EF4-FFF2-40B4-BE49-F238E27FC236}">
                <a16:creationId xmlns:a16="http://schemas.microsoft.com/office/drawing/2014/main" id="{6842A54F-7B5E-46BF-90BB-4C0E64F2ECFA}"/>
              </a:ext>
            </a:extLst>
          </p:cNvPr>
          <p:cNvSpPr txBox="1"/>
          <p:nvPr/>
        </p:nvSpPr>
        <p:spPr>
          <a:xfrm>
            <a:off x="245462" y="2405281"/>
            <a:ext cx="4859938" cy="1323439"/>
          </a:xfrm>
          <a:prstGeom prst="rect">
            <a:avLst/>
          </a:prstGeom>
          <a:solidFill>
            <a:schemeClr val="bg1">
              <a:lumMod val="95000"/>
            </a:schemeClr>
          </a:solidFill>
          <a:ln w="19050">
            <a:solidFill>
              <a:srgbClr val="0000CC"/>
            </a:solidFill>
            <a:prstDash val="dash"/>
          </a:ln>
        </p:spPr>
        <p:txBody>
          <a:bodyPr wrap="square">
            <a:spAutoFit/>
          </a:bodyPr>
          <a:lstStyle/>
          <a:p>
            <a:pPr algn="ctr">
              <a:spcAft>
                <a:spcPts val="400"/>
              </a:spcAft>
            </a:pPr>
            <a:r>
              <a:rPr lang="es-ES" sz="1600" dirty="0">
                <a:solidFill>
                  <a:srgbClr val="0000CC"/>
                </a:solidFill>
                <a:effectLst>
                  <a:outerShdw blurRad="38100" dist="38100" dir="2700000" algn="tl">
                    <a:srgbClr val="000000">
                      <a:alpha val="43137"/>
                    </a:srgbClr>
                  </a:outerShdw>
                </a:effectLst>
              </a:rPr>
              <a:t>De acuerdo con la investigación, </a:t>
            </a:r>
            <a:r>
              <a:rPr lang="es-ES" sz="1600" b="1" i="1" dirty="0">
                <a:solidFill>
                  <a:srgbClr val="0000CC"/>
                </a:solidFill>
                <a:effectLst>
                  <a:outerShdw blurRad="38100" dist="38100" dir="2700000" algn="tl">
                    <a:srgbClr val="000000">
                      <a:alpha val="43137"/>
                    </a:srgbClr>
                  </a:outerShdw>
                </a:effectLst>
              </a:rPr>
              <a:t>uno de cada cuatro </a:t>
            </a:r>
            <a:r>
              <a:rPr lang="es-ES" sz="1600" i="1" dirty="0">
                <a:solidFill>
                  <a:srgbClr val="0000CC"/>
                </a:solidFill>
                <a:effectLst>
                  <a:outerShdw blurRad="38100" dist="38100" dir="2700000" algn="tl">
                    <a:srgbClr val="000000">
                      <a:alpha val="43137"/>
                    </a:srgbClr>
                  </a:outerShdw>
                </a:effectLst>
              </a:rPr>
              <a:t>puertorriqueños toma como un </a:t>
            </a:r>
            <a:r>
              <a:rPr lang="es-ES" sz="1600" b="1" i="1" dirty="0">
                <a:solidFill>
                  <a:srgbClr val="0000CC"/>
                </a:solidFill>
                <a:effectLst>
                  <a:outerShdw blurRad="38100" dist="38100" dir="2700000" algn="tl">
                    <a:srgbClr val="000000">
                      <a:alpha val="43137"/>
                    </a:srgbClr>
                  </a:outerShdw>
                </a:effectLst>
              </a:rPr>
              <a:t>insulto</a:t>
            </a:r>
            <a:r>
              <a:rPr lang="es-ES" sz="1600" i="1" dirty="0">
                <a:solidFill>
                  <a:srgbClr val="0000CC"/>
                </a:solidFill>
                <a:effectLst>
                  <a:outerShdw blurRad="38100" dist="38100" dir="2700000" algn="tl">
                    <a:srgbClr val="000000">
                      <a:alpha val="43137"/>
                    </a:srgbClr>
                  </a:outerShdw>
                </a:effectLst>
              </a:rPr>
              <a:t> que lo confundan con un dominicano</a:t>
            </a:r>
            <a:r>
              <a:rPr lang="es-ES" sz="1600" dirty="0">
                <a:solidFill>
                  <a:srgbClr val="0000CC"/>
                </a:solidFill>
                <a:effectLst>
                  <a:outerShdw blurRad="38100" dist="38100" dir="2700000" algn="tl">
                    <a:srgbClr val="000000">
                      <a:alpha val="43137"/>
                    </a:srgbClr>
                  </a:outerShdw>
                </a:effectLst>
              </a:rPr>
              <a:t>. Es un hecho relacionado, sin duda, con el fenómeno migratorio. En cambio, casi el 15% se siente halagado si lo confunden con un cubano.</a:t>
            </a:r>
          </a:p>
        </p:txBody>
      </p:sp>
    </p:spTree>
    <p:extLst>
      <p:ext uri="{BB962C8B-B14F-4D97-AF65-F5344CB8AC3E}">
        <p14:creationId xmlns:p14="http://schemas.microsoft.com/office/powerpoint/2010/main" val="3270930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8)">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3)">
                                      <p:cBhvr>
                                        <p:cTn id="27" dur="500"/>
                                        <p:tgtEl>
                                          <p:spTgt spid="2"/>
                                        </p:tgtEl>
                                      </p:cBhvr>
                                    </p:animEffect>
                                  </p:childTnLst>
                                </p:cTn>
                              </p:par>
                            </p:childTnLst>
                          </p:cTn>
                        </p:par>
                        <p:par>
                          <p:cTn id="28" fill="hold">
                            <p:stCondLst>
                              <p:cond delay="500"/>
                            </p:stCondLst>
                            <p:childTnLst>
                              <p:par>
                                <p:cTn id="29" presetID="21" presetClass="entr" presetSubtype="3"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3)">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p:bldP spid="6" grpId="0" animBg="1"/>
      <p:bldP spid="2"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Grp="1" noChangeAspect="1" noChangeArrowheads="1"/>
          </p:cNvPicPr>
          <p:nvPr>
            <p:ph idx="1"/>
          </p:nvPr>
        </p:nvPicPr>
        <p:blipFill>
          <a:blip r:embed="rId2" cstate="print"/>
          <a:srcRect/>
          <a:stretch>
            <a:fillRect/>
          </a:stretch>
        </p:blipFill>
        <p:spPr bwMode="auto">
          <a:xfrm>
            <a:off x="386364" y="451327"/>
            <a:ext cx="8371271" cy="6097537"/>
          </a:xfrm>
          <a:prstGeom prst="rect">
            <a:avLst/>
          </a:prstGeom>
          <a:noFill/>
          <a:ln w="28575">
            <a:solidFill>
              <a:srgbClr val="800000"/>
            </a:solidFill>
            <a:prstDash val="sysDash"/>
            <a:miter lim="800000"/>
            <a:headEnd/>
            <a:tailEnd/>
          </a:ln>
        </p:spPr>
      </p:pic>
      <p:sp>
        <p:nvSpPr>
          <p:cNvPr id="3" name="Rectangle 2"/>
          <p:cNvSpPr/>
          <p:nvPr/>
        </p:nvSpPr>
        <p:spPr>
          <a:xfrm>
            <a:off x="386364" y="5348535"/>
            <a:ext cx="8371270" cy="1200329"/>
          </a:xfrm>
          <a:prstGeom prst="rect">
            <a:avLst/>
          </a:prstGeom>
          <a:solidFill>
            <a:schemeClr val="bg1"/>
          </a:solidFill>
          <a:ln w="19050">
            <a:solidFill>
              <a:srgbClr val="C00000"/>
            </a:solidFill>
            <a:prstDash val="dashDot"/>
          </a:ln>
        </p:spPr>
        <p:txBody>
          <a:bodyPr wrap="square">
            <a:spAutoFit/>
          </a:bodyPr>
          <a:lstStyle/>
          <a:p>
            <a:pPr algn="ctr"/>
            <a:r>
              <a:rPr lang="es-ES_tradnl"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Las </a:t>
            </a:r>
            <a:r>
              <a:rPr lang="es-ES_tradnl"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Antillas</a:t>
            </a:r>
            <a:r>
              <a:rPr lang="es-ES_tradnl"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constituyen un archipiélago compuesto por tres grupos de islas </a:t>
            </a:r>
            <a:r>
              <a:rPr lang="es-ES_tradnl" dirty="0">
                <a:solidFill>
                  <a:srgbClr val="0000CC"/>
                </a:solidFill>
                <a:effectLst>
                  <a:outerShdw blurRad="38100" dist="38100" dir="2700000" algn="tl">
                    <a:srgbClr val="000000">
                      <a:alpha val="43137"/>
                    </a:srgbClr>
                  </a:outerShdw>
                </a:effectLst>
                <a:cs typeface="Times New Roman" pitchFamily="18" charset="0"/>
              </a:rPr>
              <a:t>que abarcan desde el extremo este de Yucatán y el sur de la Florida, hasta la costa de Venezuela.</a:t>
            </a:r>
            <a:endParaRPr lang="es-ES_tradnl"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s-ES_tradnl"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Forman un arco desde el oeste de Cuba hasta la isla de Aruba, al norte del lago de Maracaibo en Venezuela. </a:t>
            </a:r>
            <a:endParaRPr lang="de-DE"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Date Placeholder 1"/>
          <p:cNvSpPr>
            <a:spLocks noGrp="1"/>
          </p:cNvSpPr>
          <p:nvPr>
            <p:ph type="dt" sz="half" idx="10"/>
          </p:nvPr>
        </p:nvSpPr>
        <p:spPr>
          <a:xfrm>
            <a:off x="6588224" y="6407944"/>
            <a:ext cx="2059048" cy="365760"/>
          </a:xfrm>
        </p:spPr>
        <p:txBody>
          <a:bodyPr/>
          <a:lstStyle/>
          <a:p>
            <a:pPr>
              <a:defRPr/>
            </a:pPr>
            <a:fld id="{416C8F13-5B34-425D-9A64-5058E636DC91}" type="datetime2">
              <a:rPr lang="es-ES_tradnl" smtClean="0">
                <a:latin typeface="Times New Roman" pitchFamily="18" charset="0"/>
              </a:rPr>
              <a:t>sábado, 21 de noviembre de 2020</a:t>
            </a:fld>
            <a:endParaRPr lang="en-US" dirty="0">
              <a:latin typeface="Times New Roman" pitchFamily="18" charset="0"/>
            </a:endParaRPr>
          </a:p>
        </p:txBody>
      </p:sp>
      <p:sp>
        <p:nvSpPr>
          <p:cNvPr id="4" name="Slide Number Placeholder 3"/>
          <p:cNvSpPr>
            <a:spLocks noGrp="1"/>
          </p:cNvSpPr>
          <p:nvPr>
            <p:ph type="sldNum" sz="quarter" idx="12"/>
          </p:nvPr>
        </p:nvSpPr>
        <p:spPr/>
        <p:txBody>
          <a:bodyPr/>
          <a:lstStyle/>
          <a:p>
            <a:pPr>
              <a:defRPr/>
            </a:pPr>
            <a:fld id="{25BDB74C-C077-446D-8009-06BEE6833E96}" type="slidenum">
              <a:rPr lang="en-US" b="1" smtClean="0">
                <a:latin typeface="Times New Roman" pitchFamily="18" charset="0"/>
              </a:rPr>
              <a:pPr>
                <a:defRPr/>
              </a:pPr>
              <a:t>3</a:t>
            </a:fld>
            <a:endParaRPr lang="en-US" b="1" dirty="0">
              <a:latin typeface="Times New Roman" pitchFamily="18" charset="0"/>
            </a:endParaRPr>
          </a:p>
        </p:txBody>
      </p:sp>
      <p:sp>
        <p:nvSpPr>
          <p:cNvPr id="7" name="Title 4"/>
          <p:cNvSpPr>
            <a:spLocks noGrp="1"/>
          </p:cNvSpPr>
          <p:nvPr>
            <p:ph type="title"/>
          </p:nvPr>
        </p:nvSpPr>
        <p:spPr>
          <a:xfrm>
            <a:off x="3719386" y="449808"/>
            <a:ext cx="5038248" cy="701900"/>
          </a:xfrm>
          <a:solidFill>
            <a:schemeClr val="bg1"/>
          </a:solidFill>
          <a:ln w="28575">
            <a:solidFill>
              <a:srgbClr val="000066"/>
            </a:solidFill>
            <a:prstDash val="dashDot"/>
          </a:ln>
        </p:spPr>
        <p:txBody>
          <a:bodyPr>
            <a:noAutofit/>
          </a:bodyPr>
          <a:lstStyle/>
          <a:p>
            <a:pPr algn="ctr">
              <a:spcBef>
                <a:spcPts val="600"/>
              </a:spcBef>
              <a:spcAft>
                <a:spcPts val="600"/>
              </a:spcAft>
            </a:pPr>
            <a:r>
              <a:rPr lang="es-ES_tradnl" sz="2400" dirty="0">
                <a:solidFill>
                  <a:srgbClr val="000066"/>
                </a:solidFill>
                <a:latin typeface="Times New Roman" panose="02020603050405020304" pitchFamily="18" charset="0"/>
                <a:cs typeface="Times New Roman" panose="02020603050405020304" pitchFamily="18" charset="0"/>
              </a:rPr>
              <a:t>Situación geográfica de las Antillas</a:t>
            </a:r>
            <a:endParaRPr lang="en-US" sz="2400" dirty="0">
              <a:solidFill>
                <a:srgbClr val="000066"/>
              </a:solidFill>
              <a:latin typeface="Times New Roman" panose="02020603050405020304" pitchFamily="18" charset="0"/>
              <a:cs typeface="Times New Roman" panose="02020603050405020304" pitchFamily="18" charset="0"/>
            </a:endParaRPr>
          </a:p>
        </p:txBody>
      </p:sp>
      <p:cxnSp>
        <p:nvCxnSpPr>
          <p:cNvPr id="6" name="Straight Arrow Connector 5">
            <a:extLst>
              <a:ext uri="{FF2B5EF4-FFF2-40B4-BE49-F238E27FC236}">
                <a16:creationId xmlns:a16="http://schemas.microsoft.com/office/drawing/2014/main" id="{02E11770-CCE1-46E7-8DF5-E0A869B61310}"/>
              </a:ext>
            </a:extLst>
          </p:cNvPr>
          <p:cNvCxnSpPr>
            <a:cxnSpLocks/>
          </p:cNvCxnSpPr>
          <p:nvPr/>
        </p:nvCxnSpPr>
        <p:spPr>
          <a:xfrm>
            <a:off x="2209800" y="2438400"/>
            <a:ext cx="2667000" cy="1751776"/>
          </a:xfrm>
          <a:prstGeom prst="straightConnector1">
            <a:avLst/>
          </a:prstGeom>
          <a:ln w="38100">
            <a:solidFill>
              <a:srgbClr val="0000CC"/>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Freeform: Shape 4">
            <a:extLst>
              <a:ext uri="{FF2B5EF4-FFF2-40B4-BE49-F238E27FC236}">
                <a16:creationId xmlns:a16="http://schemas.microsoft.com/office/drawing/2014/main" id="{8175F043-0E39-4842-923D-1C5A646478DA}"/>
              </a:ext>
            </a:extLst>
          </p:cNvPr>
          <p:cNvSpPr/>
          <p:nvPr/>
        </p:nvSpPr>
        <p:spPr>
          <a:xfrm>
            <a:off x="2046514" y="1973288"/>
            <a:ext cx="4561758" cy="2494209"/>
          </a:xfrm>
          <a:custGeom>
            <a:avLst/>
            <a:gdLst>
              <a:gd name="connsiteX0" fmla="*/ 1105989 w 4561758"/>
              <a:gd name="connsiteY0" fmla="*/ 1231466 h 2494209"/>
              <a:gd name="connsiteX1" fmla="*/ 1010195 w 4561758"/>
              <a:gd name="connsiteY1" fmla="*/ 1126963 h 2494209"/>
              <a:gd name="connsiteX2" fmla="*/ 984069 w 4561758"/>
              <a:gd name="connsiteY2" fmla="*/ 1118255 h 2494209"/>
              <a:gd name="connsiteX3" fmla="*/ 957943 w 4561758"/>
              <a:gd name="connsiteY3" fmla="*/ 1100838 h 2494209"/>
              <a:gd name="connsiteX4" fmla="*/ 905692 w 4561758"/>
              <a:gd name="connsiteY4" fmla="*/ 1083421 h 2494209"/>
              <a:gd name="connsiteX5" fmla="*/ 888275 w 4561758"/>
              <a:gd name="connsiteY5" fmla="*/ 1066003 h 2494209"/>
              <a:gd name="connsiteX6" fmla="*/ 801189 w 4561758"/>
              <a:gd name="connsiteY6" fmla="*/ 1039878 h 2494209"/>
              <a:gd name="connsiteX7" fmla="*/ 748937 w 4561758"/>
              <a:gd name="connsiteY7" fmla="*/ 1022461 h 2494209"/>
              <a:gd name="connsiteX8" fmla="*/ 722812 w 4561758"/>
              <a:gd name="connsiteY8" fmla="*/ 1005043 h 2494209"/>
              <a:gd name="connsiteX9" fmla="*/ 696686 w 4561758"/>
              <a:gd name="connsiteY9" fmla="*/ 996335 h 2494209"/>
              <a:gd name="connsiteX10" fmla="*/ 644435 w 4561758"/>
              <a:gd name="connsiteY10" fmla="*/ 961501 h 2494209"/>
              <a:gd name="connsiteX11" fmla="*/ 618309 w 4561758"/>
              <a:gd name="connsiteY11" fmla="*/ 944083 h 2494209"/>
              <a:gd name="connsiteX12" fmla="*/ 583475 w 4561758"/>
              <a:gd name="connsiteY12" fmla="*/ 935375 h 2494209"/>
              <a:gd name="connsiteX13" fmla="*/ 539932 w 4561758"/>
              <a:gd name="connsiteY13" fmla="*/ 900541 h 2494209"/>
              <a:gd name="connsiteX14" fmla="*/ 513806 w 4561758"/>
              <a:gd name="connsiteY14" fmla="*/ 891832 h 2494209"/>
              <a:gd name="connsiteX15" fmla="*/ 452846 w 4561758"/>
              <a:gd name="connsiteY15" fmla="*/ 848289 h 2494209"/>
              <a:gd name="connsiteX16" fmla="*/ 426720 w 4561758"/>
              <a:gd name="connsiteY16" fmla="*/ 839581 h 2494209"/>
              <a:gd name="connsiteX17" fmla="*/ 365760 w 4561758"/>
              <a:gd name="connsiteY17" fmla="*/ 822163 h 2494209"/>
              <a:gd name="connsiteX18" fmla="*/ 339635 w 4561758"/>
              <a:gd name="connsiteY18" fmla="*/ 804746 h 2494209"/>
              <a:gd name="connsiteX19" fmla="*/ 322217 w 4561758"/>
              <a:gd name="connsiteY19" fmla="*/ 787329 h 2494209"/>
              <a:gd name="connsiteX20" fmla="*/ 296092 w 4561758"/>
              <a:gd name="connsiteY20" fmla="*/ 778621 h 2494209"/>
              <a:gd name="connsiteX21" fmla="*/ 217715 w 4561758"/>
              <a:gd name="connsiteY21" fmla="*/ 726369 h 2494209"/>
              <a:gd name="connsiteX22" fmla="*/ 191589 w 4561758"/>
              <a:gd name="connsiteY22" fmla="*/ 708952 h 2494209"/>
              <a:gd name="connsiteX23" fmla="*/ 165463 w 4561758"/>
              <a:gd name="connsiteY23" fmla="*/ 691535 h 2494209"/>
              <a:gd name="connsiteX24" fmla="*/ 113212 w 4561758"/>
              <a:gd name="connsiteY24" fmla="*/ 656701 h 2494209"/>
              <a:gd name="connsiteX25" fmla="*/ 78377 w 4561758"/>
              <a:gd name="connsiteY25" fmla="*/ 621866 h 2494209"/>
              <a:gd name="connsiteX26" fmla="*/ 43543 w 4561758"/>
              <a:gd name="connsiteY26" fmla="*/ 578323 h 2494209"/>
              <a:gd name="connsiteX27" fmla="*/ 34835 w 4561758"/>
              <a:gd name="connsiteY27" fmla="*/ 552198 h 2494209"/>
              <a:gd name="connsiteX28" fmla="*/ 17417 w 4561758"/>
              <a:gd name="connsiteY28" fmla="*/ 534781 h 2494209"/>
              <a:gd name="connsiteX29" fmla="*/ 8709 w 4561758"/>
              <a:gd name="connsiteY29" fmla="*/ 499946 h 2494209"/>
              <a:gd name="connsiteX30" fmla="*/ 0 w 4561758"/>
              <a:gd name="connsiteY30" fmla="*/ 473821 h 2494209"/>
              <a:gd name="connsiteX31" fmla="*/ 8709 w 4561758"/>
              <a:gd name="connsiteY31" fmla="*/ 351901 h 2494209"/>
              <a:gd name="connsiteX32" fmla="*/ 52252 w 4561758"/>
              <a:gd name="connsiteY32" fmla="*/ 273523 h 2494209"/>
              <a:gd name="connsiteX33" fmla="*/ 95795 w 4561758"/>
              <a:gd name="connsiteY33" fmla="*/ 229981 h 2494209"/>
              <a:gd name="connsiteX34" fmla="*/ 148046 w 4561758"/>
              <a:gd name="connsiteY34" fmla="*/ 212563 h 2494209"/>
              <a:gd name="connsiteX35" fmla="*/ 226423 w 4561758"/>
              <a:gd name="connsiteY35" fmla="*/ 169021 h 2494209"/>
              <a:gd name="connsiteX36" fmla="*/ 313509 w 4561758"/>
              <a:gd name="connsiteY36" fmla="*/ 116769 h 2494209"/>
              <a:gd name="connsiteX37" fmla="*/ 339635 w 4561758"/>
              <a:gd name="connsiteY37" fmla="*/ 108061 h 2494209"/>
              <a:gd name="connsiteX38" fmla="*/ 409303 w 4561758"/>
              <a:gd name="connsiteY38" fmla="*/ 81935 h 2494209"/>
              <a:gd name="connsiteX39" fmla="*/ 444137 w 4561758"/>
              <a:gd name="connsiteY39" fmla="*/ 64518 h 2494209"/>
              <a:gd name="connsiteX40" fmla="*/ 557349 w 4561758"/>
              <a:gd name="connsiteY40" fmla="*/ 47101 h 2494209"/>
              <a:gd name="connsiteX41" fmla="*/ 583475 w 4561758"/>
              <a:gd name="connsiteY41" fmla="*/ 38392 h 2494209"/>
              <a:gd name="connsiteX42" fmla="*/ 757646 w 4561758"/>
              <a:gd name="connsiteY42" fmla="*/ 20975 h 2494209"/>
              <a:gd name="connsiteX43" fmla="*/ 1079863 w 4561758"/>
              <a:gd name="connsiteY43" fmla="*/ 20975 h 2494209"/>
              <a:gd name="connsiteX44" fmla="*/ 1158240 w 4561758"/>
              <a:gd name="connsiteY44" fmla="*/ 29683 h 2494209"/>
              <a:gd name="connsiteX45" fmla="*/ 1262743 w 4561758"/>
              <a:gd name="connsiteY45" fmla="*/ 47101 h 2494209"/>
              <a:gd name="connsiteX46" fmla="*/ 1358537 w 4561758"/>
              <a:gd name="connsiteY46" fmla="*/ 55809 h 2494209"/>
              <a:gd name="connsiteX47" fmla="*/ 1384663 w 4561758"/>
              <a:gd name="connsiteY47" fmla="*/ 64518 h 2494209"/>
              <a:gd name="connsiteX48" fmla="*/ 1454332 w 4561758"/>
              <a:gd name="connsiteY48" fmla="*/ 81935 h 2494209"/>
              <a:gd name="connsiteX49" fmla="*/ 1506583 w 4561758"/>
              <a:gd name="connsiteY49" fmla="*/ 99352 h 2494209"/>
              <a:gd name="connsiteX50" fmla="*/ 1532709 w 4561758"/>
              <a:gd name="connsiteY50" fmla="*/ 108061 h 2494209"/>
              <a:gd name="connsiteX51" fmla="*/ 1558835 w 4561758"/>
              <a:gd name="connsiteY51" fmla="*/ 116769 h 2494209"/>
              <a:gd name="connsiteX52" fmla="*/ 1611086 w 4561758"/>
              <a:gd name="connsiteY52" fmla="*/ 142895 h 2494209"/>
              <a:gd name="connsiteX53" fmla="*/ 1654629 w 4561758"/>
              <a:gd name="connsiteY53" fmla="*/ 169021 h 2494209"/>
              <a:gd name="connsiteX54" fmla="*/ 1706880 w 4561758"/>
              <a:gd name="connsiteY54" fmla="*/ 177729 h 2494209"/>
              <a:gd name="connsiteX55" fmla="*/ 1785257 w 4561758"/>
              <a:gd name="connsiteY55" fmla="*/ 203855 h 2494209"/>
              <a:gd name="connsiteX56" fmla="*/ 1907177 w 4561758"/>
              <a:gd name="connsiteY56" fmla="*/ 229981 h 2494209"/>
              <a:gd name="connsiteX57" fmla="*/ 1942012 w 4561758"/>
              <a:gd name="connsiteY57" fmla="*/ 247398 h 2494209"/>
              <a:gd name="connsiteX58" fmla="*/ 2011680 w 4561758"/>
              <a:gd name="connsiteY58" fmla="*/ 264815 h 2494209"/>
              <a:gd name="connsiteX59" fmla="*/ 2063932 w 4561758"/>
              <a:gd name="connsiteY59" fmla="*/ 299649 h 2494209"/>
              <a:gd name="connsiteX60" fmla="*/ 2124892 w 4561758"/>
              <a:gd name="connsiteY60" fmla="*/ 325775 h 2494209"/>
              <a:gd name="connsiteX61" fmla="*/ 2177143 w 4561758"/>
              <a:gd name="connsiteY61" fmla="*/ 343192 h 2494209"/>
              <a:gd name="connsiteX62" fmla="*/ 2203269 w 4561758"/>
              <a:gd name="connsiteY62" fmla="*/ 360609 h 2494209"/>
              <a:gd name="connsiteX63" fmla="*/ 2255520 w 4561758"/>
              <a:gd name="connsiteY63" fmla="*/ 378026 h 2494209"/>
              <a:gd name="connsiteX64" fmla="*/ 2307772 w 4561758"/>
              <a:gd name="connsiteY64" fmla="*/ 395443 h 2494209"/>
              <a:gd name="connsiteX65" fmla="*/ 2333897 w 4561758"/>
              <a:gd name="connsiteY65" fmla="*/ 404152 h 2494209"/>
              <a:gd name="connsiteX66" fmla="*/ 2368732 w 4561758"/>
              <a:gd name="connsiteY66" fmla="*/ 421569 h 2494209"/>
              <a:gd name="connsiteX67" fmla="*/ 2394857 w 4561758"/>
              <a:gd name="connsiteY67" fmla="*/ 430278 h 2494209"/>
              <a:gd name="connsiteX68" fmla="*/ 2455817 w 4561758"/>
              <a:gd name="connsiteY68" fmla="*/ 456403 h 2494209"/>
              <a:gd name="connsiteX69" fmla="*/ 2508069 w 4561758"/>
              <a:gd name="connsiteY69" fmla="*/ 491238 h 2494209"/>
              <a:gd name="connsiteX70" fmla="*/ 2569029 w 4561758"/>
              <a:gd name="connsiteY70" fmla="*/ 508655 h 2494209"/>
              <a:gd name="connsiteX71" fmla="*/ 2621280 w 4561758"/>
              <a:gd name="connsiteY71" fmla="*/ 543489 h 2494209"/>
              <a:gd name="connsiteX72" fmla="*/ 2647406 w 4561758"/>
              <a:gd name="connsiteY72" fmla="*/ 560906 h 2494209"/>
              <a:gd name="connsiteX73" fmla="*/ 2751909 w 4561758"/>
              <a:gd name="connsiteY73" fmla="*/ 604449 h 2494209"/>
              <a:gd name="connsiteX74" fmla="*/ 2778035 w 4561758"/>
              <a:gd name="connsiteY74" fmla="*/ 621866 h 2494209"/>
              <a:gd name="connsiteX75" fmla="*/ 2812869 w 4561758"/>
              <a:gd name="connsiteY75" fmla="*/ 630575 h 2494209"/>
              <a:gd name="connsiteX76" fmla="*/ 2882537 w 4561758"/>
              <a:gd name="connsiteY76" fmla="*/ 656701 h 2494209"/>
              <a:gd name="connsiteX77" fmla="*/ 2934789 w 4561758"/>
              <a:gd name="connsiteY77" fmla="*/ 682826 h 2494209"/>
              <a:gd name="connsiteX78" fmla="*/ 2960915 w 4561758"/>
              <a:gd name="connsiteY78" fmla="*/ 700243 h 2494209"/>
              <a:gd name="connsiteX79" fmla="*/ 2987040 w 4561758"/>
              <a:gd name="connsiteY79" fmla="*/ 708952 h 2494209"/>
              <a:gd name="connsiteX80" fmla="*/ 3021875 w 4561758"/>
              <a:gd name="connsiteY80" fmla="*/ 726369 h 2494209"/>
              <a:gd name="connsiteX81" fmla="*/ 3074126 w 4561758"/>
              <a:gd name="connsiteY81" fmla="*/ 743786 h 2494209"/>
              <a:gd name="connsiteX82" fmla="*/ 3100252 w 4561758"/>
              <a:gd name="connsiteY82" fmla="*/ 752495 h 2494209"/>
              <a:gd name="connsiteX83" fmla="*/ 3126377 w 4561758"/>
              <a:gd name="connsiteY83" fmla="*/ 761203 h 2494209"/>
              <a:gd name="connsiteX84" fmla="*/ 3178629 w 4561758"/>
              <a:gd name="connsiteY84" fmla="*/ 787329 h 2494209"/>
              <a:gd name="connsiteX85" fmla="*/ 3213463 w 4561758"/>
              <a:gd name="connsiteY85" fmla="*/ 804746 h 2494209"/>
              <a:gd name="connsiteX86" fmla="*/ 3265715 w 4561758"/>
              <a:gd name="connsiteY86" fmla="*/ 822163 h 2494209"/>
              <a:gd name="connsiteX87" fmla="*/ 3291840 w 4561758"/>
              <a:gd name="connsiteY87" fmla="*/ 839581 h 2494209"/>
              <a:gd name="connsiteX88" fmla="*/ 3317966 w 4561758"/>
              <a:gd name="connsiteY88" fmla="*/ 848289 h 2494209"/>
              <a:gd name="connsiteX89" fmla="*/ 3352800 w 4561758"/>
              <a:gd name="connsiteY89" fmla="*/ 865706 h 2494209"/>
              <a:gd name="connsiteX90" fmla="*/ 3378926 w 4561758"/>
              <a:gd name="connsiteY90" fmla="*/ 874415 h 2494209"/>
              <a:gd name="connsiteX91" fmla="*/ 3413760 w 4561758"/>
              <a:gd name="connsiteY91" fmla="*/ 891832 h 2494209"/>
              <a:gd name="connsiteX92" fmla="*/ 3439886 w 4561758"/>
              <a:gd name="connsiteY92" fmla="*/ 900541 h 2494209"/>
              <a:gd name="connsiteX93" fmla="*/ 3492137 w 4561758"/>
              <a:gd name="connsiteY93" fmla="*/ 926666 h 2494209"/>
              <a:gd name="connsiteX94" fmla="*/ 3518263 w 4561758"/>
              <a:gd name="connsiteY94" fmla="*/ 935375 h 2494209"/>
              <a:gd name="connsiteX95" fmla="*/ 3596640 w 4561758"/>
              <a:gd name="connsiteY95" fmla="*/ 978918 h 2494209"/>
              <a:gd name="connsiteX96" fmla="*/ 3692435 w 4561758"/>
              <a:gd name="connsiteY96" fmla="*/ 1022461 h 2494209"/>
              <a:gd name="connsiteX97" fmla="*/ 3718560 w 4561758"/>
              <a:gd name="connsiteY97" fmla="*/ 1039878 h 2494209"/>
              <a:gd name="connsiteX98" fmla="*/ 3753395 w 4561758"/>
              <a:gd name="connsiteY98" fmla="*/ 1066003 h 2494209"/>
              <a:gd name="connsiteX99" fmla="*/ 3788229 w 4561758"/>
              <a:gd name="connsiteY99" fmla="*/ 1074712 h 2494209"/>
              <a:gd name="connsiteX100" fmla="*/ 3823063 w 4561758"/>
              <a:gd name="connsiteY100" fmla="*/ 1100838 h 2494209"/>
              <a:gd name="connsiteX101" fmla="*/ 3849189 w 4561758"/>
              <a:gd name="connsiteY101" fmla="*/ 1109546 h 2494209"/>
              <a:gd name="connsiteX102" fmla="*/ 3910149 w 4561758"/>
              <a:gd name="connsiteY102" fmla="*/ 1153089 h 2494209"/>
              <a:gd name="connsiteX103" fmla="*/ 3953692 w 4561758"/>
              <a:gd name="connsiteY103" fmla="*/ 1170506 h 2494209"/>
              <a:gd name="connsiteX104" fmla="*/ 3997235 w 4561758"/>
              <a:gd name="connsiteY104" fmla="*/ 1205341 h 2494209"/>
              <a:gd name="connsiteX105" fmla="*/ 4023360 w 4561758"/>
              <a:gd name="connsiteY105" fmla="*/ 1214049 h 2494209"/>
              <a:gd name="connsiteX106" fmla="*/ 4093029 w 4561758"/>
              <a:gd name="connsiteY106" fmla="*/ 1266301 h 2494209"/>
              <a:gd name="connsiteX107" fmla="*/ 4145280 w 4561758"/>
              <a:gd name="connsiteY107" fmla="*/ 1309843 h 2494209"/>
              <a:gd name="connsiteX108" fmla="*/ 4162697 w 4561758"/>
              <a:gd name="connsiteY108" fmla="*/ 1327261 h 2494209"/>
              <a:gd name="connsiteX109" fmla="*/ 4241075 w 4561758"/>
              <a:gd name="connsiteY109" fmla="*/ 1370803 h 2494209"/>
              <a:gd name="connsiteX110" fmla="*/ 4258492 w 4561758"/>
              <a:gd name="connsiteY110" fmla="*/ 1388221 h 2494209"/>
              <a:gd name="connsiteX111" fmla="*/ 4319452 w 4561758"/>
              <a:gd name="connsiteY111" fmla="*/ 1423055 h 2494209"/>
              <a:gd name="connsiteX112" fmla="*/ 4345577 w 4561758"/>
              <a:gd name="connsiteY112" fmla="*/ 1457889 h 2494209"/>
              <a:gd name="connsiteX113" fmla="*/ 4371703 w 4561758"/>
              <a:gd name="connsiteY113" fmla="*/ 1466598 h 2494209"/>
              <a:gd name="connsiteX114" fmla="*/ 4415246 w 4561758"/>
              <a:gd name="connsiteY114" fmla="*/ 1510141 h 2494209"/>
              <a:gd name="connsiteX115" fmla="*/ 4415246 w 4561758"/>
              <a:gd name="connsiteY115" fmla="*/ 1510141 h 2494209"/>
              <a:gd name="connsiteX116" fmla="*/ 4450080 w 4561758"/>
              <a:gd name="connsiteY116" fmla="*/ 1562392 h 2494209"/>
              <a:gd name="connsiteX117" fmla="*/ 4467497 w 4561758"/>
              <a:gd name="connsiteY117" fmla="*/ 1588518 h 2494209"/>
              <a:gd name="connsiteX118" fmla="*/ 4476206 w 4561758"/>
              <a:gd name="connsiteY118" fmla="*/ 1614643 h 2494209"/>
              <a:gd name="connsiteX119" fmla="*/ 4493623 w 4561758"/>
              <a:gd name="connsiteY119" fmla="*/ 1632061 h 2494209"/>
              <a:gd name="connsiteX120" fmla="*/ 4528457 w 4561758"/>
              <a:gd name="connsiteY120" fmla="*/ 1710438 h 2494209"/>
              <a:gd name="connsiteX121" fmla="*/ 4537166 w 4561758"/>
              <a:gd name="connsiteY121" fmla="*/ 1736563 h 2494209"/>
              <a:gd name="connsiteX122" fmla="*/ 4545875 w 4561758"/>
              <a:gd name="connsiteY122" fmla="*/ 1762689 h 2494209"/>
              <a:gd name="connsiteX123" fmla="*/ 4545875 w 4561758"/>
              <a:gd name="connsiteY123" fmla="*/ 2154575 h 2494209"/>
              <a:gd name="connsiteX124" fmla="*/ 4537166 w 4561758"/>
              <a:gd name="connsiteY124" fmla="*/ 2180701 h 2494209"/>
              <a:gd name="connsiteX125" fmla="*/ 4519749 w 4561758"/>
              <a:gd name="connsiteY125" fmla="*/ 2206826 h 2494209"/>
              <a:gd name="connsiteX126" fmla="*/ 4484915 w 4561758"/>
              <a:gd name="connsiteY126" fmla="*/ 2259078 h 2494209"/>
              <a:gd name="connsiteX127" fmla="*/ 4476206 w 4561758"/>
              <a:gd name="connsiteY127" fmla="*/ 2285203 h 2494209"/>
              <a:gd name="connsiteX128" fmla="*/ 4432663 w 4561758"/>
              <a:gd name="connsiteY128" fmla="*/ 2320038 h 2494209"/>
              <a:gd name="connsiteX129" fmla="*/ 4397829 w 4561758"/>
              <a:gd name="connsiteY129" fmla="*/ 2363581 h 2494209"/>
              <a:gd name="connsiteX130" fmla="*/ 4380412 w 4561758"/>
              <a:gd name="connsiteY130" fmla="*/ 2389706 h 2494209"/>
              <a:gd name="connsiteX131" fmla="*/ 4328160 w 4561758"/>
              <a:gd name="connsiteY131" fmla="*/ 2441958 h 2494209"/>
              <a:gd name="connsiteX132" fmla="*/ 4249783 w 4561758"/>
              <a:gd name="connsiteY132" fmla="*/ 2468083 h 2494209"/>
              <a:gd name="connsiteX133" fmla="*/ 4223657 w 4561758"/>
              <a:gd name="connsiteY133" fmla="*/ 2476792 h 2494209"/>
              <a:gd name="connsiteX134" fmla="*/ 4188823 w 4561758"/>
              <a:gd name="connsiteY134" fmla="*/ 2494209 h 2494209"/>
              <a:gd name="connsiteX135" fmla="*/ 3814355 w 4561758"/>
              <a:gd name="connsiteY135" fmla="*/ 2485501 h 2494209"/>
              <a:gd name="connsiteX136" fmla="*/ 3727269 w 4561758"/>
              <a:gd name="connsiteY136" fmla="*/ 2459375 h 2494209"/>
              <a:gd name="connsiteX137" fmla="*/ 3640183 w 4561758"/>
              <a:gd name="connsiteY137" fmla="*/ 2450666 h 2494209"/>
              <a:gd name="connsiteX138" fmla="*/ 3605349 w 4561758"/>
              <a:gd name="connsiteY138" fmla="*/ 2433249 h 2494209"/>
              <a:gd name="connsiteX139" fmla="*/ 3553097 w 4561758"/>
              <a:gd name="connsiteY139" fmla="*/ 2424541 h 2494209"/>
              <a:gd name="connsiteX140" fmla="*/ 3509555 w 4561758"/>
              <a:gd name="connsiteY140" fmla="*/ 2415832 h 2494209"/>
              <a:gd name="connsiteX141" fmla="*/ 3483429 w 4561758"/>
              <a:gd name="connsiteY141" fmla="*/ 2407123 h 2494209"/>
              <a:gd name="connsiteX142" fmla="*/ 3448595 w 4561758"/>
              <a:gd name="connsiteY142" fmla="*/ 2398415 h 2494209"/>
              <a:gd name="connsiteX143" fmla="*/ 3370217 w 4561758"/>
              <a:gd name="connsiteY143" fmla="*/ 2372289 h 2494209"/>
              <a:gd name="connsiteX144" fmla="*/ 3309257 w 4561758"/>
              <a:gd name="connsiteY144" fmla="*/ 2354872 h 2494209"/>
              <a:gd name="connsiteX145" fmla="*/ 3265715 w 4561758"/>
              <a:gd name="connsiteY145" fmla="*/ 2346163 h 2494209"/>
              <a:gd name="connsiteX146" fmla="*/ 3213463 w 4561758"/>
              <a:gd name="connsiteY146" fmla="*/ 2328746 h 2494209"/>
              <a:gd name="connsiteX147" fmla="*/ 3108960 w 4561758"/>
              <a:gd name="connsiteY147" fmla="*/ 2320038 h 2494209"/>
              <a:gd name="connsiteX148" fmla="*/ 3065417 w 4561758"/>
              <a:gd name="connsiteY148" fmla="*/ 2311329 h 2494209"/>
              <a:gd name="connsiteX149" fmla="*/ 3030583 w 4561758"/>
              <a:gd name="connsiteY149" fmla="*/ 2302621 h 2494209"/>
              <a:gd name="connsiteX150" fmla="*/ 2926080 w 4561758"/>
              <a:gd name="connsiteY150" fmla="*/ 2285203 h 2494209"/>
              <a:gd name="connsiteX151" fmla="*/ 2873829 w 4561758"/>
              <a:gd name="connsiteY151" fmla="*/ 2267786 h 2494209"/>
              <a:gd name="connsiteX152" fmla="*/ 2847703 w 4561758"/>
              <a:gd name="connsiteY152" fmla="*/ 2259078 h 2494209"/>
              <a:gd name="connsiteX153" fmla="*/ 2821577 w 4561758"/>
              <a:gd name="connsiteY153" fmla="*/ 2250369 h 249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4561758" h="2494209">
                <a:moveTo>
                  <a:pt x="1105989" y="1231466"/>
                </a:moveTo>
                <a:cubicBezTo>
                  <a:pt x="1095026" y="1218310"/>
                  <a:pt x="1025950" y="1132214"/>
                  <a:pt x="1010195" y="1126963"/>
                </a:cubicBezTo>
                <a:lnTo>
                  <a:pt x="984069" y="1118255"/>
                </a:lnTo>
                <a:cubicBezTo>
                  <a:pt x="975360" y="1112449"/>
                  <a:pt x="967507" y="1105089"/>
                  <a:pt x="957943" y="1100838"/>
                </a:cubicBezTo>
                <a:cubicBezTo>
                  <a:pt x="941166" y="1093382"/>
                  <a:pt x="905692" y="1083421"/>
                  <a:pt x="905692" y="1083421"/>
                </a:cubicBezTo>
                <a:cubicBezTo>
                  <a:pt x="899886" y="1077615"/>
                  <a:pt x="895619" y="1069675"/>
                  <a:pt x="888275" y="1066003"/>
                </a:cubicBezTo>
                <a:cubicBezTo>
                  <a:pt x="857484" y="1050608"/>
                  <a:pt x="832441" y="1049253"/>
                  <a:pt x="801189" y="1039878"/>
                </a:cubicBezTo>
                <a:cubicBezTo>
                  <a:pt x="783604" y="1034603"/>
                  <a:pt x="748937" y="1022461"/>
                  <a:pt x="748937" y="1022461"/>
                </a:cubicBezTo>
                <a:cubicBezTo>
                  <a:pt x="740229" y="1016655"/>
                  <a:pt x="732173" y="1009724"/>
                  <a:pt x="722812" y="1005043"/>
                </a:cubicBezTo>
                <a:cubicBezTo>
                  <a:pt x="714601" y="1000938"/>
                  <a:pt x="704711" y="1000793"/>
                  <a:pt x="696686" y="996335"/>
                </a:cubicBezTo>
                <a:cubicBezTo>
                  <a:pt x="678388" y="986169"/>
                  <a:pt x="661852" y="973112"/>
                  <a:pt x="644435" y="961501"/>
                </a:cubicBezTo>
                <a:cubicBezTo>
                  <a:pt x="635726" y="955695"/>
                  <a:pt x="628463" y="946621"/>
                  <a:pt x="618309" y="944083"/>
                </a:cubicBezTo>
                <a:lnTo>
                  <a:pt x="583475" y="935375"/>
                </a:lnTo>
                <a:cubicBezTo>
                  <a:pt x="567276" y="919176"/>
                  <a:pt x="561901" y="911526"/>
                  <a:pt x="539932" y="900541"/>
                </a:cubicBezTo>
                <a:cubicBezTo>
                  <a:pt x="531721" y="896436"/>
                  <a:pt x="522515" y="894735"/>
                  <a:pt x="513806" y="891832"/>
                </a:cubicBezTo>
                <a:cubicBezTo>
                  <a:pt x="505914" y="885913"/>
                  <a:pt x="465583" y="854657"/>
                  <a:pt x="452846" y="848289"/>
                </a:cubicBezTo>
                <a:cubicBezTo>
                  <a:pt x="444635" y="844184"/>
                  <a:pt x="435546" y="842103"/>
                  <a:pt x="426720" y="839581"/>
                </a:cubicBezTo>
                <a:cubicBezTo>
                  <a:pt x="413700" y="835861"/>
                  <a:pt x="379679" y="829123"/>
                  <a:pt x="365760" y="822163"/>
                </a:cubicBezTo>
                <a:cubicBezTo>
                  <a:pt x="356399" y="817482"/>
                  <a:pt x="347808" y="811284"/>
                  <a:pt x="339635" y="804746"/>
                </a:cubicBezTo>
                <a:cubicBezTo>
                  <a:pt x="333224" y="799617"/>
                  <a:pt x="329258" y="791553"/>
                  <a:pt x="322217" y="787329"/>
                </a:cubicBezTo>
                <a:cubicBezTo>
                  <a:pt x="314346" y="782606"/>
                  <a:pt x="304800" y="781524"/>
                  <a:pt x="296092" y="778621"/>
                </a:cubicBezTo>
                <a:lnTo>
                  <a:pt x="217715" y="726369"/>
                </a:lnTo>
                <a:lnTo>
                  <a:pt x="191589" y="708952"/>
                </a:lnTo>
                <a:cubicBezTo>
                  <a:pt x="182880" y="703146"/>
                  <a:pt x="172864" y="698936"/>
                  <a:pt x="165463" y="691535"/>
                </a:cubicBezTo>
                <a:cubicBezTo>
                  <a:pt x="132846" y="658918"/>
                  <a:pt x="151021" y="669303"/>
                  <a:pt x="113212" y="656701"/>
                </a:cubicBezTo>
                <a:cubicBezTo>
                  <a:pt x="101600" y="645089"/>
                  <a:pt x="87486" y="635529"/>
                  <a:pt x="78377" y="621866"/>
                </a:cubicBezTo>
                <a:cubicBezTo>
                  <a:pt x="56405" y="588909"/>
                  <a:pt x="68360" y="603142"/>
                  <a:pt x="43543" y="578323"/>
                </a:cubicBezTo>
                <a:cubicBezTo>
                  <a:pt x="40640" y="569615"/>
                  <a:pt x="39558" y="560069"/>
                  <a:pt x="34835" y="552198"/>
                </a:cubicBezTo>
                <a:cubicBezTo>
                  <a:pt x="30611" y="545157"/>
                  <a:pt x="21089" y="542125"/>
                  <a:pt x="17417" y="534781"/>
                </a:cubicBezTo>
                <a:cubicBezTo>
                  <a:pt x="12064" y="524076"/>
                  <a:pt x="11997" y="511454"/>
                  <a:pt x="8709" y="499946"/>
                </a:cubicBezTo>
                <a:cubicBezTo>
                  <a:pt x="6187" y="491120"/>
                  <a:pt x="2903" y="482529"/>
                  <a:pt x="0" y="473821"/>
                </a:cubicBezTo>
                <a:cubicBezTo>
                  <a:pt x="2903" y="433181"/>
                  <a:pt x="2665" y="392194"/>
                  <a:pt x="8709" y="351901"/>
                </a:cubicBezTo>
                <a:cubicBezTo>
                  <a:pt x="17859" y="290899"/>
                  <a:pt x="21302" y="310663"/>
                  <a:pt x="52252" y="273523"/>
                </a:cubicBezTo>
                <a:cubicBezTo>
                  <a:pt x="74451" y="246884"/>
                  <a:pt x="61984" y="245008"/>
                  <a:pt x="95795" y="229981"/>
                </a:cubicBezTo>
                <a:cubicBezTo>
                  <a:pt x="112572" y="222524"/>
                  <a:pt x="132770" y="222747"/>
                  <a:pt x="148046" y="212563"/>
                </a:cubicBezTo>
                <a:cubicBezTo>
                  <a:pt x="207935" y="172637"/>
                  <a:pt x="180438" y="184348"/>
                  <a:pt x="226423" y="169021"/>
                </a:cubicBezTo>
                <a:cubicBezTo>
                  <a:pt x="263566" y="144259"/>
                  <a:pt x="276020" y="132835"/>
                  <a:pt x="313509" y="116769"/>
                </a:cubicBezTo>
                <a:cubicBezTo>
                  <a:pt x="321946" y="113153"/>
                  <a:pt x="330926" y="110964"/>
                  <a:pt x="339635" y="108061"/>
                </a:cubicBezTo>
                <a:cubicBezTo>
                  <a:pt x="374882" y="72812"/>
                  <a:pt x="337458" y="103488"/>
                  <a:pt x="409303" y="81935"/>
                </a:cubicBezTo>
                <a:cubicBezTo>
                  <a:pt x="421737" y="78205"/>
                  <a:pt x="431821" y="68623"/>
                  <a:pt x="444137" y="64518"/>
                </a:cubicBezTo>
                <a:cubicBezTo>
                  <a:pt x="468078" y="56537"/>
                  <a:pt x="540271" y="49236"/>
                  <a:pt x="557349" y="47101"/>
                </a:cubicBezTo>
                <a:cubicBezTo>
                  <a:pt x="566058" y="44198"/>
                  <a:pt x="574474" y="40192"/>
                  <a:pt x="583475" y="38392"/>
                </a:cubicBezTo>
                <a:cubicBezTo>
                  <a:pt x="636208" y="27845"/>
                  <a:pt x="708227" y="24776"/>
                  <a:pt x="757646" y="20975"/>
                </a:cubicBezTo>
                <a:cubicBezTo>
                  <a:pt x="876167" y="-18533"/>
                  <a:pt x="788337" y="7416"/>
                  <a:pt x="1079863" y="20975"/>
                </a:cubicBezTo>
                <a:cubicBezTo>
                  <a:pt x="1106121" y="22196"/>
                  <a:pt x="1132114" y="26780"/>
                  <a:pt x="1158240" y="29683"/>
                </a:cubicBezTo>
                <a:cubicBezTo>
                  <a:pt x="1207848" y="46219"/>
                  <a:pt x="1179411" y="38768"/>
                  <a:pt x="1262743" y="47101"/>
                </a:cubicBezTo>
                <a:lnTo>
                  <a:pt x="1358537" y="55809"/>
                </a:lnTo>
                <a:cubicBezTo>
                  <a:pt x="1367246" y="58712"/>
                  <a:pt x="1375807" y="62103"/>
                  <a:pt x="1384663" y="64518"/>
                </a:cubicBezTo>
                <a:cubicBezTo>
                  <a:pt x="1407757" y="70816"/>
                  <a:pt x="1431623" y="74365"/>
                  <a:pt x="1454332" y="81935"/>
                </a:cubicBezTo>
                <a:lnTo>
                  <a:pt x="1506583" y="99352"/>
                </a:lnTo>
                <a:lnTo>
                  <a:pt x="1532709" y="108061"/>
                </a:lnTo>
                <a:lnTo>
                  <a:pt x="1558835" y="116769"/>
                </a:lnTo>
                <a:cubicBezTo>
                  <a:pt x="1633703" y="166682"/>
                  <a:pt x="1538978" y="106841"/>
                  <a:pt x="1611086" y="142895"/>
                </a:cubicBezTo>
                <a:cubicBezTo>
                  <a:pt x="1626225" y="150465"/>
                  <a:pt x="1638722" y="163237"/>
                  <a:pt x="1654629" y="169021"/>
                </a:cubicBezTo>
                <a:cubicBezTo>
                  <a:pt x="1671223" y="175055"/>
                  <a:pt x="1689463" y="174826"/>
                  <a:pt x="1706880" y="177729"/>
                </a:cubicBezTo>
                <a:cubicBezTo>
                  <a:pt x="1751602" y="207543"/>
                  <a:pt x="1716096" y="189035"/>
                  <a:pt x="1785257" y="203855"/>
                </a:cubicBezTo>
                <a:cubicBezTo>
                  <a:pt x="1937154" y="236405"/>
                  <a:pt x="1783295" y="209333"/>
                  <a:pt x="1907177" y="229981"/>
                </a:cubicBezTo>
                <a:cubicBezTo>
                  <a:pt x="1918789" y="235787"/>
                  <a:pt x="1929696" y="243293"/>
                  <a:pt x="1942012" y="247398"/>
                </a:cubicBezTo>
                <a:cubicBezTo>
                  <a:pt x="1964721" y="254968"/>
                  <a:pt x="2011680" y="264815"/>
                  <a:pt x="2011680" y="264815"/>
                </a:cubicBezTo>
                <a:cubicBezTo>
                  <a:pt x="2029097" y="276426"/>
                  <a:pt x="2044073" y="293029"/>
                  <a:pt x="2063932" y="299649"/>
                </a:cubicBezTo>
                <a:cubicBezTo>
                  <a:pt x="2148044" y="327688"/>
                  <a:pt x="2017256" y="282721"/>
                  <a:pt x="2124892" y="325775"/>
                </a:cubicBezTo>
                <a:cubicBezTo>
                  <a:pt x="2141938" y="332593"/>
                  <a:pt x="2161867" y="333008"/>
                  <a:pt x="2177143" y="343192"/>
                </a:cubicBezTo>
                <a:cubicBezTo>
                  <a:pt x="2185852" y="348998"/>
                  <a:pt x="2193705" y="356358"/>
                  <a:pt x="2203269" y="360609"/>
                </a:cubicBezTo>
                <a:cubicBezTo>
                  <a:pt x="2220046" y="368065"/>
                  <a:pt x="2238103" y="372220"/>
                  <a:pt x="2255520" y="378026"/>
                </a:cubicBezTo>
                <a:lnTo>
                  <a:pt x="2307772" y="395443"/>
                </a:lnTo>
                <a:cubicBezTo>
                  <a:pt x="2316480" y="398346"/>
                  <a:pt x="2325687" y="400047"/>
                  <a:pt x="2333897" y="404152"/>
                </a:cubicBezTo>
                <a:cubicBezTo>
                  <a:pt x="2345509" y="409958"/>
                  <a:pt x="2356800" y="416455"/>
                  <a:pt x="2368732" y="421569"/>
                </a:cubicBezTo>
                <a:cubicBezTo>
                  <a:pt x="2377169" y="425185"/>
                  <a:pt x="2386647" y="426173"/>
                  <a:pt x="2394857" y="430278"/>
                </a:cubicBezTo>
                <a:cubicBezTo>
                  <a:pt x="2454992" y="460346"/>
                  <a:pt x="2383326" y="438281"/>
                  <a:pt x="2455817" y="456403"/>
                </a:cubicBezTo>
                <a:cubicBezTo>
                  <a:pt x="2473234" y="468015"/>
                  <a:pt x="2487761" y="486161"/>
                  <a:pt x="2508069" y="491238"/>
                </a:cubicBezTo>
                <a:cubicBezTo>
                  <a:pt x="2516273" y="493289"/>
                  <a:pt x="2558804" y="502975"/>
                  <a:pt x="2569029" y="508655"/>
                </a:cubicBezTo>
                <a:cubicBezTo>
                  <a:pt x="2587327" y="518821"/>
                  <a:pt x="2603863" y="531878"/>
                  <a:pt x="2621280" y="543489"/>
                </a:cubicBezTo>
                <a:cubicBezTo>
                  <a:pt x="2629989" y="549295"/>
                  <a:pt x="2637477" y="557596"/>
                  <a:pt x="2647406" y="560906"/>
                </a:cubicBezTo>
                <a:cubicBezTo>
                  <a:pt x="2701946" y="579086"/>
                  <a:pt x="2700403" y="575835"/>
                  <a:pt x="2751909" y="604449"/>
                </a:cubicBezTo>
                <a:cubicBezTo>
                  <a:pt x="2761058" y="609532"/>
                  <a:pt x="2768415" y="617743"/>
                  <a:pt x="2778035" y="621866"/>
                </a:cubicBezTo>
                <a:cubicBezTo>
                  <a:pt x="2789036" y="626581"/>
                  <a:pt x="2801662" y="626372"/>
                  <a:pt x="2812869" y="630575"/>
                </a:cubicBezTo>
                <a:cubicBezTo>
                  <a:pt x="2903947" y="664730"/>
                  <a:pt x="2793124" y="634346"/>
                  <a:pt x="2882537" y="656701"/>
                </a:cubicBezTo>
                <a:cubicBezTo>
                  <a:pt x="2957411" y="706616"/>
                  <a:pt x="2862678" y="646772"/>
                  <a:pt x="2934789" y="682826"/>
                </a:cubicBezTo>
                <a:cubicBezTo>
                  <a:pt x="2944151" y="687507"/>
                  <a:pt x="2951554" y="695562"/>
                  <a:pt x="2960915" y="700243"/>
                </a:cubicBezTo>
                <a:cubicBezTo>
                  <a:pt x="2969125" y="704348"/>
                  <a:pt x="2978603" y="705336"/>
                  <a:pt x="2987040" y="708952"/>
                </a:cubicBezTo>
                <a:cubicBezTo>
                  <a:pt x="2998972" y="714066"/>
                  <a:pt x="3009821" y="721548"/>
                  <a:pt x="3021875" y="726369"/>
                </a:cubicBezTo>
                <a:cubicBezTo>
                  <a:pt x="3038921" y="733187"/>
                  <a:pt x="3056709" y="737980"/>
                  <a:pt x="3074126" y="743786"/>
                </a:cubicBezTo>
                <a:lnTo>
                  <a:pt x="3100252" y="752495"/>
                </a:lnTo>
                <a:lnTo>
                  <a:pt x="3126377" y="761203"/>
                </a:lnTo>
                <a:cubicBezTo>
                  <a:pt x="3176585" y="794676"/>
                  <a:pt x="3128151" y="765696"/>
                  <a:pt x="3178629" y="787329"/>
                </a:cubicBezTo>
                <a:cubicBezTo>
                  <a:pt x="3190561" y="792443"/>
                  <a:pt x="3201410" y="799925"/>
                  <a:pt x="3213463" y="804746"/>
                </a:cubicBezTo>
                <a:cubicBezTo>
                  <a:pt x="3230509" y="811564"/>
                  <a:pt x="3265715" y="822163"/>
                  <a:pt x="3265715" y="822163"/>
                </a:cubicBezTo>
                <a:cubicBezTo>
                  <a:pt x="3274423" y="827969"/>
                  <a:pt x="3282479" y="834900"/>
                  <a:pt x="3291840" y="839581"/>
                </a:cubicBezTo>
                <a:cubicBezTo>
                  <a:pt x="3300051" y="843686"/>
                  <a:pt x="3309529" y="844673"/>
                  <a:pt x="3317966" y="848289"/>
                </a:cubicBezTo>
                <a:cubicBezTo>
                  <a:pt x="3329898" y="853403"/>
                  <a:pt x="3340868" y="860592"/>
                  <a:pt x="3352800" y="865706"/>
                </a:cubicBezTo>
                <a:cubicBezTo>
                  <a:pt x="3361238" y="869322"/>
                  <a:pt x="3370488" y="870799"/>
                  <a:pt x="3378926" y="874415"/>
                </a:cubicBezTo>
                <a:cubicBezTo>
                  <a:pt x="3390858" y="879529"/>
                  <a:pt x="3401828" y="886718"/>
                  <a:pt x="3413760" y="891832"/>
                </a:cubicBezTo>
                <a:cubicBezTo>
                  <a:pt x="3422198" y="895448"/>
                  <a:pt x="3431497" y="896813"/>
                  <a:pt x="3439886" y="900541"/>
                </a:cubicBezTo>
                <a:cubicBezTo>
                  <a:pt x="3457680" y="908450"/>
                  <a:pt x="3474343" y="918757"/>
                  <a:pt x="3492137" y="926666"/>
                </a:cubicBezTo>
                <a:cubicBezTo>
                  <a:pt x="3500526" y="930394"/>
                  <a:pt x="3510052" y="931270"/>
                  <a:pt x="3518263" y="935375"/>
                </a:cubicBezTo>
                <a:cubicBezTo>
                  <a:pt x="3584309" y="968398"/>
                  <a:pt x="3537946" y="953764"/>
                  <a:pt x="3596640" y="978918"/>
                </a:cubicBezTo>
                <a:cubicBezTo>
                  <a:pt x="3648429" y="1001113"/>
                  <a:pt x="3611639" y="968596"/>
                  <a:pt x="3692435" y="1022461"/>
                </a:cubicBezTo>
                <a:cubicBezTo>
                  <a:pt x="3701143" y="1028267"/>
                  <a:pt x="3710043" y="1033795"/>
                  <a:pt x="3718560" y="1039878"/>
                </a:cubicBezTo>
                <a:cubicBezTo>
                  <a:pt x="3730371" y="1048314"/>
                  <a:pt x="3740413" y="1059512"/>
                  <a:pt x="3753395" y="1066003"/>
                </a:cubicBezTo>
                <a:cubicBezTo>
                  <a:pt x="3764100" y="1071356"/>
                  <a:pt x="3776618" y="1071809"/>
                  <a:pt x="3788229" y="1074712"/>
                </a:cubicBezTo>
                <a:cubicBezTo>
                  <a:pt x="3799840" y="1083421"/>
                  <a:pt x="3810461" y="1093637"/>
                  <a:pt x="3823063" y="1100838"/>
                </a:cubicBezTo>
                <a:cubicBezTo>
                  <a:pt x="3831033" y="1105392"/>
                  <a:pt x="3841219" y="1104992"/>
                  <a:pt x="3849189" y="1109546"/>
                </a:cubicBezTo>
                <a:cubicBezTo>
                  <a:pt x="3876817" y="1125333"/>
                  <a:pt x="3883181" y="1139605"/>
                  <a:pt x="3910149" y="1153089"/>
                </a:cubicBezTo>
                <a:cubicBezTo>
                  <a:pt x="3924131" y="1160080"/>
                  <a:pt x="3939178" y="1164700"/>
                  <a:pt x="3953692" y="1170506"/>
                </a:cubicBezTo>
                <a:cubicBezTo>
                  <a:pt x="3968206" y="1182118"/>
                  <a:pt x="3981473" y="1195490"/>
                  <a:pt x="3997235" y="1205341"/>
                </a:cubicBezTo>
                <a:cubicBezTo>
                  <a:pt x="4005019" y="1210206"/>
                  <a:pt x="4015616" y="1209121"/>
                  <a:pt x="4023360" y="1214049"/>
                </a:cubicBezTo>
                <a:cubicBezTo>
                  <a:pt x="4047850" y="1229634"/>
                  <a:pt x="4072502" y="1245775"/>
                  <a:pt x="4093029" y="1266301"/>
                </a:cubicBezTo>
                <a:cubicBezTo>
                  <a:pt x="4155103" y="1328373"/>
                  <a:pt x="4084648" y="1261335"/>
                  <a:pt x="4145280" y="1309843"/>
                </a:cubicBezTo>
                <a:cubicBezTo>
                  <a:pt x="4151691" y="1314972"/>
                  <a:pt x="4156128" y="1322335"/>
                  <a:pt x="4162697" y="1327261"/>
                </a:cubicBezTo>
                <a:cubicBezTo>
                  <a:pt x="4210607" y="1363194"/>
                  <a:pt x="4200344" y="1357227"/>
                  <a:pt x="4241075" y="1370803"/>
                </a:cubicBezTo>
                <a:cubicBezTo>
                  <a:pt x="4246881" y="1376609"/>
                  <a:pt x="4252081" y="1383092"/>
                  <a:pt x="4258492" y="1388221"/>
                </a:cubicBezTo>
                <a:cubicBezTo>
                  <a:pt x="4279007" y="1404634"/>
                  <a:pt x="4295613" y="1411136"/>
                  <a:pt x="4319452" y="1423055"/>
                </a:cubicBezTo>
                <a:cubicBezTo>
                  <a:pt x="4328160" y="1434666"/>
                  <a:pt x="4334427" y="1448597"/>
                  <a:pt x="4345577" y="1457889"/>
                </a:cubicBezTo>
                <a:cubicBezTo>
                  <a:pt x="4352629" y="1463766"/>
                  <a:pt x="4364359" y="1461090"/>
                  <a:pt x="4371703" y="1466598"/>
                </a:cubicBezTo>
                <a:cubicBezTo>
                  <a:pt x="4388124" y="1478914"/>
                  <a:pt x="4400732" y="1495627"/>
                  <a:pt x="4415246" y="1510141"/>
                </a:cubicBezTo>
                <a:lnTo>
                  <a:pt x="4415246" y="1510141"/>
                </a:lnTo>
                <a:lnTo>
                  <a:pt x="4450080" y="1562392"/>
                </a:lnTo>
                <a:cubicBezTo>
                  <a:pt x="4455886" y="1571101"/>
                  <a:pt x="4464187" y="1578589"/>
                  <a:pt x="4467497" y="1588518"/>
                </a:cubicBezTo>
                <a:cubicBezTo>
                  <a:pt x="4470400" y="1597226"/>
                  <a:pt x="4471483" y="1606772"/>
                  <a:pt x="4476206" y="1614643"/>
                </a:cubicBezTo>
                <a:cubicBezTo>
                  <a:pt x="4480430" y="1621684"/>
                  <a:pt x="4488494" y="1625650"/>
                  <a:pt x="4493623" y="1632061"/>
                </a:cubicBezTo>
                <a:cubicBezTo>
                  <a:pt x="4517282" y="1661635"/>
                  <a:pt x="4514645" y="1669002"/>
                  <a:pt x="4528457" y="1710438"/>
                </a:cubicBezTo>
                <a:lnTo>
                  <a:pt x="4537166" y="1736563"/>
                </a:lnTo>
                <a:lnTo>
                  <a:pt x="4545875" y="1762689"/>
                </a:lnTo>
                <a:cubicBezTo>
                  <a:pt x="4572247" y="1920935"/>
                  <a:pt x="4561143" y="1833938"/>
                  <a:pt x="4545875" y="2154575"/>
                </a:cubicBezTo>
                <a:cubicBezTo>
                  <a:pt x="4545438" y="2163744"/>
                  <a:pt x="4541271" y="2172490"/>
                  <a:pt x="4537166" y="2180701"/>
                </a:cubicBezTo>
                <a:cubicBezTo>
                  <a:pt x="4532485" y="2190062"/>
                  <a:pt x="4524430" y="2197465"/>
                  <a:pt x="4519749" y="2206826"/>
                </a:cubicBezTo>
                <a:cubicBezTo>
                  <a:pt x="4494542" y="2257240"/>
                  <a:pt x="4534440" y="2209551"/>
                  <a:pt x="4484915" y="2259078"/>
                </a:cubicBezTo>
                <a:cubicBezTo>
                  <a:pt x="4482012" y="2267786"/>
                  <a:pt x="4480929" y="2277332"/>
                  <a:pt x="4476206" y="2285203"/>
                </a:cubicBezTo>
                <a:cubicBezTo>
                  <a:pt x="4467932" y="2298993"/>
                  <a:pt x="4444532" y="2312125"/>
                  <a:pt x="4432663" y="2320038"/>
                </a:cubicBezTo>
                <a:cubicBezTo>
                  <a:pt x="4379057" y="2400446"/>
                  <a:pt x="4447464" y="2301537"/>
                  <a:pt x="4397829" y="2363581"/>
                </a:cubicBezTo>
                <a:cubicBezTo>
                  <a:pt x="4391291" y="2371754"/>
                  <a:pt x="4387365" y="2381884"/>
                  <a:pt x="4380412" y="2389706"/>
                </a:cubicBezTo>
                <a:cubicBezTo>
                  <a:pt x="4364047" y="2408116"/>
                  <a:pt x="4351528" y="2434169"/>
                  <a:pt x="4328160" y="2441958"/>
                </a:cubicBezTo>
                <a:lnTo>
                  <a:pt x="4249783" y="2468083"/>
                </a:lnTo>
                <a:cubicBezTo>
                  <a:pt x="4241074" y="2470986"/>
                  <a:pt x="4231868" y="2472687"/>
                  <a:pt x="4223657" y="2476792"/>
                </a:cubicBezTo>
                <a:lnTo>
                  <a:pt x="4188823" y="2494209"/>
                </a:lnTo>
                <a:lnTo>
                  <a:pt x="3814355" y="2485501"/>
                </a:lnTo>
                <a:cubicBezTo>
                  <a:pt x="3745844" y="2482646"/>
                  <a:pt x="3794735" y="2472868"/>
                  <a:pt x="3727269" y="2459375"/>
                </a:cubicBezTo>
                <a:cubicBezTo>
                  <a:pt x="3698662" y="2453654"/>
                  <a:pt x="3669212" y="2453569"/>
                  <a:pt x="3640183" y="2450666"/>
                </a:cubicBezTo>
                <a:cubicBezTo>
                  <a:pt x="3628572" y="2444860"/>
                  <a:pt x="3617783" y="2436979"/>
                  <a:pt x="3605349" y="2433249"/>
                </a:cubicBezTo>
                <a:cubicBezTo>
                  <a:pt x="3588436" y="2428175"/>
                  <a:pt x="3570470" y="2427700"/>
                  <a:pt x="3553097" y="2424541"/>
                </a:cubicBezTo>
                <a:cubicBezTo>
                  <a:pt x="3538534" y="2421893"/>
                  <a:pt x="3523914" y="2419422"/>
                  <a:pt x="3509555" y="2415832"/>
                </a:cubicBezTo>
                <a:cubicBezTo>
                  <a:pt x="3500649" y="2413605"/>
                  <a:pt x="3492256" y="2409645"/>
                  <a:pt x="3483429" y="2407123"/>
                </a:cubicBezTo>
                <a:cubicBezTo>
                  <a:pt x="3471921" y="2403835"/>
                  <a:pt x="3460206" y="2401318"/>
                  <a:pt x="3448595" y="2398415"/>
                </a:cubicBezTo>
                <a:cubicBezTo>
                  <a:pt x="3402323" y="2367567"/>
                  <a:pt x="3441995" y="2388853"/>
                  <a:pt x="3370217" y="2372289"/>
                </a:cubicBezTo>
                <a:cubicBezTo>
                  <a:pt x="3349625" y="2367537"/>
                  <a:pt x="3329759" y="2359998"/>
                  <a:pt x="3309257" y="2354872"/>
                </a:cubicBezTo>
                <a:cubicBezTo>
                  <a:pt x="3294897" y="2351282"/>
                  <a:pt x="3279995" y="2350058"/>
                  <a:pt x="3265715" y="2346163"/>
                </a:cubicBezTo>
                <a:cubicBezTo>
                  <a:pt x="3248002" y="2341332"/>
                  <a:pt x="3231759" y="2330271"/>
                  <a:pt x="3213463" y="2328746"/>
                </a:cubicBezTo>
                <a:lnTo>
                  <a:pt x="3108960" y="2320038"/>
                </a:lnTo>
                <a:cubicBezTo>
                  <a:pt x="3094446" y="2317135"/>
                  <a:pt x="3079866" y="2314540"/>
                  <a:pt x="3065417" y="2311329"/>
                </a:cubicBezTo>
                <a:cubicBezTo>
                  <a:pt x="3053733" y="2308733"/>
                  <a:pt x="3042359" y="2304762"/>
                  <a:pt x="3030583" y="2302621"/>
                </a:cubicBezTo>
                <a:cubicBezTo>
                  <a:pt x="2993200" y="2295824"/>
                  <a:pt x="2962183" y="2295049"/>
                  <a:pt x="2926080" y="2285203"/>
                </a:cubicBezTo>
                <a:cubicBezTo>
                  <a:pt x="2908368" y="2280372"/>
                  <a:pt x="2891246" y="2273592"/>
                  <a:pt x="2873829" y="2267786"/>
                </a:cubicBezTo>
                <a:lnTo>
                  <a:pt x="2847703" y="2259078"/>
                </a:lnTo>
                <a:lnTo>
                  <a:pt x="2821577" y="2250369"/>
                </a:lnTo>
              </a:path>
            </a:pathLst>
          </a:custGeom>
          <a:noFill/>
          <a:ln w="28575">
            <a:solidFill>
              <a:srgbClr val="A5002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43067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par>
                          <p:cTn id="8" fill="hold">
                            <p:stCondLst>
                              <p:cond delay="700"/>
                            </p:stCondLst>
                            <p:childTnLst>
                              <p:par>
                                <p:cTn id="9" presetID="8" presetClass="entr" presetSubtype="16" fill="hold" nodeType="afterEffect">
                                  <p:stCondLst>
                                    <p:cond delay="0"/>
                                  </p:stCondLst>
                                  <p:childTnLst>
                                    <p:set>
                                      <p:cBhvr>
                                        <p:cTn id="10" dur="1" fill="hold">
                                          <p:stCondLst>
                                            <p:cond delay="0"/>
                                          </p:stCondLst>
                                        </p:cTn>
                                        <p:tgtEl>
                                          <p:spTgt spid="148482"/>
                                        </p:tgtEl>
                                        <p:attrNameLst>
                                          <p:attrName>style.visibility</p:attrName>
                                        </p:attrNameLst>
                                      </p:cBhvr>
                                      <p:to>
                                        <p:strVal val="visible"/>
                                      </p:to>
                                    </p:set>
                                    <p:animEffect transition="in" filter="diamond(in)">
                                      <p:cBhvr>
                                        <p:cTn id="11" dur="1000"/>
                                        <p:tgtEl>
                                          <p:spTgt spid="148482"/>
                                        </p:tgtEl>
                                      </p:cBhvr>
                                    </p:animEffect>
                                  </p:childTnLst>
                                </p:cTn>
                              </p:par>
                            </p:childTnLst>
                          </p:cTn>
                        </p:par>
                        <p:par>
                          <p:cTn id="12" fill="hold">
                            <p:stCondLst>
                              <p:cond delay="1700"/>
                            </p:stCondLst>
                            <p:childTnLst>
                              <p:par>
                                <p:cTn id="13" presetID="8" presetClass="entr" presetSubtype="16"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amond(in)">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outVertical)">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par>
                                <p:cTn id="27" presetID="16" presetClass="entr" presetSubtype="42"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outHorizontal)">
                                      <p:cBhvr>
                                        <p:cTn id="2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83675"/>
            <a:ext cx="8686800" cy="5645725"/>
          </a:xfrm>
          <a:ln w="19050">
            <a:solidFill>
              <a:srgbClr val="3604EE"/>
            </a:solidFill>
          </a:ln>
        </p:spPr>
        <p:txBody>
          <a:bodyPr>
            <a:normAutofit/>
          </a:bodyPr>
          <a:lstStyle/>
          <a:p>
            <a:pPr marL="0" indent="0" algn="ctr">
              <a:spcBef>
                <a:spcPts val="0"/>
              </a:spcBef>
              <a:buNone/>
            </a:pP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¿Cómo tomaría usted (</a:t>
            </a:r>
            <a:r>
              <a:rPr lang="es-ES" sz="1400" i="1" u="sng"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dominicano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que lo confundieran por su forma de hablar con un </a:t>
            </a:r>
            <a:r>
              <a:rPr lang="es-ES" sz="14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cubano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o un </a:t>
            </a:r>
            <a:r>
              <a:rPr lang="es-ES" sz="14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puertorriqueño</a:t>
            </a:r>
            <a:r>
              <a:rPr lang="es-ES"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472F37FE-49E1-4A0D-BFB3-A28FE595B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691" y="1276124"/>
            <a:ext cx="8582618" cy="5060825"/>
          </a:xfrm>
          <a:prstGeom prst="rect">
            <a:avLst/>
          </a:prstGeom>
        </p:spPr>
      </p:pic>
      <p:sp>
        <p:nvSpPr>
          <p:cNvPr id="7" name="Rectangle 6">
            <a:extLst>
              <a:ext uri="{FF2B5EF4-FFF2-40B4-BE49-F238E27FC236}">
                <a16:creationId xmlns:a16="http://schemas.microsoft.com/office/drawing/2014/main" id="{04A53E58-1219-4491-AF36-225BDA5B1E79}"/>
              </a:ext>
            </a:extLst>
          </p:cNvPr>
          <p:cNvSpPr/>
          <p:nvPr/>
        </p:nvSpPr>
        <p:spPr>
          <a:xfrm>
            <a:off x="685800" y="272331"/>
            <a:ext cx="7772400" cy="584775"/>
          </a:xfrm>
          <a:prstGeom prst="rect">
            <a:avLst/>
          </a:prstGeom>
        </p:spPr>
        <p:txBody>
          <a:bodyPr wrap="square">
            <a:spAutoFit/>
          </a:bodyPr>
          <a:lstStyle/>
          <a:p>
            <a:pPr algn="ctr"/>
            <a:r>
              <a:rPr lang="es-ES" i="1" dirty="0">
                <a:solidFill>
                  <a:srgbClr val="0000CC"/>
                </a:solidFill>
                <a:effectLst>
                  <a:outerShdw blurRad="38100" dist="38100" dir="2700000" algn="tl">
                    <a:srgbClr val="000000">
                      <a:alpha val="43137"/>
                    </a:srgbClr>
                  </a:outerShdw>
                </a:effectLst>
                <a:cs typeface="Times New Roman" pitchFamily="18" charset="0"/>
              </a:rPr>
              <a:t>Actitudes lingüísticas en el Caribe insular hispánico </a:t>
            </a:r>
          </a:p>
          <a:p>
            <a:pPr algn="ctr"/>
            <a:r>
              <a:rPr lang="es-ES_tradnl" sz="1400" dirty="0">
                <a:solidFill>
                  <a:srgbClr val="0000CC"/>
                </a:solidFill>
                <a:effectLst>
                  <a:outerShdw blurRad="38100" dist="38100" dir="2700000" algn="tl">
                    <a:srgbClr val="000000">
                      <a:alpha val="43137"/>
                    </a:srgbClr>
                  </a:outerShdw>
                </a:effectLst>
                <a:cs typeface="Times New Roman" pitchFamily="18" charset="0"/>
              </a:rPr>
              <a:t>(Roxana Sobrino Triana / </a:t>
            </a:r>
            <a:r>
              <a:rPr lang="es-ES_tradnl" sz="1400" b="1" u="sng" dirty="0">
                <a:solidFill>
                  <a:srgbClr val="0000CC"/>
                </a:solidFill>
                <a:effectLst>
                  <a:outerShdw blurRad="38100" dist="38100" dir="2700000" algn="tl">
                    <a:srgbClr val="000000">
                      <a:alpha val="43137"/>
                    </a:srgbClr>
                  </a:outerShdw>
                </a:effectLst>
                <a:cs typeface="Times New Roman" pitchFamily="18" charset="0"/>
              </a:rPr>
              <a:t>Tesis de Doctorado</a:t>
            </a:r>
            <a:r>
              <a:rPr lang="es-ES_tradnl" sz="1400" dirty="0">
                <a:solidFill>
                  <a:srgbClr val="0000CC"/>
                </a:solidFill>
                <a:effectLst>
                  <a:outerShdw blurRad="38100" dist="38100" dir="2700000" algn="tl">
                    <a:srgbClr val="000000">
                      <a:alpha val="43137"/>
                    </a:srgbClr>
                  </a:outerShdw>
                </a:effectLst>
                <a:cs typeface="Times New Roman" pitchFamily="18" charset="0"/>
              </a:rPr>
              <a:t>, 2017, Universidad de Bergen, Noruega)</a:t>
            </a:r>
          </a:p>
        </p:txBody>
      </p:sp>
      <p:sp>
        <p:nvSpPr>
          <p:cNvPr id="8" name="Rectangle 7">
            <a:extLst>
              <a:ext uri="{FF2B5EF4-FFF2-40B4-BE49-F238E27FC236}">
                <a16:creationId xmlns:a16="http://schemas.microsoft.com/office/drawing/2014/main" id="{15F91A58-0A94-4650-8A7F-05956FF04297}"/>
              </a:ext>
            </a:extLst>
          </p:cNvPr>
          <p:cNvSpPr/>
          <p:nvPr/>
        </p:nvSpPr>
        <p:spPr>
          <a:xfrm>
            <a:off x="3657600" y="6258191"/>
            <a:ext cx="2186817" cy="338554"/>
          </a:xfrm>
          <a:prstGeom prst="rect">
            <a:avLst/>
          </a:prstGeom>
        </p:spPr>
        <p:txBody>
          <a:bodyPr wrap="none">
            <a:spAutoFit/>
          </a:bodyPr>
          <a:lstStyle/>
          <a:p>
            <a:r>
              <a:rPr lang="es-ES" sz="1600" b="1" dirty="0"/>
              <a:t>República Dominicana</a:t>
            </a:r>
          </a:p>
        </p:txBody>
      </p:sp>
      <p:sp>
        <p:nvSpPr>
          <p:cNvPr id="9" name="Rectangle: Rounded Corners 8">
            <a:extLst>
              <a:ext uri="{FF2B5EF4-FFF2-40B4-BE49-F238E27FC236}">
                <a16:creationId xmlns:a16="http://schemas.microsoft.com/office/drawing/2014/main" id="{50DA9872-262C-4B73-B036-A1E89D6B68B7}"/>
              </a:ext>
            </a:extLst>
          </p:cNvPr>
          <p:cNvSpPr/>
          <p:nvPr/>
        </p:nvSpPr>
        <p:spPr>
          <a:xfrm>
            <a:off x="3590003" y="6307272"/>
            <a:ext cx="2209800" cy="301351"/>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extBox 9">
            <a:extLst>
              <a:ext uri="{FF2B5EF4-FFF2-40B4-BE49-F238E27FC236}">
                <a16:creationId xmlns:a16="http://schemas.microsoft.com/office/drawing/2014/main" id="{CA1DA365-BC70-4C95-A730-0843C4EFF2B2}"/>
              </a:ext>
            </a:extLst>
          </p:cNvPr>
          <p:cNvSpPr txBox="1"/>
          <p:nvPr/>
        </p:nvSpPr>
        <p:spPr>
          <a:xfrm>
            <a:off x="259080" y="2819400"/>
            <a:ext cx="5303520" cy="1323439"/>
          </a:xfrm>
          <a:prstGeom prst="rect">
            <a:avLst/>
          </a:prstGeom>
          <a:solidFill>
            <a:schemeClr val="bg1">
              <a:lumMod val="95000"/>
            </a:schemeClr>
          </a:solidFill>
          <a:ln w="19050">
            <a:solidFill>
              <a:srgbClr val="0000CC"/>
            </a:solidFill>
            <a:prstDash val="dash"/>
          </a:ln>
        </p:spPr>
        <p:txBody>
          <a:bodyPr wrap="square">
            <a:spAutoFit/>
          </a:bodyPr>
          <a:lstStyle/>
          <a:p>
            <a:pPr algn="ctr">
              <a:spcAft>
                <a:spcPts val="400"/>
              </a:spcAft>
            </a:pPr>
            <a:r>
              <a:rPr lang="es-ES" sz="1600" dirty="0">
                <a:solidFill>
                  <a:srgbClr val="0000CC"/>
                </a:solidFill>
                <a:effectLst>
                  <a:outerShdw blurRad="38100" dist="38100" dir="2700000" algn="tl">
                    <a:srgbClr val="000000">
                      <a:alpha val="43137"/>
                    </a:srgbClr>
                  </a:outerShdw>
                </a:effectLst>
              </a:rPr>
              <a:t>Es relevante que ningún sujeto de la muestra dominicana toma como una afrenta que lo confundan con un cubano y apenas el 1.39% se ofende si lo confunden con un puertorriqueño. Este dato podría entenderse, tal vez, como una manifestación de la inseguridad lingüística de muchos dominicanos.</a:t>
            </a:r>
          </a:p>
        </p:txBody>
      </p:sp>
    </p:spTree>
    <p:extLst>
      <p:ext uri="{BB962C8B-B14F-4D97-AF65-F5344CB8AC3E}">
        <p14:creationId xmlns:p14="http://schemas.microsoft.com/office/powerpoint/2010/main" val="3082901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8)">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7" grpId="0"/>
      <p:bldP spid="8" grpId="0"/>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83675"/>
            <a:ext cx="8839200" cy="5645725"/>
          </a:xfrm>
          <a:ln w="19050">
            <a:solidFill>
              <a:srgbClr val="3604EE"/>
            </a:solidFill>
          </a:ln>
        </p:spPr>
        <p:txBody>
          <a:bodyPr>
            <a:normAutofit/>
          </a:bodyPr>
          <a:lstStyle/>
          <a:p>
            <a:pPr marL="0" indent="0" algn="ctr">
              <a:spcBef>
                <a:spcPts val="0"/>
              </a:spcBef>
              <a:buNone/>
            </a:pPr>
            <a:r>
              <a:rPr lang="es-ES" sz="16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¿Cómo valora usted la forma de hablar de su país con respecto a la de los otros?</a:t>
            </a: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nSpc>
                <a:spcPts val="800"/>
              </a:lnSpc>
              <a:spcBef>
                <a:spcPts val="600"/>
              </a:spcBef>
              <a:buNone/>
            </a:pPr>
            <a:endParaRPr lang="es-ES_tradnl" sz="1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3">
            <a:extLst>
              <a:ext uri="{FF2B5EF4-FFF2-40B4-BE49-F238E27FC236}">
                <a16:creationId xmlns:a16="http://schemas.microsoft.com/office/drawing/2014/main" id="{8F01B6E2-BC71-4560-95E4-C03C1F902406}"/>
              </a:ext>
            </a:extLst>
          </p:cNvPr>
          <p:cNvSpPr/>
          <p:nvPr/>
        </p:nvSpPr>
        <p:spPr>
          <a:xfrm>
            <a:off x="1600200" y="266006"/>
            <a:ext cx="5943600" cy="646331"/>
          </a:xfrm>
          <a:prstGeom prst="rect">
            <a:avLst/>
          </a:prstGeom>
        </p:spPr>
        <p:txBody>
          <a:bodyPr wrap="square">
            <a:spAutoFit/>
          </a:bodyPr>
          <a:lstStyle/>
          <a:p>
            <a:pPr algn="ctr"/>
            <a:r>
              <a:rPr lang="es-ES" i="1" dirty="0">
                <a:solidFill>
                  <a:srgbClr val="0000CC"/>
                </a:solidFill>
                <a:effectLst>
                  <a:outerShdw blurRad="38100" dist="38100" dir="2700000" algn="tl">
                    <a:srgbClr val="000000">
                      <a:alpha val="43137"/>
                    </a:srgbClr>
                  </a:outerShdw>
                </a:effectLst>
                <a:cs typeface="Times New Roman" pitchFamily="18" charset="0"/>
              </a:rPr>
              <a:t>Actitudes lingüísticas en el Caribe insular hispánico</a:t>
            </a:r>
          </a:p>
          <a:p>
            <a:pPr algn="ctr"/>
            <a:r>
              <a:rPr lang="es-ES" b="1" dirty="0">
                <a:solidFill>
                  <a:srgbClr val="0000FF"/>
                </a:solidFill>
                <a:effectLst>
                  <a:outerShdw blurRad="38100" dist="38100" dir="2700000" algn="tl">
                    <a:srgbClr val="000000">
                      <a:alpha val="43137"/>
                    </a:srgbClr>
                  </a:outerShdw>
                </a:effectLst>
              </a:rPr>
              <a:t>Valoración comparativa de las variedades antillanas</a:t>
            </a:r>
            <a:endParaRPr lang="es-ES_tradnl" sz="1600" dirty="0">
              <a:solidFill>
                <a:srgbClr val="0000FF"/>
              </a:solidFill>
              <a:effectLst>
                <a:outerShdw blurRad="38100" dist="38100" dir="2700000" algn="tl">
                  <a:srgbClr val="000000">
                    <a:alpha val="43137"/>
                  </a:srgbClr>
                </a:outerShdw>
              </a:effectLst>
              <a:cs typeface="Times New Roman" pitchFamily="18" charset="0"/>
            </a:endParaRPr>
          </a:p>
        </p:txBody>
      </p:sp>
      <p:pic>
        <p:nvPicPr>
          <p:cNvPr id="7" name="Picture 6">
            <a:extLst>
              <a:ext uri="{FF2B5EF4-FFF2-40B4-BE49-F238E27FC236}">
                <a16:creationId xmlns:a16="http://schemas.microsoft.com/office/drawing/2014/main" id="{99F66EC0-6FDC-4925-A68B-2F4AC10DA17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85799" y="1401570"/>
            <a:ext cx="3076303" cy="2560830"/>
          </a:xfrm>
          <a:prstGeom prst="rect">
            <a:avLst/>
          </a:prstGeom>
          <a:noFill/>
          <a:ln w="19050">
            <a:solidFill>
              <a:srgbClr val="0000CC"/>
            </a:solidFill>
          </a:ln>
        </p:spPr>
      </p:pic>
      <p:pic>
        <p:nvPicPr>
          <p:cNvPr id="8" name="Picture 7">
            <a:extLst>
              <a:ext uri="{FF2B5EF4-FFF2-40B4-BE49-F238E27FC236}">
                <a16:creationId xmlns:a16="http://schemas.microsoft.com/office/drawing/2014/main" id="{B665C63B-9E57-454F-8912-AE68949B67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01570"/>
            <a:ext cx="3200400" cy="2560830"/>
          </a:xfrm>
          <a:prstGeom prst="rect">
            <a:avLst/>
          </a:prstGeom>
          <a:noFill/>
          <a:ln w="19050">
            <a:solidFill>
              <a:srgbClr val="0000CC"/>
            </a:solidFill>
          </a:ln>
        </p:spPr>
      </p:pic>
      <p:pic>
        <p:nvPicPr>
          <p:cNvPr id="9" name="Picture 8">
            <a:hlinkClick r:id="rId4" action="ppaction://hlinkfile"/>
            <a:extLst>
              <a:ext uri="{FF2B5EF4-FFF2-40B4-BE49-F238E27FC236}">
                <a16:creationId xmlns:a16="http://schemas.microsoft.com/office/drawing/2014/main" id="{A118EAA4-A5F0-4AFB-B8EF-CEB1880A49F4}"/>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033738"/>
            <a:ext cx="3200400" cy="2560830"/>
          </a:xfrm>
          <a:prstGeom prst="rect">
            <a:avLst/>
          </a:prstGeom>
          <a:noFill/>
          <a:ln w="19050">
            <a:solidFill>
              <a:srgbClr val="0000CC"/>
            </a:solidFill>
          </a:ln>
        </p:spPr>
      </p:pic>
      <p:sp>
        <p:nvSpPr>
          <p:cNvPr id="12" name="Rectangle: Rounded Corners 11">
            <a:extLst>
              <a:ext uri="{FF2B5EF4-FFF2-40B4-BE49-F238E27FC236}">
                <a16:creationId xmlns:a16="http://schemas.microsoft.com/office/drawing/2014/main" id="{D5F4288A-3784-4E2E-93DC-BC599910CB2D}"/>
              </a:ext>
            </a:extLst>
          </p:cNvPr>
          <p:cNvSpPr/>
          <p:nvPr/>
        </p:nvSpPr>
        <p:spPr>
          <a:xfrm>
            <a:off x="6281704" y="2057401"/>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Rounded Corners 4">
            <a:extLst>
              <a:ext uri="{FF2B5EF4-FFF2-40B4-BE49-F238E27FC236}">
                <a16:creationId xmlns:a16="http://schemas.microsoft.com/office/drawing/2014/main" id="{D60CE8DE-3047-4D82-A941-240781389141}"/>
              </a:ext>
            </a:extLst>
          </p:cNvPr>
          <p:cNvSpPr/>
          <p:nvPr/>
        </p:nvSpPr>
        <p:spPr>
          <a:xfrm>
            <a:off x="3048000" y="3733800"/>
            <a:ext cx="457200" cy="201247"/>
          </a:xfrm>
          <a:prstGeom prst="roundRect">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angle: Rounded Corners 10">
            <a:extLst>
              <a:ext uri="{FF2B5EF4-FFF2-40B4-BE49-F238E27FC236}">
                <a16:creationId xmlns:a16="http://schemas.microsoft.com/office/drawing/2014/main" id="{C47441DA-EC40-44B6-AEE4-FB028FB2D3A2}"/>
              </a:ext>
            </a:extLst>
          </p:cNvPr>
          <p:cNvSpPr/>
          <p:nvPr/>
        </p:nvSpPr>
        <p:spPr>
          <a:xfrm>
            <a:off x="7467600" y="3692237"/>
            <a:ext cx="910046" cy="228599"/>
          </a:xfrm>
          <a:prstGeom prst="roundRect">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angle: Rounded Corners 12">
            <a:extLst>
              <a:ext uri="{FF2B5EF4-FFF2-40B4-BE49-F238E27FC236}">
                <a16:creationId xmlns:a16="http://schemas.microsoft.com/office/drawing/2014/main" id="{3B7110E7-202D-4826-AC0C-B468E9475887}"/>
              </a:ext>
            </a:extLst>
          </p:cNvPr>
          <p:cNvSpPr/>
          <p:nvPr/>
        </p:nvSpPr>
        <p:spPr>
          <a:xfrm>
            <a:off x="4953000" y="6324600"/>
            <a:ext cx="1219200" cy="286555"/>
          </a:xfrm>
          <a:prstGeom prst="roundRect">
            <a:avLst/>
          </a:pr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angle: Rounded Corners 13">
            <a:extLst>
              <a:ext uri="{FF2B5EF4-FFF2-40B4-BE49-F238E27FC236}">
                <a16:creationId xmlns:a16="http://schemas.microsoft.com/office/drawing/2014/main" id="{C8F1A5DD-F405-4796-BDB1-3FA827F084D0}"/>
              </a:ext>
            </a:extLst>
          </p:cNvPr>
          <p:cNvSpPr/>
          <p:nvPr/>
        </p:nvSpPr>
        <p:spPr>
          <a:xfrm>
            <a:off x="7922623" y="2057401"/>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angle: Rounded Corners 14">
            <a:extLst>
              <a:ext uri="{FF2B5EF4-FFF2-40B4-BE49-F238E27FC236}">
                <a16:creationId xmlns:a16="http://schemas.microsoft.com/office/drawing/2014/main" id="{BC8B8948-7B40-4F68-B14E-DBCD50CD2F58}"/>
              </a:ext>
            </a:extLst>
          </p:cNvPr>
          <p:cNvSpPr/>
          <p:nvPr/>
        </p:nvSpPr>
        <p:spPr>
          <a:xfrm>
            <a:off x="3276600" y="2087402"/>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angle: Rounded Corners 15">
            <a:extLst>
              <a:ext uri="{FF2B5EF4-FFF2-40B4-BE49-F238E27FC236}">
                <a16:creationId xmlns:a16="http://schemas.microsoft.com/office/drawing/2014/main" id="{12C9EF7F-8E34-4873-B599-4C47C9332AB2}"/>
              </a:ext>
            </a:extLst>
          </p:cNvPr>
          <p:cNvSpPr/>
          <p:nvPr/>
        </p:nvSpPr>
        <p:spPr>
          <a:xfrm>
            <a:off x="1662454" y="2074282"/>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angle: Rounded Corners 16">
            <a:extLst>
              <a:ext uri="{FF2B5EF4-FFF2-40B4-BE49-F238E27FC236}">
                <a16:creationId xmlns:a16="http://schemas.microsoft.com/office/drawing/2014/main" id="{FED155C5-8471-4B83-ABFF-987EF22C2545}"/>
              </a:ext>
            </a:extLst>
          </p:cNvPr>
          <p:cNvSpPr/>
          <p:nvPr/>
        </p:nvSpPr>
        <p:spPr>
          <a:xfrm>
            <a:off x="6281704" y="2379254"/>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angle: Rounded Corners 17">
            <a:extLst>
              <a:ext uri="{FF2B5EF4-FFF2-40B4-BE49-F238E27FC236}">
                <a16:creationId xmlns:a16="http://schemas.microsoft.com/office/drawing/2014/main" id="{C4EC14BA-1157-4962-91D3-D487E790225D}"/>
              </a:ext>
            </a:extLst>
          </p:cNvPr>
          <p:cNvSpPr/>
          <p:nvPr/>
        </p:nvSpPr>
        <p:spPr>
          <a:xfrm>
            <a:off x="7932626" y="2374647"/>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angle: Rounded Corners 18">
            <a:extLst>
              <a:ext uri="{FF2B5EF4-FFF2-40B4-BE49-F238E27FC236}">
                <a16:creationId xmlns:a16="http://schemas.microsoft.com/office/drawing/2014/main" id="{487944F2-F6F9-49D2-ACD5-93EF4A32ECDC}"/>
              </a:ext>
            </a:extLst>
          </p:cNvPr>
          <p:cNvSpPr/>
          <p:nvPr/>
        </p:nvSpPr>
        <p:spPr>
          <a:xfrm>
            <a:off x="5476808" y="4685269"/>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angle: Rounded Corners 19">
            <a:extLst>
              <a:ext uri="{FF2B5EF4-FFF2-40B4-BE49-F238E27FC236}">
                <a16:creationId xmlns:a16="http://schemas.microsoft.com/office/drawing/2014/main" id="{2AB0B656-5AB5-423E-A492-7838BC84AA05}"/>
              </a:ext>
            </a:extLst>
          </p:cNvPr>
          <p:cNvSpPr/>
          <p:nvPr/>
        </p:nvSpPr>
        <p:spPr>
          <a:xfrm>
            <a:off x="3886200" y="5349104"/>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angle: Rounded Corners 20">
            <a:extLst>
              <a:ext uri="{FF2B5EF4-FFF2-40B4-BE49-F238E27FC236}">
                <a16:creationId xmlns:a16="http://schemas.microsoft.com/office/drawing/2014/main" id="{2E5A718F-E616-4F9E-8ECD-5C4F0E1DAD8D}"/>
              </a:ext>
            </a:extLst>
          </p:cNvPr>
          <p:cNvSpPr/>
          <p:nvPr/>
        </p:nvSpPr>
        <p:spPr>
          <a:xfrm>
            <a:off x="3886200" y="4685269"/>
            <a:ext cx="500096" cy="228600"/>
          </a:xfrm>
          <a:prstGeom prst="roundRect">
            <a:avLst/>
          </a:pr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angle 5">
            <a:extLst>
              <a:ext uri="{FF2B5EF4-FFF2-40B4-BE49-F238E27FC236}">
                <a16:creationId xmlns:a16="http://schemas.microsoft.com/office/drawing/2014/main" id="{83D9CEB3-2736-459A-968D-22BC5DC53D44}"/>
              </a:ext>
            </a:extLst>
          </p:cNvPr>
          <p:cNvSpPr/>
          <p:nvPr/>
        </p:nvSpPr>
        <p:spPr>
          <a:xfrm>
            <a:off x="6294688" y="5117155"/>
            <a:ext cx="2574423" cy="692497"/>
          </a:xfrm>
          <a:prstGeom prst="rect">
            <a:avLst/>
          </a:prstGeom>
        </p:spPr>
        <p:txBody>
          <a:bodyPr wrap="none">
            <a:spAutoFit/>
          </a:bodyPr>
          <a:lstStyle/>
          <a:p>
            <a:pPr algn="ctr">
              <a:spcAft>
                <a:spcPts val="600"/>
              </a:spcAft>
            </a:pPr>
            <a:r>
              <a:rPr lang="es-ES" sz="1600" dirty="0">
                <a:solidFill>
                  <a:srgbClr val="0000FF"/>
                </a:solidFill>
                <a:hlinkClick r:id="rId6" action="ppaction://hlinkfile">
                  <a:extLst>
                    <a:ext uri="{A12FA001-AC4F-418D-AE19-62706E023703}">
                      <ahyp:hlinkClr xmlns:ahyp="http://schemas.microsoft.com/office/drawing/2018/hyperlinkcolor" val="tx"/>
                    </a:ext>
                  </a:extLst>
                </a:hlinkClick>
              </a:rPr>
              <a:t>Hacer clic en el enlace:</a:t>
            </a:r>
          </a:p>
          <a:p>
            <a:pPr algn="ctr"/>
            <a:r>
              <a:rPr lang="es-ES" b="1" dirty="0">
                <a:solidFill>
                  <a:srgbClr val="FFDE66"/>
                </a:solidFill>
                <a:effectLst>
                  <a:outerShdw blurRad="38100" dist="38100" dir="2700000" algn="tl">
                    <a:srgbClr val="000000">
                      <a:alpha val="43137"/>
                    </a:srgbClr>
                  </a:outerShdw>
                </a:effectLst>
                <a:hlinkClick r:id="rId6" action="ppaction://hlinkfile">
                  <a:extLst>
                    <a:ext uri="{A12FA001-AC4F-418D-AE19-62706E023703}">
                      <ahyp:hlinkClr xmlns:ahyp="http://schemas.microsoft.com/office/drawing/2018/hyperlinkcolor" val="tx"/>
                    </a:ext>
                  </a:extLst>
                </a:hlinkClick>
              </a:rPr>
              <a:t>Valoración antillana.pdf</a:t>
            </a:r>
            <a:endParaRPr lang="es-ES" b="1"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348159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500"/>
                                        <p:tgtEl>
                                          <p:spTgt spid="3">
                                            <p:bg/>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par>
                          <p:cTn id="16" fill="hold">
                            <p:stCondLst>
                              <p:cond delay="1500"/>
                            </p:stCondLst>
                            <p:childTnLst>
                              <p:par>
                                <p:cTn id="17" presetID="21" presetClass="entr" presetSubtype="8"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500"/>
                                        <p:tgtEl>
                                          <p:spTgt spid="7"/>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1+#ppt_w/2"/>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 presetClass="entr" presetSubtype="9"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0-#ppt_w/2"/>
                                          </p:val>
                                        </p:tav>
                                        <p:tav tm="100000">
                                          <p:val>
                                            <p:strVal val="#ppt_x"/>
                                          </p:val>
                                        </p:tav>
                                      </p:tavLst>
                                    </p:anim>
                                    <p:anim calcmode="lin" valueType="num">
                                      <p:cBhvr additive="base">
                                        <p:cTn id="33"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8)">
                                      <p:cBhvr>
                                        <p:cTn id="38" dur="500"/>
                                        <p:tgtEl>
                                          <p:spTgt spid="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down)">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1+#ppt_w/2"/>
                                          </p:val>
                                        </p:tav>
                                        <p:tav tm="100000">
                                          <p:val>
                                            <p:strVal val="#ppt_x"/>
                                          </p:val>
                                        </p:tav>
                                      </p:tavLst>
                                    </p:anim>
                                    <p:anim calcmode="lin" valueType="num">
                                      <p:cBhvr additive="base">
                                        <p:cTn id="47" dur="500" fill="hold"/>
                                        <p:tgtEl>
                                          <p:spTgt spid="14"/>
                                        </p:tgtEl>
                                        <p:attrNameLst>
                                          <p:attrName>ppt_y</p:attrName>
                                        </p:attrNameLst>
                                      </p:cBhvr>
                                      <p:tavLst>
                                        <p:tav tm="0">
                                          <p:val>
                                            <p:strVal val="#ppt_y"/>
                                          </p:val>
                                        </p:tav>
                                        <p:tav tm="100000">
                                          <p:val>
                                            <p:strVal val="#ppt_y"/>
                                          </p:val>
                                        </p:tav>
                                      </p:tavLst>
                                    </p:anim>
                                  </p:childTnLst>
                                </p:cTn>
                              </p:par>
                            </p:childTnLst>
                          </p:cTn>
                        </p:par>
                        <p:par>
                          <p:cTn id="48" fill="hold">
                            <p:stCondLst>
                              <p:cond delay="500"/>
                            </p:stCondLst>
                            <p:childTnLst>
                              <p:par>
                                <p:cTn id="49" presetID="2" presetClass="entr" presetSubtype="1"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0-#ppt_h/2"/>
                                          </p:val>
                                        </p:tav>
                                        <p:tav tm="100000">
                                          <p:val>
                                            <p:strVal val="#ppt_y"/>
                                          </p:val>
                                        </p:tav>
                                      </p:tavLst>
                                    </p:anim>
                                  </p:childTnLst>
                                </p:cTn>
                              </p:par>
                            </p:childTnLst>
                          </p:cTn>
                        </p:par>
                        <p:par>
                          <p:cTn id="53" fill="hold">
                            <p:stCondLst>
                              <p:cond delay="1000"/>
                            </p:stCondLst>
                            <p:childTnLst>
                              <p:par>
                                <p:cTn id="54" presetID="2" presetClass="entr" presetSubtype="8"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0-#ppt_w/2"/>
                                          </p:val>
                                        </p:tav>
                                        <p:tav tm="100000">
                                          <p:val>
                                            <p:strVal val="#ppt_x"/>
                                          </p:val>
                                        </p:tav>
                                      </p:tavLst>
                                    </p:anim>
                                    <p:anim calcmode="lin" valueType="num">
                                      <p:cBhvr additive="base">
                                        <p:cTn id="57" dur="500" fill="hold"/>
                                        <p:tgtEl>
                                          <p:spTgt spid="17"/>
                                        </p:tgtEl>
                                        <p:attrNameLst>
                                          <p:attrName>ppt_y</p:attrName>
                                        </p:attrNameLst>
                                      </p:cBhvr>
                                      <p:tavLst>
                                        <p:tav tm="0">
                                          <p:val>
                                            <p:strVal val="#ppt_y"/>
                                          </p:val>
                                        </p:tav>
                                        <p:tav tm="100000">
                                          <p:val>
                                            <p:strVal val="#ppt_y"/>
                                          </p:val>
                                        </p:tav>
                                      </p:tavLst>
                                    </p:anim>
                                  </p:childTnLst>
                                </p:cTn>
                              </p:par>
                            </p:childTnLst>
                          </p:cTn>
                        </p:par>
                        <p:par>
                          <p:cTn id="58" fill="hold">
                            <p:stCondLst>
                              <p:cond delay="1500"/>
                            </p:stCondLst>
                            <p:childTnLst>
                              <p:par>
                                <p:cTn id="59" presetID="2" presetClass="entr" presetSubtype="4" fill="hold" grpId="0" nodeType="after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1" presetClass="entr" presetSubtype="8"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heel(8)">
                                      <p:cBhvr>
                                        <p:cTn id="67" dur="500"/>
                                        <p:tgtEl>
                                          <p:spTgt spid="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down)">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1+#ppt_w/2"/>
                                          </p:val>
                                        </p:tav>
                                        <p:tav tm="100000">
                                          <p:val>
                                            <p:strVal val="#ppt_x"/>
                                          </p:val>
                                        </p:tav>
                                      </p:tavLst>
                                    </p:anim>
                                    <p:anim calcmode="lin" valueType="num">
                                      <p:cBhvr additive="base">
                                        <p:cTn id="76" dur="500" fill="hold"/>
                                        <p:tgtEl>
                                          <p:spTgt spid="19"/>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 presetClass="entr" presetSubtype="8" fill="hold" grpId="0" nodeType="after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additive="base">
                                        <p:cTn id="80" dur="500" fill="hold"/>
                                        <p:tgtEl>
                                          <p:spTgt spid="21"/>
                                        </p:tgtEl>
                                        <p:attrNameLst>
                                          <p:attrName>ppt_x</p:attrName>
                                        </p:attrNameLst>
                                      </p:cBhvr>
                                      <p:tavLst>
                                        <p:tav tm="0">
                                          <p:val>
                                            <p:strVal val="0-#ppt_w/2"/>
                                          </p:val>
                                        </p:tav>
                                        <p:tav tm="100000">
                                          <p:val>
                                            <p:strVal val="#ppt_x"/>
                                          </p:val>
                                        </p:tav>
                                      </p:tavLst>
                                    </p:anim>
                                    <p:anim calcmode="lin" valueType="num">
                                      <p:cBhvr additive="base">
                                        <p:cTn id="81" dur="500" fill="hold"/>
                                        <p:tgtEl>
                                          <p:spTgt spid="21"/>
                                        </p:tgtEl>
                                        <p:attrNameLst>
                                          <p:attrName>ppt_y</p:attrName>
                                        </p:attrNameLst>
                                      </p:cBhvr>
                                      <p:tavLst>
                                        <p:tav tm="0">
                                          <p:val>
                                            <p:strVal val="#ppt_y"/>
                                          </p:val>
                                        </p:tav>
                                        <p:tav tm="100000">
                                          <p:val>
                                            <p:strVal val="#ppt_y"/>
                                          </p:val>
                                        </p:tav>
                                      </p:tavLst>
                                    </p:anim>
                                  </p:childTnLst>
                                </p:cTn>
                              </p:par>
                            </p:childTnLst>
                          </p:cTn>
                        </p:par>
                        <p:par>
                          <p:cTn id="82" fill="hold">
                            <p:stCondLst>
                              <p:cond delay="1000"/>
                            </p:stCondLst>
                            <p:childTnLst>
                              <p:par>
                                <p:cTn id="83" presetID="2" presetClass="entr" presetSubtype="4"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 calcmode="lin" valueType="num">
                                      <p:cBhvr additive="base">
                                        <p:cTn id="85" dur="500" fill="hold"/>
                                        <p:tgtEl>
                                          <p:spTgt spid="20"/>
                                        </p:tgtEl>
                                        <p:attrNameLst>
                                          <p:attrName>ppt_x</p:attrName>
                                        </p:attrNameLst>
                                      </p:cBhvr>
                                      <p:tavLst>
                                        <p:tav tm="0">
                                          <p:val>
                                            <p:strVal val="#ppt_x"/>
                                          </p:val>
                                        </p:tav>
                                        <p:tav tm="100000">
                                          <p:val>
                                            <p:strVal val="#ppt_x"/>
                                          </p:val>
                                        </p:tav>
                                      </p:tavLst>
                                    </p:anim>
                                    <p:anim calcmode="lin" valueType="num">
                                      <p:cBhvr additive="base">
                                        <p:cTn id="8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grpId="0" nodeType="clickEffect">
                                  <p:stCondLst>
                                    <p:cond delay="0"/>
                                  </p:stCondLst>
                                  <p:iterate type="wd">
                                    <p:tmPct val="10000"/>
                                  </p:iterate>
                                  <p:childTnLst>
                                    <p:set>
                                      <p:cBhvr>
                                        <p:cTn id="90" dur="1" fill="hold">
                                          <p:stCondLst>
                                            <p:cond delay="0"/>
                                          </p:stCondLst>
                                        </p:cTn>
                                        <p:tgtEl>
                                          <p:spTgt spid="6"/>
                                        </p:tgtEl>
                                        <p:attrNameLst>
                                          <p:attrName>style.visibility</p:attrName>
                                        </p:attrNameLst>
                                      </p:cBhvr>
                                      <p:to>
                                        <p:strVal val="visible"/>
                                      </p:to>
                                    </p:set>
                                    <p:animEffect transition="in" filter="barn(inVertical)">
                                      <p:cBhvr>
                                        <p:cTn id="9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12" grpId="0" animBg="1"/>
      <p:bldP spid="5" grpId="0" animBg="1"/>
      <p:bldP spid="11" grpId="0" animBg="1"/>
      <p:bldP spid="13" grpId="0" animBg="1"/>
      <p:bldP spid="14" grpId="0" animBg="1"/>
      <p:bldP spid="15" grpId="0" animBg="1"/>
      <p:bldP spid="16" grpId="0" animBg="1"/>
      <p:bldP spid="17" grpId="0" animBg="1"/>
      <p:bldP spid="18" grpId="0" animBg="1"/>
      <p:bldP spid="19" grpId="0" animBg="1"/>
      <p:bldP spid="20" grpId="0" animBg="1"/>
      <p:bldP spid="21" grpId="0" animBg="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30993" y="457200"/>
            <a:ext cx="8482012" cy="2722880"/>
          </a:xfrm>
          <a:ln w="28575">
            <a:solidFill>
              <a:srgbClr val="3604EE"/>
            </a:solidFill>
            <a:prstDash val="lgDashDotDot"/>
          </a:ln>
        </p:spPr>
        <p:txBody>
          <a:bodyPr>
            <a:normAutofit fontScale="90000"/>
          </a:bodyPr>
          <a:lstStyle/>
          <a:p>
            <a:pPr>
              <a:spcBef>
                <a:spcPts val="0"/>
              </a:spcBef>
              <a:spcAft>
                <a:spcPts val="600"/>
              </a:spcAft>
            </a:pPr>
            <a:r>
              <a:rPr lang="es-ES" sz="2200" dirty="0">
                <a:solidFill>
                  <a:srgbClr val="0000CC"/>
                </a:solidFill>
                <a:latin typeface="Times New Roman" pitchFamily="18" charset="0"/>
                <a:cs typeface="Times New Roman" pitchFamily="18" charset="0"/>
              </a:rPr>
              <a:t>Otro aspecto que permite percibir una diferencia entre las Antillas desde el punto de vista de la </a:t>
            </a:r>
            <a:r>
              <a:rPr lang="es-ES" sz="22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autopercepción</a:t>
            </a:r>
            <a:r>
              <a:rPr lang="es-ES" sz="2200" dirty="0">
                <a:solidFill>
                  <a:srgbClr val="0000CC"/>
                </a:solidFill>
                <a:latin typeface="Times New Roman" pitchFamily="18" charset="0"/>
                <a:cs typeface="Times New Roman" pitchFamily="18" charset="0"/>
              </a:rPr>
              <a:t> es la presencia de un sentimiento de </a:t>
            </a:r>
            <a:r>
              <a:rPr lang="es-ES" sz="2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inseguridad lingüística</a:t>
            </a:r>
            <a:r>
              <a:rPr lang="es-ES" sz="2200" dirty="0">
                <a:solidFill>
                  <a:srgbClr val="0000CC"/>
                </a:solidFill>
                <a:latin typeface="Times New Roman" pitchFamily="18" charset="0"/>
                <a:cs typeface="Times New Roman" pitchFamily="18" charset="0"/>
              </a:rPr>
              <a:t> en la mente de muchos dominicanos (</a:t>
            </a:r>
            <a:r>
              <a:rPr lang="es-ES" sz="2000" i="1" dirty="0">
                <a:solidFill>
                  <a:srgbClr val="0000CC"/>
                </a:solidFill>
                <a:latin typeface="Times New Roman" pitchFamily="18" charset="0"/>
                <a:cs typeface="Times New Roman" pitchFamily="18" charset="0"/>
              </a:rPr>
              <a:t>creen que su español es inferior al de España, por ejemplo</a:t>
            </a:r>
            <a:r>
              <a:rPr lang="es-ES" sz="2200" dirty="0">
                <a:solidFill>
                  <a:srgbClr val="0000CC"/>
                </a:solidFill>
                <a:latin typeface="Times New Roman" pitchFamily="18" charset="0"/>
                <a:cs typeface="Times New Roman" pitchFamily="18" charset="0"/>
              </a:rPr>
              <a:t>) y su ausencia, o la presencia atenuada de dicha actitud, entre los hablantes de los otros dos dialectos.</a:t>
            </a:r>
            <a:br>
              <a:rPr lang="es-ES" sz="2200" dirty="0">
                <a:solidFill>
                  <a:srgbClr val="0000CC"/>
                </a:solidFill>
                <a:latin typeface="Times New Roman" pitchFamily="18" charset="0"/>
                <a:cs typeface="Times New Roman" pitchFamily="18" charset="0"/>
              </a:rPr>
            </a:br>
            <a:br>
              <a:rPr lang="es-ES" sz="2200" dirty="0">
                <a:solidFill>
                  <a:srgbClr val="0000CC"/>
                </a:solidFill>
                <a:latin typeface="Times New Roman" pitchFamily="18" charset="0"/>
                <a:cs typeface="Times New Roman" pitchFamily="18" charset="0"/>
              </a:rPr>
            </a:br>
            <a:br>
              <a:rPr lang="es-ES" sz="2200" dirty="0">
                <a:solidFill>
                  <a:srgbClr val="0000CC"/>
                </a:solidFill>
                <a:latin typeface="Times New Roman" pitchFamily="18" charset="0"/>
                <a:cs typeface="Times New Roman" pitchFamily="18" charset="0"/>
              </a:rPr>
            </a:br>
            <a:endParaRPr lang="en-US" sz="2200" dirty="0"/>
          </a:p>
        </p:txBody>
      </p:sp>
      <p:sp>
        <p:nvSpPr>
          <p:cNvPr id="14339" name="Content Placeholder 2"/>
          <p:cNvSpPr>
            <a:spLocks noGrp="1"/>
          </p:cNvSpPr>
          <p:nvPr>
            <p:ph idx="1"/>
          </p:nvPr>
        </p:nvSpPr>
        <p:spPr>
          <a:xfrm>
            <a:off x="357187" y="3581400"/>
            <a:ext cx="8429625" cy="2819400"/>
          </a:xfrm>
          <a:solidFill>
            <a:schemeClr val="bg1"/>
          </a:solidFill>
          <a:ln w="28575">
            <a:solidFill>
              <a:srgbClr val="3604EE"/>
            </a:solidFill>
            <a:prstDash val="lgDash"/>
          </a:ln>
        </p:spPr>
        <p:txBody>
          <a:bodyPr>
            <a:normAutofit/>
          </a:bodyPr>
          <a:lstStyle/>
          <a:p>
            <a:pPr algn="ctr">
              <a:spcAft>
                <a:spcPts val="1200"/>
              </a:spcAft>
              <a:buFontTx/>
              <a:buNone/>
              <a:defRPr/>
            </a:pPr>
            <a:r>
              <a:rPr lang="es-ES_tradnl" sz="2000" dirty="0">
                <a:solidFill>
                  <a:srgbClr val="0033CC"/>
                </a:solidFill>
                <a:effectLst>
                  <a:outerShdw blurRad="38100" dist="38100" dir="2700000" algn="tl">
                    <a:srgbClr val="000000">
                      <a:alpha val="43137"/>
                    </a:srgbClr>
                  </a:outerShdw>
                </a:effectLst>
                <a:latin typeface="Times New Roman" pitchFamily="18" charset="0"/>
              </a:rPr>
              <a:t>► Lanzaron e</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combro</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 a la vía y ob</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truyeron el tránsito vehicular. Denunciaron que la</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 autoridade</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 vegana</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 han prometido varia</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 vece</a:t>
            </a:r>
            <a:r>
              <a:rPr lang="es-ES_tradnl" sz="2000" b="1" dirty="0">
                <a:solidFill>
                  <a:srgbClr val="FF0000"/>
                </a:solidFill>
                <a:effectLst>
                  <a:outerShdw blurRad="38100" dist="38100" dir="2700000" algn="tl">
                    <a:srgbClr val="000000">
                      <a:alpha val="43137"/>
                    </a:srgbClr>
                  </a:outerShdw>
                </a:effectLst>
                <a:latin typeface="Times New Roman" pitchFamily="18" charset="0"/>
              </a:rPr>
              <a:t>s</a:t>
            </a:r>
            <a:r>
              <a:rPr lang="es-ES_tradnl" sz="2000" dirty="0">
                <a:solidFill>
                  <a:srgbClr val="0033CC"/>
                </a:solidFill>
                <a:effectLst>
                  <a:outerShdw blurRad="38100" dist="38100" dir="2700000" algn="tl">
                    <a:srgbClr val="000000">
                      <a:alpha val="43137"/>
                    </a:srgbClr>
                  </a:outerShdw>
                </a:effectLst>
                <a:latin typeface="Times New Roman" pitchFamily="18" charset="0"/>
              </a:rPr>
              <a:t> la reparación de esa importante vía en el Pinito y nunca han cumplido su promesa.</a:t>
            </a:r>
          </a:p>
          <a:p>
            <a:pPr algn="ctr">
              <a:spcAft>
                <a:spcPts val="1200"/>
              </a:spcAft>
              <a:buFontTx/>
              <a:buNone/>
              <a:defRPr/>
            </a:pP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Y como pueden ver, a mi</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e</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palda</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se encuentra el batallón de cadete</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que rindió la</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honra</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fúnebre</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al fenecido coronel Julián Suáre</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z</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Cordero, quien hace uno</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momento</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fue tra</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ladado al Cruce de lo</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Lano</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donde fue su ciudad natal y donde le darán en la</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próxima</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hora</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cri</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tiana sepultura. Eso e</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todo por el momento. Retorno con u</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tede</a:t>
            </a:r>
            <a:r>
              <a:rPr lang="es-E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R.D.HIPERC.Not">
            <a:hlinkClick r:id="" action="ppaction://media"/>
            <a:extLst>
              <a:ext uri="{FF2B5EF4-FFF2-40B4-BE49-F238E27FC236}">
                <a16:creationId xmlns:a16="http://schemas.microsoft.com/office/drawing/2014/main" id="{22A96CA5-5609-4896-84A2-87CBFB44F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6472645"/>
            <a:ext cx="178526" cy="178526"/>
          </a:xfrm>
          <a:prstGeom prst="rect">
            <a:avLst/>
          </a:prstGeom>
        </p:spPr>
      </p:pic>
      <p:pic>
        <p:nvPicPr>
          <p:cNvPr id="4" name="R.D.HIPERC.NotiVega">
            <a:hlinkClick r:id="" action="ppaction://media"/>
            <a:extLst>
              <a:ext uri="{FF2B5EF4-FFF2-40B4-BE49-F238E27FC236}">
                <a16:creationId xmlns:a16="http://schemas.microsoft.com/office/drawing/2014/main" id="{9DCF2FD0-8028-4C38-B5CC-0ABE0E93FFB1}"/>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4724401" y="6477000"/>
            <a:ext cx="178526" cy="178526"/>
          </a:xfrm>
          <a:prstGeom prst="rect">
            <a:avLst/>
          </a:prstGeom>
        </p:spPr>
      </p:pic>
      <p:sp>
        <p:nvSpPr>
          <p:cNvPr id="6" name="Rectangle 5">
            <a:extLst>
              <a:ext uri="{FF2B5EF4-FFF2-40B4-BE49-F238E27FC236}">
                <a16:creationId xmlns:a16="http://schemas.microsoft.com/office/drawing/2014/main" id="{E0866BF0-34DA-4E47-AED2-AABD96800195}"/>
              </a:ext>
            </a:extLst>
          </p:cNvPr>
          <p:cNvSpPr/>
          <p:nvPr/>
        </p:nvSpPr>
        <p:spPr>
          <a:xfrm>
            <a:off x="311466" y="2256750"/>
            <a:ext cx="8521066" cy="923330"/>
          </a:xfrm>
          <a:prstGeom prst="rect">
            <a:avLst/>
          </a:prstGeom>
          <a:ln w="28575">
            <a:solidFill>
              <a:srgbClr val="0000CC"/>
            </a:solidFill>
            <a:prstDash val="sysDash"/>
          </a:ln>
        </p:spPr>
        <p:txBody>
          <a:bodyPr wrap="square">
            <a:spAutoFit/>
          </a:bodyPr>
          <a:lstStyle/>
          <a:p>
            <a:pPr algn="ctr"/>
            <a:r>
              <a:rPr lang="es-ES" dirty="0">
                <a:solidFill>
                  <a:srgbClr val="0000CC"/>
                </a:solidFill>
                <a:effectLst>
                  <a:outerShdw blurRad="38100" dist="38100" dir="2700000" algn="tl">
                    <a:srgbClr val="000000">
                      <a:alpha val="43137"/>
                    </a:srgbClr>
                  </a:outerShdw>
                </a:effectLst>
                <a:cs typeface="Times New Roman" pitchFamily="18" charset="0"/>
              </a:rPr>
              <a:t>Como consecuencia de este sentimiento surge el fenómeno de la </a:t>
            </a:r>
            <a:r>
              <a:rPr lang="es-ES" b="1" dirty="0">
                <a:solidFill>
                  <a:srgbClr val="0000CC"/>
                </a:solidFill>
                <a:effectLst>
                  <a:outerShdw blurRad="38100" dist="38100" dir="2700000" algn="tl">
                    <a:srgbClr val="000000">
                      <a:alpha val="43137"/>
                    </a:srgbClr>
                  </a:outerShdw>
                </a:effectLst>
                <a:cs typeface="Times New Roman" pitchFamily="18" charset="0"/>
              </a:rPr>
              <a:t>hipercorrección</a:t>
            </a:r>
            <a:r>
              <a:rPr lang="es-ES" dirty="0">
                <a:solidFill>
                  <a:srgbClr val="0000CC"/>
                </a:solidFill>
                <a:effectLst>
                  <a:outerShdw blurRad="38100" dist="38100" dir="2700000" algn="tl">
                    <a:srgbClr val="000000">
                      <a:alpha val="43137"/>
                    </a:srgbClr>
                  </a:outerShdw>
                </a:effectLst>
                <a:cs typeface="Times New Roman" pitchFamily="18" charset="0"/>
              </a:rPr>
              <a:t> en la pronunciación de la /s/ por parte de locutores y reporteros dominicanos de las noticias. Estos reaccionan exageradamente y conservan la sibilante en el 100% de los casos.</a:t>
            </a:r>
            <a:endParaRPr lang="es-ES"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ircle(in)">
                                      <p:cBhvr>
                                        <p:cTn id="7" dur="1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iterate type="wd">
                                    <p:tmPct val="10000"/>
                                  </p:iterate>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4339">
                                            <p:bg/>
                                          </p:spTgt>
                                        </p:tgtEl>
                                        <p:attrNameLst>
                                          <p:attrName>style.visibility</p:attrName>
                                        </p:attrNameLst>
                                      </p:cBhvr>
                                      <p:to>
                                        <p:strVal val="visible"/>
                                      </p:to>
                                    </p:set>
                                    <p:animEffect transition="in" filter="diamond(in)">
                                      <p:cBhvr>
                                        <p:cTn id="17" dur="1000"/>
                                        <p:tgtEl>
                                          <p:spTgt spid="14339">
                                            <p:bg/>
                                          </p:spTgt>
                                        </p:tgtEl>
                                      </p:cBhvr>
                                    </p:animEffect>
                                  </p:childTnLst>
                                </p:cTn>
                              </p:par>
                              <p:par>
                                <p:cTn id="18" presetID="8" presetClass="entr" presetSubtype="32" fill="hold" grpId="0" nodeType="withEffect">
                                  <p:stCondLst>
                                    <p:cond delay="0"/>
                                  </p:stCondLst>
                                  <p:childTnLst>
                                    <p:set>
                                      <p:cBhvr>
                                        <p:cTn id="19" dur="1" fill="hold">
                                          <p:stCondLst>
                                            <p:cond delay="0"/>
                                          </p:stCondLst>
                                        </p:cTn>
                                        <p:tgtEl>
                                          <p:spTgt spid="14339">
                                            <p:txEl>
                                              <p:pRg st="0" end="0"/>
                                            </p:txEl>
                                          </p:spTgt>
                                        </p:tgtEl>
                                        <p:attrNameLst>
                                          <p:attrName>style.visibility</p:attrName>
                                        </p:attrNameLst>
                                      </p:cBhvr>
                                      <p:to>
                                        <p:strVal val="visible"/>
                                      </p:to>
                                    </p:set>
                                    <p:animEffect transition="in" filter="diamond(out)">
                                      <p:cBhvr>
                                        <p:cTn id="20" dur="500"/>
                                        <p:tgtEl>
                                          <p:spTgt spid="1433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486" fill="hold"/>
                                        <p:tgtEl>
                                          <p:spTgt spid="4"/>
                                        </p:tgtEl>
                                      </p:cBhvr>
                                    </p:cmd>
                                  </p:childTnLst>
                                </p:cTn>
                              </p:par>
                            </p:childTnLst>
                          </p:cTn>
                        </p:par>
                      </p:childTnLst>
                    </p:cTn>
                  </p:par>
                  <p:par>
                    <p:cTn id="25" fill="hold">
                      <p:stCondLst>
                        <p:cond delay="indefinite"/>
                      </p:stCondLst>
                      <p:childTnLst>
                        <p:par>
                          <p:cTn id="26" fill="hold">
                            <p:stCondLst>
                              <p:cond delay="0"/>
                            </p:stCondLst>
                            <p:childTnLst>
                              <p:par>
                                <p:cTn id="27" presetID="8" presetClass="entr" presetSubtype="32" fill="hold" grpId="0" nodeType="clickEffect">
                                  <p:stCondLst>
                                    <p:cond delay="0"/>
                                  </p:stCondLst>
                                  <p:childTnLst>
                                    <p:set>
                                      <p:cBhvr>
                                        <p:cTn id="28" dur="1" fill="hold">
                                          <p:stCondLst>
                                            <p:cond delay="0"/>
                                          </p:stCondLst>
                                        </p:cTn>
                                        <p:tgtEl>
                                          <p:spTgt spid="14339">
                                            <p:txEl>
                                              <p:pRg st="1" end="1"/>
                                            </p:txEl>
                                          </p:spTgt>
                                        </p:tgtEl>
                                        <p:attrNameLst>
                                          <p:attrName>style.visibility</p:attrName>
                                        </p:attrNameLst>
                                      </p:cBhvr>
                                      <p:to>
                                        <p:strVal val="visible"/>
                                      </p:to>
                                    </p:set>
                                    <p:animEffect transition="in" filter="diamond(out)">
                                      <p:cBhvr>
                                        <p:cTn id="29" dur="500"/>
                                        <p:tgtEl>
                                          <p:spTgt spid="1433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245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35"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14338" grpId="0" animBg="1"/>
      <p:bldP spid="14339" grpId="0" uiExpand="1" build="p"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type="body" sz="half" idx="1"/>
          </p:nvPr>
        </p:nvSpPr>
        <p:spPr>
          <a:xfrm>
            <a:off x="190500" y="1334746"/>
            <a:ext cx="8763000" cy="5111323"/>
          </a:xfrm>
          <a:ln w="19050">
            <a:solidFill>
              <a:srgbClr val="3604EE"/>
            </a:solidFill>
            <a:prstDash val="dash"/>
          </a:ln>
        </p:spPr>
        <p:txBody>
          <a:bodyPr>
            <a:normAutofit/>
          </a:bodyPr>
          <a:lstStyle/>
          <a:p>
            <a:pPr algn="ctr" eaLnBrk="1" hangingPunct="1">
              <a:lnSpc>
                <a:spcPct val="90000"/>
              </a:lnSpc>
            </a:pPr>
            <a:endParaRPr lang="es-ES_tradnl" sz="500" dirty="0">
              <a:solidFill>
                <a:srgbClr val="3604EE"/>
              </a:solidFill>
              <a:latin typeface="Times New Roman" pitchFamily="18" charset="0"/>
            </a:endParaRPr>
          </a:p>
          <a:p>
            <a:pPr marL="0" indent="0" algn="ctr">
              <a:lnSpc>
                <a:spcPct val="90000"/>
              </a:lnSpc>
              <a:spcBef>
                <a:spcPts val="0"/>
              </a:spcBef>
              <a:buNone/>
            </a:pPr>
            <a:r>
              <a:rPr lang="es-ES_tradnl" sz="2000" dirty="0">
                <a:solidFill>
                  <a:srgbClr val="0033CC"/>
                </a:solidFill>
                <a:effectLst>
                  <a:outerShdw blurRad="38100" dist="38100" dir="2700000" algn="tl">
                    <a:srgbClr val="000000">
                      <a:alpha val="43137"/>
                    </a:srgbClr>
                  </a:outerShdw>
                </a:effectLst>
                <a:latin typeface="Times New Roman" pitchFamily="18" charset="0"/>
              </a:rPr>
              <a:t>► </a:t>
            </a:r>
            <a:r>
              <a:rPr lang="es-ES_tradnl" sz="2000" dirty="0">
                <a:solidFill>
                  <a:srgbClr val="3604EE"/>
                </a:solidFill>
                <a:latin typeface="Times New Roman" pitchFamily="18" charset="0"/>
              </a:rPr>
              <a:t>Lázaro Barredo, director de </a:t>
            </a:r>
            <a:r>
              <a:rPr lang="es-ES_tradnl" sz="2000" dirty="0" err="1">
                <a:solidFill>
                  <a:srgbClr val="3604EE"/>
                </a:solidFill>
                <a:latin typeface="Times New Roman" pitchFamily="18" charset="0"/>
              </a:rPr>
              <a:t>Gramma</a:t>
            </a:r>
            <a:r>
              <a:rPr lang="es-ES_tradnl" sz="2000" dirty="0">
                <a:solidFill>
                  <a:srgbClr val="3604EE"/>
                </a:solidFill>
                <a:latin typeface="Times New Roman" pitchFamily="18" charset="0"/>
              </a:rPr>
              <a:t>, en la velada hizo entrega del original de </a:t>
            </a:r>
            <a:r>
              <a:rPr lang="en-US" sz="2000" dirty="0">
                <a:solidFill>
                  <a:srgbClr val="3604EE"/>
                </a:solidFill>
                <a:latin typeface="Times New Roman" pitchFamily="18" charset="0"/>
                <a:cs typeface="Times New Roman" pitchFamily="18" charset="0"/>
              </a:rPr>
              <a:t>‘</a:t>
            </a:r>
            <a:r>
              <a:rPr lang="es-ES_tradnl" sz="2000" i="1" dirty="0">
                <a:solidFill>
                  <a:srgbClr val="3604EE"/>
                </a:solidFill>
                <a:effectLst>
                  <a:outerShdw blurRad="38100" dist="38100" dir="2700000" algn="tl">
                    <a:srgbClr val="000000">
                      <a:alpha val="43137"/>
                    </a:srgbClr>
                  </a:outerShdw>
                </a:effectLst>
                <a:latin typeface="Times New Roman" pitchFamily="18" charset="0"/>
              </a:rPr>
              <a:t>Canción de cuna para </a:t>
            </a:r>
            <a:r>
              <a:rPr lang="es-ES_tradnl" sz="2000" i="1" dirty="0" err="1">
                <a:solidFill>
                  <a:srgbClr val="3604EE"/>
                </a:solidFill>
                <a:effectLst>
                  <a:outerShdw blurRad="38100" dist="38100" dir="2700000" algn="tl">
                    <a:srgbClr val="000000">
                      <a:alpha val="43137"/>
                    </a:srgbClr>
                  </a:outerShdw>
                </a:effectLst>
                <a:latin typeface="Times New Roman" pitchFamily="18" charset="0"/>
              </a:rPr>
              <a:t>de</a:t>
            </a:r>
            <a:r>
              <a:rPr lang="es-ES_tradnl" sz="2000" b="1" i="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i="1" dirty="0" err="1">
                <a:solidFill>
                  <a:srgbClr val="3604EE"/>
                </a:solidFill>
                <a:effectLst>
                  <a:outerShdw blurRad="38100" dist="38100" dir="2700000" algn="tl">
                    <a:srgbClr val="000000">
                      <a:alpha val="43137"/>
                    </a:srgbClr>
                  </a:outerShdw>
                </a:effectLst>
                <a:latin typeface="Times New Roman" pitchFamily="18" charset="0"/>
              </a:rPr>
              <a:t>pertar</a:t>
            </a:r>
            <a:r>
              <a:rPr lang="es-ES_tradnl" sz="2000" i="1" dirty="0">
                <a:solidFill>
                  <a:srgbClr val="3604EE"/>
                </a:solidFill>
                <a:effectLst>
                  <a:outerShdw blurRad="38100" dist="38100" dir="2700000" algn="tl">
                    <a:srgbClr val="000000">
                      <a:alpha val="43137"/>
                    </a:srgbClr>
                  </a:outerShdw>
                </a:effectLst>
                <a:latin typeface="Times New Roman" pitchFamily="18" charset="0"/>
              </a:rPr>
              <a:t> a un negrito</a:t>
            </a:r>
            <a:r>
              <a:rPr lang="en-US" sz="2000" dirty="0">
                <a:solidFill>
                  <a:srgbClr val="3604EE"/>
                </a:solidFill>
                <a:latin typeface="Times New Roman" pitchFamily="18" charset="0"/>
                <a:cs typeface="Times New Roman" pitchFamily="18" charset="0"/>
              </a:rPr>
              <a:t>’</a:t>
            </a:r>
            <a:r>
              <a:rPr lang="es-ES_tradnl" sz="2000" dirty="0">
                <a:solidFill>
                  <a:srgbClr val="3604EE"/>
                </a:solidFill>
                <a:latin typeface="Times New Roman" pitchFamily="18" charset="0"/>
              </a:rPr>
              <a:t>, una poesía </a:t>
            </a:r>
            <a:r>
              <a:rPr lang="es-ES_tradnl" sz="2000" dirty="0" err="1">
                <a:solidFill>
                  <a:srgbClr val="3604EE"/>
                </a:solidFill>
                <a:latin typeface="Times New Roman" pitchFamily="18" charset="0"/>
              </a:rPr>
              <a:t>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err="1">
                <a:solidFill>
                  <a:srgbClr val="3604EE"/>
                </a:solidFill>
                <a:latin typeface="Times New Roman" pitchFamily="18" charset="0"/>
              </a:rPr>
              <a:t>crita</a:t>
            </a:r>
            <a:r>
              <a:rPr lang="es-ES_tradnl" sz="2000" dirty="0">
                <a:solidFill>
                  <a:srgbClr val="3604EE"/>
                </a:solidFill>
                <a:latin typeface="Times New Roman" pitchFamily="18" charset="0"/>
              </a:rPr>
              <a:t> por </a:t>
            </a:r>
            <a:r>
              <a:rPr lang="es-ES_tradnl" sz="2000" dirty="0" err="1">
                <a:solidFill>
                  <a:srgbClr val="3604EE"/>
                </a:solidFill>
                <a:latin typeface="Times New Roman" pitchFamily="18" charset="0"/>
              </a:rPr>
              <a:t>Nicolá</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solidFill>
                  <a:srgbClr val="3604EE"/>
                </a:solidFill>
                <a:latin typeface="Times New Roman" pitchFamily="18" charset="0"/>
              </a:rPr>
              <a:t> Guillén, en mil noveciento</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cincuenta y tre</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y que se encontraba en lo</a:t>
            </a:r>
            <a:r>
              <a:rPr lang="es-ES_tradnl" sz="2000" b="1" dirty="0">
                <a:solidFill>
                  <a:srgbClr val="3604EE"/>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archivo</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del periódico </a:t>
            </a:r>
            <a:r>
              <a:rPr lang="es-ES_tradnl" sz="2000" dirty="0" err="1">
                <a:solidFill>
                  <a:srgbClr val="3604EE"/>
                </a:solidFill>
                <a:latin typeface="Times New Roman" pitchFamily="18" charset="0"/>
              </a:rPr>
              <a:t>Gramma</a:t>
            </a:r>
            <a:r>
              <a:rPr lang="es-ES_tradnl" sz="2000" dirty="0">
                <a:solidFill>
                  <a:srgbClr val="3604EE"/>
                </a:solidFill>
                <a:latin typeface="Times New Roman" pitchFamily="18" charset="0"/>
              </a:rPr>
              <a:t>. La jornada de la prensa en Camagüey, prevé en su programación el intercambio con </a:t>
            </a:r>
            <a:r>
              <a:rPr lang="es-ES_tradnl" sz="2000" dirty="0" err="1">
                <a:solidFill>
                  <a:srgbClr val="3604EE"/>
                </a:solidFill>
                <a:latin typeface="Times New Roman" pitchFamily="18" charset="0"/>
              </a:rPr>
              <a:t>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err="1">
                <a:solidFill>
                  <a:srgbClr val="3604EE"/>
                </a:solidFill>
                <a:latin typeface="Times New Roman" pitchFamily="18" charset="0"/>
              </a:rPr>
              <a:t>tudiante</a:t>
            </a:r>
            <a:r>
              <a:rPr lang="es-ES_tradnl" sz="2000" b="1" dirty="0" err="1">
                <a:solidFill>
                  <a:srgbClr val="3604EE"/>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de </a:t>
            </a:r>
            <a:r>
              <a:rPr lang="es-ES_tradnl" sz="2000" dirty="0" err="1">
                <a:solidFill>
                  <a:srgbClr val="3604EE"/>
                </a:solidFill>
                <a:latin typeface="Times New Roman" pitchFamily="18" charset="0"/>
              </a:rPr>
              <a:t>periodi</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err="1">
                <a:solidFill>
                  <a:srgbClr val="3604EE"/>
                </a:solidFill>
                <a:latin typeface="Times New Roman" pitchFamily="18" charset="0"/>
              </a:rPr>
              <a:t>mo</a:t>
            </a:r>
            <a:r>
              <a:rPr lang="es-ES_tradnl" sz="2000" dirty="0">
                <a:solidFill>
                  <a:srgbClr val="3604EE"/>
                </a:solidFill>
                <a:latin typeface="Times New Roman" pitchFamily="18" charset="0"/>
              </a:rPr>
              <a:t> y organi</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mo</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de la Provincia, la colocación de una ofrenda floral a José Martí, un taller sobre página</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Web personale</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conferencia</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sobre género y comunicación, encuentro</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deportivo</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entre otra</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accione</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a:t>
            </a:r>
            <a:r>
              <a:rPr lang="es-ES_tradnl" sz="2000" dirty="0" err="1">
                <a:solidFill>
                  <a:srgbClr val="3604EE"/>
                </a:solidFill>
                <a:latin typeface="Times New Roman" pitchFamily="18" charset="0"/>
              </a:rPr>
              <a:t>De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err="1">
                <a:solidFill>
                  <a:srgbClr val="3604EE"/>
                </a:solidFill>
                <a:latin typeface="Times New Roman" pitchFamily="18" charset="0"/>
              </a:rPr>
              <a:t>de</a:t>
            </a:r>
            <a:r>
              <a:rPr lang="es-ES_tradnl" sz="2000" dirty="0">
                <a:solidFill>
                  <a:srgbClr val="3604EE"/>
                </a:solidFill>
                <a:latin typeface="Times New Roman" pitchFamily="18" charset="0"/>
              </a:rPr>
              <a:t> Camagüey, Judith </a:t>
            </a:r>
            <a:r>
              <a:rPr lang="es-ES_tradnl" sz="2000" dirty="0" err="1">
                <a:solidFill>
                  <a:srgbClr val="3604EE"/>
                </a:solidFill>
                <a:latin typeface="Times New Roman" pitchFamily="18" charset="0"/>
              </a:rPr>
              <a:t>Márque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solidFill>
                  <a:srgbClr val="3604EE"/>
                </a:solidFill>
                <a:latin typeface="Times New Roman" pitchFamily="18" charset="0"/>
              </a:rPr>
              <a:t> Día</a:t>
            </a:r>
            <a:r>
              <a:rPr lang="es-ES_tradnl" sz="2000" b="1" dirty="0">
                <a:solidFill>
                  <a:srgbClr val="006600"/>
                </a:solidFill>
                <a:effectLst>
                  <a:outerShdw blurRad="38100" dist="38100" dir="2700000" algn="tl">
                    <a:srgbClr val="000000">
                      <a:alpha val="43137"/>
                    </a:srgbClr>
                  </a:outerShdw>
                </a:effectLst>
                <a:latin typeface="Times New Roman" pitchFamily="18" charset="0"/>
              </a:rPr>
              <a:t>s</a:t>
            </a:r>
            <a:r>
              <a:rPr lang="es-ES_tradnl" sz="2000" dirty="0">
                <a:solidFill>
                  <a:srgbClr val="3604EE"/>
                </a:solidFill>
                <a:latin typeface="Times New Roman" pitchFamily="18" charset="0"/>
              </a:rPr>
              <a:t>, </a:t>
            </a:r>
            <a:r>
              <a:rPr lang="es-ES_tradnl" sz="2000" dirty="0" err="1">
                <a:solidFill>
                  <a:srgbClr val="3604EE"/>
                </a:solidFill>
                <a:latin typeface="Times New Roman" pitchFamily="18" charset="0"/>
              </a:rPr>
              <a:t>Si</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err="1">
                <a:solidFill>
                  <a:srgbClr val="3604EE"/>
                </a:solidFill>
                <a:latin typeface="Times New Roman" pitchFamily="18" charset="0"/>
              </a:rPr>
              <a:t>tema</a:t>
            </a:r>
            <a:r>
              <a:rPr lang="es-ES_tradnl" sz="2000" dirty="0">
                <a:solidFill>
                  <a:srgbClr val="3604EE"/>
                </a:solidFill>
                <a:latin typeface="Times New Roman" pitchFamily="18" charset="0"/>
              </a:rPr>
              <a:t> Informativo de la Televisión Cubana.</a:t>
            </a:r>
          </a:p>
          <a:p>
            <a:pPr eaLnBrk="1" hangingPunct="1">
              <a:lnSpc>
                <a:spcPct val="90000"/>
              </a:lnSpc>
              <a:buFontTx/>
              <a:buNone/>
            </a:pPr>
            <a:endParaRPr lang="es-ES_tradnl" sz="2000" dirty="0">
              <a:solidFill>
                <a:srgbClr val="0000CC"/>
              </a:solidFill>
              <a:latin typeface="Times New Roman" pitchFamily="18" charset="0"/>
            </a:endParaRPr>
          </a:p>
          <a:p>
            <a:pPr marL="0" indent="0" algn="ctr">
              <a:lnSpc>
                <a:spcPct val="90000"/>
              </a:lnSpc>
              <a:buNone/>
            </a:pPr>
            <a:r>
              <a:rPr lang="es-ES_tradnl" sz="2000" dirty="0">
                <a:solidFill>
                  <a:srgbClr val="0033CC"/>
                </a:solidFill>
                <a:effectLst>
                  <a:outerShdw blurRad="38100" dist="38100" dir="2700000" algn="tl">
                    <a:srgbClr val="000000">
                      <a:alpha val="43137"/>
                    </a:srgbClr>
                  </a:outerShdw>
                </a:effectLst>
                <a:latin typeface="Times New Roman" pitchFamily="18" charset="0"/>
              </a:rPr>
              <a:t>► </a:t>
            </a:r>
            <a:r>
              <a:rPr lang="es-ES_tradnl" sz="2000" dirty="0">
                <a:solidFill>
                  <a:srgbClr val="0066FF"/>
                </a:solidFill>
                <a:latin typeface="Times New Roman" pitchFamily="18" charset="0"/>
              </a:rPr>
              <a:t>Chelsea Clinton reiteró en la</a:t>
            </a:r>
            <a:r>
              <a:rPr lang="es-ES_tradnl" sz="2000" dirty="0">
                <a:latin typeface="Times New Roman" pitchFamily="18" charset="0"/>
              </a:rPr>
              <a:t> </a:t>
            </a:r>
            <a:r>
              <a:rPr lang="es-ES_tradnl" sz="2000" dirty="0" err="1">
                <a:solidFill>
                  <a:srgbClr val="0066FF"/>
                </a:solidFill>
                <a:latin typeface="Times New Roman" pitchFamily="18" charset="0"/>
              </a:rPr>
              <a:t>i</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err="1">
                <a:solidFill>
                  <a:srgbClr val="0066FF"/>
                </a:solidFill>
                <a:latin typeface="Times New Roman" pitchFamily="18" charset="0"/>
              </a:rPr>
              <a:t>la</a:t>
            </a:r>
            <a:r>
              <a:rPr lang="es-ES_tradnl" sz="2000" dirty="0">
                <a:solidFill>
                  <a:srgbClr val="0066FF"/>
                </a:solidFill>
                <a:latin typeface="Times New Roman" pitchFamily="18" charset="0"/>
              </a:rPr>
              <a:t> nena el compromiso de su madre de devolver y limpiar</a:t>
            </a:r>
            <a:r>
              <a:rPr lang="es-ES_tradnl" sz="2000" dirty="0">
                <a:latin typeface="Times New Roman" pitchFamily="18" charset="0"/>
              </a:rPr>
              <a:t> </a:t>
            </a:r>
            <a:r>
              <a:rPr lang="es-ES_tradnl" sz="2000" dirty="0" err="1">
                <a:solidFill>
                  <a:srgbClr val="0066FF"/>
                </a:solidFill>
                <a:latin typeface="Times New Roman" pitchFamily="18" charset="0"/>
              </a:rPr>
              <a:t>la</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err="1">
                <a:solidFill>
                  <a:srgbClr val="0066FF"/>
                </a:solidFill>
                <a:latin typeface="Times New Roman" pitchFamily="18" charset="0"/>
              </a:rPr>
              <a:t>tierra</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a:solidFill>
                  <a:srgbClr val="0066FF"/>
                </a:solidFill>
                <a:latin typeface="Times New Roman" pitchFamily="18" charset="0"/>
              </a:rPr>
              <a:t>que fueron</a:t>
            </a:r>
            <a:r>
              <a:rPr lang="es-ES_tradnl" sz="2000" dirty="0">
                <a:latin typeface="Times New Roman" pitchFamily="18" charset="0"/>
              </a:rPr>
              <a:t> </a:t>
            </a:r>
            <a:r>
              <a:rPr lang="es-ES_tradnl" sz="2000" dirty="0" err="1">
                <a:solidFill>
                  <a:srgbClr val="0066FF"/>
                </a:solidFill>
                <a:latin typeface="Times New Roman" pitchFamily="18" charset="0"/>
              </a:rPr>
              <a:t>ocupada</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a:solidFill>
                  <a:srgbClr val="0066FF"/>
                </a:solidFill>
                <a:latin typeface="Times New Roman" pitchFamily="18" charset="0"/>
              </a:rPr>
              <a:t>por la Marina. Rafael </a:t>
            </a:r>
            <a:r>
              <a:rPr lang="es-ES_tradnl" sz="2000" dirty="0" err="1">
                <a:solidFill>
                  <a:srgbClr val="0066FF"/>
                </a:solidFill>
                <a:latin typeface="Times New Roman" pitchFamily="18" charset="0"/>
              </a:rPr>
              <a:t>Elín</a:t>
            </a:r>
            <a:r>
              <a:rPr lang="es-ES_tradnl" sz="2000" dirty="0">
                <a:solidFill>
                  <a:srgbClr val="0066FF"/>
                </a:solidFill>
                <a:latin typeface="Times New Roman" pitchFamily="18" charset="0"/>
              </a:rPr>
              <a:t> </a:t>
            </a:r>
            <a:r>
              <a:rPr lang="es-ES_tradnl" sz="2000" dirty="0" err="1">
                <a:solidFill>
                  <a:srgbClr val="0066FF"/>
                </a:solidFill>
                <a:latin typeface="Times New Roman" pitchFamily="18" charset="0"/>
              </a:rPr>
              <a:t>Lópe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err="1">
                <a:solidFill>
                  <a:srgbClr val="0066FF"/>
                </a:solidFill>
                <a:latin typeface="Times New Roman" pitchFamily="18" charset="0"/>
              </a:rPr>
              <a:t>no</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a:solidFill>
                  <a:srgbClr val="0066FF"/>
                </a:solidFill>
                <a:latin typeface="Times New Roman" pitchFamily="18" charset="0"/>
              </a:rPr>
              <a:t>tiene la noticia de primera plana.</a:t>
            </a:r>
            <a:r>
              <a:rPr lang="es-ES_tradnl" sz="2000" dirty="0">
                <a:latin typeface="Times New Roman" pitchFamily="18" charset="0"/>
              </a:rPr>
              <a:t> </a:t>
            </a:r>
          </a:p>
          <a:p>
            <a:pPr algn="ctr" eaLnBrk="1" hangingPunct="1">
              <a:lnSpc>
                <a:spcPct val="90000"/>
              </a:lnSpc>
            </a:pPr>
            <a:r>
              <a:rPr lang="es-ES_tradnl" sz="2000" dirty="0">
                <a:solidFill>
                  <a:srgbClr val="0066FF"/>
                </a:solidFill>
                <a:latin typeface="Times New Roman" pitchFamily="18" charset="0"/>
              </a:rPr>
              <a:t>En un acto e</a:t>
            </a:r>
            <a:r>
              <a:rPr lang="es-ES_tradnl" sz="2000" b="1" dirty="0">
                <a:solidFill>
                  <a:srgbClr val="3604EE"/>
                </a:solidFill>
                <a:effectLst>
                  <a:outerShdw blurRad="38100" dist="38100" dir="2700000" algn="tl">
                    <a:srgbClr val="000000">
                      <a:alpha val="43137"/>
                    </a:srgbClr>
                  </a:outerShdw>
                </a:effectLst>
                <a:latin typeface="Times New Roman" pitchFamily="18" charset="0"/>
              </a:rPr>
              <a:t>s</a:t>
            </a:r>
            <a:r>
              <a:rPr lang="es-ES_tradnl" sz="2000" dirty="0">
                <a:solidFill>
                  <a:srgbClr val="0066FF"/>
                </a:solidFill>
                <a:latin typeface="Times New Roman" pitchFamily="18" charset="0"/>
              </a:rPr>
              <a:t>trictamente</a:t>
            </a:r>
            <a:r>
              <a:rPr lang="es-ES_tradnl" sz="2000" dirty="0">
                <a:latin typeface="Times New Roman" pitchFamily="18" charset="0"/>
              </a:rPr>
              <a:t> </a:t>
            </a:r>
            <a:r>
              <a:rPr lang="es-ES_tradnl" sz="2000" dirty="0" err="1">
                <a:solidFill>
                  <a:srgbClr val="0066FF"/>
                </a:solidFill>
                <a:latin typeface="Times New Roman" pitchFamily="18" charset="0"/>
              </a:rPr>
              <a:t>proseliti</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err="1">
                <a:solidFill>
                  <a:srgbClr val="0066FF"/>
                </a:solidFill>
                <a:latin typeface="Times New Roman" pitchFamily="18" charset="0"/>
              </a:rPr>
              <a:t>ta</a:t>
            </a:r>
            <a:r>
              <a:rPr lang="es-ES_tradnl" sz="2000" dirty="0">
                <a:solidFill>
                  <a:srgbClr val="0066FF"/>
                </a:solidFill>
                <a:latin typeface="Times New Roman" pitchFamily="18" charset="0"/>
              </a:rPr>
              <a:t>,</a:t>
            </a:r>
            <a:r>
              <a:rPr lang="es-ES_tradnl" sz="2000" dirty="0">
                <a:latin typeface="Times New Roman" pitchFamily="18" charset="0"/>
              </a:rPr>
              <a:t> </a:t>
            </a:r>
            <a:r>
              <a:rPr lang="es-ES_tradnl" sz="2000" dirty="0">
                <a:solidFill>
                  <a:srgbClr val="0066FF"/>
                </a:solidFill>
                <a:latin typeface="Times New Roman" pitchFamily="18" charset="0"/>
              </a:rPr>
              <a:t>en el que otra ve</a:t>
            </a:r>
            <a:r>
              <a:rPr lang="es-ES_tradnl" sz="2000" b="1" dirty="0">
                <a:solidFill>
                  <a:srgbClr val="3604EE"/>
                </a:solidFill>
                <a:effectLst>
                  <a:outerShdw blurRad="38100" dist="38100" dir="2700000" algn="tl">
                    <a:srgbClr val="000000">
                      <a:alpha val="43137"/>
                    </a:srgbClr>
                  </a:outerShdw>
                </a:effectLst>
                <a:latin typeface="Times New Roman" pitchFamily="18" charset="0"/>
              </a:rPr>
              <a:t>z</a:t>
            </a:r>
            <a:r>
              <a:rPr lang="es-ES_tradnl" sz="2000" dirty="0">
                <a:solidFill>
                  <a:srgbClr val="0066FF"/>
                </a:solidFill>
                <a:latin typeface="Times New Roman" pitchFamily="18" charset="0"/>
              </a:rPr>
              <a:t>, en el caso de la campaña Clinton, la prensa no puede preguntar</a:t>
            </a:r>
            <a:r>
              <a:rPr lang="es-ES_tradnl" sz="2000" dirty="0">
                <a:latin typeface="Times New Roman" pitchFamily="18" charset="0"/>
              </a:rPr>
              <a:t>, </a:t>
            </a:r>
            <a:r>
              <a:rPr lang="es-ES_tradnl" sz="2000" dirty="0">
                <a:solidFill>
                  <a:srgbClr val="0066FF"/>
                </a:solidFill>
                <a:latin typeface="Times New Roman" pitchFamily="18" charset="0"/>
              </a:rPr>
              <a:t>Chelsea Clinton caminó por</a:t>
            </a:r>
            <a:r>
              <a:rPr lang="es-ES_tradnl" sz="2000" dirty="0">
                <a:latin typeface="Times New Roman" pitchFamily="18" charset="0"/>
              </a:rPr>
              <a:t> </a:t>
            </a:r>
            <a:r>
              <a:rPr lang="es-ES_tradnl" sz="2000" dirty="0" err="1">
                <a:solidFill>
                  <a:srgbClr val="0066FF"/>
                </a:solidFill>
                <a:latin typeface="Times New Roman" pitchFamily="18" charset="0"/>
              </a:rPr>
              <a:t>la</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err="1">
                <a:solidFill>
                  <a:srgbClr val="0066FF"/>
                </a:solidFill>
                <a:latin typeface="Times New Roman" pitchFamily="18" charset="0"/>
              </a:rPr>
              <a:t>calle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a:solidFill>
                  <a:srgbClr val="0066FF"/>
                </a:solidFill>
                <a:latin typeface="Times New Roman" pitchFamily="18" charset="0"/>
              </a:rPr>
              <a:t>de Vieque</a:t>
            </a:r>
            <a:r>
              <a:rPr lang="es-ES_tradnl" sz="2000" b="1" dirty="0">
                <a:solidFill>
                  <a:srgbClr val="3604EE"/>
                </a:solidFill>
                <a:effectLst>
                  <a:outerShdw blurRad="38100" dist="38100" dir="2700000" algn="tl">
                    <a:srgbClr val="000000">
                      <a:alpha val="43137"/>
                    </a:srgbClr>
                  </a:outerShdw>
                </a:effectLst>
                <a:latin typeface="Times New Roman" pitchFamily="18" charset="0"/>
              </a:rPr>
              <a:t>s</a:t>
            </a:r>
            <a:r>
              <a:rPr lang="es-ES_tradnl" sz="2000" dirty="0">
                <a:solidFill>
                  <a:srgbClr val="0066FF"/>
                </a:solidFill>
                <a:latin typeface="Times New Roman" pitchFamily="18" charset="0"/>
              </a:rPr>
              <a:t> y visitó vario</a:t>
            </a:r>
            <a:r>
              <a:rPr lang="es-ES_tradnl" sz="2000" b="1" dirty="0">
                <a:solidFill>
                  <a:srgbClr val="3604EE"/>
                </a:solidFill>
                <a:effectLst>
                  <a:outerShdw blurRad="38100" dist="38100" dir="2700000" algn="tl">
                    <a:srgbClr val="000000">
                      <a:alpha val="43137"/>
                    </a:srgbClr>
                  </a:outerShdw>
                </a:effectLst>
                <a:latin typeface="Times New Roman" pitchFamily="18" charset="0"/>
              </a:rPr>
              <a:t>s</a:t>
            </a:r>
            <a:r>
              <a:rPr lang="es-ES_tradnl" sz="2000" dirty="0">
                <a:latin typeface="Times New Roman" pitchFamily="18" charset="0"/>
              </a:rPr>
              <a:t> </a:t>
            </a:r>
            <a:r>
              <a:rPr lang="es-ES_tradnl" sz="2000" dirty="0" err="1">
                <a:solidFill>
                  <a:srgbClr val="0066FF"/>
                </a:solidFill>
                <a:latin typeface="Times New Roman" pitchFamily="18" charset="0"/>
              </a:rPr>
              <a:t>centro</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a:solidFill>
                  <a:srgbClr val="0066FF"/>
                </a:solidFill>
                <a:latin typeface="Times New Roman" pitchFamily="18" charset="0"/>
              </a:rPr>
              <a:t>comunitario</a:t>
            </a:r>
            <a:r>
              <a:rPr lang="es-ES_tradnl" sz="2000" b="1" dirty="0">
                <a:solidFill>
                  <a:srgbClr val="3604EE"/>
                </a:solidFill>
                <a:effectLst>
                  <a:outerShdw blurRad="38100" dist="38100" dir="2700000" algn="tl">
                    <a:srgbClr val="000000">
                      <a:alpha val="43137"/>
                    </a:srgbClr>
                  </a:outerShdw>
                </a:effectLst>
                <a:latin typeface="Times New Roman" pitchFamily="18" charset="0"/>
              </a:rPr>
              <a:t>s</a:t>
            </a:r>
            <a:r>
              <a:rPr lang="es-ES_tradnl" sz="2000" dirty="0">
                <a:solidFill>
                  <a:srgbClr val="0066FF"/>
                </a:solidFill>
                <a:latin typeface="Times New Roman" pitchFamily="18" charset="0"/>
              </a:rPr>
              <a:t> con</a:t>
            </a:r>
            <a:r>
              <a:rPr lang="es-ES_tradnl" sz="2000" dirty="0">
                <a:latin typeface="Times New Roman" pitchFamily="18" charset="0"/>
              </a:rPr>
              <a:t> </a:t>
            </a:r>
            <a:r>
              <a:rPr lang="es-ES_tradnl" sz="2000" dirty="0" err="1">
                <a:solidFill>
                  <a:srgbClr val="0066FF"/>
                </a:solidFill>
                <a:latin typeface="Times New Roman" pitchFamily="18" charset="0"/>
              </a:rPr>
              <a:t>lo</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err="1">
                <a:solidFill>
                  <a:srgbClr val="0066FF"/>
                </a:solidFill>
                <a:latin typeface="Times New Roman" pitchFamily="18" charset="0"/>
              </a:rPr>
              <a:t>lídere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err="1">
                <a:solidFill>
                  <a:srgbClr val="0066FF"/>
                </a:solidFill>
                <a:latin typeface="Times New Roman" pitchFamily="18" charset="0"/>
              </a:rPr>
              <a:t>locale</a:t>
            </a:r>
            <a:r>
              <a:rPr lang="es-ES_tradnl" sz="2000" b="1" dirty="0" err="1">
                <a:solidFill>
                  <a:srgbClr val="C00000"/>
                </a:solidFill>
                <a:effectLst>
                  <a:outerShdw blurRad="38100" dist="38100" dir="2700000" algn="tl">
                    <a:srgbClr val="000000">
                      <a:alpha val="43137"/>
                    </a:srgbClr>
                  </a:outerShdw>
                </a:effectLst>
                <a:latin typeface="Times New Roman" pitchFamily="18" charset="0"/>
              </a:rPr>
              <a:t>h</a:t>
            </a:r>
            <a:r>
              <a:rPr lang="es-ES_tradnl" sz="2000" dirty="0">
                <a:latin typeface="Times New Roman" pitchFamily="18" charset="0"/>
              </a:rPr>
              <a:t> </a:t>
            </a:r>
            <a:r>
              <a:rPr lang="es-ES_tradnl" sz="2000" dirty="0">
                <a:solidFill>
                  <a:srgbClr val="0066FF"/>
                </a:solidFill>
                <a:latin typeface="Times New Roman" pitchFamily="18" charset="0"/>
              </a:rPr>
              <a:t>de la campaña de su madre, la senadora por Nueva York…</a:t>
            </a:r>
            <a:endParaRPr lang="en-US" sz="2000" dirty="0">
              <a:solidFill>
                <a:srgbClr val="0066FF"/>
              </a:solidFill>
              <a:latin typeface="Times New Roman" pitchFamily="18" charset="0"/>
            </a:endParaRPr>
          </a:p>
        </p:txBody>
      </p:sp>
      <p:sp>
        <p:nvSpPr>
          <p:cNvPr id="37890" name="Slide Number Placeholder 7"/>
          <p:cNvSpPr>
            <a:spLocks noGrp="1"/>
          </p:cNvSpPr>
          <p:nvPr>
            <p:ph type="sldNum" sz="quarter" idx="12"/>
          </p:nvPr>
        </p:nvSpPr>
        <p:spPr>
          <a:noFill/>
        </p:spPr>
        <p:txBody>
          <a:bodyPr/>
          <a:lstStyle/>
          <a:p>
            <a:fld id="{5B8DC11C-3C2C-49A7-A604-B4D2B4EF1DF0}" type="slidenum">
              <a:rPr lang="en-US" smtClean="0"/>
              <a:pPr/>
              <a:t>33</a:t>
            </a:fld>
            <a:endParaRPr lang="en-US"/>
          </a:p>
        </p:txBody>
      </p:sp>
      <p:pic>
        <p:nvPicPr>
          <p:cNvPr id="4" name="Cuba.TV.Not">
            <a:hlinkClick r:id="" action="ppaction://media"/>
            <a:extLst>
              <a:ext uri="{FF2B5EF4-FFF2-40B4-BE49-F238E27FC236}">
                <a16:creationId xmlns:a16="http://schemas.microsoft.com/office/drawing/2014/main" id="{0024F0D4-3BC8-48E1-9466-2C1423C1C7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3757918"/>
            <a:ext cx="175260" cy="175260"/>
          </a:xfrm>
          <a:prstGeom prst="rect">
            <a:avLst/>
          </a:prstGeom>
        </p:spPr>
      </p:pic>
      <p:pic>
        <p:nvPicPr>
          <p:cNvPr id="5" name="PR.Noti.EseAsp">
            <a:hlinkClick r:id="" action="ppaction://media"/>
            <a:extLst>
              <a:ext uri="{FF2B5EF4-FFF2-40B4-BE49-F238E27FC236}">
                <a16:creationId xmlns:a16="http://schemas.microsoft.com/office/drawing/2014/main" id="{F175AF3A-6C15-47D0-9D90-2AC58DD26BB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8393430" y="6160770"/>
            <a:ext cx="175260" cy="175260"/>
          </a:xfrm>
          <a:prstGeom prst="rect">
            <a:avLst/>
          </a:prstGeom>
        </p:spPr>
      </p:pic>
      <p:sp>
        <p:nvSpPr>
          <p:cNvPr id="6" name="Rectangle 5">
            <a:extLst>
              <a:ext uri="{FF2B5EF4-FFF2-40B4-BE49-F238E27FC236}">
                <a16:creationId xmlns:a16="http://schemas.microsoft.com/office/drawing/2014/main" id="{D67E0083-6825-44AE-9308-0B086375D78B}"/>
              </a:ext>
            </a:extLst>
          </p:cNvPr>
          <p:cNvSpPr/>
          <p:nvPr/>
        </p:nvSpPr>
        <p:spPr>
          <a:xfrm>
            <a:off x="295819" y="355095"/>
            <a:ext cx="8583930" cy="677108"/>
          </a:xfrm>
          <a:prstGeom prst="rect">
            <a:avLst/>
          </a:prstGeom>
          <a:ln w="28575">
            <a:solidFill>
              <a:srgbClr val="0000CC"/>
            </a:solidFill>
            <a:prstDash val="sysDash"/>
          </a:ln>
        </p:spPr>
        <p:txBody>
          <a:bodyPr wrap="square">
            <a:spAutoFit/>
          </a:bodyPr>
          <a:lstStyle/>
          <a:p>
            <a:pPr algn="ctr"/>
            <a:r>
              <a:rPr lang="es-ES_tradnl" sz="2000" dirty="0">
                <a:solidFill>
                  <a:srgbClr val="3604EE"/>
                </a:solidFill>
                <a:effectLst>
                  <a:outerShdw blurRad="38100" dist="38100" dir="2700000" algn="tl">
                    <a:srgbClr val="000000">
                      <a:alpha val="43137"/>
                    </a:srgbClr>
                  </a:outerShdw>
                </a:effectLst>
              </a:rPr>
              <a:t>Observar el contraste con estas muestras de noticias de </a:t>
            </a:r>
            <a:r>
              <a:rPr lang="es-ES_tradnl" sz="2000" b="1" dirty="0">
                <a:solidFill>
                  <a:srgbClr val="3604EE"/>
                </a:solidFill>
                <a:effectLst>
                  <a:outerShdw blurRad="38100" dist="38100" dir="2700000" algn="tl">
                    <a:srgbClr val="000000">
                      <a:alpha val="43137"/>
                    </a:srgbClr>
                  </a:outerShdw>
                </a:effectLst>
              </a:rPr>
              <a:t>Cuba</a:t>
            </a:r>
            <a:r>
              <a:rPr lang="es-ES_tradnl" sz="2000" dirty="0">
                <a:solidFill>
                  <a:srgbClr val="3604EE"/>
                </a:solidFill>
                <a:effectLst>
                  <a:outerShdw blurRad="38100" dist="38100" dir="2700000" algn="tl">
                    <a:srgbClr val="000000">
                      <a:alpha val="43137"/>
                    </a:srgbClr>
                  </a:outerShdw>
                </a:effectLst>
              </a:rPr>
              <a:t> y de </a:t>
            </a:r>
            <a:r>
              <a:rPr lang="es-ES_tradnl" sz="2000" b="1" dirty="0">
                <a:solidFill>
                  <a:srgbClr val="3604EE"/>
                </a:solidFill>
                <a:effectLst>
                  <a:outerShdw blurRad="38100" dist="38100" dir="2700000" algn="tl">
                    <a:srgbClr val="000000">
                      <a:alpha val="43137"/>
                    </a:srgbClr>
                  </a:outerShdw>
                </a:effectLst>
              </a:rPr>
              <a:t>Puerto Rico</a:t>
            </a:r>
            <a:r>
              <a:rPr lang="es-ES_tradnl" sz="2000" dirty="0">
                <a:solidFill>
                  <a:srgbClr val="3604EE"/>
                </a:solidFill>
                <a:effectLst>
                  <a:outerShdw blurRad="38100" dist="38100" dir="2700000" algn="tl">
                    <a:srgbClr val="000000">
                      <a:alpha val="43137"/>
                    </a:srgbClr>
                  </a:outerShdw>
                </a:effectLst>
              </a:rPr>
              <a:t>.</a:t>
            </a:r>
          </a:p>
          <a:p>
            <a:pPr algn="ctr"/>
            <a:r>
              <a:rPr lang="es-ES_tradnl" dirty="0">
                <a:solidFill>
                  <a:srgbClr val="3604EE"/>
                </a:solidFill>
                <a:effectLst>
                  <a:outerShdw blurRad="38100" dist="38100" dir="2700000" algn="tl">
                    <a:srgbClr val="000000">
                      <a:alpha val="43137"/>
                    </a:srgbClr>
                  </a:outerShdw>
                </a:effectLst>
              </a:rPr>
              <a:t>La realización variable de la /s/ es más</a:t>
            </a:r>
            <a:r>
              <a:rPr lang="es-ES_tradnl" b="1" dirty="0">
                <a:solidFill>
                  <a:srgbClr val="3604EE"/>
                </a:solidFill>
                <a:effectLst>
                  <a:outerShdw blurRad="38100" dist="38100" dir="2700000" algn="tl">
                    <a:srgbClr val="000000">
                      <a:alpha val="43137"/>
                    </a:srgbClr>
                  </a:outerShdw>
                </a:effectLst>
              </a:rPr>
              <a:t> </a:t>
            </a:r>
            <a:r>
              <a:rPr lang="es-ES_tradnl" dirty="0">
                <a:solidFill>
                  <a:srgbClr val="3604EE"/>
                </a:solidFill>
                <a:effectLst>
                  <a:outerShdw blurRad="38100" dist="38100" dir="2700000" algn="tl">
                    <a:srgbClr val="000000">
                      <a:alpha val="43137"/>
                    </a:srgbClr>
                  </a:outerShdw>
                </a:effectLst>
              </a:rPr>
              <a:t>coherente con la realidad de sus respectivos países.</a:t>
            </a:r>
            <a:endParaRPr lang="es-ES_tradnl" b="1" dirty="0">
              <a:solidFill>
                <a:srgbClr val="3604EE"/>
              </a:solidFill>
              <a:effectLst>
                <a:outerShdw blurRad="38100" dist="38100" dir="2700000" algn="tl">
                  <a:srgbClr val="000000">
                    <a:alpha val="43137"/>
                  </a:srgbClr>
                </a:outerShdw>
              </a:effectLst>
            </a:endParaRPr>
          </a:p>
        </p:txBody>
      </p:sp>
      <p:cxnSp>
        <p:nvCxnSpPr>
          <p:cNvPr id="3" name="Straight Connector 2">
            <a:extLst>
              <a:ext uri="{FF2B5EF4-FFF2-40B4-BE49-F238E27FC236}">
                <a16:creationId xmlns:a16="http://schemas.microsoft.com/office/drawing/2014/main" id="{6BA7BE62-BA63-4379-B3B6-72C0EB3D7AE0}"/>
              </a:ext>
            </a:extLst>
          </p:cNvPr>
          <p:cNvCxnSpPr>
            <a:cxnSpLocks/>
          </p:cNvCxnSpPr>
          <p:nvPr/>
        </p:nvCxnSpPr>
        <p:spPr>
          <a:xfrm flipV="1">
            <a:off x="3009900" y="4093029"/>
            <a:ext cx="3155769" cy="21771"/>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634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58371">
                                            <p:bg/>
                                          </p:spTgt>
                                        </p:tgtEl>
                                        <p:attrNameLst>
                                          <p:attrName>style.visibility</p:attrName>
                                        </p:attrNameLst>
                                      </p:cBhvr>
                                      <p:to>
                                        <p:strVal val="visible"/>
                                      </p:to>
                                    </p:set>
                                    <p:anim calcmode="lin" valueType="num">
                                      <p:cBhvr>
                                        <p:cTn id="12" dur="500" fill="hold"/>
                                        <p:tgtEl>
                                          <p:spTgt spid="58371">
                                            <p:bg/>
                                          </p:spTgt>
                                        </p:tgtEl>
                                        <p:attrNameLst>
                                          <p:attrName>ppt_x</p:attrName>
                                        </p:attrNameLst>
                                      </p:cBhvr>
                                      <p:tavLst>
                                        <p:tav tm="0">
                                          <p:val>
                                            <p:strVal val="#ppt_x-.2"/>
                                          </p:val>
                                        </p:tav>
                                        <p:tav tm="100000">
                                          <p:val>
                                            <p:strVal val="#ppt_x"/>
                                          </p:val>
                                        </p:tav>
                                      </p:tavLst>
                                    </p:anim>
                                    <p:anim calcmode="lin" valueType="num">
                                      <p:cBhvr>
                                        <p:cTn id="13" dur="500" fill="hold"/>
                                        <p:tgtEl>
                                          <p:spTgt spid="58371">
                                            <p:bg/>
                                          </p:spTgt>
                                        </p:tgtEl>
                                        <p:attrNameLst>
                                          <p:attrName>ppt_y</p:attrName>
                                        </p:attrNameLst>
                                      </p:cBhvr>
                                      <p:tavLst>
                                        <p:tav tm="0">
                                          <p:val>
                                            <p:strVal val="#ppt_y"/>
                                          </p:val>
                                        </p:tav>
                                        <p:tav tm="100000">
                                          <p:val>
                                            <p:strVal val="#ppt_y"/>
                                          </p:val>
                                        </p:tav>
                                      </p:tavLst>
                                    </p:anim>
                                    <p:animEffect transition="in" filter="wipe(right)" prLst="gradientSize: 0.1">
                                      <p:cBhvr>
                                        <p:cTn id="14" dur="500"/>
                                        <p:tgtEl>
                                          <p:spTgt spid="58371">
                                            <p:bg/>
                                          </p:spTgt>
                                        </p:tgtEl>
                                      </p:cBhvr>
                                    </p:animEffect>
                                  </p:childTnLst>
                                </p:cTn>
                              </p:par>
                            </p:childTnLst>
                          </p:cTn>
                        </p:par>
                        <p:par>
                          <p:cTn id="15" fill="hold">
                            <p:stCondLst>
                              <p:cond delay="500"/>
                            </p:stCondLst>
                            <p:childTnLst>
                              <p:par>
                                <p:cTn id="16" presetID="29" presetClass="entr" presetSubtype="0" fill="hold" grpId="0" nodeType="afterEffect">
                                  <p:stCondLst>
                                    <p:cond delay="0"/>
                                  </p:stCondLst>
                                  <p:childTnLst>
                                    <p:set>
                                      <p:cBhvr>
                                        <p:cTn id="17" dur="1" fill="hold">
                                          <p:stCondLst>
                                            <p:cond delay="0"/>
                                          </p:stCondLst>
                                        </p:cTn>
                                        <p:tgtEl>
                                          <p:spTgt spid="58371">
                                            <p:txEl>
                                              <p:pRg st="1" end="1"/>
                                            </p:txEl>
                                          </p:spTgt>
                                        </p:tgtEl>
                                        <p:attrNameLst>
                                          <p:attrName>style.visibility</p:attrName>
                                        </p:attrNameLst>
                                      </p:cBhvr>
                                      <p:to>
                                        <p:strVal val="visible"/>
                                      </p:to>
                                    </p:set>
                                    <p:anim calcmode="lin" valueType="num">
                                      <p:cBhvr>
                                        <p:cTn id="18" dur="500" fill="hold"/>
                                        <p:tgtEl>
                                          <p:spTgt spid="58371">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5837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500"/>
                                        <p:tgtEl>
                                          <p:spTgt spid="5837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41430" fill="hold"/>
                                        <p:tgtEl>
                                          <p:spTgt spid="4"/>
                                        </p:tgtEl>
                                      </p:cBhvr>
                                    </p:cmd>
                                  </p:childTnLst>
                                </p:cTn>
                              </p:par>
                            </p:childTnLst>
                          </p:cTn>
                        </p:par>
                        <p:par>
                          <p:cTn id="25" fill="hold">
                            <p:stCondLst>
                              <p:cond delay="41430"/>
                            </p:stCondLst>
                            <p:childTnLst>
                              <p:par>
                                <p:cTn id="26" presetID="16" presetClass="entr" presetSubtype="21"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8371">
                                            <p:txEl>
                                              <p:pRg st="3" end="3"/>
                                            </p:txEl>
                                          </p:spTgt>
                                        </p:tgtEl>
                                        <p:attrNameLst>
                                          <p:attrName>style.visibility</p:attrName>
                                        </p:attrNameLst>
                                      </p:cBhvr>
                                      <p:to>
                                        <p:strVal val="visible"/>
                                      </p:to>
                                    </p:set>
                                    <p:anim calcmode="lin" valueType="num">
                                      <p:cBhvr>
                                        <p:cTn id="33" dur="500" fill="hold"/>
                                        <p:tgtEl>
                                          <p:spTgt spid="58371">
                                            <p:txEl>
                                              <p:pRg st="3" end="3"/>
                                            </p:txEl>
                                          </p:spTgt>
                                        </p:tgtEl>
                                        <p:attrNameLst>
                                          <p:attrName>ppt_x</p:attrName>
                                        </p:attrNameLst>
                                      </p:cBhvr>
                                      <p:tavLst>
                                        <p:tav tm="0">
                                          <p:val>
                                            <p:strVal val="#ppt_x-.2"/>
                                          </p:val>
                                        </p:tav>
                                        <p:tav tm="100000">
                                          <p:val>
                                            <p:strVal val="#ppt_x"/>
                                          </p:val>
                                        </p:tav>
                                      </p:tavLst>
                                    </p:anim>
                                    <p:anim calcmode="lin" valueType="num">
                                      <p:cBhvr>
                                        <p:cTn id="34" dur="500" fill="hold"/>
                                        <p:tgtEl>
                                          <p:spTgt spid="58371">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500"/>
                                        <p:tgtEl>
                                          <p:spTgt spid="58371">
                                            <p:txEl>
                                              <p:pRg st="3" end="3"/>
                                            </p:txEl>
                                          </p:spTgt>
                                        </p:tgtEl>
                                      </p:cBhvr>
                                    </p:animEffect>
                                  </p:childTnLst>
                                </p:cTn>
                              </p:par>
                              <p:par>
                                <p:cTn id="36" presetID="29" presetClass="entr" presetSubtype="0" fill="hold" grpId="0" nodeType="withEffect">
                                  <p:stCondLst>
                                    <p:cond delay="0"/>
                                  </p:stCondLst>
                                  <p:childTnLst>
                                    <p:set>
                                      <p:cBhvr>
                                        <p:cTn id="37" dur="1" fill="hold">
                                          <p:stCondLst>
                                            <p:cond delay="0"/>
                                          </p:stCondLst>
                                        </p:cTn>
                                        <p:tgtEl>
                                          <p:spTgt spid="58371">
                                            <p:txEl>
                                              <p:pRg st="4" end="4"/>
                                            </p:txEl>
                                          </p:spTgt>
                                        </p:tgtEl>
                                        <p:attrNameLst>
                                          <p:attrName>style.visibility</p:attrName>
                                        </p:attrNameLst>
                                      </p:cBhvr>
                                      <p:to>
                                        <p:strVal val="visible"/>
                                      </p:to>
                                    </p:set>
                                    <p:anim calcmode="lin" valueType="num">
                                      <p:cBhvr>
                                        <p:cTn id="38" dur="500" fill="hold"/>
                                        <p:tgtEl>
                                          <p:spTgt spid="58371">
                                            <p:txEl>
                                              <p:pRg st="4" end="4"/>
                                            </p:txEl>
                                          </p:spTgt>
                                        </p:tgtEl>
                                        <p:attrNameLst>
                                          <p:attrName>ppt_x</p:attrName>
                                        </p:attrNameLst>
                                      </p:cBhvr>
                                      <p:tavLst>
                                        <p:tav tm="0">
                                          <p:val>
                                            <p:strVal val="#ppt_x-.2"/>
                                          </p:val>
                                        </p:tav>
                                        <p:tav tm="100000">
                                          <p:val>
                                            <p:strVal val="#ppt_x"/>
                                          </p:val>
                                        </p:tav>
                                      </p:tavLst>
                                    </p:anim>
                                    <p:anim calcmode="lin" valueType="num">
                                      <p:cBhvr>
                                        <p:cTn id="39" dur="500" fill="hold"/>
                                        <p:tgtEl>
                                          <p:spTgt spid="58371">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0" dur="500"/>
                                        <p:tgtEl>
                                          <p:spTgt spid="5837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278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46"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58371" grpId="0" uiExpand="1" build="p"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Rectangle 3"/>
          <p:cNvSpPr>
            <a:spLocks noGrp="1" noChangeArrowheads="1"/>
          </p:cNvSpPr>
          <p:nvPr>
            <p:ph idx="1"/>
          </p:nvPr>
        </p:nvSpPr>
        <p:spPr>
          <a:xfrm>
            <a:off x="438150" y="1174750"/>
            <a:ext cx="8267700" cy="5181600"/>
          </a:xfrm>
          <a:ln w="19050">
            <a:solidFill>
              <a:srgbClr val="090993"/>
            </a:solidFill>
          </a:ln>
        </p:spPr>
        <p:txBody>
          <a:bodyPr>
            <a:normAutofit fontScale="92500"/>
          </a:bodyPr>
          <a:lstStyle/>
          <a:p>
            <a:pPr lvl="1" algn="ctr">
              <a:lnSpc>
                <a:spcPts val="1000"/>
              </a:lnSpc>
              <a:spcBef>
                <a:spcPts val="0"/>
              </a:spcBef>
              <a:buNone/>
            </a:pPr>
            <a:endParaRPr lang="es-ES" sz="900" dirty="0">
              <a:solidFill>
                <a:srgbClr val="0000CC"/>
              </a:solidFill>
              <a:effectLst>
                <a:outerShdw blurRad="38100" dist="38100" dir="2700000" algn="tl">
                  <a:srgbClr val="000000">
                    <a:alpha val="43137"/>
                  </a:srgbClr>
                </a:outerShdw>
              </a:effectLst>
              <a:latin typeface="Times New Roman" pitchFamily="18" charset="0"/>
            </a:endParaRPr>
          </a:p>
          <a:p>
            <a:pPr marL="0" lvl="1" algn="ctr">
              <a:lnSpc>
                <a:spcPts val="2760"/>
              </a:lnSpc>
              <a:spcBef>
                <a:spcPts val="600"/>
              </a:spcBef>
              <a:buNone/>
            </a:pPr>
            <a:r>
              <a:rPr lang="es-ES" sz="2200" dirty="0">
                <a:solidFill>
                  <a:srgbClr val="0000CC"/>
                </a:solidFill>
                <a:effectLst>
                  <a:outerShdw blurRad="38100" dist="38100" dir="2700000" algn="tl">
                    <a:srgbClr val="000000">
                      <a:alpha val="43137"/>
                    </a:srgbClr>
                  </a:outerShdw>
                </a:effectLst>
                <a:latin typeface="Times New Roman" pitchFamily="18" charset="0"/>
              </a:rPr>
              <a:t>Existen también importantes </a:t>
            </a:r>
            <a:r>
              <a:rPr lang="es-ES" sz="2200" b="1" dirty="0">
                <a:solidFill>
                  <a:srgbClr val="0000CC"/>
                </a:solidFill>
                <a:effectLst>
                  <a:outerShdw blurRad="38100" dist="38100" dir="2700000" algn="tl">
                    <a:srgbClr val="000000">
                      <a:alpha val="43137"/>
                    </a:srgbClr>
                  </a:outerShdw>
                </a:effectLst>
                <a:latin typeface="Times New Roman" pitchFamily="18" charset="0"/>
              </a:rPr>
              <a:t>diferencias OBJETIVAS </a:t>
            </a:r>
            <a:r>
              <a:rPr lang="es-ES" sz="2200" dirty="0">
                <a:solidFill>
                  <a:srgbClr val="0000CC"/>
                </a:solidFill>
                <a:effectLst>
                  <a:outerShdw blurRad="38100" dist="38100" dir="2700000" algn="tl">
                    <a:srgbClr val="000000">
                      <a:alpha val="43137"/>
                    </a:srgbClr>
                  </a:outerShdw>
                </a:effectLst>
                <a:latin typeface="Times New Roman" pitchFamily="18" charset="0"/>
              </a:rPr>
              <a:t>en el español hablado por la población de las tres Antillas.</a:t>
            </a:r>
          </a:p>
          <a:p>
            <a:pPr lvl="1" algn="ctr">
              <a:lnSpc>
                <a:spcPts val="2760"/>
              </a:lnSpc>
              <a:buNone/>
            </a:pPr>
            <a:endParaRPr lang="en-US" sz="1500" dirty="0">
              <a:solidFill>
                <a:srgbClr val="0000CC"/>
              </a:solidFill>
              <a:effectLst>
                <a:outerShdw blurRad="38100" dist="38100" dir="2700000" algn="tl">
                  <a:srgbClr val="000000">
                    <a:alpha val="43137"/>
                  </a:srgbClr>
                </a:outerShdw>
              </a:effectLst>
              <a:latin typeface="Times New Roman" pitchFamily="18" charset="0"/>
            </a:endParaRPr>
          </a:p>
          <a:p>
            <a:pPr marL="0" algn="ctr">
              <a:lnSpc>
                <a:spcPct val="120000"/>
              </a:lnSpc>
              <a:buNone/>
            </a:pPr>
            <a:r>
              <a:rPr lang="en-US" sz="2200" dirty="0">
                <a:solidFill>
                  <a:srgbClr val="000099"/>
                </a:solidFill>
                <a:effectLst>
                  <a:outerShdw blurRad="38100" dist="38100" dir="2700000" algn="tl">
                    <a:srgbClr val="000000">
                      <a:alpha val="43137"/>
                    </a:srgbClr>
                  </a:outerShdw>
                </a:effectLst>
                <a:latin typeface="Times New Roman" pitchFamily="18" charset="0"/>
              </a:rPr>
              <a:t>Los </a:t>
            </a:r>
            <a:r>
              <a:rPr lang="en-US" sz="2200" dirty="0" err="1">
                <a:solidFill>
                  <a:srgbClr val="000099"/>
                </a:solidFill>
                <a:effectLst>
                  <a:outerShdw blurRad="38100" dist="38100" dir="2700000" algn="tl">
                    <a:srgbClr val="000000">
                      <a:alpha val="43137"/>
                    </a:srgbClr>
                  </a:outerShdw>
                </a:effectLst>
                <a:latin typeface="Times New Roman" pitchFamily="18" charset="0"/>
              </a:rPr>
              <a:t>estudios</a:t>
            </a:r>
            <a:r>
              <a:rPr lang="en-US" sz="2200" dirty="0">
                <a:solidFill>
                  <a:srgbClr val="000099"/>
                </a:solidFill>
                <a:effectLst>
                  <a:outerShdw blurRad="38100" dist="38100" dir="2700000" algn="tl">
                    <a:srgbClr val="000000">
                      <a:alpha val="43137"/>
                    </a:srgbClr>
                  </a:outerShdw>
                </a:effectLst>
                <a:latin typeface="Times New Roman" pitchFamily="18" charset="0"/>
              </a:rPr>
              <a:t> de conjunto </a:t>
            </a:r>
            <a:r>
              <a:rPr lang="en-US" sz="2200" dirty="0" err="1">
                <a:solidFill>
                  <a:srgbClr val="000099"/>
                </a:solidFill>
                <a:effectLst>
                  <a:outerShdw blurRad="38100" dist="38100" dir="2700000" algn="tl">
                    <a:srgbClr val="000000">
                      <a:alpha val="43137"/>
                    </a:srgbClr>
                  </a:outerShdw>
                </a:effectLst>
                <a:latin typeface="Times New Roman" pitchFamily="18" charset="0"/>
              </a:rPr>
              <a:t>destacan</a:t>
            </a:r>
            <a:r>
              <a:rPr lang="en-US" sz="2200" dirty="0">
                <a:solidFill>
                  <a:srgbClr val="000099"/>
                </a:solidFill>
                <a:effectLst>
                  <a:outerShdw blurRad="38100" dist="38100" dir="2700000" algn="tl">
                    <a:srgbClr val="000000">
                      <a:alpha val="43137"/>
                    </a:srgbClr>
                  </a:outerShdw>
                </a:effectLst>
                <a:latin typeface="Times New Roman" pitchFamily="18" charset="0"/>
              </a:rPr>
              <a:t> la </a:t>
            </a:r>
            <a:r>
              <a:rPr lang="en-US" sz="2200" dirty="0" err="1">
                <a:solidFill>
                  <a:srgbClr val="000099"/>
                </a:solidFill>
                <a:effectLst>
                  <a:outerShdw blurRad="38100" dist="38100" dir="2700000" algn="tl">
                    <a:srgbClr val="000000">
                      <a:alpha val="43137"/>
                    </a:srgbClr>
                  </a:outerShdw>
                </a:effectLst>
                <a:latin typeface="Times New Roman" pitchFamily="18" charset="0"/>
              </a:rPr>
              <a:t>unidad</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lingüística</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antillana</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porque</a:t>
            </a:r>
            <a:r>
              <a:rPr lang="en-US" sz="2200" dirty="0">
                <a:solidFill>
                  <a:srgbClr val="000099"/>
                </a:solidFill>
                <a:effectLst>
                  <a:outerShdw blurRad="38100" dist="38100" dir="2700000" algn="tl">
                    <a:srgbClr val="000000">
                      <a:alpha val="43137"/>
                    </a:srgbClr>
                  </a:outerShdw>
                </a:effectLst>
                <a:latin typeface="Times New Roman" pitchFamily="18" charset="0"/>
              </a:rPr>
              <a:t> se </a:t>
            </a:r>
            <a:r>
              <a:rPr lang="en-US" sz="2200" dirty="0" err="1">
                <a:solidFill>
                  <a:srgbClr val="000099"/>
                </a:solidFill>
                <a:effectLst>
                  <a:outerShdw blurRad="38100" dist="38100" dir="2700000" algn="tl">
                    <a:srgbClr val="000000">
                      <a:alpha val="43137"/>
                    </a:srgbClr>
                  </a:outerShdw>
                </a:effectLst>
                <a:latin typeface="Times New Roman" pitchFamily="18" charset="0"/>
              </a:rPr>
              <a:t>apoyan</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en</a:t>
            </a:r>
            <a:r>
              <a:rPr lang="en-US" sz="2200" dirty="0">
                <a:solidFill>
                  <a:srgbClr val="000099"/>
                </a:solidFill>
                <a:effectLst>
                  <a:outerShdw blurRad="38100" dist="38100" dir="2700000" algn="tl">
                    <a:srgbClr val="000000">
                      <a:alpha val="43137"/>
                    </a:srgbClr>
                  </a:outerShdw>
                </a:effectLst>
                <a:latin typeface="Times New Roman" pitchFamily="18" charset="0"/>
              </a:rPr>
              <a:t> la </a:t>
            </a:r>
            <a:r>
              <a:rPr lang="en-US" sz="2200" i="1" dirty="0" err="1">
                <a:solidFill>
                  <a:srgbClr val="000099"/>
                </a:solidFill>
                <a:effectLst>
                  <a:outerShdw blurRad="38100" dist="38100" dir="2700000" algn="tl">
                    <a:srgbClr val="000000">
                      <a:alpha val="43137"/>
                    </a:srgbClr>
                  </a:outerShdw>
                </a:effectLst>
                <a:latin typeface="Times New Roman" pitchFamily="18" charset="0"/>
              </a:rPr>
              <a:t>consideración</a:t>
            </a:r>
            <a:r>
              <a:rPr lang="en-US" sz="2200" i="1" dirty="0">
                <a:solidFill>
                  <a:srgbClr val="000099"/>
                </a:solidFill>
                <a:effectLst>
                  <a:outerShdw blurRad="38100" dist="38100" dir="2700000" algn="tl">
                    <a:srgbClr val="000000">
                      <a:alpha val="43137"/>
                    </a:srgbClr>
                  </a:outerShdw>
                </a:effectLst>
                <a:latin typeface="Times New Roman" pitchFamily="18" charset="0"/>
              </a:rPr>
              <a:t> global</a:t>
            </a:r>
            <a:r>
              <a:rPr lang="en-US" sz="2200" dirty="0">
                <a:solidFill>
                  <a:srgbClr val="000099"/>
                </a:solidFill>
                <a:effectLst>
                  <a:outerShdw blurRad="38100" dist="38100" dir="2700000" algn="tl">
                    <a:srgbClr val="000000">
                      <a:alpha val="43137"/>
                    </a:srgbClr>
                  </a:outerShdw>
                </a:effectLst>
                <a:latin typeface="Times New Roman" pitchFamily="18" charset="0"/>
              </a:rPr>
              <a:t> de </a:t>
            </a:r>
            <a:r>
              <a:rPr lang="en-US" sz="2200" dirty="0" err="1">
                <a:solidFill>
                  <a:srgbClr val="000099"/>
                </a:solidFill>
                <a:effectLst>
                  <a:outerShdw blurRad="38100" dist="38100" dir="2700000" algn="tl">
                    <a:srgbClr val="000000">
                      <a:alpha val="43137"/>
                    </a:srgbClr>
                  </a:outerShdw>
                </a:effectLst>
                <a:latin typeface="Times New Roman" pitchFamily="18" charset="0"/>
              </a:rPr>
              <a:t>ciertos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hechos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como</a:t>
            </a:r>
            <a:r>
              <a:rPr lang="en-US" sz="2200" dirty="0">
                <a:solidFill>
                  <a:srgbClr val="000099"/>
                </a:solidFill>
                <a:effectLst>
                  <a:outerShdw blurRad="38100" dist="38100" dir="2700000" algn="tl">
                    <a:srgbClr val="000000">
                      <a:alpha val="43137"/>
                    </a:srgbClr>
                  </a:outerShdw>
                </a:effectLst>
                <a:latin typeface="Times New Roman" pitchFamily="18" charset="0"/>
              </a:rPr>
              <a:t> el </a:t>
            </a:r>
            <a:r>
              <a:rPr lang="en-US" sz="2200" dirty="0" err="1">
                <a:solidFill>
                  <a:srgbClr val="000099"/>
                </a:solidFill>
                <a:effectLst>
                  <a:outerShdw blurRad="38100" dist="38100" dir="2700000" algn="tl">
                    <a:srgbClr val="000000">
                      <a:alpha val="43137"/>
                    </a:srgbClr>
                  </a:outerShdw>
                </a:effectLst>
                <a:latin typeface="Times New Roman" pitchFamily="18" charset="0"/>
              </a:rPr>
              <a:t>debilitamiento</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consonántico</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elementos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léxicos</a:t>
            </a:r>
            <a:r>
              <a:rPr lang="en-US" sz="2200" dirty="0">
                <a:solidFill>
                  <a:srgbClr val="000099"/>
                </a:solidFill>
                <a:effectLst>
                  <a:outerShdw blurRad="38100" dist="38100" dir="2700000" algn="tl">
                    <a:srgbClr val="000000">
                      <a:alpha val="43137"/>
                    </a:srgbClr>
                  </a:outerShdw>
                </a:effectLst>
                <a:latin typeface="Times New Roman" pitchFamily="18" charset="0"/>
              </a:rPr>
              <a:t> de </a:t>
            </a:r>
            <a:r>
              <a:rPr lang="en-US" sz="2200" dirty="0" err="1">
                <a:solidFill>
                  <a:srgbClr val="000099"/>
                </a:solidFill>
                <a:effectLst>
                  <a:outerShdw blurRad="38100" dist="38100" dir="2700000" algn="tl">
                    <a:srgbClr val="000000">
                      <a:alpha val="43137"/>
                    </a:srgbClr>
                  </a:outerShdw>
                </a:effectLst>
                <a:latin typeface="Times New Roman" pitchFamily="18" charset="0"/>
              </a:rPr>
              <a:t>origen</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marinero</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indígena</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africano</a:t>
            </a:r>
            <a:r>
              <a:rPr lang="en-US" sz="2200" b="1" dirty="0">
                <a:solidFill>
                  <a:srgbClr val="000099"/>
                </a:solidFill>
                <a:effectLst>
                  <a:outerShdw blurRad="38100" dist="38100" dir="2700000" algn="tl">
                    <a:srgbClr val="000000">
                      <a:alpha val="43137"/>
                    </a:srgbClr>
                  </a:outerShdw>
                </a:effectLst>
                <a:latin typeface="Times New Roman" pitchFamily="18" charset="0"/>
              </a:rPr>
              <a:t>.</a:t>
            </a:r>
          </a:p>
          <a:p>
            <a:pPr algn="ctr">
              <a:lnSpc>
                <a:spcPct val="80000"/>
              </a:lnSpc>
              <a:buFontTx/>
              <a:buNone/>
            </a:pPr>
            <a:endParaRPr lang="en-US" sz="2200" dirty="0">
              <a:solidFill>
                <a:srgbClr val="000099"/>
              </a:solidFill>
              <a:effectLst>
                <a:outerShdw blurRad="38100" dist="38100" dir="2700000" algn="tl">
                  <a:srgbClr val="000000">
                    <a:alpha val="43137"/>
                  </a:srgbClr>
                </a:outerShdw>
              </a:effectLst>
              <a:latin typeface="Times New Roman" pitchFamily="18" charset="0"/>
            </a:endParaRPr>
          </a:p>
          <a:p>
            <a:pPr lvl="1" algn="just">
              <a:lnSpc>
                <a:spcPct val="110000"/>
              </a:lnSpc>
            </a:pPr>
            <a:r>
              <a:rPr lang="en-US" sz="2200" dirty="0" err="1">
                <a:solidFill>
                  <a:srgbClr val="000099"/>
                </a:solidFill>
                <a:effectLst>
                  <a:outerShdw blurRad="38100" dist="38100" dir="2700000" algn="tl">
                    <a:srgbClr val="000000">
                      <a:alpha val="43137"/>
                    </a:srgbClr>
                  </a:outerShdw>
                </a:effectLst>
                <a:latin typeface="Times New Roman" pitchFamily="18" charset="0"/>
              </a:rPr>
              <a:t>Suponen</a:t>
            </a:r>
            <a:r>
              <a:rPr lang="en-US" sz="2200" dirty="0">
                <a:solidFill>
                  <a:srgbClr val="000099"/>
                </a:solidFill>
                <a:effectLst>
                  <a:outerShdw blurRad="38100" dist="38100" dir="2700000" algn="tl">
                    <a:srgbClr val="000000">
                      <a:alpha val="43137"/>
                    </a:srgbClr>
                  </a:outerShdw>
                </a:effectLst>
                <a:latin typeface="Times New Roman" pitchFamily="18" charset="0"/>
              </a:rPr>
              <a:t> que </a:t>
            </a:r>
            <a:r>
              <a:rPr lang="en-US" sz="2200" dirty="0" err="1">
                <a:solidFill>
                  <a:srgbClr val="000099"/>
                </a:solidFill>
                <a:effectLst>
                  <a:outerShdw blurRad="38100" dist="38100" dir="2700000" algn="tl">
                    <a:srgbClr val="000000">
                      <a:alpha val="43137"/>
                    </a:srgbClr>
                  </a:outerShdw>
                </a:effectLst>
                <a:latin typeface="Times New Roman" pitchFamily="18" charset="0"/>
              </a:rPr>
              <a:t>esos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procesos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fonéticos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están</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presentes</a:t>
            </a:r>
            <a:r>
              <a:rPr lang="en-US" sz="2200" dirty="0">
                <a:solidFill>
                  <a:srgbClr val="000099"/>
                </a:solidFill>
                <a:effectLst>
                  <a:outerShdw blurRad="38100" dist="38100" dir="2700000" algn="tl">
                    <a:srgbClr val="000000">
                      <a:alpha val="43137"/>
                    </a:srgbClr>
                  </a:outerShdw>
                </a:effectLst>
                <a:latin typeface="Times New Roman" pitchFamily="18" charset="0"/>
              </a:rPr>
              <a:t> en las </a:t>
            </a:r>
            <a:r>
              <a:rPr lang="en-US" sz="2200" dirty="0" err="1">
                <a:solidFill>
                  <a:srgbClr val="000099"/>
                </a:solidFill>
                <a:effectLst>
                  <a:outerShdw blurRad="38100" dist="38100" dir="2700000" algn="tl">
                    <a:srgbClr val="000000">
                      <a:alpha val="43137"/>
                    </a:srgbClr>
                  </a:outerShdw>
                </a:effectLst>
                <a:latin typeface="Times New Roman" pitchFamily="18" charset="0"/>
              </a:rPr>
              <a:t>tres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islas</a:t>
            </a:r>
            <a:r>
              <a:rPr lang="en-US" sz="2200" dirty="0">
                <a:solidFill>
                  <a:srgbClr val="000099"/>
                </a:solidFill>
                <a:effectLst>
                  <a:outerShdw blurRad="38100" dist="38100" dir="2700000" algn="tl">
                    <a:srgbClr val="000000">
                      <a:alpha val="43137"/>
                    </a:srgbClr>
                  </a:outerShdw>
                </a:effectLst>
                <a:latin typeface="Times New Roman" pitchFamily="18" charset="0"/>
              </a:rPr>
              <a:t> con la </a:t>
            </a:r>
            <a:r>
              <a:rPr lang="en-US" sz="2200" dirty="0" err="1">
                <a:solidFill>
                  <a:srgbClr val="000099"/>
                </a:solidFill>
                <a:effectLst>
                  <a:outerShdw blurRad="38100" dist="38100" dir="2700000" algn="tl">
                    <a:srgbClr val="000000">
                      <a:alpha val="43137"/>
                    </a:srgbClr>
                  </a:outerShdw>
                </a:effectLst>
                <a:latin typeface="Times New Roman" pitchFamily="18" charset="0"/>
              </a:rPr>
              <a:t>misma</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proporción</a:t>
            </a:r>
            <a:r>
              <a:rPr lang="en-US" sz="2200" dirty="0">
                <a:solidFill>
                  <a:srgbClr val="000099"/>
                </a:solidFill>
                <a:effectLst>
                  <a:outerShdw blurRad="38100" dist="38100" dir="2700000" algn="tl">
                    <a:srgbClr val="000000">
                      <a:alpha val="43137"/>
                    </a:srgbClr>
                  </a:outerShdw>
                </a:effectLst>
                <a:latin typeface="Times New Roman" pitchFamily="18" charset="0"/>
              </a:rPr>
              <a:t> y que el </a:t>
            </a:r>
            <a:r>
              <a:rPr lang="en-US" sz="2200" dirty="0" err="1">
                <a:solidFill>
                  <a:srgbClr val="000099"/>
                </a:solidFill>
                <a:effectLst>
                  <a:outerShdw blurRad="38100" dist="38100" dir="2700000" algn="tl">
                    <a:srgbClr val="000000">
                      <a:alpha val="43137"/>
                    </a:srgbClr>
                  </a:outerShdw>
                </a:effectLst>
                <a:latin typeface="Times New Roman" pitchFamily="18" charset="0"/>
              </a:rPr>
              <a:t>vocabulario</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arcaico</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indígena</a:t>
            </a:r>
            <a:r>
              <a:rPr lang="en-US" sz="2200" dirty="0">
                <a:solidFill>
                  <a:srgbClr val="000099"/>
                </a:solidFill>
                <a:effectLst>
                  <a:outerShdw blurRad="38100" dist="38100" dir="2700000" algn="tl">
                    <a:srgbClr val="000000">
                      <a:alpha val="43137"/>
                    </a:srgbClr>
                  </a:outerShdw>
                </a:effectLst>
                <a:latin typeface="Times New Roman" pitchFamily="18" charset="0"/>
              </a:rPr>
              <a:t>, etc., </a:t>
            </a:r>
            <a:r>
              <a:rPr lang="en-US" sz="2200" dirty="0" err="1">
                <a:solidFill>
                  <a:srgbClr val="000099"/>
                </a:solidFill>
                <a:effectLst>
                  <a:outerShdw blurRad="38100" dist="38100" dir="2700000" algn="tl">
                    <a:srgbClr val="000000">
                      <a:alpha val="43137"/>
                    </a:srgbClr>
                  </a:outerShdw>
                </a:effectLst>
                <a:latin typeface="Times New Roman" pitchFamily="18" charset="0"/>
              </a:rPr>
              <a:t>está</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integrado</a:t>
            </a:r>
            <a:r>
              <a:rPr lang="en-US" sz="2200" dirty="0">
                <a:solidFill>
                  <a:srgbClr val="000099"/>
                </a:solidFill>
                <a:effectLst>
                  <a:outerShdw blurRad="38100" dist="38100" dir="2700000" algn="tl">
                    <a:srgbClr val="000000">
                      <a:alpha val="43137"/>
                    </a:srgbClr>
                  </a:outerShdw>
                </a:effectLst>
                <a:latin typeface="Times New Roman" pitchFamily="18" charset="0"/>
              </a:rPr>
              <a:t> por las </a:t>
            </a:r>
            <a:r>
              <a:rPr lang="en-US" sz="2200" dirty="0" err="1">
                <a:solidFill>
                  <a:srgbClr val="000099"/>
                </a:solidFill>
                <a:effectLst>
                  <a:outerShdw blurRad="38100" dist="38100" dir="2700000" algn="tl">
                    <a:srgbClr val="000000">
                      <a:alpha val="43137"/>
                    </a:srgbClr>
                  </a:outerShdw>
                </a:effectLst>
                <a:latin typeface="Times New Roman" pitchFamily="18" charset="0"/>
              </a:rPr>
              <a:t>mismas</a:t>
            </a:r>
            <a:r>
              <a:rPr lang="en-US" sz="2200" dirty="0">
                <a:solidFill>
                  <a:srgbClr val="000099"/>
                </a:solidFill>
                <a:effectLst>
                  <a:outerShdw blurRad="38100" dist="38100" dir="2700000" algn="tl">
                    <a:srgbClr val="000000">
                      <a:alpha val="43137"/>
                    </a:srgbClr>
                  </a:outerShdw>
                </a:effectLst>
                <a:latin typeface="Times New Roman" pitchFamily="18" charset="0"/>
              </a:rPr>
              <a:t> </a:t>
            </a:r>
            <a:r>
              <a:rPr lang="en-US" sz="2200" dirty="0" err="1">
                <a:solidFill>
                  <a:srgbClr val="000099"/>
                </a:solidFill>
                <a:effectLst>
                  <a:outerShdw blurRad="38100" dist="38100" dir="2700000" algn="tl">
                    <a:srgbClr val="000000">
                      <a:alpha val="43137"/>
                    </a:srgbClr>
                  </a:outerShdw>
                </a:effectLst>
                <a:latin typeface="Times New Roman" pitchFamily="18" charset="0"/>
              </a:rPr>
              <a:t>unidades</a:t>
            </a:r>
            <a:r>
              <a:rPr lang="en-US" sz="2200" dirty="0">
                <a:solidFill>
                  <a:srgbClr val="000099"/>
                </a:solidFill>
                <a:effectLst>
                  <a:outerShdw blurRad="38100" dist="38100" dir="2700000" algn="tl">
                    <a:srgbClr val="000000">
                      <a:alpha val="43137"/>
                    </a:srgbClr>
                  </a:outerShdw>
                </a:effectLst>
                <a:latin typeface="Times New Roman" pitchFamily="18" charset="0"/>
              </a:rPr>
              <a:t>.</a:t>
            </a:r>
          </a:p>
          <a:p>
            <a:pPr algn="just">
              <a:lnSpc>
                <a:spcPct val="80000"/>
              </a:lnSpc>
              <a:spcAft>
                <a:spcPts val="600"/>
              </a:spcAft>
              <a:buFontTx/>
              <a:buNone/>
            </a:pPr>
            <a:endParaRPr lang="en-US" sz="2200" dirty="0">
              <a:latin typeface="Times New Roman" pitchFamily="18" charset="0"/>
            </a:endParaRPr>
          </a:p>
          <a:p>
            <a:pPr marL="0" indent="0" algn="ctr">
              <a:lnSpc>
                <a:spcPts val="3000"/>
              </a:lnSpc>
              <a:buNone/>
            </a:pPr>
            <a:r>
              <a:rPr lang="en-US" sz="2200" dirty="0">
                <a:solidFill>
                  <a:srgbClr val="002060"/>
                </a:solidFill>
                <a:effectLst>
                  <a:outerShdw blurRad="38100" dist="38100" dir="2700000" algn="tl">
                    <a:srgbClr val="000000">
                      <a:alpha val="43137"/>
                    </a:srgbClr>
                  </a:outerShdw>
                </a:effectLst>
                <a:latin typeface="Times New Roman" pitchFamily="18" charset="0"/>
              </a:rPr>
              <a:t>Sin embargo, el </a:t>
            </a:r>
            <a:r>
              <a:rPr lang="en-US" sz="2200" b="1" dirty="0" err="1">
                <a:solidFill>
                  <a:srgbClr val="002060"/>
                </a:solidFill>
                <a:effectLst>
                  <a:outerShdw blurRad="38100" dist="38100" dir="2700000" algn="tl">
                    <a:srgbClr val="000000">
                      <a:alpha val="43137"/>
                    </a:srgbClr>
                  </a:outerShdw>
                </a:effectLst>
                <a:latin typeface="Times New Roman" pitchFamily="18" charset="0"/>
              </a:rPr>
              <a:t>análisis</a:t>
            </a:r>
            <a:r>
              <a:rPr lang="en-US" sz="2200" b="1" dirty="0">
                <a:solidFill>
                  <a:srgbClr val="002060"/>
                </a:solidFill>
                <a:effectLst>
                  <a:outerShdw blurRad="38100" dist="38100" dir="2700000" algn="tl">
                    <a:srgbClr val="000000">
                      <a:alpha val="43137"/>
                    </a:srgbClr>
                  </a:outerShdw>
                </a:effectLst>
                <a:latin typeface="Times New Roman" pitchFamily="18" charset="0"/>
              </a:rPr>
              <a:t> </a:t>
            </a:r>
            <a:r>
              <a:rPr lang="en-US" sz="2200" b="1" dirty="0" err="1">
                <a:solidFill>
                  <a:srgbClr val="002060"/>
                </a:solidFill>
                <a:effectLst>
                  <a:outerShdw blurRad="38100" dist="38100" dir="2700000" algn="tl">
                    <a:srgbClr val="000000">
                      <a:alpha val="43137"/>
                    </a:srgbClr>
                  </a:outerShdw>
                </a:effectLst>
                <a:latin typeface="Times New Roman" pitchFamily="18" charset="0"/>
              </a:rPr>
              <a:t>cuantitativo</a:t>
            </a:r>
            <a:r>
              <a:rPr lang="en-US" sz="2200" dirty="0">
                <a:solidFill>
                  <a:srgbClr val="002060"/>
                </a:solidFill>
                <a:effectLst>
                  <a:outerShdw blurRad="38100" dist="38100" dir="2700000" algn="tl">
                    <a:srgbClr val="000000">
                      <a:alpha val="43137"/>
                    </a:srgbClr>
                  </a:outerShdw>
                </a:effectLst>
                <a:latin typeface="Times New Roman" pitchFamily="18" charset="0"/>
              </a:rPr>
              <a:t> de </a:t>
            </a:r>
            <a:r>
              <a:rPr lang="en-US" sz="2200" dirty="0" err="1">
                <a:solidFill>
                  <a:srgbClr val="002060"/>
                </a:solidFill>
                <a:effectLst>
                  <a:outerShdw blurRad="38100" dist="38100" dir="2700000" algn="tl">
                    <a:srgbClr val="000000">
                      <a:alpha val="43137"/>
                    </a:srgbClr>
                  </a:outerShdw>
                </a:effectLst>
                <a:latin typeface="Times New Roman" pitchFamily="18" charset="0"/>
              </a:rPr>
              <a:t>varios</a:t>
            </a:r>
            <a:r>
              <a:rPr lang="en-US" sz="2200" dirty="0">
                <a:solidFill>
                  <a:srgbClr val="002060"/>
                </a:solidFill>
                <a:effectLst>
                  <a:outerShdw blurRad="38100" dist="38100" dir="2700000" algn="tl">
                    <a:srgbClr val="000000">
                      <a:alpha val="43137"/>
                    </a:srgbClr>
                  </a:outerShdw>
                </a:effectLst>
                <a:latin typeface="Times New Roman" pitchFamily="18" charset="0"/>
              </a:rPr>
              <a:t> </a:t>
            </a:r>
            <a:r>
              <a:rPr lang="en-US" sz="2200" dirty="0" err="1">
                <a:solidFill>
                  <a:srgbClr val="002060"/>
                </a:solidFill>
                <a:effectLst>
                  <a:outerShdw blurRad="38100" dist="38100" dir="2700000" algn="tl">
                    <a:srgbClr val="000000">
                      <a:alpha val="43137"/>
                    </a:srgbClr>
                  </a:outerShdw>
                </a:effectLst>
                <a:latin typeface="Times New Roman" pitchFamily="18" charset="0"/>
              </a:rPr>
              <a:t>fenómenos</a:t>
            </a:r>
            <a:r>
              <a:rPr lang="en-US" sz="2200" dirty="0">
                <a:solidFill>
                  <a:srgbClr val="002060"/>
                </a:solidFill>
                <a:effectLst>
                  <a:outerShdw blurRad="38100" dist="38100" dir="2700000" algn="tl">
                    <a:srgbClr val="000000">
                      <a:alpha val="43137"/>
                    </a:srgbClr>
                  </a:outerShdw>
                </a:effectLst>
                <a:latin typeface="Times New Roman" pitchFamily="18" charset="0"/>
              </a:rPr>
              <a:t> </a:t>
            </a:r>
            <a:r>
              <a:rPr lang="en-US" sz="2200" dirty="0" err="1">
                <a:solidFill>
                  <a:srgbClr val="002060"/>
                </a:solidFill>
                <a:effectLst>
                  <a:outerShdw blurRad="38100" dist="38100" dir="2700000" algn="tl">
                    <a:srgbClr val="000000">
                      <a:alpha val="43137"/>
                    </a:srgbClr>
                  </a:outerShdw>
                </a:effectLst>
                <a:latin typeface="Times New Roman" pitchFamily="18" charset="0"/>
              </a:rPr>
              <a:t>revela</a:t>
            </a:r>
            <a:r>
              <a:rPr lang="en-US" sz="2200" dirty="0">
                <a:solidFill>
                  <a:srgbClr val="002060"/>
                </a:solidFill>
                <a:effectLst>
                  <a:outerShdw blurRad="38100" dist="38100" dir="2700000" algn="tl">
                    <a:srgbClr val="000000">
                      <a:alpha val="43137"/>
                    </a:srgbClr>
                  </a:outerShdw>
                </a:effectLst>
                <a:latin typeface="Times New Roman" pitchFamily="18" charset="0"/>
              </a:rPr>
              <a:t> </a:t>
            </a:r>
            <a:r>
              <a:rPr lang="en-US" sz="2200" dirty="0" err="1">
                <a:solidFill>
                  <a:srgbClr val="002060"/>
                </a:solidFill>
                <a:effectLst>
                  <a:outerShdw blurRad="38100" dist="38100" dir="2700000" algn="tl">
                    <a:srgbClr val="000000">
                      <a:alpha val="43137"/>
                    </a:srgbClr>
                  </a:outerShdw>
                </a:effectLst>
                <a:latin typeface="Times New Roman" pitchFamily="18" charset="0"/>
              </a:rPr>
              <a:t>diferencias</a:t>
            </a:r>
            <a:r>
              <a:rPr lang="en-US" sz="2200" dirty="0">
                <a:solidFill>
                  <a:srgbClr val="002060"/>
                </a:solidFill>
                <a:effectLst>
                  <a:outerShdw blurRad="38100" dist="38100" dir="2700000" algn="tl">
                    <a:srgbClr val="000000">
                      <a:alpha val="43137"/>
                    </a:srgbClr>
                  </a:outerShdw>
                </a:effectLst>
                <a:latin typeface="Times New Roman" pitchFamily="18" charset="0"/>
              </a:rPr>
              <a:t> </a:t>
            </a:r>
            <a:r>
              <a:rPr lang="en-US" sz="2200" dirty="0" err="1">
                <a:solidFill>
                  <a:srgbClr val="002060"/>
                </a:solidFill>
                <a:effectLst>
                  <a:outerShdw blurRad="38100" dist="38100" dir="2700000" algn="tl">
                    <a:srgbClr val="000000">
                      <a:alpha val="43137"/>
                    </a:srgbClr>
                  </a:outerShdw>
                </a:effectLst>
                <a:latin typeface="Times New Roman" pitchFamily="18" charset="0"/>
              </a:rPr>
              <a:t>lingüísticas</a:t>
            </a:r>
            <a:r>
              <a:rPr lang="en-US" sz="2200" dirty="0">
                <a:solidFill>
                  <a:srgbClr val="002060"/>
                </a:solidFill>
                <a:effectLst>
                  <a:outerShdw blurRad="38100" dist="38100" dir="2700000" algn="tl">
                    <a:srgbClr val="000000">
                      <a:alpha val="43137"/>
                    </a:srgbClr>
                  </a:outerShdw>
                </a:effectLst>
                <a:latin typeface="Times New Roman" pitchFamily="18" charset="0"/>
              </a:rPr>
              <a:t> notables entre las </a:t>
            </a:r>
            <a:r>
              <a:rPr lang="en-US" sz="2200" dirty="0" err="1">
                <a:solidFill>
                  <a:srgbClr val="002060"/>
                </a:solidFill>
                <a:effectLst>
                  <a:outerShdw blurRad="38100" dist="38100" dir="2700000" algn="tl">
                    <a:srgbClr val="000000">
                      <a:alpha val="43137"/>
                    </a:srgbClr>
                  </a:outerShdw>
                </a:effectLst>
                <a:latin typeface="Times New Roman" pitchFamily="18" charset="0"/>
              </a:rPr>
              <a:t>tres</a:t>
            </a:r>
            <a:r>
              <a:rPr lang="en-US" sz="2200" dirty="0">
                <a:solidFill>
                  <a:srgbClr val="002060"/>
                </a:solidFill>
                <a:effectLst>
                  <a:outerShdw blurRad="38100" dist="38100" dir="2700000" algn="tl">
                    <a:srgbClr val="000000">
                      <a:alpha val="43137"/>
                    </a:srgbClr>
                  </a:outerShdw>
                </a:effectLst>
                <a:latin typeface="Times New Roman" pitchFamily="18" charset="0"/>
              </a:rPr>
              <a:t> </a:t>
            </a:r>
            <a:r>
              <a:rPr lang="en-US" sz="2200" dirty="0" err="1">
                <a:solidFill>
                  <a:srgbClr val="002060"/>
                </a:solidFill>
                <a:effectLst>
                  <a:outerShdw blurRad="38100" dist="38100" dir="2700000" algn="tl">
                    <a:srgbClr val="000000">
                      <a:alpha val="43137"/>
                    </a:srgbClr>
                  </a:outerShdw>
                </a:effectLst>
                <a:latin typeface="Times New Roman" pitchFamily="18" charset="0"/>
              </a:rPr>
              <a:t>Antillas</a:t>
            </a:r>
            <a:r>
              <a:rPr lang="en-US" sz="2200" dirty="0">
                <a:solidFill>
                  <a:srgbClr val="002060"/>
                </a:solidFill>
                <a:effectLst>
                  <a:outerShdw blurRad="38100" dist="38100" dir="2700000" algn="tl">
                    <a:srgbClr val="000000">
                      <a:alpha val="43137"/>
                    </a:srgbClr>
                  </a:outerShdw>
                </a:effectLst>
                <a:latin typeface="Times New Roman" pitchFamily="18" charset="0"/>
              </a:rPr>
              <a:t>.</a:t>
            </a:r>
          </a:p>
        </p:txBody>
      </p:sp>
      <p:sp>
        <p:nvSpPr>
          <p:cNvPr id="3" name="Date Placeholder 3"/>
          <p:cNvSpPr>
            <a:spLocks noGrp="1"/>
          </p:cNvSpPr>
          <p:nvPr>
            <p:ph type="dt" sz="half" idx="10"/>
          </p:nvPr>
        </p:nvSpPr>
        <p:spPr/>
        <p:txBody>
          <a:bodyPr/>
          <a:lstStyle/>
          <a:p>
            <a:fld id="{E1EBC923-DED2-4D4E-98C2-12859AC8BCA1}" type="datetime1">
              <a:rPr lang="es-DO"/>
              <a:pPr/>
              <a:t>21/11/2020</a:t>
            </a:fld>
            <a:endParaRPr lang="es-DO"/>
          </a:p>
        </p:txBody>
      </p:sp>
      <p:sp>
        <p:nvSpPr>
          <p:cNvPr id="4" name="Rectangle 3"/>
          <p:cNvSpPr/>
          <p:nvPr/>
        </p:nvSpPr>
        <p:spPr>
          <a:xfrm>
            <a:off x="1981200" y="501650"/>
            <a:ext cx="5181600" cy="486287"/>
          </a:xfrm>
          <a:prstGeom prst="rect">
            <a:avLst/>
          </a:prstGeom>
        </p:spPr>
        <p:txBody>
          <a:bodyPr wrap="square">
            <a:spAutoFit/>
          </a:bodyPr>
          <a:lstStyle/>
          <a:p>
            <a:pPr algn="ctr">
              <a:lnSpc>
                <a:spcPct val="80000"/>
              </a:lnSpc>
            </a:pPr>
            <a:r>
              <a:rPr lang="es-ES" sz="3200" b="1" dirty="0">
                <a:solidFill>
                  <a:srgbClr val="0000CC"/>
                </a:solidFill>
                <a:effectLst>
                  <a:outerShdw blurRad="38100" dist="38100" dir="2700000" algn="tl">
                    <a:srgbClr val="000000">
                      <a:alpha val="43137"/>
                    </a:srgbClr>
                  </a:outerShdw>
                </a:effectLst>
              </a:rPr>
              <a:t>Punto de vista OBJETIVO</a:t>
            </a:r>
          </a:p>
        </p:txBody>
      </p:sp>
    </p:spTree>
    <p:extLst>
      <p:ext uri="{BB962C8B-B14F-4D97-AF65-F5344CB8AC3E}">
        <p14:creationId xmlns:p14="http://schemas.microsoft.com/office/powerpoint/2010/main" val="346807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32099">
                                            <p:bg/>
                                          </p:spTgt>
                                        </p:tgtEl>
                                        <p:attrNameLst>
                                          <p:attrName>style.visibility</p:attrName>
                                        </p:attrNameLst>
                                      </p:cBhvr>
                                      <p:to>
                                        <p:strVal val="visible"/>
                                      </p:to>
                                    </p:set>
                                    <p:animEffect transition="in" filter="checkerboard(across)">
                                      <p:cBhvr>
                                        <p:cTn id="11" dur="500"/>
                                        <p:tgtEl>
                                          <p:spTgt spid="132099">
                                            <p:bg/>
                                          </p:spTgt>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32099">
                                            <p:txEl>
                                              <p:pRg st="1" end="1"/>
                                            </p:txEl>
                                          </p:spTgt>
                                        </p:tgtEl>
                                        <p:attrNameLst>
                                          <p:attrName>style.visibility</p:attrName>
                                        </p:attrNameLst>
                                      </p:cBhvr>
                                      <p:to>
                                        <p:strVal val="visible"/>
                                      </p:to>
                                    </p:set>
                                    <p:animEffect transition="in" filter="checkerboard(across)">
                                      <p:cBhvr>
                                        <p:cTn id="15" dur="500"/>
                                        <p:tgtEl>
                                          <p:spTgt spid="13209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32099">
                                            <p:txEl>
                                              <p:pRg st="3" end="3"/>
                                            </p:txEl>
                                          </p:spTgt>
                                        </p:tgtEl>
                                        <p:attrNameLst>
                                          <p:attrName>style.visibility</p:attrName>
                                        </p:attrNameLst>
                                      </p:cBhvr>
                                      <p:to>
                                        <p:strVal val="visible"/>
                                      </p:to>
                                    </p:set>
                                    <p:animEffect transition="in" filter="checkerboard(across)">
                                      <p:cBhvr>
                                        <p:cTn id="20" dur="500"/>
                                        <p:tgtEl>
                                          <p:spTgt spid="132099">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32099">
                                            <p:txEl>
                                              <p:pRg st="5" end="5"/>
                                            </p:txEl>
                                          </p:spTgt>
                                        </p:tgtEl>
                                        <p:attrNameLst>
                                          <p:attrName>style.visibility</p:attrName>
                                        </p:attrNameLst>
                                      </p:cBhvr>
                                      <p:to>
                                        <p:strVal val="visible"/>
                                      </p:to>
                                    </p:set>
                                    <p:animEffect transition="in" filter="checkerboard(across)">
                                      <p:cBhvr>
                                        <p:cTn id="25" dur="500"/>
                                        <p:tgtEl>
                                          <p:spTgt spid="132099">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32099">
                                            <p:txEl>
                                              <p:pRg st="7" end="7"/>
                                            </p:txEl>
                                          </p:spTgt>
                                        </p:tgtEl>
                                        <p:attrNameLst>
                                          <p:attrName>style.visibility</p:attrName>
                                        </p:attrNameLst>
                                      </p:cBhvr>
                                      <p:to>
                                        <p:strVal val="visible"/>
                                      </p:to>
                                    </p:set>
                                    <p:animEffect transition="in" filter="checkerboard(across)">
                                      <p:cBhvr>
                                        <p:cTn id="30" dur="500"/>
                                        <p:tgtEl>
                                          <p:spTgt spid="13209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animBg="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457200"/>
            <a:ext cx="8839200" cy="6019800"/>
          </a:xfrm>
          <a:ln w="19050">
            <a:solidFill>
              <a:srgbClr val="002060"/>
            </a:solidFill>
            <a:prstDash val="lgDashDotDot"/>
          </a:ln>
        </p:spPr>
        <p:txBody>
          <a:bodyPr/>
          <a:lstStyle/>
          <a:p>
            <a:pPr algn="ctr"/>
            <a:r>
              <a:rPr lang="es-ES" sz="24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PORQUE</a:t>
            </a:r>
            <a:r>
              <a:rPr lang="es-ES" sz="2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s-ES" sz="24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TODO DEPENDE…</a:t>
            </a:r>
          </a:p>
          <a:p>
            <a:pPr marL="0" indent="0" algn="ctr">
              <a:buNone/>
            </a:pP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El resultado de la comparación cambia según los rasgos lingüísticos que se elijan para hacer el estudio.</a:t>
            </a:r>
            <a:r>
              <a:rPr lang="es-ES" sz="2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p>
          <a:p>
            <a:pPr algn="just"/>
            <a:endParaRPr lang="es-ES" sz="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lvl="1" indent="-342900" algn="just">
              <a:buFontTx/>
              <a:buChar char="•"/>
            </a:pPr>
            <a:r>
              <a:rPr lang="es-ES" sz="2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Las tres islas coinciden si se toman en cuenta, por ejemplo:</a:t>
            </a:r>
          </a:p>
          <a:p>
            <a:pPr lvl="1" algn="just"/>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el </a:t>
            </a:r>
            <a:r>
              <a:rPr lang="es-ES" sz="2000" i="1"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seseo</a:t>
            </a:r>
            <a:endPar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endParaRPr>
          </a:p>
          <a:p>
            <a:pPr lvl="1" algn="just"/>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la denominación normal para </a:t>
            </a:r>
            <a:r>
              <a:rPr lang="es-ES" sz="2000" i="1"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autobús </a:t>
            </a:r>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(guagua)</a:t>
            </a:r>
          </a:p>
          <a:p>
            <a:pPr lvl="1" algn="just"/>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la no inversión del orden sujeto-verbo en la interrogación</a:t>
            </a:r>
          </a:p>
          <a:p>
            <a:pPr lvl="1" algn="just"/>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el </a:t>
            </a:r>
            <a:r>
              <a:rPr lang="es-ES" sz="2000" i="1"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yeísmo</a:t>
            </a:r>
            <a:endPar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endParaRPr>
          </a:p>
          <a:p>
            <a:pPr lvl="1" algn="just"/>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la </a:t>
            </a:r>
            <a:r>
              <a:rPr lang="es-ES" sz="2000" i="1"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velarización</a:t>
            </a:r>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 de la </a:t>
            </a:r>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sym typeface="WP MultinationalA Roman"/>
              </a:rPr>
              <a:t>/</a:t>
            </a:r>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n/ final de palabra</a:t>
            </a:r>
          </a:p>
          <a:p>
            <a:pPr lvl="1" algn="just">
              <a:buNone/>
            </a:pPr>
            <a:endParaRPr lang="es-ES" sz="1000"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lvl="1" algn="just">
              <a:buNone/>
            </a:pPr>
            <a:r>
              <a:rPr lang="es-ES" sz="22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Pero no sucede igual</a:t>
            </a:r>
            <a:r>
              <a:rPr lang="es-ES" sz="22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si en la comparación se trabaja con:</a:t>
            </a:r>
          </a:p>
          <a:p>
            <a:pPr marL="457200" lvl="1" indent="0" algn="just">
              <a:lnSpc>
                <a:spcPts val="2200"/>
              </a:lnSpc>
              <a:buNone/>
            </a:pP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a:t>
            </a:r>
            <a:r>
              <a:rPr lang="es-ES" sz="20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la realización de /</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r/</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sym typeface="WP MultinationalA Roman"/>
              </a:rPr>
              <a:t> </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y /</a:t>
            </a:r>
            <a:r>
              <a:rPr lang="es-E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sym typeface="WP MultinationalA Roman"/>
              </a:rPr>
              <a:t>l/</a:t>
            </a:r>
            <a:endPar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a:p>
            <a:pPr marL="457200" lvl="1" indent="0" algn="just">
              <a:lnSpc>
                <a:spcPts val="2200"/>
              </a:lnSpc>
              <a:buNone/>
            </a:pP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b.</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la pronunciación de la </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erre</a:t>
            </a:r>
            <a:endPar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a:p>
            <a:pPr marL="457200" lvl="1" indent="0" algn="just">
              <a:lnSpc>
                <a:spcPts val="2200"/>
              </a:lnSpc>
              <a:buNone/>
            </a:pP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uso de ciertos pronombres</a:t>
            </a:r>
          </a:p>
          <a:p>
            <a:pPr marL="457200" lvl="1" indent="0" algn="just">
              <a:lnSpc>
                <a:spcPts val="2200"/>
              </a:lnSpc>
              <a:buNone/>
            </a:pP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la entonación</a:t>
            </a:r>
          </a:p>
          <a:p>
            <a:pPr marL="914400" lvl="1" indent="-457200" algn="just">
              <a:lnSpc>
                <a:spcPts val="2200"/>
              </a:lnSpc>
              <a:buNone/>
            </a:pP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una serie importante de unidades léxicas (</a:t>
            </a:r>
            <a:r>
              <a:rPr lang="es-ES" sz="18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cometa</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s-ES" sz="18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papaya</a:t>
            </a:r>
            <a:r>
              <a:rPr lang="es-E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s-ES" sz="18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autoestop</a:t>
            </a:r>
            <a:r>
              <a:rPr lang="es-E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202655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linds(horizontal)">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blinds(horizontal)">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linds(horizontal)">
                                      <p:cBhvr>
                                        <p:cTn id="21" dur="500"/>
                                        <p:tgtEl>
                                          <p:spTgt spid="3">
                                            <p:txEl>
                                              <p:pRg st="3" end="3"/>
                                            </p:txEl>
                                          </p:spTgt>
                                        </p:tgtEl>
                                      </p:cBhvr>
                                    </p:animEffect>
                                  </p:childTnLst>
                                </p:cTn>
                              </p:par>
                            </p:childTnLst>
                          </p:cTn>
                        </p:par>
                        <p:par>
                          <p:cTn id="22" fill="hold">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linds(horizontal)">
                                      <p:cBhvr>
                                        <p:cTn id="29" dur="500"/>
                                        <p:tgtEl>
                                          <p:spTgt spid="3">
                                            <p:txEl>
                                              <p:pRg st="5" end="5"/>
                                            </p:txEl>
                                          </p:spTgt>
                                        </p:tgtEl>
                                      </p:cBhvr>
                                    </p:animEffect>
                                  </p:childTnLst>
                                </p:cTn>
                              </p:par>
                            </p:childTnLst>
                          </p:cTn>
                        </p:par>
                        <p:par>
                          <p:cTn id="30" fill="hold">
                            <p:stCondLst>
                              <p:cond delay="1500"/>
                            </p:stCondLst>
                            <p:childTnLst>
                              <p:par>
                                <p:cTn id="31" presetID="3" presetClass="entr" presetSubtype="10"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childTnLst>
                          </p:cTn>
                        </p:par>
                        <p:par>
                          <p:cTn id="34" fill="hold">
                            <p:stCondLst>
                              <p:cond delay="2000"/>
                            </p:stCondLst>
                            <p:childTnLst>
                              <p:par>
                                <p:cTn id="35" presetID="3" presetClass="entr" presetSubtype="10"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par>
                          <p:cTn id="38" fill="hold">
                            <p:stCondLst>
                              <p:cond delay="2500"/>
                            </p:stCondLst>
                            <p:childTnLst>
                              <p:par>
                                <p:cTn id="39" presetID="3" presetClass="entr" presetSubtype="10" fill="hold" grpId="0"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blinds(horizontal)">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blinds(horizontal)">
                                      <p:cBhvr>
                                        <p:cTn id="46" dur="500"/>
                                        <p:tgtEl>
                                          <p:spTgt spid="3">
                                            <p:txEl>
                                              <p:pRg st="10" end="10"/>
                                            </p:txEl>
                                          </p:spTgt>
                                        </p:tgtEl>
                                      </p:cBhvr>
                                    </p:animEffect>
                                  </p:childTnLst>
                                </p:cTn>
                              </p:par>
                            </p:childTnLst>
                          </p:cTn>
                        </p:par>
                        <p:par>
                          <p:cTn id="47" fill="hold">
                            <p:stCondLst>
                              <p:cond delay="500"/>
                            </p:stCondLst>
                            <p:childTnLst>
                              <p:par>
                                <p:cTn id="48" presetID="3" presetClass="entr" presetSubtype="10" fill="hold" grpId="0" nodeType="after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linds(horizontal)">
                                      <p:cBhvr>
                                        <p:cTn id="50" dur="500"/>
                                        <p:tgtEl>
                                          <p:spTgt spid="3">
                                            <p:txEl>
                                              <p:pRg st="11" end="11"/>
                                            </p:txEl>
                                          </p:spTgt>
                                        </p:tgtEl>
                                      </p:cBhvr>
                                    </p:animEffect>
                                  </p:childTnLst>
                                </p:cTn>
                              </p:par>
                            </p:childTnLst>
                          </p:cTn>
                        </p:par>
                        <p:par>
                          <p:cTn id="51" fill="hold">
                            <p:stCondLst>
                              <p:cond delay="1000"/>
                            </p:stCondLst>
                            <p:childTnLst>
                              <p:par>
                                <p:cTn id="52" presetID="3" presetClass="entr" presetSubtype="10" fill="hold" grpId="0" nodeType="afterEffect">
                                  <p:stCondLst>
                                    <p:cond delay="0"/>
                                  </p:stCondLst>
                                  <p:childTnLst>
                                    <p:set>
                                      <p:cBhvr>
                                        <p:cTn id="53" dur="1" fill="hold">
                                          <p:stCondLst>
                                            <p:cond delay="0"/>
                                          </p:stCondLst>
                                        </p:cTn>
                                        <p:tgtEl>
                                          <p:spTgt spid="3">
                                            <p:txEl>
                                              <p:pRg st="12" end="12"/>
                                            </p:txEl>
                                          </p:spTgt>
                                        </p:tgtEl>
                                        <p:attrNameLst>
                                          <p:attrName>style.visibility</p:attrName>
                                        </p:attrNameLst>
                                      </p:cBhvr>
                                      <p:to>
                                        <p:strVal val="visible"/>
                                      </p:to>
                                    </p:set>
                                    <p:animEffect transition="in" filter="blinds(horizontal)">
                                      <p:cBhvr>
                                        <p:cTn id="54" dur="500"/>
                                        <p:tgtEl>
                                          <p:spTgt spid="3">
                                            <p:txEl>
                                              <p:pRg st="12" end="12"/>
                                            </p:txEl>
                                          </p:spTgt>
                                        </p:tgtEl>
                                      </p:cBhvr>
                                    </p:animEffect>
                                  </p:childTnLst>
                                </p:cTn>
                              </p:par>
                            </p:childTnLst>
                          </p:cTn>
                        </p:par>
                        <p:par>
                          <p:cTn id="55" fill="hold">
                            <p:stCondLst>
                              <p:cond delay="1500"/>
                            </p:stCondLst>
                            <p:childTnLst>
                              <p:par>
                                <p:cTn id="56" presetID="3" presetClass="entr" presetSubtype="10" fill="hold" grpId="0" nodeType="afterEffect">
                                  <p:stCondLst>
                                    <p:cond delay="0"/>
                                  </p:stCondLst>
                                  <p:childTnLst>
                                    <p:set>
                                      <p:cBhvr>
                                        <p:cTn id="57" dur="1" fill="hold">
                                          <p:stCondLst>
                                            <p:cond delay="0"/>
                                          </p:stCondLst>
                                        </p:cTn>
                                        <p:tgtEl>
                                          <p:spTgt spid="3">
                                            <p:txEl>
                                              <p:pRg st="13" end="13"/>
                                            </p:txEl>
                                          </p:spTgt>
                                        </p:tgtEl>
                                        <p:attrNameLst>
                                          <p:attrName>style.visibility</p:attrName>
                                        </p:attrNameLst>
                                      </p:cBhvr>
                                      <p:to>
                                        <p:strVal val="visible"/>
                                      </p:to>
                                    </p:set>
                                    <p:animEffect transition="in" filter="blinds(horizontal)">
                                      <p:cBhvr>
                                        <p:cTn id="58" dur="500"/>
                                        <p:tgtEl>
                                          <p:spTgt spid="3">
                                            <p:txEl>
                                              <p:pRg st="13" end="13"/>
                                            </p:txEl>
                                          </p:spTgt>
                                        </p:tgtEl>
                                      </p:cBhvr>
                                    </p:animEffect>
                                  </p:childTnLst>
                                </p:cTn>
                              </p:par>
                            </p:childTnLst>
                          </p:cTn>
                        </p:par>
                        <p:par>
                          <p:cTn id="59" fill="hold">
                            <p:stCondLst>
                              <p:cond delay="2000"/>
                            </p:stCondLst>
                            <p:childTnLst>
                              <p:par>
                                <p:cTn id="60" presetID="3" presetClass="entr" presetSubtype="10" fill="hold" grpId="0" nodeType="after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blinds(horizontal)">
                                      <p:cBhvr>
                                        <p:cTn id="62" dur="500"/>
                                        <p:tgtEl>
                                          <p:spTgt spid="3">
                                            <p:txEl>
                                              <p:pRg st="14" end="14"/>
                                            </p:txEl>
                                          </p:spTgt>
                                        </p:tgtEl>
                                      </p:cBhvr>
                                    </p:animEffect>
                                  </p:childTnLst>
                                </p:cTn>
                              </p:par>
                            </p:childTnLst>
                          </p:cTn>
                        </p:par>
                        <p:par>
                          <p:cTn id="63" fill="hold">
                            <p:stCondLst>
                              <p:cond delay="2500"/>
                            </p:stCondLst>
                            <p:childTnLst>
                              <p:par>
                                <p:cTn id="64" presetID="3" presetClass="entr" presetSubtype="10" fill="hold" grpId="0" nodeType="afterEffect">
                                  <p:stCondLst>
                                    <p:cond delay="0"/>
                                  </p:stCondLst>
                                  <p:childTnLst>
                                    <p:set>
                                      <p:cBhvr>
                                        <p:cTn id="65" dur="1" fill="hold">
                                          <p:stCondLst>
                                            <p:cond delay="0"/>
                                          </p:stCondLst>
                                        </p:cTn>
                                        <p:tgtEl>
                                          <p:spTgt spid="3">
                                            <p:txEl>
                                              <p:pRg st="15" end="15"/>
                                            </p:txEl>
                                          </p:spTgt>
                                        </p:tgtEl>
                                        <p:attrNameLst>
                                          <p:attrName>style.visibility</p:attrName>
                                        </p:attrNameLst>
                                      </p:cBhvr>
                                      <p:to>
                                        <p:strVal val="visible"/>
                                      </p:to>
                                    </p:set>
                                    <p:animEffect transition="in" filter="blinds(horizontal)">
                                      <p:cBhvr>
                                        <p:cTn id="66"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324600"/>
          </a:xfrm>
          <a:ln w="19050">
            <a:solidFill>
              <a:srgbClr val="002060"/>
            </a:solidFill>
            <a:prstDash val="lgDashDotDot"/>
          </a:ln>
        </p:spPr>
        <p:txBody>
          <a:bodyPr>
            <a:normAutofit fontScale="92500" lnSpcReduction="20000"/>
          </a:bodyPr>
          <a:lstStyle/>
          <a:p>
            <a:pPr algn="ctr">
              <a:spcBef>
                <a:spcPts val="0"/>
              </a:spcBef>
            </a:pPr>
            <a:endParaRPr lang="es-ES" sz="500" b="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ctr">
              <a:spcBef>
                <a:spcPts val="400"/>
              </a:spcBef>
              <a:spcAft>
                <a:spcPts val="600"/>
              </a:spcAft>
              <a:buNone/>
            </a:pPr>
            <a:r>
              <a:rPr lang="es-ES" sz="22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Es el mismo problema que plantea la división de América en zonas dialectales.</a:t>
            </a:r>
          </a:p>
          <a:p>
            <a:pPr marL="0" indent="0" algn="ctr">
              <a:lnSpc>
                <a:spcPct val="120000"/>
              </a:lnSpc>
              <a:spcBef>
                <a:spcPts val="0"/>
              </a:spcBef>
              <a:spcAft>
                <a:spcPts val="300"/>
              </a:spcAft>
              <a:buNone/>
            </a:pPr>
            <a:r>
              <a:rPr lang="es-ES" sz="1500" dirty="0">
                <a:solidFill>
                  <a:srgbClr val="0000CC"/>
                </a:solidFill>
                <a:highlight>
                  <a:srgbClr val="C0C0C0"/>
                </a:highlight>
                <a:latin typeface="Times New Roman" panose="02020603050405020304" pitchFamily="18" charset="0"/>
                <a:ea typeface="Calibri" panose="020F0502020204030204" pitchFamily="34" charset="0"/>
              </a:rPr>
              <a:t> </a:t>
            </a:r>
            <a:endParaRPr lang="en-US" sz="2100" dirty="0">
              <a:solidFill>
                <a:srgbClr val="0000CC"/>
              </a:solidFill>
              <a:effectLst>
                <a:outerShdw blurRad="38100" dist="38100" dir="2700000" algn="tl">
                  <a:srgbClr val="000000">
                    <a:alpha val="43137"/>
                  </a:srgbClr>
                </a:outerShdw>
              </a:effectLst>
              <a:latin typeface="Times New Roman" pitchFamily="18" charset="0"/>
            </a:endParaRPr>
          </a:p>
          <a:p>
            <a:pPr marL="0" indent="0" algn="ctr">
              <a:lnSpc>
                <a:spcPts val="2400"/>
              </a:lnSpc>
              <a:spcBef>
                <a:spcPts val="800"/>
              </a:spcBef>
              <a:buNone/>
            </a:pPr>
            <a:endParaRPr lang="en-US" sz="1900" dirty="0">
              <a:solidFill>
                <a:srgbClr val="000099"/>
              </a:solidFill>
              <a:effectLst>
                <a:outerShdw blurRad="38100" dist="38100" dir="2700000" algn="tl">
                  <a:srgbClr val="000000">
                    <a:alpha val="43137"/>
                  </a:srgbClr>
                </a:outerShdw>
              </a:effectLst>
              <a:latin typeface="Times New Roman" pitchFamily="18" charset="0"/>
            </a:endParaRPr>
          </a:p>
          <a:p>
            <a:pPr marL="0" indent="0" algn="ctr">
              <a:lnSpc>
                <a:spcPts val="2000"/>
              </a:lnSpc>
              <a:spcBef>
                <a:spcPts val="0"/>
              </a:spcBef>
              <a:buNone/>
            </a:pPr>
            <a:endParaRPr lang="en-US" sz="1900" dirty="0">
              <a:solidFill>
                <a:srgbClr val="000099"/>
              </a:solidFill>
              <a:effectLst>
                <a:outerShdw blurRad="38100" dist="38100" dir="2700000" algn="tl">
                  <a:srgbClr val="000000">
                    <a:alpha val="43137"/>
                  </a:srgbClr>
                </a:outerShdw>
              </a:effectLst>
              <a:latin typeface="Times New Roman" pitchFamily="18" charset="0"/>
            </a:endParaRPr>
          </a:p>
          <a:p>
            <a:pPr marL="0" indent="0" algn="ctr">
              <a:lnSpc>
                <a:spcPts val="2400"/>
              </a:lnSpc>
              <a:spcBef>
                <a:spcPts val="600"/>
              </a:spcBef>
              <a:buNone/>
            </a:pPr>
            <a:r>
              <a:rPr lang="en-US" sz="1900" dirty="0">
                <a:solidFill>
                  <a:srgbClr val="000099"/>
                </a:solidFill>
                <a:effectLst>
                  <a:outerShdw blurRad="38100" dist="38100" dir="2700000" algn="tl">
                    <a:srgbClr val="000000">
                      <a:alpha val="43137"/>
                    </a:srgbClr>
                  </a:outerShdw>
                </a:effectLst>
                <a:latin typeface="Times New Roman" pitchFamily="18" charset="0"/>
              </a:rPr>
              <a:t>Los </a:t>
            </a:r>
            <a:r>
              <a:rPr lang="en-US" sz="1900" dirty="0" err="1">
                <a:solidFill>
                  <a:srgbClr val="000099"/>
                </a:solidFill>
                <a:effectLst>
                  <a:outerShdw blurRad="38100" dist="38100" dir="2700000" algn="tl">
                    <a:srgbClr val="000000">
                      <a:alpha val="43137"/>
                    </a:srgbClr>
                  </a:outerShdw>
                </a:effectLst>
                <a:latin typeface="Times New Roman" pitchFamily="18" charset="0"/>
              </a:rPr>
              <a:t>cuatro</a:t>
            </a:r>
            <a:r>
              <a:rPr lang="en-US" sz="1900" dirty="0">
                <a:solidFill>
                  <a:srgbClr val="000099"/>
                </a:solidFill>
                <a:effectLst>
                  <a:outerShdw blurRad="38100" dist="38100" dir="2700000" algn="tl">
                    <a:srgbClr val="000000">
                      <a:alpha val="43137"/>
                    </a:srgbClr>
                  </a:outerShdw>
                </a:effectLst>
                <a:latin typeface="Times New Roman" pitchFamily="18" charset="0"/>
              </a:rPr>
              <a:t> </a:t>
            </a:r>
            <a:r>
              <a:rPr lang="en-US" sz="1900" dirty="0" err="1">
                <a:solidFill>
                  <a:srgbClr val="000099"/>
                </a:solidFill>
                <a:effectLst>
                  <a:outerShdw blurRad="38100" dist="38100" dir="2700000" algn="tl">
                    <a:srgbClr val="000000">
                      <a:alpha val="43137"/>
                    </a:srgbClr>
                  </a:outerShdw>
                </a:effectLst>
                <a:latin typeface="Times New Roman" pitchFamily="18" charset="0"/>
              </a:rPr>
              <a:t>fenómenos</a:t>
            </a:r>
            <a:r>
              <a:rPr lang="en-US" sz="1900" dirty="0">
                <a:solidFill>
                  <a:srgbClr val="000099"/>
                </a:solidFill>
                <a:effectLst>
                  <a:outerShdw blurRad="38100" dist="38100" dir="2700000" algn="tl">
                    <a:srgbClr val="000000">
                      <a:alpha val="43137"/>
                    </a:srgbClr>
                  </a:outerShdw>
                </a:effectLst>
                <a:latin typeface="Times New Roman" pitchFamily="18" charset="0"/>
              </a:rPr>
              <a:t> son:</a:t>
            </a:r>
          </a:p>
          <a:p>
            <a:pPr algn="just">
              <a:lnSpc>
                <a:spcPts val="2200"/>
              </a:lnSpc>
              <a:spcBef>
                <a:spcPts val="0"/>
              </a:spcBef>
            </a:pPr>
            <a:r>
              <a:rPr lang="en-US" sz="1900" i="1" dirty="0">
                <a:solidFill>
                  <a:srgbClr val="000066"/>
                </a:solidFill>
                <a:effectLst>
                  <a:outerShdw blurRad="38100" dist="38100" dir="2700000" algn="tl">
                    <a:srgbClr val="000000">
                      <a:alpha val="43137"/>
                    </a:srgbClr>
                  </a:outerShdw>
                </a:effectLst>
                <a:latin typeface="Times New Roman" pitchFamily="18" charset="0"/>
              </a:rPr>
              <a:t>uno </a:t>
            </a:r>
            <a:r>
              <a:rPr lang="en-US" sz="1900" i="1" dirty="0" err="1">
                <a:solidFill>
                  <a:srgbClr val="000066"/>
                </a:solidFill>
                <a:effectLst>
                  <a:outerShdw blurRad="38100" dist="38100" dir="2700000" algn="tl">
                    <a:srgbClr val="000000">
                      <a:alpha val="43137"/>
                    </a:srgbClr>
                  </a:outerShdw>
                </a:effectLst>
                <a:latin typeface="Times New Roman" pitchFamily="18" charset="0"/>
              </a:rPr>
              <a:t>fonético</a:t>
            </a:r>
            <a:r>
              <a:rPr lang="en-US" sz="1900" dirty="0">
                <a:solidFill>
                  <a:srgbClr val="000066"/>
                </a:solidFill>
                <a:effectLst>
                  <a:outerShdw blurRad="38100" dist="38100" dir="2700000" algn="tl">
                    <a:srgbClr val="000000">
                      <a:alpha val="43137"/>
                    </a:srgbClr>
                  </a:outerShdw>
                </a:effectLst>
                <a:latin typeface="Times New Roman" pitchFamily="18" charset="0"/>
              </a:rPr>
              <a:t>:</a:t>
            </a:r>
            <a:r>
              <a:rPr lang="en-US" sz="1900" b="1" dirty="0">
                <a:solidFill>
                  <a:srgbClr val="000066"/>
                </a:solidFill>
                <a:effectLst>
                  <a:outerShdw blurRad="38100" dist="38100" dir="2700000" algn="tl">
                    <a:srgbClr val="000000">
                      <a:alpha val="43137"/>
                    </a:srgbClr>
                  </a:outerShdw>
                </a:effectLst>
                <a:latin typeface="Times New Roman" pitchFamily="18" charset="0"/>
              </a:rPr>
              <a:t> el </a:t>
            </a:r>
            <a:r>
              <a:rPr lang="en-US" sz="1900" b="1"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ž</a:t>
            </a:r>
            <a:r>
              <a:rPr lang="en-US" sz="1900" b="1" dirty="0" err="1">
                <a:solidFill>
                  <a:srgbClr val="000066"/>
                </a:solidFill>
                <a:effectLst>
                  <a:outerShdw blurRad="38100" dist="38100" dir="2700000" algn="tl">
                    <a:srgbClr val="000000">
                      <a:alpha val="43137"/>
                    </a:srgbClr>
                  </a:outerShdw>
                </a:effectLst>
                <a:latin typeface="Times New Roman" pitchFamily="18" charset="0"/>
              </a:rPr>
              <a:t>eísmo</a:t>
            </a:r>
            <a:r>
              <a:rPr lang="en-US" sz="1900" dirty="0">
                <a:solidFill>
                  <a:srgbClr val="000066"/>
                </a:solidFill>
                <a:effectLst>
                  <a:outerShdw blurRad="38100" dist="38100" dir="2700000" algn="tl">
                    <a:srgbClr val="000000">
                      <a:alpha val="43137"/>
                    </a:srgbClr>
                  </a:outerShdw>
                </a:effectLst>
                <a:latin typeface="Times New Roman" pitchFamily="18" charset="0"/>
              </a:rPr>
              <a:t>;</a:t>
            </a:r>
          </a:p>
          <a:p>
            <a:pPr algn="just">
              <a:lnSpc>
                <a:spcPts val="2200"/>
              </a:lnSpc>
            </a:pPr>
            <a:r>
              <a:rPr lang="en-US" sz="1900" i="1" dirty="0" err="1">
                <a:solidFill>
                  <a:srgbClr val="000066"/>
                </a:solidFill>
                <a:effectLst>
                  <a:outerShdw blurRad="38100" dist="38100" dir="2700000" algn="tl">
                    <a:srgbClr val="000000">
                      <a:alpha val="43137"/>
                    </a:srgbClr>
                  </a:outerShdw>
                </a:effectLst>
                <a:latin typeface="Times New Roman" pitchFamily="18" charset="0"/>
              </a:rPr>
              <a:t>uno</a:t>
            </a:r>
            <a:r>
              <a:rPr lang="en-US" sz="1900" i="1" dirty="0">
                <a:solidFill>
                  <a:srgbClr val="000066"/>
                </a:solidFill>
                <a:effectLst>
                  <a:outerShdw blurRad="38100" dist="38100" dir="2700000" algn="tl">
                    <a:srgbClr val="000000">
                      <a:alpha val="43137"/>
                    </a:srgbClr>
                  </a:outerShdw>
                </a:effectLst>
                <a:latin typeface="Times New Roman" pitchFamily="18" charset="0"/>
              </a:rPr>
              <a:t> </a:t>
            </a:r>
            <a:r>
              <a:rPr lang="en-US" sz="1900" i="1" dirty="0" err="1">
                <a:solidFill>
                  <a:srgbClr val="000066"/>
                </a:solidFill>
                <a:effectLst>
                  <a:outerShdw blurRad="38100" dist="38100" dir="2700000" algn="tl">
                    <a:srgbClr val="000000">
                      <a:alpha val="43137"/>
                    </a:srgbClr>
                  </a:outerShdw>
                </a:effectLst>
                <a:latin typeface="Times New Roman" pitchFamily="18" charset="0"/>
              </a:rPr>
              <a:t>fonológico</a:t>
            </a:r>
            <a:r>
              <a:rPr lang="en-US" sz="1900" dirty="0">
                <a:solidFill>
                  <a:srgbClr val="000066"/>
                </a:solidFill>
                <a:effectLst>
                  <a:outerShdw blurRad="38100" dist="38100" dir="2700000" algn="tl">
                    <a:srgbClr val="000000">
                      <a:alpha val="43137"/>
                    </a:srgbClr>
                  </a:outerShdw>
                </a:effectLst>
                <a:latin typeface="Times New Roman" pitchFamily="18" charset="0"/>
              </a:rPr>
              <a:t>: </a:t>
            </a:r>
            <a:r>
              <a:rPr lang="en-US" sz="1900" b="1" dirty="0">
                <a:solidFill>
                  <a:srgbClr val="000066"/>
                </a:solidFill>
                <a:effectLst>
                  <a:outerShdw blurRad="38100" dist="38100" dir="2700000" algn="tl">
                    <a:srgbClr val="000000">
                      <a:alpha val="43137"/>
                    </a:srgbClr>
                  </a:outerShdw>
                </a:effectLst>
                <a:latin typeface="Times New Roman" pitchFamily="18" charset="0"/>
              </a:rPr>
              <a:t>el </a:t>
            </a:r>
            <a:r>
              <a:rPr lang="en-US" sz="1900" b="1" dirty="0" err="1">
                <a:solidFill>
                  <a:srgbClr val="000066"/>
                </a:solidFill>
                <a:effectLst>
                  <a:outerShdw blurRad="38100" dist="38100" dir="2700000" algn="tl">
                    <a:srgbClr val="000000">
                      <a:alpha val="43137"/>
                    </a:srgbClr>
                  </a:outerShdw>
                </a:effectLst>
                <a:latin typeface="Times New Roman" pitchFamily="18" charset="0"/>
              </a:rPr>
              <a:t>yeísmo</a:t>
            </a:r>
            <a:r>
              <a:rPr lang="en-US" sz="1900" dirty="0">
                <a:solidFill>
                  <a:srgbClr val="000066"/>
                </a:solidFill>
                <a:effectLst>
                  <a:outerShdw blurRad="38100" dist="38100" dir="2700000" algn="tl">
                    <a:srgbClr val="000000">
                      <a:alpha val="43137"/>
                    </a:srgbClr>
                  </a:outerShdw>
                </a:effectLst>
                <a:latin typeface="Times New Roman" pitchFamily="18" charset="0"/>
              </a:rPr>
              <a:t>;</a:t>
            </a:r>
          </a:p>
          <a:p>
            <a:pPr algn="just">
              <a:lnSpc>
                <a:spcPts val="2200"/>
              </a:lnSpc>
            </a:pPr>
            <a:r>
              <a:rPr lang="en-US" sz="1900" i="1" dirty="0" err="1">
                <a:solidFill>
                  <a:srgbClr val="000066"/>
                </a:solidFill>
                <a:effectLst>
                  <a:outerShdw blurRad="38100" dist="38100" dir="2700000" algn="tl">
                    <a:srgbClr val="000000">
                      <a:alpha val="43137"/>
                    </a:srgbClr>
                  </a:outerShdw>
                </a:effectLst>
                <a:latin typeface="Times New Roman" pitchFamily="18" charset="0"/>
              </a:rPr>
              <a:t>uno</a:t>
            </a:r>
            <a:r>
              <a:rPr lang="en-US" sz="1900" i="1" dirty="0">
                <a:solidFill>
                  <a:srgbClr val="000066"/>
                </a:solidFill>
                <a:effectLst>
                  <a:outerShdw blurRad="38100" dist="38100" dir="2700000" algn="tl">
                    <a:srgbClr val="000000">
                      <a:alpha val="43137"/>
                    </a:srgbClr>
                  </a:outerShdw>
                </a:effectLst>
                <a:latin typeface="Times New Roman" pitchFamily="18" charset="0"/>
              </a:rPr>
              <a:t> </a:t>
            </a:r>
            <a:r>
              <a:rPr lang="en-US" sz="1900" i="1" dirty="0" err="1">
                <a:solidFill>
                  <a:srgbClr val="000066"/>
                </a:solidFill>
                <a:effectLst>
                  <a:outerShdw blurRad="38100" dist="38100" dir="2700000" algn="tl">
                    <a:srgbClr val="000000">
                      <a:alpha val="43137"/>
                    </a:srgbClr>
                  </a:outerShdw>
                </a:effectLst>
                <a:latin typeface="Times New Roman" pitchFamily="18" charset="0"/>
              </a:rPr>
              <a:t>sintáctico</a:t>
            </a:r>
            <a:r>
              <a:rPr lang="en-US" sz="1900" dirty="0">
                <a:solidFill>
                  <a:srgbClr val="000066"/>
                </a:solidFill>
                <a:effectLst>
                  <a:outerShdw blurRad="38100" dist="38100" dir="2700000" algn="tl">
                    <a:srgbClr val="000000">
                      <a:alpha val="43137"/>
                    </a:srgbClr>
                  </a:outerShdw>
                </a:effectLst>
                <a:latin typeface="Times New Roman" pitchFamily="18" charset="0"/>
              </a:rPr>
              <a:t>: </a:t>
            </a:r>
            <a:r>
              <a:rPr lang="en-US" sz="1900" b="1" dirty="0">
                <a:solidFill>
                  <a:srgbClr val="000066"/>
                </a:solidFill>
                <a:effectLst>
                  <a:outerShdw blurRad="38100" dist="38100" dir="2700000" algn="tl">
                    <a:srgbClr val="000000">
                      <a:alpha val="43137"/>
                    </a:srgbClr>
                  </a:outerShdw>
                </a:effectLst>
                <a:latin typeface="Times New Roman" pitchFamily="18" charset="0"/>
              </a:rPr>
              <a:t>el </a:t>
            </a:r>
            <a:r>
              <a:rPr lang="en-US" sz="1900" b="1" dirty="0" err="1">
                <a:solidFill>
                  <a:srgbClr val="000066"/>
                </a:solidFill>
                <a:effectLst>
                  <a:outerShdw blurRad="38100" dist="38100" dir="2700000" algn="tl">
                    <a:srgbClr val="000000">
                      <a:alpha val="43137"/>
                    </a:srgbClr>
                  </a:outerShdw>
                </a:effectLst>
                <a:latin typeface="Times New Roman" pitchFamily="18" charset="0"/>
              </a:rPr>
              <a:t>voseo</a:t>
            </a:r>
            <a:r>
              <a:rPr lang="en-US" sz="1900" dirty="0">
                <a:solidFill>
                  <a:srgbClr val="000066"/>
                </a:solidFill>
                <a:effectLst>
                  <a:outerShdw blurRad="38100" dist="38100" dir="2700000" algn="tl">
                    <a:srgbClr val="000000">
                      <a:alpha val="43137"/>
                    </a:srgbClr>
                  </a:outerShdw>
                </a:effectLst>
                <a:latin typeface="Times New Roman" pitchFamily="18" charset="0"/>
              </a:rPr>
              <a:t>;</a:t>
            </a:r>
          </a:p>
          <a:p>
            <a:pPr algn="just">
              <a:lnSpc>
                <a:spcPts val="2200"/>
              </a:lnSpc>
            </a:pPr>
            <a:r>
              <a:rPr lang="en-US" sz="1900" i="1" dirty="0" err="1">
                <a:solidFill>
                  <a:srgbClr val="000066"/>
                </a:solidFill>
                <a:effectLst>
                  <a:outerShdw blurRad="38100" dist="38100" dir="2700000" algn="tl">
                    <a:srgbClr val="000000">
                      <a:alpha val="43137"/>
                    </a:srgbClr>
                  </a:outerShdw>
                </a:effectLst>
                <a:latin typeface="Times New Roman" pitchFamily="18" charset="0"/>
              </a:rPr>
              <a:t>uno</a:t>
            </a:r>
            <a:r>
              <a:rPr lang="en-US" sz="1900" i="1" dirty="0">
                <a:solidFill>
                  <a:srgbClr val="000066"/>
                </a:solidFill>
                <a:effectLst>
                  <a:outerShdw blurRad="38100" dist="38100" dir="2700000" algn="tl">
                    <a:srgbClr val="000000">
                      <a:alpha val="43137"/>
                    </a:srgbClr>
                  </a:outerShdw>
                </a:effectLst>
                <a:latin typeface="Times New Roman" pitchFamily="18" charset="0"/>
              </a:rPr>
              <a:t> </a:t>
            </a:r>
            <a:r>
              <a:rPr lang="en-US" sz="1900" i="1" dirty="0" err="1">
                <a:solidFill>
                  <a:srgbClr val="000066"/>
                </a:solidFill>
                <a:effectLst>
                  <a:outerShdw blurRad="38100" dist="38100" dir="2700000" algn="tl">
                    <a:srgbClr val="000000">
                      <a:alpha val="43137"/>
                    </a:srgbClr>
                  </a:outerShdw>
                </a:effectLst>
                <a:latin typeface="Times New Roman" pitchFamily="18" charset="0"/>
              </a:rPr>
              <a:t>morfológico</a:t>
            </a:r>
            <a:r>
              <a:rPr lang="en-US" sz="1900" dirty="0">
                <a:solidFill>
                  <a:srgbClr val="000066"/>
                </a:solidFill>
                <a:effectLst>
                  <a:outerShdw blurRad="38100" dist="38100" dir="2700000" algn="tl">
                    <a:srgbClr val="000000">
                      <a:alpha val="43137"/>
                    </a:srgbClr>
                  </a:outerShdw>
                </a:effectLst>
                <a:latin typeface="Times New Roman" pitchFamily="18" charset="0"/>
              </a:rPr>
              <a:t>: las </a:t>
            </a:r>
            <a:r>
              <a:rPr lang="en-US" sz="1900" dirty="0" err="1">
                <a:solidFill>
                  <a:srgbClr val="000066"/>
                </a:solidFill>
                <a:effectLst>
                  <a:outerShdw blurRad="38100" dist="38100" dir="2700000" algn="tl">
                    <a:srgbClr val="000000">
                      <a:alpha val="43137"/>
                    </a:srgbClr>
                  </a:outerShdw>
                </a:effectLst>
                <a:latin typeface="Times New Roman" pitchFamily="18" charset="0"/>
              </a:rPr>
              <a:t>formas</a:t>
            </a:r>
            <a:r>
              <a:rPr lang="en-US" sz="1900" dirty="0">
                <a:solidFill>
                  <a:srgbClr val="000066"/>
                </a:solidFill>
                <a:effectLst>
                  <a:outerShdw blurRad="38100" dist="38100" dir="2700000" algn="tl">
                    <a:srgbClr val="000000">
                      <a:alpha val="43137"/>
                    </a:srgbClr>
                  </a:outerShdw>
                </a:effectLst>
                <a:latin typeface="Times New Roman" pitchFamily="18" charset="0"/>
              </a:rPr>
              <a:t> </a:t>
            </a:r>
            <a:r>
              <a:rPr lang="en-US" sz="1900" dirty="0" err="1">
                <a:solidFill>
                  <a:srgbClr val="000066"/>
                </a:solidFill>
                <a:effectLst>
                  <a:outerShdw blurRad="38100" dist="38100" dir="2700000" algn="tl">
                    <a:srgbClr val="000000">
                      <a:alpha val="43137"/>
                    </a:srgbClr>
                  </a:outerShdw>
                </a:effectLst>
                <a:latin typeface="Times New Roman" pitchFamily="18" charset="0"/>
              </a:rPr>
              <a:t>verbales</a:t>
            </a:r>
            <a:r>
              <a:rPr lang="en-US" sz="1900" dirty="0">
                <a:solidFill>
                  <a:srgbClr val="000066"/>
                </a:solidFill>
                <a:effectLst>
                  <a:outerShdw blurRad="38100" dist="38100" dir="2700000" algn="tl">
                    <a:srgbClr val="000000">
                      <a:alpha val="43137"/>
                    </a:srgbClr>
                  </a:outerShdw>
                </a:effectLst>
                <a:latin typeface="Times New Roman" pitchFamily="18" charset="0"/>
              </a:rPr>
              <a:t> </a:t>
            </a:r>
            <a:r>
              <a:rPr lang="en-US" sz="1900" dirty="0" err="1">
                <a:solidFill>
                  <a:srgbClr val="000066"/>
                </a:solidFill>
                <a:effectLst>
                  <a:outerShdw blurRad="38100" dist="38100" dir="2700000" algn="tl">
                    <a:srgbClr val="000000">
                      <a:alpha val="43137"/>
                    </a:srgbClr>
                  </a:outerShdw>
                </a:effectLst>
                <a:latin typeface="Times New Roman" pitchFamily="18" charset="0"/>
              </a:rPr>
              <a:t>utilizadas</a:t>
            </a:r>
            <a:r>
              <a:rPr lang="en-US" sz="1900" dirty="0">
                <a:solidFill>
                  <a:srgbClr val="000066"/>
                </a:solidFill>
                <a:effectLst>
                  <a:outerShdw blurRad="38100" dist="38100" dir="2700000" algn="tl">
                    <a:srgbClr val="000000">
                      <a:alpha val="43137"/>
                    </a:srgbClr>
                  </a:outerShdw>
                </a:effectLst>
                <a:latin typeface="Times New Roman" pitchFamily="18" charset="0"/>
              </a:rPr>
              <a:t> con el </a:t>
            </a:r>
            <a:r>
              <a:rPr lang="en-US" sz="1900" dirty="0" err="1">
                <a:solidFill>
                  <a:srgbClr val="000066"/>
                </a:solidFill>
                <a:effectLst>
                  <a:outerShdw blurRad="38100" dist="38100" dir="2700000" algn="tl">
                    <a:srgbClr val="000000">
                      <a:alpha val="43137"/>
                    </a:srgbClr>
                  </a:outerShdw>
                </a:effectLst>
                <a:latin typeface="Times New Roman" pitchFamily="18" charset="0"/>
              </a:rPr>
              <a:t>pronombre</a:t>
            </a:r>
            <a:r>
              <a:rPr lang="en-US" sz="1900" dirty="0">
                <a:solidFill>
                  <a:srgbClr val="000066"/>
                </a:solidFill>
                <a:effectLst>
                  <a:outerShdw blurRad="38100" dist="38100" dir="2700000" algn="tl">
                    <a:srgbClr val="000000">
                      <a:alpha val="43137"/>
                    </a:srgbClr>
                  </a:outerShdw>
                </a:effectLst>
                <a:latin typeface="Times New Roman" pitchFamily="18" charset="0"/>
              </a:rPr>
              <a:t> </a:t>
            </a:r>
            <a:r>
              <a:rPr lang="en-US" sz="1900" b="1" dirty="0" err="1">
                <a:solidFill>
                  <a:srgbClr val="000066"/>
                </a:solidFill>
                <a:effectLst>
                  <a:outerShdw blurRad="38100" dist="38100" dir="2700000" algn="tl">
                    <a:srgbClr val="000000">
                      <a:alpha val="43137"/>
                    </a:srgbClr>
                  </a:outerShdw>
                </a:effectLst>
                <a:latin typeface="Times New Roman" pitchFamily="18" charset="0"/>
              </a:rPr>
              <a:t>vos</a:t>
            </a:r>
            <a:r>
              <a:rPr lang="en-US" sz="1900" dirty="0">
                <a:solidFill>
                  <a:srgbClr val="000066"/>
                </a:solidFill>
                <a:effectLst>
                  <a:outerShdw blurRad="38100" dist="38100" dir="2700000" algn="tl">
                    <a:srgbClr val="000000">
                      <a:alpha val="43137"/>
                    </a:srgbClr>
                  </a:outerShdw>
                </a:effectLst>
                <a:latin typeface="Times New Roman" pitchFamily="18" charset="0"/>
              </a:rPr>
              <a:t>.</a:t>
            </a:r>
          </a:p>
          <a:p>
            <a:pPr lvl="1" algn="just">
              <a:spcBef>
                <a:spcPts val="0"/>
              </a:spcBef>
              <a:buNone/>
            </a:pPr>
            <a:endParaRPr lang="es-ES" sz="15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endParaRPr>
          </a:p>
          <a:p>
            <a:pPr marL="0" lvl="0" indent="0" algn="ctr" fontAlgn="base">
              <a:spcAft>
                <a:spcPts val="600"/>
              </a:spcAft>
              <a:buNone/>
            </a:pPr>
            <a:r>
              <a:rPr lang="en-US" sz="1900" kern="0" dirty="0">
                <a:solidFill>
                  <a:srgbClr val="0000FF"/>
                </a:solidFill>
                <a:effectLst>
                  <a:outerShdw blurRad="38100" dist="38100" dir="2700000" algn="tl">
                    <a:srgbClr val="000000">
                      <a:alpha val="43137"/>
                    </a:srgbClr>
                  </a:outerShdw>
                </a:effectLst>
                <a:latin typeface="Times New Roman" pitchFamily="18" charset="0"/>
              </a:rPr>
              <a:t>De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acuerdo</a:t>
            </a:r>
            <a:r>
              <a:rPr lang="en-US" sz="1900" kern="0" dirty="0">
                <a:solidFill>
                  <a:srgbClr val="0000FF"/>
                </a:solidFill>
                <a:effectLst>
                  <a:outerShdw blurRad="38100" dist="38100" dir="2700000" algn="tl">
                    <a:srgbClr val="000000">
                      <a:alpha val="43137"/>
                    </a:srgbClr>
                  </a:outerShdw>
                </a:effectLst>
                <a:latin typeface="Times New Roman" pitchFamily="18" charset="0"/>
              </a:rPr>
              <a:t> con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esos</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rasgos</a:t>
            </a:r>
            <a:r>
              <a:rPr lang="en-US" sz="1900" kern="0" dirty="0">
                <a:solidFill>
                  <a:srgbClr val="0000FF"/>
                </a:solidFill>
                <a:effectLst>
                  <a:outerShdw blurRad="38100" dist="38100" dir="2700000" algn="tl">
                    <a:srgbClr val="000000">
                      <a:alpha val="43137"/>
                    </a:srgbClr>
                  </a:outerShdw>
                </a:effectLst>
                <a:latin typeface="Times New Roman" pitchFamily="18" charset="0"/>
              </a:rPr>
              <a:t>, la </a:t>
            </a:r>
            <a:r>
              <a:rPr lang="en-US" sz="1900" b="1" kern="0" dirty="0">
                <a:solidFill>
                  <a:srgbClr val="0000FF"/>
                </a:solidFill>
                <a:effectLst>
                  <a:outerShdw blurRad="38100" dist="38100" dir="2700000" algn="tl">
                    <a:srgbClr val="000000">
                      <a:alpha val="43137"/>
                    </a:srgbClr>
                  </a:outerShdw>
                </a:effectLst>
                <a:latin typeface="Times New Roman" pitchFamily="18" charset="0"/>
              </a:rPr>
              <a:t>zona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número</a:t>
            </a:r>
            <a:r>
              <a:rPr lang="en-US" sz="1900" b="1" kern="0" dirty="0">
                <a:solidFill>
                  <a:srgbClr val="0000FF"/>
                </a:solidFill>
                <a:effectLst>
                  <a:outerShdw blurRad="38100" dist="38100" dir="2700000" algn="tl">
                    <a:srgbClr val="000000">
                      <a:alpha val="43137"/>
                    </a:srgbClr>
                  </a:outerShdw>
                </a:effectLst>
                <a:latin typeface="Times New Roman" pitchFamily="18" charset="0"/>
              </a:rPr>
              <a:t> 1</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comprende</a:t>
            </a:r>
            <a:r>
              <a:rPr lang="en-US" sz="1900" kern="0" dirty="0">
                <a:solidFill>
                  <a:srgbClr val="0000FF"/>
                </a:solidFill>
                <a:effectLst>
                  <a:outerShdw blurRad="38100" dist="38100" dir="2700000" algn="tl">
                    <a:srgbClr val="000000">
                      <a:alpha val="43137"/>
                    </a:srgbClr>
                  </a:outerShdw>
                </a:effectLst>
                <a:latin typeface="Times New Roman" pitchFamily="18" charset="0"/>
              </a:rPr>
              <a:t> la mayor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parte</a:t>
            </a:r>
            <a:r>
              <a:rPr lang="en-US" sz="1900" kern="0" dirty="0">
                <a:solidFill>
                  <a:srgbClr val="0000FF"/>
                </a:solidFill>
                <a:effectLst>
                  <a:outerShdw blurRad="38100" dist="38100" dir="2700000" algn="tl">
                    <a:srgbClr val="000000">
                      <a:alpha val="43137"/>
                    </a:srgbClr>
                  </a:outerShdw>
                </a:effectLst>
                <a:latin typeface="Times New Roman" pitchFamily="18" charset="0"/>
              </a:rPr>
              <a:t> de </a:t>
            </a:r>
            <a:r>
              <a:rPr lang="en-US" sz="1900" i="1" kern="0" dirty="0">
                <a:solidFill>
                  <a:srgbClr val="0000FF"/>
                </a:solidFill>
                <a:effectLst>
                  <a:outerShdw blurRad="38100" dist="38100" dir="2700000" algn="tl">
                    <a:srgbClr val="000000">
                      <a:alpha val="43137"/>
                    </a:srgbClr>
                  </a:outerShdw>
                </a:effectLst>
                <a:latin typeface="Times New Roman" pitchFamily="18" charset="0"/>
              </a:rPr>
              <a:t>México</a:t>
            </a:r>
            <a:r>
              <a:rPr lang="en-US" sz="1900" kern="0" dirty="0">
                <a:solidFill>
                  <a:srgbClr val="0000FF"/>
                </a:solidFill>
                <a:effectLst>
                  <a:outerShdw blurRad="38100" dist="38100" dir="2700000" algn="tl">
                    <a:srgbClr val="000000">
                      <a:alpha val="43137"/>
                    </a:srgbClr>
                  </a:outerShdw>
                </a:effectLst>
                <a:latin typeface="Times New Roman" pitchFamily="18" charset="0"/>
              </a:rPr>
              <a:t>, las </a:t>
            </a:r>
            <a:r>
              <a:rPr lang="en-US" sz="1900" i="1" kern="0" dirty="0" err="1">
                <a:solidFill>
                  <a:srgbClr val="0000FF"/>
                </a:solidFill>
                <a:effectLst>
                  <a:outerShdw blurRad="38100" dist="38100" dir="2700000" algn="tl">
                    <a:srgbClr val="000000">
                      <a:alpha val="43137"/>
                    </a:srgbClr>
                  </a:outerShdw>
                </a:effectLst>
                <a:latin typeface="Times New Roman" pitchFamily="18" charset="0"/>
              </a:rPr>
              <a:t>Antillas</a:t>
            </a:r>
            <a:r>
              <a:rPr lang="en-US" sz="1900" kern="0" dirty="0">
                <a:solidFill>
                  <a:srgbClr val="0000FF"/>
                </a:solidFill>
                <a:effectLst>
                  <a:outerShdw blurRad="38100" dist="38100" dir="2700000" algn="tl">
                    <a:srgbClr val="000000">
                      <a:alpha val="43137"/>
                    </a:srgbClr>
                  </a:outerShdw>
                </a:effectLst>
                <a:latin typeface="Times New Roman" pitchFamily="18" charset="0"/>
              </a:rPr>
              <a:t>, la </a:t>
            </a:r>
            <a:r>
              <a:rPr lang="en-US" sz="1900" i="1" kern="0" dirty="0">
                <a:solidFill>
                  <a:srgbClr val="0000FF"/>
                </a:solidFill>
                <a:effectLst>
                  <a:outerShdw blurRad="38100" dist="38100" dir="2700000" algn="tl">
                    <a:srgbClr val="000000">
                      <a:alpha val="43137"/>
                    </a:srgbClr>
                  </a:outerShdw>
                </a:effectLst>
                <a:latin typeface="Times New Roman" pitchFamily="18" charset="0"/>
              </a:rPr>
              <a:t>costa </a:t>
            </a:r>
            <a:r>
              <a:rPr lang="en-US" sz="1900" i="1" kern="0" dirty="0" err="1">
                <a:solidFill>
                  <a:srgbClr val="0000FF"/>
                </a:solidFill>
                <a:effectLst>
                  <a:outerShdw blurRad="38100" dist="38100" dir="2700000" algn="tl">
                    <a:srgbClr val="000000">
                      <a:alpha val="43137"/>
                    </a:srgbClr>
                  </a:outerShdw>
                </a:effectLst>
                <a:latin typeface="Times New Roman" pitchFamily="18" charset="0"/>
              </a:rPr>
              <a:t>atlántica</a:t>
            </a:r>
            <a:r>
              <a:rPr lang="en-US" sz="1900" kern="0" dirty="0">
                <a:solidFill>
                  <a:srgbClr val="0000FF"/>
                </a:solidFill>
                <a:effectLst>
                  <a:outerShdw blurRad="38100" dist="38100" dir="2700000" algn="tl">
                    <a:srgbClr val="000000">
                      <a:alpha val="43137"/>
                    </a:srgbClr>
                  </a:outerShdw>
                </a:effectLst>
                <a:latin typeface="Times New Roman" pitchFamily="18" charset="0"/>
              </a:rPr>
              <a:t> de </a:t>
            </a:r>
            <a:r>
              <a:rPr lang="en-US" sz="1900" i="1" kern="0" dirty="0">
                <a:solidFill>
                  <a:srgbClr val="0000FF"/>
                </a:solidFill>
                <a:effectLst>
                  <a:outerShdw blurRad="38100" dist="38100" dir="2700000" algn="tl">
                    <a:srgbClr val="000000">
                      <a:alpha val="43137"/>
                    </a:srgbClr>
                  </a:outerShdw>
                </a:effectLst>
                <a:latin typeface="Times New Roman" pitchFamily="18" charset="0"/>
              </a:rPr>
              <a:t>Venezuela</a:t>
            </a:r>
            <a:r>
              <a:rPr lang="en-US" sz="1900" kern="0" dirty="0">
                <a:solidFill>
                  <a:srgbClr val="0000FF"/>
                </a:solidFill>
                <a:effectLst>
                  <a:outerShdw blurRad="38100" dist="38100" dir="2700000" algn="tl">
                    <a:srgbClr val="000000">
                      <a:alpha val="43137"/>
                    </a:srgbClr>
                  </a:outerShdw>
                </a:effectLst>
                <a:latin typeface="Times New Roman" pitchFamily="18" charset="0"/>
              </a:rPr>
              <a:t> y </a:t>
            </a:r>
            <a:r>
              <a:rPr lang="en-US" sz="1900" i="1" kern="0" dirty="0">
                <a:solidFill>
                  <a:srgbClr val="0000FF"/>
                </a:solidFill>
                <a:effectLst>
                  <a:outerShdw blurRad="38100" dist="38100" dir="2700000" algn="tl">
                    <a:srgbClr val="000000">
                      <a:alpha val="43137"/>
                    </a:srgbClr>
                  </a:outerShdw>
                </a:effectLst>
                <a:latin typeface="Times New Roman" pitchFamily="18" charset="0"/>
              </a:rPr>
              <a:t>Colombia</a:t>
            </a:r>
            <a:r>
              <a:rPr lang="en-US" sz="1900" kern="0" dirty="0">
                <a:solidFill>
                  <a:srgbClr val="0000FF"/>
                </a:solidFill>
                <a:effectLst>
                  <a:outerShdw blurRad="38100" dist="38100" dir="2700000" algn="tl">
                    <a:srgbClr val="000000">
                      <a:alpha val="43137"/>
                    </a:srgbClr>
                  </a:outerShdw>
                </a:effectLst>
                <a:latin typeface="Times New Roman" pitchFamily="18" charset="0"/>
              </a:rPr>
              <a:t>, la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mitad</a:t>
            </a:r>
            <a:r>
              <a:rPr lang="en-US" sz="1900" kern="0" dirty="0">
                <a:solidFill>
                  <a:srgbClr val="0000FF"/>
                </a:solidFill>
                <a:effectLst>
                  <a:outerShdw blurRad="38100" dist="38100" dir="2700000" algn="tl">
                    <a:srgbClr val="000000">
                      <a:alpha val="43137"/>
                    </a:srgbClr>
                  </a:outerShdw>
                </a:effectLst>
                <a:latin typeface="Times New Roman" pitchFamily="18" charset="0"/>
              </a:rPr>
              <a:t> oriental de </a:t>
            </a:r>
            <a:r>
              <a:rPr lang="en-US" sz="1900" i="1" kern="0" dirty="0">
                <a:solidFill>
                  <a:srgbClr val="0000FF"/>
                </a:solidFill>
                <a:effectLst>
                  <a:outerShdw blurRad="38100" dist="38100" dir="2700000" algn="tl">
                    <a:srgbClr val="000000">
                      <a:alpha val="43137"/>
                    </a:srgbClr>
                  </a:outerShdw>
                </a:effectLst>
                <a:latin typeface="Times New Roman" pitchFamily="18" charset="0"/>
              </a:rPr>
              <a:t>Panamá</a:t>
            </a:r>
            <a:r>
              <a:rPr lang="en-US" sz="1900" kern="0" dirty="0">
                <a:solidFill>
                  <a:srgbClr val="0000FF"/>
                </a:solidFill>
                <a:effectLst>
                  <a:outerShdw blurRad="38100" dist="38100" dir="2700000" algn="tl">
                    <a:srgbClr val="000000">
                      <a:alpha val="43137"/>
                    </a:srgbClr>
                  </a:outerShdw>
                </a:effectLst>
                <a:latin typeface="Times New Roman" pitchFamily="18" charset="0"/>
              </a:rPr>
              <a:t>.</a:t>
            </a:r>
          </a:p>
          <a:p>
            <a:pPr marL="0" lvl="0" algn="ctr" fontAlgn="base">
              <a:lnSpc>
                <a:spcPct val="110000"/>
              </a:lnSpc>
              <a:spcAft>
                <a:spcPts val="1200"/>
              </a:spcAft>
              <a:buNone/>
            </a:pPr>
            <a:r>
              <a:rPr lang="en-US" sz="2200" kern="0" dirty="0">
                <a:solidFill>
                  <a:srgbClr val="0000FF"/>
                </a:solidFill>
                <a:effectLst>
                  <a:outerShdw blurRad="38100" dist="38100" dir="2700000" algn="tl">
                    <a:srgbClr val="000000">
                      <a:alpha val="43137"/>
                    </a:srgbClr>
                  </a:outerShdw>
                </a:effectLst>
                <a:latin typeface="Times New Roman" pitchFamily="18" charset="0"/>
              </a:rPr>
              <a:t>Con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respecto</a:t>
            </a:r>
            <a:r>
              <a:rPr lang="en-US" sz="2200" kern="0" dirty="0">
                <a:solidFill>
                  <a:srgbClr val="0000FF"/>
                </a:solidFill>
                <a:effectLst>
                  <a:outerShdw blurRad="38100" dist="38100" dir="2700000" algn="tl">
                    <a:srgbClr val="000000">
                      <a:alpha val="43137"/>
                    </a:srgbClr>
                  </a:outerShdw>
                </a:effectLst>
                <a:latin typeface="Times New Roman" pitchFamily="18" charset="0"/>
              </a:rPr>
              <a:t> a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esa</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b="1" kern="0" dirty="0" err="1">
                <a:solidFill>
                  <a:srgbClr val="0000FF"/>
                </a:solidFill>
                <a:effectLst>
                  <a:outerShdw blurRad="38100" dist="38100" dir="2700000" algn="tl">
                    <a:srgbClr val="000000">
                      <a:alpha val="43137"/>
                    </a:srgbClr>
                  </a:outerShdw>
                </a:effectLst>
                <a:latin typeface="Times New Roman" pitchFamily="18" charset="0"/>
              </a:rPr>
              <a:t>inmensa</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región</a:t>
            </a:r>
            <a:r>
              <a:rPr lang="en-US" sz="2200" kern="0" dirty="0">
                <a:solidFill>
                  <a:srgbClr val="0000FF"/>
                </a:solidFill>
                <a:effectLst>
                  <a:outerShdw blurRad="38100" dist="38100" dir="2700000" algn="tl">
                    <a:srgbClr val="000000">
                      <a:alpha val="43137"/>
                    </a:srgbClr>
                  </a:outerShdw>
                </a:effectLst>
                <a:latin typeface="Times New Roman" pitchFamily="18" charset="0"/>
              </a:rPr>
              <a:t>, la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división</a:t>
            </a:r>
            <a:r>
              <a:rPr lang="en-US" sz="2200" kern="0" dirty="0">
                <a:solidFill>
                  <a:srgbClr val="0000FF"/>
                </a:solidFill>
                <a:effectLst>
                  <a:outerShdw blurRad="38100" dist="38100" dir="2700000" algn="tl">
                    <a:srgbClr val="000000">
                      <a:alpha val="43137"/>
                    </a:srgbClr>
                  </a:outerShdw>
                </a:effectLst>
                <a:latin typeface="Times New Roman" pitchFamily="18" charset="0"/>
              </a:rPr>
              <a:t> de Rona solo indica que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en</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esos</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lugares</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b="1" kern="0" dirty="0">
                <a:solidFill>
                  <a:srgbClr val="0000FF"/>
                </a:solidFill>
                <a:effectLst>
                  <a:outerShdw blurRad="38100" dist="38100" dir="2700000" algn="tl">
                    <a:srgbClr val="000000">
                      <a:alpha val="43137"/>
                    </a:srgbClr>
                  </a:outerShdw>
                </a:effectLst>
                <a:latin typeface="Times New Roman" pitchFamily="18" charset="0"/>
              </a:rPr>
              <a:t>hay</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b="1" kern="0" dirty="0" err="1">
                <a:solidFill>
                  <a:srgbClr val="800000"/>
                </a:solidFill>
                <a:effectLst>
                  <a:outerShdw blurRad="38100" dist="38100" dir="2700000" algn="tl">
                    <a:srgbClr val="000000">
                      <a:alpha val="43137"/>
                    </a:srgbClr>
                  </a:outerShdw>
                </a:effectLst>
                <a:latin typeface="Times New Roman" pitchFamily="18" charset="0"/>
              </a:rPr>
              <a:t>yeísmo</a:t>
            </a:r>
            <a:r>
              <a:rPr lang="en-US" sz="2200" kern="0" dirty="0">
                <a:solidFill>
                  <a:srgbClr val="0000FF"/>
                </a:solidFill>
                <a:effectLst>
                  <a:outerShdw blurRad="38100" dist="38100" dir="2700000" algn="tl">
                    <a:srgbClr val="000000">
                      <a:alpha val="43137"/>
                    </a:srgbClr>
                  </a:outerShdw>
                </a:effectLst>
                <a:latin typeface="Times New Roman" pitchFamily="18" charset="0"/>
              </a:rPr>
              <a:t>, y </a:t>
            </a:r>
            <a:r>
              <a:rPr lang="en-US" sz="2200" b="1" kern="0" dirty="0">
                <a:solidFill>
                  <a:srgbClr val="0000FF"/>
                </a:solidFill>
                <a:effectLst>
                  <a:outerShdw blurRad="38100" dist="38100" dir="2700000" algn="tl">
                    <a:srgbClr val="000000">
                      <a:alpha val="43137"/>
                    </a:srgbClr>
                  </a:outerShdw>
                </a:effectLst>
                <a:latin typeface="Times New Roman" pitchFamily="18" charset="0"/>
              </a:rPr>
              <a:t>NO hay </a:t>
            </a:r>
            <a:r>
              <a:rPr lang="en-US" sz="2200" b="1" kern="0"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ž</a:t>
            </a:r>
            <a:r>
              <a:rPr lang="en-US" sz="2200" b="1" kern="0" dirty="0" err="1">
                <a:solidFill>
                  <a:srgbClr val="800000"/>
                </a:solidFill>
                <a:effectLst>
                  <a:outerShdw blurRad="38100" dist="38100" dir="2700000" algn="tl">
                    <a:srgbClr val="000000">
                      <a:alpha val="43137"/>
                    </a:srgbClr>
                  </a:outerShdw>
                </a:effectLst>
                <a:latin typeface="Times New Roman" pitchFamily="18" charset="0"/>
              </a:rPr>
              <a:t>eísmo</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kern="0" dirty="0" err="1">
                <a:solidFill>
                  <a:srgbClr val="0000FF"/>
                </a:solidFill>
                <a:effectLst>
                  <a:outerShdw blurRad="38100" dist="38100" dir="2700000" algn="tl">
                    <a:srgbClr val="000000">
                      <a:alpha val="43137"/>
                    </a:srgbClr>
                  </a:outerShdw>
                </a:effectLst>
                <a:latin typeface="Times New Roman" pitchFamily="18" charset="0"/>
              </a:rPr>
              <a:t>ni</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r>
              <a:rPr lang="en-US" sz="2200" b="1" kern="0" dirty="0" err="1">
                <a:solidFill>
                  <a:srgbClr val="800000"/>
                </a:solidFill>
                <a:effectLst>
                  <a:outerShdw blurRad="38100" dist="38100" dir="2700000" algn="tl">
                    <a:srgbClr val="000000">
                      <a:alpha val="43137"/>
                    </a:srgbClr>
                  </a:outerShdw>
                </a:effectLst>
                <a:latin typeface="Times New Roman" pitchFamily="18" charset="0"/>
              </a:rPr>
              <a:t>voseo</a:t>
            </a:r>
            <a:r>
              <a:rPr lang="en-US" sz="2200" kern="0" dirty="0">
                <a:solidFill>
                  <a:srgbClr val="0000FF"/>
                </a:solidFill>
                <a:effectLst>
                  <a:outerShdw blurRad="38100" dist="38100" dir="2700000" algn="tl">
                    <a:srgbClr val="000000">
                      <a:alpha val="43137"/>
                    </a:srgbClr>
                  </a:outerShdw>
                </a:effectLst>
                <a:latin typeface="Times New Roman" pitchFamily="18" charset="0"/>
              </a:rPr>
              <a:t>. </a:t>
            </a:r>
          </a:p>
          <a:p>
            <a:pPr lvl="0" algn="ctr" fontAlgn="base">
              <a:lnSpc>
                <a:spcPct val="120000"/>
              </a:lnSpc>
              <a:spcAft>
                <a:spcPts val="600"/>
              </a:spcAft>
              <a:buNone/>
            </a:pPr>
            <a:r>
              <a:rPr lang="en-US" sz="2100" kern="0" dirty="0">
                <a:solidFill>
                  <a:srgbClr val="0000FF"/>
                </a:solidFill>
                <a:latin typeface="Times New Roman" pitchFamily="18" charset="0"/>
              </a:rPr>
              <a:t>	</a:t>
            </a:r>
            <a:r>
              <a:rPr lang="en-US" sz="1900" kern="0" dirty="0">
                <a:solidFill>
                  <a:srgbClr val="0000FF"/>
                </a:solidFill>
                <a:latin typeface="Times New Roman" pitchFamily="18" charset="0"/>
              </a:rPr>
              <a:t>Pero </a:t>
            </a:r>
            <a:r>
              <a:rPr lang="en-US" sz="1900" b="1" kern="0" dirty="0">
                <a:solidFill>
                  <a:srgbClr val="0000FF"/>
                </a:solidFill>
                <a:latin typeface="Times New Roman" pitchFamily="18" charset="0"/>
              </a:rPr>
              <a:t>n</a:t>
            </a:r>
            <a:r>
              <a:rPr lang="en-US" sz="1900" b="1" kern="0" dirty="0">
                <a:solidFill>
                  <a:srgbClr val="0000FF"/>
                </a:solidFill>
                <a:effectLst>
                  <a:outerShdw blurRad="38100" dist="38100" dir="2700000" algn="tl">
                    <a:srgbClr val="000000">
                      <a:alpha val="43137"/>
                    </a:srgbClr>
                  </a:outerShdw>
                </a:effectLst>
                <a:latin typeface="Times New Roman" pitchFamily="18" charset="0"/>
              </a:rPr>
              <a:t>o dice </a:t>
            </a:r>
            <a:r>
              <a:rPr lang="en-US" sz="1900" b="1" kern="0" dirty="0" err="1">
                <a:solidFill>
                  <a:srgbClr val="0000FF"/>
                </a:solidFill>
                <a:effectLst>
                  <a:outerShdw blurRad="38100" dist="38100" dir="2700000" algn="tl">
                    <a:srgbClr val="000000">
                      <a:alpha val="43137"/>
                    </a:srgbClr>
                  </a:outerShdw>
                </a:effectLst>
                <a:latin typeface="Times New Roman" pitchFamily="18" charset="0"/>
              </a:rPr>
              <a:t>absolutamente</a:t>
            </a:r>
            <a:r>
              <a:rPr lang="en-US" sz="1900" b="1" kern="0" dirty="0">
                <a:solidFill>
                  <a:srgbClr val="0000FF"/>
                </a:solidFill>
                <a:effectLst>
                  <a:outerShdw blurRad="38100" dist="38100" dir="2700000" algn="tl">
                    <a:srgbClr val="000000">
                      <a:alpha val="43137"/>
                    </a:srgbClr>
                  </a:outerShdw>
                </a:effectLst>
                <a:latin typeface="Times New Roman" pitchFamily="18" charset="0"/>
              </a:rPr>
              <a:t> nada</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sobre</a:t>
            </a:r>
            <a:r>
              <a:rPr lang="en-US" sz="1900" kern="0" dirty="0">
                <a:solidFill>
                  <a:srgbClr val="0000FF"/>
                </a:solidFill>
                <a:effectLst>
                  <a:outerShdw blurRad="38100" dist="38100" dir="2700000" algn="tl">
                    <a:srgbClr val="000000">
                      <a:alpha val="43137"/>
                    </a:srgbClr>
                  </a:outerShdw>
                </a:effectLst>
                <a:latin typeface="Times New Roman" pitchFamily="18" charset="0"/>
              </a:rPr>
              <a:t> las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numerosísimas</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divergencias</a:t>
            </a:r>
            <a:r>
              <a:rPr lang="en-US" sz="1900" kern="0" dirty="0">
                <a:solidFill>
                  <a:srgbClr val="0000FF"/>
                </a:solidFill>
                <a:effectLst>
                  <a:outerShdw blurRad="38100" dist="38100" dir="2700000" algn="tl">
                    <a:srgbClr val="000000">
                      <a:alpha val="43137"/>
                    </a:srgbClr>
                  </a:outerShdw>
                </a:effectLst>
                <a:latin typeface="Times New Roman" pitchFamily="18" charset="0"/>
              </a:rPr>
              <a:t> que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existen</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en</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su</a:t>
            </a:r>
            <a:r>
              <a:rPr lang="en-US" sz="1900" kern="0" dirty="0">
                <a:solidFill>
                  <a:srgbClr val="0000FF"/>
                </a:solidFill>
                <a:effectLst>
                  <a:outerShdw blurRad="38100" dist="38100" dir="2700000" algn="tl">
                    <a:srgbClr val="000000">
                      <a:alpha val="43137"/>
                    </a:srgbClr>
                  </a:outerShdw>
                </a:effectLst>
                <a:latin typeface="Times New Roman" pitchFamily="18" charset="0"/>
              </a:rPr>
              <a:t> interior y que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permiten</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incluso</a:t>
            </a:r>
            <a:r>
              <a:rPr lang="en-US" sz="1900" kern="0" dirty="0">
                <a:solidFill>
                  <a:srgbClr val="0000FF"/>
                </a:solidFill>
                <a:effectLst>
                  <a:outerShdw blurRad="38100" dist="38100" dir="2700000" algn="tl">
                    <a:srgbClr val="000000">
                      <a:alpha val="43137"/>
                    </a:srgbClr>
                  </a:outerShdw>
                </a:effectLst>
                <a:latin typeface="Times New Roman" pitchFamily="18" charset="0"/>
              </a:rPr>
              <a:t> al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profano</a:t>
            </a:r>
            <a:r>
              <a:rPr lang="en-US" sz="1900" kern="0" dirty="0">
                <a:solidFill>
                  <a:srgbClr val="0000FF"/>
                </a:solidFill>
                <a:effectLst>
                  <a:outerShdw blurRad="38100" dist="38100" dir="2700000" algn="tl">
                    <a:srgbClr val="000000">
                      <a:alpha val="43137"/>
                    </a:srgbClr>
                  </a:outerShdw>
                </a:effectLst>
                <a:latin typeface="Times New Roman" pitchFamily="18" charset="0"/>
              </a:rPr>
              <a:t>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distinguir</a:t>
            </a:r>
            <a:r>
              <a:rPr lang="en-US" sz="1900" kern="0" dirty="0">
                <a:solidFill>
                  <a:srgbClr val="0000FF"/>
                </a:solidFill>
                <a:effectLst>
                  <a:outerShdw blurRad="38100" dist="38100" dir="2700000" algn="tl">
                    <a:srgbClr val="000000">
                      <a:alpha val="43137"/>
                    </a:srgbClr>
                  </a:outerShdw>
                </a:effectLst>
                <a:latin typeface="Times New Roman" pitchFamily="18" charset="0"/>
              </a:rPr>
              <a:t> con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claridad</a:t>
            </a:r>
            <a:r>
              <a:rPr lang="en-US" sz="1900" kern="0" dirty="0">
                <a:solidFill>
                  <a:srgbClr val="0000FF"/>
                </a:solidFill>
                <a:effectLst>
                  <a:outerShdw blurRad="38100" dist="38100" dir="2700000" algn="tl">
                    <a:srgbClr val="000000">
                      <a:alpha val="43137"/>
                    </a:srgbClr>
                  </a:outerShdw>
                </a:effectLst>
                <a:latin typeface="Times New Roman" pitchFamily="18" charset="0"/>
              </a:rPr>
              <a:t> el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habla</a:t>
            </a:r>
            <a:r>
              <a:rPr lang="en-US" sz="1900" kern="0" dirty="0">
                <a:solidFill>
                  <a:srgbClr val="0000FF"/>
                </a:solidFill>
                <a:effectLst>
                  <a:outerShdw blurRad="38100" dist="38100" dir="2700000" algn="tl">
                    <a:srgbClr val="000000">
                      <a:alpha val="43137"/>
                    </a:srgbClr>
                  </a:outerShdw>
                </a:effectLst>
                <a:latin typeface="Times New Roman" pitchFamily="18" charset="0"/>
              </a:rPr>
              <a:t> de un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mejicano</a:t>
            </a:r>
            <a:r>
              <a:rPr lang="en-US" sz="1900" kern="0" dirty="0">
                <a:solidFill>
                  <a:srgbClr val="0000FF"/>
                </a:solidFill>
                <a:effectLst>
                  <a:outerShdw blurRad="38100" dist="38100" dir="2700000" algn="tl">
                    <a:srgbClr val="000000">
                      <a:alpha val="43137"/>
                    </a:srgbClr>
                  </a:outerShdw>
                </a:effectLst>
                <a:latin typeface="Times New Roman" pitchFamily="18" charset="0"/>
              </a:rPr>
              <a:t> de la de un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dominicano</a:t>
            </a:r>
            <a:r>
              <a:rPr lang="en-US" sz="1900" kern="0" dirty="0">
                <a:solidFill>
                  <a:srgbClr val="0000FF"/>
                </a:solidFill>
                <a:effectLst>
                  <a:outerShdw blurRad="38100" dist="38100" dir="2700000" algn="tl">
                    <a:srgbClr val="000000">
                      <a:alpha val="43137"/>
                    </a:srgbClr>
                  </a:outerShdw>
                </a:effectLst>
                <a:latin typeface="Times New Roman" pitchFamily="18" charset="0"/>
              </a:rPr>
              <a:t>, por </a:t>
            </a:r>
            <a:r>
              <a:rPr lang="en-US" sz="1900" kern="0" dirty="0" err="1">
                <a:solidFill>
                  <a:srgbClr val="0000FF"/>
                </a:solidFill>
                <a:effectLst>
                  <a:outerShdw blurRad="38100" dist="38100" dir="2700000" algn="tl">
                    <a:srgbClr val="000000">
                      <a:alpha val="43137"/>
                    </a:srgbClr>
                  </a:outerShdw>
                </a:effectLst>
                <a:latin typeface="Times New Roman" pitchFamily="18" charset="0"/>
              </a:rPr>
              <a:t>ejemplo</a:t>
            </a:r>
            <a:r>
              <a:rPr lang="en-US" sz="1900" kern="0" dirty="0">
                <a:solidFill>
                  <a:srgbClr val="0000FF"/>
                </a:solidFill>
                <a:effectLst>
                  <a:outerShdw blurRad="38100" dist="38100" dir="2700000" algn="tl">
                    <a:srgbClr val="000000">
                      <a:alpha val="43137"/>
                    </a:srgbClr>
                  </a:outerShdw>
                </a:effectLst>
                <a:latin typeface="Times New Roman" pitchFamily="18" charset="0"/>
              </a:rPr>
              <a:t>.</a:t>
            </a:r>
          </a:p>
          <a:p>
            <a:pPr lvl="1" algn="just">
              <a:spcAft>
                <a:spcPts val="600"/>
              </a:spcAft>
              <a:buNone/>
            </a:pPr>
            <a:r>
              <a:rPr lang="es-ES" sz="21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Escuchen una muestra del habla de dos jóvenes de la </a:t>
            </a:r>
            <a:r>
              <a:rPr lang="es-ES" sz="21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zona 1</a:t>
            </a:r>
            <a:r>
              <a:rPr lang="es-ES" sz="21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a:p>
            <a:pPr marL="0" lvl="1" algn="ctr">
              <a:spcBef>
                <a:spcPts val="600"/>
              </a:spcBef>
              <a:spcAft>
                <a:spcPts val="600"/>
              </a:spcAft>
              <a:buNone/>
            </a:pPr>
            <a:r>
              <a:rPr lang="es-ES" sz="2200" b="1" dirty="0">
                <a:solidFill>
                  <a:srgbClr val="000099"/>
                </a:solidFill>
                <a:effectLst>
                  <a:outerShdw blurRad="38100" dist="38100" dir="2700000" algn="tl">
                    <a:srgbClr val="000000">
                      <a:alpha val="43137"/>
                    </a:srgbClr>
                  </a:outerShdw>
                </a:effectLst>
                <a:highlight>
                  <a:srgbClr val="00FFFF"/>
                </a:highlight>
                <a:latin typeface="Times New Roman" pitchFamily="18" charset="0"/>
                <a:cs typeface="Times New Roman" pitchFamily="18" charset="0"/>
              </a:rPr>
              <a:t>¿Se justifica decir que las dos hablantes pertenecen a la misma zona dialectal?</a:t>
            </a:r>
          </a:p>
        </p:txBody>
      </p:sp>
      <p:pic>
        <p:nvPicPr>
          <p:cNvPr id="2" name="Méx.Ahorita">
            <a:hlinkClick r:id="" action="ppaction://media"/>
            <a:extLst>
              <a:ext uri="{FF2B5EF4-FFF2-40B4-BE49-F238E27FC236}">
                <a16:creationId xmlns:a16="http://schemas.microsoft.com/office/drawing/2014/main" id="{A8C0A7A9-3839-4EF8-8AC3-BE6D9B98C4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67700" y="2133600"/>
            <a:ext cx="152400" cy="152400"/>
          </a:xfrm>
          <a:prstGeom prst="rect">
            <a:avLst/>
          </a:prstGeom>
        </p:spPr>
      </p:pic>
      <p:pic>
        <p:nvPicPr>
          <p:cNvPr id="4" name="RDom.Univer">
            <a:hlinkClick r:id="" action="ppaction://media"/>
            <a:extLst>
              <a:ext uri="{FF2B5EF4-FFF2-40B4-BE49-F238E27FC236}">
                <a16:creationId xmlns:a16="http://schemas.microsoft.com/office/drawing/2014/main" id="{13330868-5B38-48B8-95F1-00D58183A53D}"/>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267700" y="2514600"/>
            <a:ext cx="152400" cy="152400"/>
          </a:xfrm>
          <a:prstGeom prst="rect">
            <a:avLst/>
          </a:prstGeom>
        </p:spPr>
      </p:pic>
      <p:sp>
        <p:nvSpPr>
          <p:cNvPr id="5" name="Rectangle 4">
            <a:extLst>
              <a:ext uri="{FF2B5EF4-FFF2-40B4-BE49-F238E27FC236}">
                <a16:creationId xmlns:a16="http://schemas.microsoft.com/office/drawing/2014/main" id="{8A692F84-1407-4EA2-8F92-5949C27C6ED0}"/>
              </a:ext>
            </a:extLst>
          </p:cNvPr>
          <p:cNvSpPr/>
          <p:nvPr/>
        </p:nvSpPr>
        <p:spPr>
          <a:xfrm>
            <a:off x="237309" y="4966949"/>
            <a:ext cx="8686800" cy="1210588"/>
          </a:xfrm>
          <a:prstGeom prst="rect">
            <a:avLst/>
          </a:prstGeom>
          <a:solidFill>
            <a:srgbClr val="DDDDDD"/>
          </a:solidFill>
          <a:ln w="19050">
            <a:solidFill>
              <a:srgbClr val="000066"/>
            </a:solidFill>
            <a:prstDash val="dash"/>
          </a:ln>
        </p:spPr>
        <p:txBody>
          <a:bodyPr wrap="square">
            <a:spAutoFit/>
          </a:bodyPr>
          <a:lstStyle/>
          <a:p>
            <a:pPr algn="ctr">
              <a:lnSpc>
                <a:spcPts val="500"/>
              </a:lnSpc>
            </a:pPr>
            <a:endParaRPr lang="es-ES" sz="800" dirty="0">
              <a:solidFill>
                <a:srgbClr val="006600"/>
              </a:solidFill>
              <a:effectLst>
                <a:outerShdw blurRad="38100" dist="38100" dir="2700000" algn="tl">
                  <a:srgbClr val="000000">
                    <a:alpha val="43137"/>
                  </a:srgbClr>
                </a:outerShdw>
              </a:effectLst>
            </a:endParaRPr>
          </a:p>
          <a:p>
            <a:pPr algn="ctr"/>
            <a:r>
              <a:rPr lang="es-ES" sz="2200" dirty="0">
                <a:solidFill>
                  <a:srgbClr val="006600"/>
                </a:solidFill>
                <a:effectLst>
                  <a:outerShdw blurRad="38100" dist="38100" dir="2700000" algn="tl">
                    <a:srgbClr val="000000">
                      <a:alpha val="43137"/>
                    </a:srgbClr>
                  </a:outerShdw>
                </a:effectLst>
              </a:rPr>
              <a:t>Estoy leyendo ahorita una novela, es Rayuela. Y me gusta, porque como que me hace darme cuenta de algunas cosas que de repente, ahorita, ya no las tomamos tanto en cuenta.</a:t>
            </a:r>
          </a:p>
        </p:txBody>
      </p:sp>
      <p:sp>
        <p:nvSpPr>
          <p:cNvPr id="6" name="Rectangle 5">
            <a:extLst>
              <a:ext uri="{FF2B5EF4-FFF2-40B4-BE49-F238E27FC236}">
                <a16:creationId xmlns:a16="http://schemas.microsoft.com/office/drawing/2014/main" id="{FAF753A0-F4B6-4619-97AD-834B10CDDA28}"/>
              </a:ext>
            </a:extLst>
          </p:cNvPr>
          <p:cNvSpPr/>
          <p:nvPr/>
        </p:nvSpPr>
        <p:spPr>
          <a:xfrm>
            <a:off x="246017" y="5055210"/>
            <a:ext cx="8660673" cy="1034066"/>
          </a:xfrm>
          <a:prstGeom prst="rect">
            <a:avLst/>
          </a:prstGeom>
          <a:solidFill>
            <a:srgbClr val="DDDDDD"/>
          </a:solidFill>
          <a:ln w="19050">
            <a:noFill/>
            <a:prstDash val="dash"/>
          </a:ln>
        </p:spPr>
        <p:txBody>
          <a:bodyPr wrap="square">
            <a:spAutoFit/>
          </a:bodyPr>
          <a:lstStyle/>
          <a:p>
            <a:pPr algn="ctr">
              <a:lnSpc>
                <a:spcPts val="2500"/>
              </a:lnSpc>
            </a:pPr>
            <a:r>
              <a:rPr lang="es-ES" sz="2000" dirty="0">
                <a:solidFill>
                  <a:srgbClr val="006600"/>
                </a:solidFill>
                <a:effectLst>
                  <a:outerShdw blurRad="38100" dist="38100" dir="2700000" algn="tl">
                    <a:srgbClr val="000000">
                      <a:alpha val="43137"/>
                    </a:srgbClr>
                  </a:outerShdw>
                </a:effectLst>
              </a:rPr>
              <a:t>Y aquí tenemos una modalidad, que cuando tú entras a la universidad y tú eres prepa, te pintan, te echan espuma de afeitar, te ponen a pasar por un trencito, te compran por un peso y tú tienes que ser esclavo de una gente durante un día.</a:t>
            </a:r>
          </a:p>
        </p:txBody>
      </p:sp>
      <p:sp>
        <p:nvSpPr>
          <p:cNvPr id="7" name="Rectangle 6">
            <a:extLst>
              <a:ext uri="{FF2B5EF4-FFF2-40B4-BE49-F238E27FC236}">
                <a16:creationId xmlns:a16="http://schemas.microsoft.com/office/drawing/2014/main" id="{9A1D8228-72B9-44DF-B53E-FD9B7485D422}"/>
              </a:ext>
            </a:extLst>
          </p:cNvPr>
          <p:cNvSpPr/>
          <p:nvPr/>
        </p:nvSpPr>
        <p:spPr>
          <a:xfrm>
            <a:off x="228600" y="878174"/>
            <a:ext cx="8678090" cy="584775"/>
          </a:xfrm>
          <a:prstGeom prst="rect">
            <a:avLst/>
          </a:prstGeom>
          <a:solidFill>
            <a:schemeClr val="bg1"/>
          </a:solidFill>
          <a:ln w="19050">
            <a:solidFill>
              <a:srgbClr val="0000CC"/>
            </a:solidFill>
            <a:prstDash val="sysDash"/>
          </a:ln>
        </p:spPr>
        <p:txBody>
          <a:bodyPr wrap="square">
            <a:spAutoFit/>
          </a:bodyPr>
          <a:lstStyle/>
          <a:p>
            <a:pPr algn="ctr"/>
            <a:r>
              <a:rPr lang="es-ES_tradnl" sz="1600" dirty="0">
                <a:solidFill>
                  <a:srgbClr val="006600"/>
                </a:solidFill>
                <a:effectLst>
                  <a:outerShdw blurRad="38100" dist="38100" dir="2700000" algn="tl">
                    <a:srgbClr val="000000">
                      <a:alpha val="43137"/>
                    </a:srgbClr>
                  </a:outerShdw>
                </a:effectLst>
                <a:ea typeface="Times New Roman" panose="02020603050405020304" pitchFamily="18" charset="0"/>
              </a:rPr>
              <a:t>Alba. O. “Zonificación dialectal del español en América”. </a:t>
            </a:r>
            <a:r>
              <a:rPr lang="es-ES_tradnl" sz="1400" dirty="0">
                <a:solidFill>
                  <a:srgbClr val="006600"/>
                </a:solidFill>
                <a:effectLst>
                  <a:outerShdw blurRad="38100" dist="38100" dir="2700000" algn="tl">
                    <a:srgbClr val="000000">
                      <a:alpha val="43137"/>
                    </a:srgbClr>
                  </a:outerShdw>
                </a:effectLst>
                <a:ea typeface="Times New Roman" panose="02020603050405020304" pitchFamily="18" charset="0"/>
              </a:rPr>
              <a:t>1992. </a:t>
            </a:r>
            <a:r>
              <a:rPr lang="es-ES" sz="1400" dirty="0">
                <a:solidFill>
                  <a:srgbClr val="006600"/>
                </a:solidFill>
                <a:effectLst>
                  <a:outerShdw blurRad="38100" dist="38100" dir="2700000" algn="tl">
                    <a:srgbClr val="000000">
                      <a:alpha val="43137"/>
                    </a:srgbClr>
                  </a:outerShdw>
                </a:effectLst>
                <a:ea typeface="Times New Roman" panose="02020603050405020304" pitchFamily="18" charset="0"/>
              </a:rPr>
              <a:t>En </a:t>
            </a:r>
            <a:r>
              <a:rPr lang="es-ES" sz="1600" i="1" dirty="0">
                <a:solidFill>
                  <a:srgbClr val="006600"/>
                </a:solidFill>
                <a:effectLst>
                  <a:outerShdw blurRad="38100" dist="38100" dir="2700000" algn="tl">
                    <a:srgbClr val="000000">
                      <a:alpha val="43137"/>
                    </a:srgbClr>
                  </a:outerShdw>
                </a:effectLst>
                <a:ea typeface="Times New Roman" panose="02020603050405020304" pitchFamily="18" charset="0"/>
              </a:rPr>
              <a:t>Historia y presente del español de América</a:t>
            </a:r>
            <a:r>
              <a:rPr lang="es-ES" sz="1400" dirty="0">
                <a:solidFill>
                  <a:srgbClr val="006600"/>
                </a:solidFill>
                <a:effectLst>
                  <a:outerShdw blurRad="38100" dist="38100" dir="2700000" algn="tl">
                    <a:srgbClr val="000000">
                      <a:alpha val="43137"/>
                    </a:srgbClr>
                  </a:outerShdw>
                </a:effectLst>
                <a:ea typeface="Times New Roman" panose="02020603050405020304" pitchFamily="18" charset="0"/>
              </a:rPr>
              <a:t>. César Hernández (ed.). Junta de Castilla y León. </a:t>
            </a:r>
            <a:r>
              <a:rPr lang="es-ES" sz="1400" dirty="0" err="1">
                <a:solidFill>
                  <a:srgbClr val="006600"/>
                </a:solidFill>
                <a:effectLst>
                  <a:outerShdw blurRad="38100" dist="38100" dir="2700000" algn="tl">
                    <a:srgbClr val="000000">
                      <a:alpha val="43137"/>
                    </a:srgbClr>
                  </a:outerShdw>
                </a:effectLst>
                <a:ea typeface="Times New Roman" panose="02020603050405020304" pitchFamily="18" charset="0"/>
              </a:rPr>
              <a:t>Pabecal</a:t>
            </a:r>
            <a:r>
              <a:rPr lang="es-ES" sz="1400" dirty="0">
                <a:solidFill>
                  <a:srgbClr val="006600"/>
                </a:solidFill>
                <a:effectLst>
                  <a:outerShdw blurRad="38100" dist="38100" dir="2700000" algn="tl">
                    <a:srgbClr val="000000">
                      <a:alpha val="43137"/>
                    </a:srgbClr>
                  </a:outerShdw>
                </a:effectLst>
                <a:ea typeface="Times New Roman" panose="02020603050405020304" pitchFamily="18" charset="0"/>
              </a:rPr>
              <a:t>. págs. 63-84.</a:t>
            </a:r>
            <a:endParaRPr lang="es-ES" sz="1400" dirty="0">
              <a:solidFill>
                <a:srgbClr val="006600"/>
              </a:solidFill>
              <a:effectLst>
                <a:outerShdw blurRad="38100" dist="38100" dir="2700000" algn="tl">
                  <a:srgbClr val="000000">
                    <a:alpha val="43137"/>
                  </a:srgbClr>
                </a:outerShdw>
              </a:effectLst>
            </a:endParaRPr>
          </a:p>
        </p:txBody>
      </p:sp>
      <p:sp>
        <p:nvSpPr>
          <p:cNvPr id="8" name="Rectangle 7">
            <a:extLst>
              <a:ext uri="{FF2B5EF4-FFF2-40B4-BE49-F238E27FC236}">
                <a16:creationId xmlns:a16="http://schemas.microsoft.com/office/drawing/2014/main" id="{BC1B3BA5-9BD1-4C3C-9D47-2E2B873B353F}"/>
              </a:ext>
            </a:extLst>
          </p:cNvPr>
          <p:cNvSpPr/>
          <p:nvPr/>
        </p:nvSpPr>
        <p:spPr>
          <a:xfrm>
            <a:off x="228600" y="878174"/>
            <a:ext cx="8695509" cy="646331"/>
          </a:xfrm>
          <a:prstGeom prst="rect">
            <a:avLst/>
          </a:prstGeom>
          <a:solidFill>
            <a:schemeClr val="bg1"/>
          </a:solidFill>
          <a:ln w="19050">
            <a:solidFill>
              <a:srgbClr val="0000CC"/>
            </a:solidFill>
            <a:prstDash val="dash"/>
          </a:ln>
        </p:spPr>
        <p:txBody>
          <a:bodyPr wrap="square">
            <a:spAutoFit/>
          </a:bodyPr>
          <a:lstStyle/>
          <a:p>
            <a:pPr lvl="0" algn="ctr" fontAlgn="auto">
              <a:spcBef>
                <a:spcPts val="0"/>
              </a:spcBef>
              <a:spcAft>
                <a:spcPts val="300"/>
              </a:spcAft>
            </a:pPr>
            <a:r>
              <a:rPr lang="es-ES" dirty="0">
                <a:solidFill>
                  <a:srgbClr val="0000CC"/>
                </a:solidFill>
                <a:ea typeface="Calibri" panose="020F0502020204030204" pitchFamily="34" charset="0"/>
              </a:rPr>
              <a:t>J. P. </a:t>
            </a:r>
            <a:r>
              <a:rPr lang="es-ES" dirty="0" err="1">
                <a:solidFill>
                  <a:srgbClr val="0000CC"/>
                </a:solidFill>
                <a:ea typeface="Calibri" panose="020F0502020204030204" pitchFamily="34" charset="0"/>
              </a:rPr>
              <a:t>Rona</a:t>
            </a:r>
            <a:r>
              <a:rPr lang="es-ES" dirty="0">
                <a:solidFill>
                  <a:srgbClr val="0000CC"/>
                </a:solidFill>
                <a:ea typeface="Calibri" panose="020F0502020204030204" pitchFamily="34" charset="0"/>
              </a:rPr>
              <a:t> (1964) </a:t>
            </a:r>
            <a:r>
              <a:rPr lang="en-US" dirty="0" err="1">
                <a:solidFill>
                  <a:srgbClr val="0000CC"/>
                </a:solidFill>
                <a:effectLst>
                  <a:outerShdw blurRad="38100" dist="38100" dir="2700000" algn="tl">
                    <a:srgbClr val="000000">
                      <a:alpha val="43137"/>
                    </a:srgbClr>
                  </a:outerShdw>
                </a:effectLst>
              </a:rPr>
              <a:t>propuso</a:t>
            </a:r>
            <a:r>
              <a:rPr lang="en-US" dirty="0">
                <a:solidFill>
                  <a:srgbClr val="0000CC"/>
                </a:solidFill>
                <a:effectLst>
                  <a:outerShdw blurRad="38100" dist="38100" dir="2700000" algn="tl">
                    <a:srgbClr val="000000">
                      <a:alpha val="43137"/>
                    </a:srgbClr>
                  </a:outerShdw>
                </a:effectLst>
              </a:rPr>
              <a:t> una </a:t>
            </a:r>
            <a:r>
              <a:rPr lang="en-US" dirty="0" err="1">
                <a:solidFill>
                  <a:srgbClr val="0000CC"/>
                </a:solidFill>
                <a:effectLst>
                  <a:outerShdw blurRad="38100" dist="38100" dir="2700000" algn="tl">
                    <a:srgbClr val="000000">
                      <a:alpha val="43137"/>
                    </a:srgbClr>
                  </a:outerShdw>
                </a:effectLst>
              </a:rPr>
              <a:t>división</a:t>
            </a:r>
            <a:r>
              <a:rPr lang="en-US" dirty="0">
                <a:solidFill>
                  <a:srgbClr val="0000CC"/>
                </a:solidFill>
                <a:effectLst>
                  <a:outerShdw blurRad="38100" dist="38100" dir="2700000" algn="tl">
                    <a:srgbClr val="000000">
                      <a:alpha val="43137"/>
                    </a:srgbClr>
                  </a:outerShdw>
                </a:effectLst>
              </a:rPr>
              <a:t> </a:t>
            </a:r>
            <a:r>
              <a:rPr lang="en-US" dirty="0" err="1">
                <a:solidFill>
                  <a:srgbClr val="0000CC"/>
                </a:solidFill>
                <a:effectLst>
                  <a:outerShdw blurRad="38100" dist="38100" dir="2700000" algn="tl">
                    <a:srgbClr val="000000">
                      <a:alpha val="43137"/>
                    </a:srgbClr>
                  </a:outerShdw>
                </a:effectLst>
              </a:rPr>
              <a:t>en</a:t>
            </a:r>
            <a:r>
              <a:rPr lang="en-US" dirty="0">
                <a:solidFill>
                  <a:srgbClr val="0000CC"/>
                </a:solidFill>
                <a:effectLst>
                  <a:outerShdw blurRad="38100" dist="38100" dir="2700000" algn="tl">
                    <a:srgbClr val="000000">
                      <a:alpha val="43137"/>
                    </a:srgbClr>
                  </a:outerShdw>
                </a:effectLst>
              </a:rPr>
              <a:t> 16 zonas </a:t>
            </a:r>
            <a:r>
              <a:rPr lang="en-US" dirty="0" err="1">
                <a:solidFill>
                  <a:srgbClr val="0000CC"/>
                </a:solidFill>
                <a:effectLst>
                  <a:outerShdw blurRad="38100" dist="38100" dir="2700000" algn="tl">
                    <a:srgbClr val="000000">
                      <a:alpha val="43137"/>
                    </a:srgbClr>
                  </a:outerShdw>
                </a:effectLst>
              </a:rPr>
              <a:t>usando</a:t>
            </a:r>
            <a:r>
              <a:rPr lang="en-US" dirty="0">
                <a:solidFill>
                  <a:srgbClr val="0000CC"/>
                </a:solidFill>
                <a:effectLst>
                  <a:outerShdw blurRad="38100" dist="38100" dir="2700000" algn="tl">
                    <a:srgbClr val="000000">
                      <a:alpha val="43137"/>
                    </a:srgbClr>
                  </a:outerShdw>
                </a:effectLst>
              </a:rPr>
              <a:t> 4 </a:t>
            </a:r>
            <a:r>
              <a:rPr lang="en-US" dirty="0" err="1">
                <a:solidFill>
                  <a:srgbClr val="0000CC"/>
                </a:solidFill>
                <a:effectLst>
                  <a:outerShdw blurRad="38100" dist="38100" dir="2700000" algn="tl">
                    <a:srgbClr val="000000">
                      <a:alpha val="43137"/>
                    </a:srgbClr>
                  </a:outerShdw>
                </a:effectLst>
              </a:rPr>
              <a:t>rasgos</a:t>
            </a:r>
            <a:r>
              <a:rPr lang="en-US" dirty="0">
                <a:solidFill>
                  <a:srgbClr val="0000CC"/>
                </a:solidFill>
                <a:effectLst>
                  <a:outerShdw blurRad="38100" dist="38100" dir="2700000" algn="tl">
                    <a:srgbClr val="000000">
                      <a:alpha val="43137"/>
                    </a:srgbClr>
                  </a:outerShdw>
                </a:effectLst>
              </a:rPr>
              <a:t> que, </a:t>
            </a:r>
            <a:r>
              <a:rPr lang="en-US" dirty="0" err="1">
                <a:solidFill>
                  <a:srgbClr val="0000CC"/>
                </a:solidFill>
                <a:effectLst>
                  <a:outerShdw blurRad="38100" dist="38100" dir="2700000" algn="tl">
                    <a:srgbClr val="000000">
                      <a:alpha val="43137"/>
                    </a:srgbClr>
                  </a:outerShdw>
                </a:effectLst>
              </a:rPr>
              <a:t>según</a:t>
            </a:r>
            <a:r>
              <a:rPr lang="en-US" dirty="0">
                <a:solidFill>
                  <a:srgbClr val="0000CC"/>
                </a:solidFill>
                <a:effectLst>
                  <a:outerShdw blurRad="38100" dist="38100" dir="2700000" algn="tl">
                    <a:srgbClr val="000000">
                      <a:alpha val="43137"/>
                    </a:srgbClr>
                  </a:outerShdw>
                </a:effectLst>
              </a:rPr>
              <a:t> </a:t>
            </a:r>
            <a:r>
              <a:rPr lang="en-US" dirty="0" err="1">
                <a:solidFill>
                  <a:srgbClr val="0000CC"/>
                </a:solidFill>
                <a:effectLst>
                  <a:outerShdw blurRad="38100" dist="38100" dir="2700000" algn="tl">
                    <a:srgbClr val="000000">
                      <a:alpha val="43137"/>
                    </a:srgbClr>
                  </a:outerShdw>
                </a:effectLst>
              </a:rPr>
              <a:t>él</a:t>
            </a:r>
            <a:r>
              <a:rPr lang="en-US" dirty="0">
                <a:solidFill>
                  <a:srgbClr val="0000CC"/>
                </a:solidFill>
                <a:effectLst>
                  <a:outerShdw blurRad="38100" dist="38100" dir="2700000" algn="tl">
                    <a:srgbClr val="000000">
                      <a:alpha val="43137"/>
                    </a:srgbClr>
                  </a:outerShdw>
                </a:effectLst>
              </a:rPr>
              <a:t>, </a:t>
            </a:r>
            <a:r>
              <a:rPr lang="en-US" dirty="0" err="1">
                <a:solidFill>
                  <a:srgbClr val="0000CC"/>
                </a:solidFill>
                <a:effectLst>
                  <a:outerShdw blurRad="38100" dist="38100" dir="2700000" algn="tl">
                    <a:srgbClr val="000000">
                      <a:alpha val="43137"/>
                    </a:srgbClr>
                  </a:outerShdw>
                </a:effectLst>
              </a:rPr>
              <a:t>eran</a:t>
            </a:r>
            <a:r>
              <a:rPr lang="en-US" dirty="0">
                <a:solidFill>
                  <a:srgbClr val="0000CC"/>
                </a:solidFill>
                <a:effectLst>
                  <a:outerShdw blurRad="38100" dist="38100" dir="2700000" algn="tl">
                    <a:srgbClr val="000000">
                      <a:alpha val="43137"/>
                    </a:srgbClr>
                  </a:outerShdw>
                </a:effectLst>
              </a:rPr>
              <a:t> los </a:t>
            </a:r>
            <a:r>
              <a:rPr lang="en-US" dirty="0" err="1">
                <a:solidFill>
                  <a:srgbClr val="0000CC"/>
                </a:solidFill>
                <a:effectLst>
                  <a:outerShdw blurRad="38100" dist="38100" dir="2700000" algn="tl">
                    <a:srgbClr val="000000">
                      <a:alpha val="43137"/>
                    </a:srgbClr>
                  </a:outerShdw>
                </a:effectLst>
              </a:rPr>
              <a:t>únicos</a:t>
            </a:r>
            <a:r>
              <a:rPr lang="en-US" dirty="0">
                <a:solidFill>
                  <a:srgbClr val="0000CC"/>
                </a:solidFill>
                <a:effectLst>
                  <a:outerShdw blurRad="38100" dist="38100" dir="2700000" algn="tl">
                    <a:srgbClr val="000000">
                      <a:alpha val="43137"/>
                    </a:srgbClr>
                  </a:outerShdw>
                </a:effectLst>
              </a:rPr>
              <a:t> ‘</a:t>
            </a:r>
            <a:r>
              <a:rPr lang="en-US" i="1" dirty="0" err="1">
                <a:solidFill>
                  <a:srgbClr val="0000CC"/>
                </a:solidFill>
                <a:effectLst>
                  <a:outerShdw blurRad="38100" dist="38100" dir="2700000" algn="tl">
                    <a:srgbClr val="000000">
                      <a:alpha val="43137"/>
                    </a:srgbClr>
                  </a:outerShdw>
                </a:effectLst>
              </a:rPr>
              <a:t>cuyas</a:t>
            </a:r>
            <a:r>
              <a:rPr lang="en-US" i="1" dirty="0">
                <a:solidFill>
                  <a:srgbClr val="0000CC"/>
                </a:solidFill>
                <a:effectLst>
                  <a:outerShdw blurRad="38100" dist="38100" dir="2700000" algn="tl">
                    <a:srgbClr val="000000">
                      <a:alpha val="43137"/>
                    </a:srgbClr>
                  </a:outerShdw>
                </a:effectLst>
              </a:rPr>
              <a:t> </a:t>
            </a:r>
            <a:r>
              <a:rPr lang="en-US" i="1" dirty="0" err="1">
                <a:solidFill>
                  <a:srgbClr val="0000CC"/>
                </a:solidFill>
                <a:effectLst>
                  <a:outerShdw blurRad="38100" dist="38100" dir="2700000" algn="tl">
                    <a:srgbClr val="000000">
                      <a:alpha val="43137"/>
                    </a:srgbClr>
                  </a:outerShdw>
                </a:effectLst>
              </a:rPr>
              <a:t>isoglosas</a:t>
            </a:r>
            <a:r>
              <a:rPr lang="en-US" i="1" dirty="0">
                <a:solidFill>
                  <a:srgbClr val="0000CC"/>
                </a:solidFill>
                <a:effectLst>
                  <a:outerShdw blurRad="38100" dist="38100" dir="2700000" algn="tl">
                    <a:srgbClr val="000000">
                      <a:alpha val="43137"/>
                    </a:srgbClr>
                  </a:outerShdw>
                </a:effectLst>
              </a:rPr>
              <a:t> </a:t>
            </a:r>
            <a:r>
              <a:rPr lang="en-US" i="1" dirty="0" err="1">
                <a:solidFill>
                  <a:srgbClr val="0000CC"/>
                </a:solidFill>
                <a:effectLst>
                  <a:outerShdw blurRad="38100" dist="38100" dir="2700000" algn="tl">
                    <a:srgbClr val="000000">
                      <a:alpha val="43137"/>
                    </a:srgbClr>
                  </a:outerShdw>
                </a:effectLst>
              </a:rPr>
              <a:t>conocemos</a:t>
            </a:r>
            <a:r>
              <a:rPr lang="en-US" i="1" dirty="0">
                <a:solidFill>
                  <a:srgbClr val="0000CC"/>
                </a:solidFill>
                <a:effectLst>
                  <a:outerShdw blurRad="38100" dist="38100" dir="2700000" algn="tl">
                    <a:srgbClr val="000000">
                      <a:alpha val="43137"/>
                    </a:srgbClr>
                  </a:outerShdw>
                </a:effectLst>
              </a:rPr>
              <a:t> lo </a:t>
            </a:r>
            <a:r>
              <a:rPr lang="en-US" i="1" dirty="0" err="1">
                <a:solidFill>
                  <a:srgbClr val="0000CC"/>
                </a:solidFill>
                <a:effectLst>
                  <a:outerShdw blurRad="38100" dist="38100" dir="2700000" algn="tl">
                    <a:srgbClr val="000000">
                      <a:alpha val="43137"/>
                    </a:srgbClr>
                  </a:outerShdw>
                </a:effectLst>
              </a:rPr>
              <a:t>suficientemente</a:t>
            </a:r>
            <a:r>
              <a:rPr lang="en-US" i="1" dirty="0">
                <a:solidFill>
                  <a:srgbClr val="0000CC"/>
                </a:solidFill>
                <a:effectLst>
                  <a:outerShdw blurRad="38100" dist="38100" dir="2700000" algn="tl">
                    <a:srgbClr val="000000">
                      <a:alpha val="43137"/>
                    </a:srgbClr>
                  </a:outerShdw>
                </a:effectLst>
              </a:rPr>
              <a:t> bien </a:t>
            </a:r>
            <a:r>
              <a:rPr lang="en-US" i="1" dirty="0" err="1">
                <a:solidFill>
                  <a:srgbClr val="0000CC"/>
                </a:solidFill>
                <a:effectLst>
                  <a:outerShdw blurRad="38100" dist="38100" dir="2700000" algn="tl">
                    <a:srgbClr val="000000">
                      <a:alpha val="43137"/>
                    </a:srgbClr>
                  </a:outerShdw>
                </a:effectLst>
              </a:rPr>
              <a:t>como</a:t>
            </a:r>
            <a:r>
              <a:rPr lang="en-US" i="1" dirty="0">
                <a:solidFill>
                  <a:srgbClr val="0000CC"/>
                </a:solidFill>
                <a:effectLst>
                  <a:outerShdw blurRad="38100" dist="38100" dir="2700000" algn="tl">
                    <a:srgbClr val="000000">
                      <a:alpha val="43137"/>
                    </a:srgbClr>
                  </a:outerShdw>
                </a:effectLst>
              </a:rPr>
              <a:t> para </a:t>
            </a:r>
            <a:r>
              <a:rPr lang="en-US" i="1" dirty="0" err="1">
                <a:solidFill>
                  <a:srgbClr val="0000CC"/>
                </a:solidFill>
                <a:effectLst>
                  <a:outerShdw blurRad="38100" dist="38100" dir="2700000" algn="tl">
                    <a:srgbClr val="000000">
                      <a:alpha val="43137"/>
                    </a:srgbClr>
                  </a:outerShdw>
                </a:effectLst>
              </a:rPr>
              <a:t>poder</a:t>
            </a:r>
            <a:r>
              <a:rPr lang="en-US" i="1" dirty="0">
                <a:solidFill>
                  <a:srgbClr val="0000CC"/>
                </a:solidFill>
                <a:effectLst>
                  <a:outerShdw blurRad="38100" dist="38100" dir="2700000" algn="tl">
                    <a:srgbClr val="000000">
                      <a:alpha val="43137"/>
                    </a:srgbClr>
                  </a:outerShdw>
                </a:effectLst>
              </a:rPr>
              <a:t> </a:t>
            </a:r>
            <a:r>
              <a:rPr lang="en-US" i="1" dirty="0" err="1">
                <a:solidFill>
                  <a:srgbClr val="0000CC"/>
                </a:solidFill>
                <a:effectLst>
                  <a:outerShdw blurRad="38100" dist="38100" dir="2700000" algn="tl">
                    <a:srgbClr val="000000">
                      <a:alpha val="43137"/>
                    </a:srgbClr>
                  </a:outerShdw>
                </a:effectLst>
              </a:rPr>
              <a:t>utilizarlas</a:t>
            </a:r>
            <a:r>
              <a:rPr lang="en-US" dirty="0">
                <a:solidFill>
                  <a:srgbClr val="0000CC"/>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224056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linds(horizontal)">
                                      <p:cBhvr>
                                        <p:cTn id="7" dur="500"/>
                                        <p:tgtEl>
                                          <p:spTgt spid="3">
                                            <p:bg/>
                                          </p:spTgt>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linds(horizont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down)">
                                      <p:cBhvr>
                                        <p:cTn id="26" dur="500"/>
                                        <p:tgtEl>
                                          <p:spTgt spid="3">
                                            <p:txEl>
                                              <p:pRg st="5" end="5"/>
                                            </p:txEl>
                                          </p:spTgt>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wipe(down)">
                                      <p:cBhvr>
                                        <p:cTn id="34" dur="500"/>
                                        <p:tgtEl>
                                          <p:spTgt spid="3">
                                            <p:txEl>
                                              <p:pRg st="7" end="7"/>
                                            </p:txEl>
                                          </p:spTgt>
                                        </p:tgtEl>
                                      </p:cBhvr>
                                    </p:animEffect>
                                  </p:childTnLst>
                                </p:cTn>
                              </p:par>
                            </p:childTnLst>
                          </p:cTn>
                        </p:par>
                        <p:par>
                          <p:cTn id="35" fill="hold">
                            <p:stCondLst>
                              <p:cond delay="1500"/>
                            </p:stCondLst>
                            <p:childTnLst>
                              <p:par>
                                <p:cTn id="36" presetID="22" presetClass="entr" presetSubtype="4" fill="hold" nodeType="after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wipe(down)">
                                      <p:cBhvr>
                                        <p:cTn id="38" dur="500"/>
                                        <p:tgtEl>
                                          <p:spTgt spid="3">
                                            <p:txEl>
                                              <p:pRg st="8" end="8"/>
                                            </p:txEl>
                                          </p:spTgt>
                                        </p:tgtEl>
                                      </p:cBhvr>
                                    </p:animEffect>
                                  </p:childTnLst>
                                </p:cTn>
                              </p:par>
                            </p:childTnLst>
                          </p:cTn>
                        </p:par>
                        <p:par>
                          <p:cTn id="39" fill="hold">
                            <p:stCondLst>
                              <p:cond delay="2000"/>
                            </p:stCondLst>
                            <p:childTnLst>
                              <p:par>
                                <p:cTn id="40" presetID="22" presetClass="entr" presetSubtype="4" fill="hold" nodeType="after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blinds(horizontal)">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blinds(horizontal)">
                                      <p:cBhvr>
                                        <p:cTn id="52" dur="500"/>
                                        <p:tgtEl>
                                          <p:spTgt spid="3">
                                            <p:txEl>
                                              <p:pRg st="12" end="1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animEffect transition="in" filter="blinds(horizontal)">
                                      <p:cBhvr>
                                        <p:cTn id="57" dur="500"/>
                                        <p:tgtEl>
                                          <p:spTgt spid="3">
                                            <p:txEl>
                                              <p:pRg st="13" end="1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3">
                                            <p:txEl>
                                              <p:pRg st="14" end="14"/>
                                            </p:txEl>
                                          </p:spTgt>
                                        </p:tgtEl>
                                        <p:attrNameLst>
                                          <p:attrName>style.visibility</p:attrName>
                                        </p:attrNameLst>
                                      </p:cBhvr>
                                      <p:to>
                                        <p:strVal val="visible"/>
                                      </p:to>
                                    </p:set>
                                    <p:animEffect transition="in" filter="blinds(horizontal)">
                                      <p:cBhvr>
                                        <p:cTn id="62" dur="500"/>
                                        <p:tgtEl>
                                          <p:spTgt spid="3">
                                            <p:txEl>
                                              <p:pRg st="14" end="1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par>
                          <p:cTn id="68" fill="hold">
                            <p:stCondLst>
                              <p:cond delay="500"/>
                            </p:stCondLst>
                            <p:childTnLst>
                              <p:par>
                                <p:cTn id="69" presetID="1" presetClass="mediacall" presetSubtype="0" fill="hold" nodeType="afterEffect">
                                  <p:stCondLst>
                                    <p:cond delay="0"/>
                                  </p:stCondLst>
                                  <p:childTnLst>
                                    <p:cmd type="call" cmd="playFrom(0.0)">
                                      <p:cBhvr>
                                        <p:cTn id="70" dur="9900" fill="hold"/>
                                        <p:tgtEl>
                                          <p:spTgt spid="2"/>
                                        </p:tgtEl>
                                      </p:cBhvr>
                                    </p:cmd>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6"/>
                                        </p:tgtEl>
                                        <p:attrNameLst>
                                          <p:attrName>style.visibility</p:attrName>
                                        </p:attrNameLst>
                                      </p:cBhvr>
                                      <p:to>
                                        <p:strVal val="visible"/>
                                      </p:to>
                                    </p:set>
                                    <p:animEffect transition="in" filter="barn(inVertical)">
                                      <p:cBhvr>
                                        <p:cTn id="75" dur="500"/>
                                        <p:tgtEl>
                                          <p:spTgt spid="6"/>
                                        </p:tgtEl>
                                      </p:cBhvr>
                                    </p:animEffect>
                                  </p:childTnLst>
                                </p:cTn>
                              </p:par>
                            </p:childTnLst>
                          </p:cTn>
                        </p:par>
                        <p:par>
                          <p:cTn id="76" fill="hold">
                            <p:stCondLst>
                              <p:cond delay="500"/>
                            </p:stCondLst>
                            <p:childTnLst>
                              <p:par>
                                <p:cTn id="77" presetID="1" presetClass="mediacall" presetSubtype="0" fill="hold" nodeType="afterEffect">
                                  <p:stCondLst>
                                    <p:cond delay="0"/>
                                  </p:stCondLst>
                                  <p:childTnLst>
                                    <p:cmd type="call" cmd="playFrom(0.0)">
                                      <p:cBhvr>
                                        <p:cTn id="78" dur="16091" fill="hold"/>
                                        <p:tgtEl>
                                          <p:spTgt spid="4"/>
                                        </p:tgtEl>
                                      </p:cBhvr>
                                    </p:cmd>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3">
                                            <p:txEl>
                                              <p:pRg st="15" end="15"/>
                                            </p:txEl>
                                          </p:spTgt>
                                        </p:tgtEl>
                                        <p:attrNameLst>
                                          <p:attrName>style.visibility</p:attrName>
                                        </p:attrNameLst>
                                      </p:cBhvr>
                                      <p:to>
                                        <p:strVal val="visible"/>
                                      </p:to>
                                    </p:set>
                                    <p:animEffect transition="in" filter="blinds(horizontal)">
                                      <p:cBhvr>
                                        <p:cTn id="83"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4"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85"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3" grpId="0" uiExpand="1" build="p"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a:xfrm>
            <a:off x="1969486" y="460135"/>
            <a:ext cx="5334000" cy="707877"/>
          </a:xfrm>
          <a:ln w="19050">
            <a:solidFill>
              <a:srgbClr val="0000CC"/>
            </a:solidFill>
          </a:ln>
        </p:spPr>
        <p:txBody>
          <a:bodyPr>
            <a:normAutofit fontScale="90000"/>
          </a:bodyPr>
          <a:lstStyle/>
          <a:p>
            <a:pPr algn="ctr" eaLnBrk="1" hangingPunct="1"/>
            <a:r>
              <a:rPr lang="en-US" sz="2400" dirty="0" err="1">
                <a:solidFill>
                  <a:srgbClr val="0000FF"/>
                </a:solidFill>
                <a:effectLst>
                  <a:outerShdw blurRad="38100" dist="38100" dir="2700000" algn="tl">
                    <a:srgbClr val="000000">
                      <a:alpha val="43137"/>
                    </a:srgbClr>
                  </a:outerShdw>
                </a:effectLst>
                <a:latin typeface="Times New Roman" pitchFamily="18" charset="0"/>
              </a:rPr>
              <a:t>Diferencias</a:t>
            </a:r>
            <a:r>
              <a:rPr lang="en-US" sz="2400" dirty="0">
                <a:solidFill>
                  <a:srgbClr val="0000FF"/>
                </a:solidFill>
                <a:effectLst>
                  <a:outerShdw blurRad="38100" dist="38100" dir="2700000" algn="tl">
                    <a:srgbClr val="000000">
                      <a:alpha val="43137"/>
                    </a:srgbClr>
                  </a:outerShdw>
                </a:effectLst>
                <a:latin typeface="Times New Roman" pitchFamily="18" charset="0"/>
              </a:rPr>
              <a:t> </a:t>
            </a:r>
            <a:r>
              <a:rPr lang="en-US" sz="2400" b="1" dirty="0" err="1">
                <a:solidFill>
                  <a:srgbClr val="0000FF"/>
                </a:solidFill>
                <a:effectLst>
                  <a:outerShdw blurRad="38100" dist="38100" dir="2700000" algn="tl">
                    <a:srgbClr val="000000">
                      <a:alpha val="43137"/>
                    </a:srgbClr>
                  </a:outerShdw>
                </a:effectLst>
                <a:latin typeface="Times New Roman" pitchFamily="18" charset="0"/>
              </a:rPr>
              <a:t>fonéticas</a:t>
            </a:r>
            <a:r>
              <a:rPr lang="en-US" sz="2400" dirty="0">
                <a:solidFill>
                  <a:srgbClr val="0000FF"/>
                </a:solidFill>
                <a:effectLst>
                  <a:outerShdw blurRad="38100" dist="38100" dir="2700000" algn="tl">
                    <a:srgbClr val="000000">
                      <a:alpha val="43137"/>
                    </a:srgbClr>
                  </a:outerShdw>
                </a:effectLst>
                <a:latin typeface="Times New Roman" pitchFamily="18" charset="0"/>
              </a:rPr>
              <a:t> </a:t>
            </a:r>
            <a:r>
              <a:rPr lang="en-US" sz="2400" b="1" dirty="0" err="1">
                <a:solidFill>
                  <a:srgbClr val="0000FF"/>
                </a:solidFill>
                <a:effectLst>
                  <a:outerShdw blurRad="38100" dist="38100" dir="2700000" algn="tl">
                    <a:srgbClr val="000000">
                      <a:alpha val="43137"/>
                    </a:srgbClr>
                  </a:outerShdw>
                </a:effectLst>
                <a:latin typeface="Times New Roman" pitchFamily="18" charset="0"/>
              </a:rPr>
              <a:t>cuantitativas</a:t>
            </a:r>
            <a:br>
              <a:rPr lang="en-US" sz="2400" dirty="0">
                <a:solidFill>
                  <a:srgbClr val="0000FF"/>
                </a:solidFill>
                <a:effectLst>
                  <a:outerShdw blurRad="38100" dist="38100" dir="2700000" algn="tl">
                    <a:srgbClr val="000000">
                      <a:alpha val="43137"/>
                    </a:srgbClr>
                  </a:outerShdw>
                </a:effectLst>
                <a:latin typeface="Times New Roman" pitchFamily="18" charset="0"/>
              </a:rPr>
            </a:br>
            <a:r>
              <a:rPr lang="en-US" sz="2400" dirty="0">
                <a:solidFill>
                  <a:srgbClr val="0000FF"/>
                </a:solidFill>
                <a:effectLst>
                  <a:outerShdw blurRad="38100" dist="38100" dir="2700000" algn="tl">
                    <a:srgbClr val="000000">
                      <a:alpha val="43137"/>
                    </a:srgbClr>
                  </a:outerShdw>
                </a:effectLst>
                <a:latin typeface="Times New Roman" pitchFamily="18" charset="0"/>
              </a:rPr>
              <a:t>entre </a:t>
            </a:r>
            <a:r>
              <a:rPr lang="en-US" sz="2400" b="1" dirty="0">
                <a:solidFill>
                  <a:srgbClr val="0000FF"/>
                </a:solidFill>
                <a:effectLst>
                  <a:outerShdw blurRad="38100" dist="38100" dir="2700000" algn="tl">
                    <a:srgbClr val="000000">
                      <a:alpha val="43137"/>
                    </a:srgbClr>
                  </a:outerShdw>
                </a:effectLst>
                <a:latin typeface="Times New Roman" pitchFamily="18" charset="0"/>
              </a:rPr>
              <a:t>Puerto Rico </a:t>
            </a:r>
            <a:r>
              <a:rPr lang="en-US" sz="2400" dirty="0">
                <a:solidFill>
                  <a:srgbClr val="0000FF"/>
                </a:solidFill>
                <a:effectLst>
                  <a:outerShdw blurRad="38100" dist="38100" dir="2700000" algn="tl">
                    <a:srgbClr val="000000">
                      <a:alpha val="43137"/>
                    </a:srgbClr>
                  </a:outerShdw>
                </a:effectLst>
                <a:latin typeface="Times New Roman" pitchFamily="18" charset="0"/>
              </a:rPr>
              <a:t>y </a:t>
            </a:r>
            <a:r>
              <a:rPr lang="en-US" sz="2400" b="1" dirty="0">
                <a:solidFill>
                  <a:srgbClr val="0000FF"/>
                </a:solidFill>
                <a:effectLst>
                  <a:outerShdw blurRad="38100" dist="38100" dir="2700000" algn="tl">
                    <a:srgbClr val="000000">
                      <a:alpha val="43137"/>
                    </a:srgbClr>
                  </a:outerShdw>
                </a:effectLst>
                <a:latin typeface="Times New Roman" pitchFamily="18" charset="0"/>
              </a:rPr>
              <a:t>Rep. </a:t>
            </a:r>
            <a:r>
              <a:rPr lang="en-US" sz="2400" b="1" dirty="0" err="1">
                <a:solidFill>
                  <a:srgbClr val="0000FF"/>
                </a:solidFill>
                <a:effectLst>
                  <a:outerShdw blurRad="38100" dist="38100" dir="2700000" algn="tl">
                    <a:srgbClr val="000000">
                      <a:alpha val="43137"/>
                    </a:srgbClr>
                  </a:outerShdw>
                </a:effectLst>
                <a:latin typeface="Times New Roman" pitchFamily="18" charset="0"/>
              </a:rPr>
              <a:t>Dominicana</a:t>
            </a:r>
            <a:endParaRPr lang="en-US" sz="2400" b="1" dirty="0">
              <a:solidFill>
                <a:srgbClr val="0000FF"/>
              </a:solidFill>
              <a:effectLst>
                <a:outerShdw blurRad="38100" dist="38100" dir="2700000" algn="tl">
                  <a:srgbClr val="000000">
                    <a:alpha val="43137"/>
                  </a:srgbClr>
                </a:outerShdw>
              </a:effectLst>
              <a:latin typeface="Times New Roman" pitchFamily="18" charset="0"/>
            </a:endParaRPr>
          </a:p>
        </p:txBody>
      </p:sp>
      <p:sp>
        <p:nvSpPr>
          <p:cNvPr id="28674" name="Rectangle 2"/>
          <p:cNvSpPr>
            <a:spLocks noGrp="1" noChangeArrowheads="1"/>
          </p:cNvSpPr>
          <p:nvPr>
            <p:ph sz="half" idx="1"/>
          </p:nvPr>
        </p:nvSpPr>
        <p:spPr>
          <a:xfrm>
            <a:off x="1368499" y="1404691"/>
            <a:ext cx="6341987" cy="4007678"/>
          </a:xfrm>
          <a:noFill/>
          <a:ln w="19050">
            <a:solidFill>
              <a:srgbClr val="0000CC"/>
            </a:solidFill>
          </a:ln>
        </p:spPr>
        <p:txBody>
          <a:bodyPr>
            <a:normAutofit lnSpcReduction="10000"/>
          </a:bodyPr>
          <a:lstStyle/>
          <a:p>
            <a:pPr algn="ctr" eaLnBrk="1" hangingPunct="1">
              <a:lnSpc>
                <a:spcPct val="80000"/>
              </a:lnSpc>
              <a:buFontTx/>
              <a:buNone/>
            </a:pPr>
            <a:r>
              <a:rPr lang="es-MX" sz="1200" dirty="0">
                <a:latin typeface="Times New Roman" pitchFamily="18" charset="0"/>
              </a:rPr>
              <a:t>	    </a:t>
            </a:r>
          </a:p>
          <a:p>
            <a:pPr algn="ctr" eaLnBrk="1" hangingPunct="1">
              <a:lnSpc>
                <a:spcPct val="80000"/>
              </a:lnSpc>
              <a:buFontTx/>
              <a:buNone/>
            </a:pPr>
            <a:r>
              <a:rPr lang="es-MX" sz="2400" b="1" dirty="0">
                <a:solidFill>
                  <a:srgbClr val="090993"/>
                </a:solidFill>
                <a:latin typeface="Times New Roman" pitchFamily="18" charset="0"/>
              </a:rPr>
              <a:t> </a:t>
            </a:r>
            <a:r>
              <a:rPr lang="es-MX" sz="2000" b="1" dirty="0">
                <a:solidFill>
                  <a:srgbClr val="090993"/>
                </a:solidFill>
                <a:latin typeface="Times New Roman" pitchFamily="18" charset="0"/>
              </a:rPr>
              <a:t>San Juan, PR		    Santiago, RD</a:t>
            </a:r>
          </a:p>
          <a:p>
            <a:pPr algn="just">
              <a:lnSpc>
                <a:spcPct val="80000"/>
              </a:lnSpc>
              <a:buNone/>
            </a:pPr>
            <a:r>
              <a:rPr lang="es-MX" sz="1600" b="1" dirty="0">
                <a:latin typeface="Times New Roman" pitchFamily="18" charset="0"/>
              </a:rPr>
              <a:t>	   	</a:t>
            </a:r>
            <a:endParaRPr lang="es-MX" sz="1000" b="1" dirty="0">
              <a:latin typeface="Times New Roman" pitchFamily="18" charset="0"/>
            </a:endParaRPr>
          </a:p>
          <a:p>
            <a:pPr algn="ctr" eaLnBrk="1" hangingPunct="1">
              <a:lnSpc>
                <a:spcPct val="80000"/>
              </a:lnSpc>
              <a:spcBef>
                <a:spcPts val="0"/>
              </a:spcBef>
              <a:spcAft>
                <a:spcPts val="1200"/>
              </a:spcAft>
              <a:buFontTx/>
              <a:buNone/>
            </a:pPr>
            <a:endParaRPr lang="es-MX" sz="1600" b="1" dirty="0">
              <a:latin typeface="Times New Roman" pitchFamily="18" charset="0"/>
            </a:endParaRPr>
          </a:p>
          <a:p>
            <a:pPr eaLnBrk="1" hangingPunct="1">
              <a:lnSpc>
                <a:spcPct val="80000"/>
              </a:lnSpc>
              <a:spcAft>
                <a:spcPts val="1200"/>
              </a:spcAft>
              <a:buFontTx/>
              <a:buNone/>
            </a:pPr>
            <a:r>
              <a:rPr lang="es-MX" sz="1400" b="1" dirty="0">
                <a:solidFill>
                  <a:srgbClr val="002060"/>
                </a:solidFill>
                <a:effectLst>
                  <a:outerShdw blurRad="38100" dist="38100" dir="2700000" algn="tl">
                    <a:srgbClr val="000000">
                      <a:alpha val="43137"/>
                    </a:srgbClr>
                  </a:outerShdw>
                </a:effectLst>
                <a:latin typeface="Times New Roman" pitchFamily="18" charset="0"/>
              </a:rPr>
              <a:t>		</a:t>
            </a:r>
            <a:r>
              <a:rPr lang="es-MX" sz="1600" b="1" dirty="0">
                <a:solidFill>
                  <a:srgbClr val="002060"/>
                </a:solidFill>
                <a:effectLst>
                  <a:outerShdw blurRad="38100" dist="38100" dir="2700000" algn="tl">
                    <a:srgbClr val="000000">
                      <a:alpha val="43137"/>
                    </a:srgbClr>
                  </a:outerShdw>
                </a:effectLst>
                <a:latin typeface="Times New Roman" pitchFamily="18" charset="0"/>
              </a:rPr>
              <a:t>interna	final		     interna	      final</a:t>
            </a:r>
          </a:p>
          <a:p>
            <a:pPr>
              <a:lnSpc>
                <a:spcPct val="80000"/>
              </a:lnSpc>
              <a:buNone/>
            </a:pPr>
            <a:r>
              <a:rPr lang="es-MX" sz="1800" b="1" dirty="0">
                <a:effectLst>
                  <a:outerShdw blurRad="38100" dist="38100" dir="2700000" algn="tl">
                    <a:srgbClr val="000000">
                      <a:alpha val="43137"/>
                    </a:srgbClr>
                  </a:outerShdw>
                </a:effectLst>
                <a:latin typeface="Times New Roman" pitchFamily="18" charset="0"/>
              </a:rPr>
              <a:t>[s]</a:t>
            </a:r>
            <a:r>
              <a:rPr lang="es-MX" sz="1800" dirty="0">
                <a:effectLst>
                  <a:outerShdw blurRad="38100" dist="38100" dir="2700000" algn="tl">
                    <a:srgbClr val="000000">
                      <a:alpha val="43137"/>
                    </a:srgbClr>
                  </a:outerShdw>
                </a:effectLst>
                <a:latin typeface="Times New Roman" pitchFamily="18" charset="0"/>
              </a:rPr>
              <a:t>:		   8%	10%	         </a:t>
            </a:r>
            <a:r>
              <a:rPr lang="es-MX" sz="1800" b="1" dirty="0">
                <a:effectLst>
                  <a:outerShdw blurRad="38100" dist="38100" dir="2700000" algn="tl">
                    <a:srgbClr val="000000">
                      <a:alpha val="43137"/>
                    </a:srgbClr>
                  </a:outerShdw>
                </a:effectLst>
                <a:latin typeface="Times New Roman" pitchFamily="18" charset="0"/>
              </a:rPr>
              <a:t>[s]</a:t>
            </a:r>
            <a:r>
              <a:rPr lang="es-MX" sz="1800" dirty="0">
                <a:effectLst>
                  <a:outerShdw blurRad="38100" dist="38100" dir="2700000" algn="tl">
                    <a:srgbClr val="000000">
                      <a:alpha val="43137"/>
                    </a:srgbClr>
                  </a:outerShdw>
                </a:effectLst>
                <a:latin typeface="Times New Roman" pitchFamily="18" charset="0"/>
              </a:rPr>
              <a:t>:        10%       11%</a:t>
            </a:r>
          </a:p>
          <a:p>
            <a:pPr>
              <a:lnSpc>
                <a:spcPct val="80000"/>
              </a:lnSpc>
              <a:buNone/>
            </a:pPr>
            <a:r>
              <a:rPr lang="es-MX" sz="1800" b="1" dirty="0">
                <a:effectLst>
                  <a:outerShdw blurRad="38100" dist="38100" dir="2700000" algn="tl">
                    <a:srgbClr val="000000">
                      <a:alpha val="43137"/>
                    </a:srgbClr>
                  </a:outerShdw>
                </a:effectLst>
                <a:latin typeface="Times New Roman" pitchFamily="18" charset="0"/>
              </a:rPr>
              <a:t>							</a:t>
            </a:r>
          </a:p>
          <a:p>
            <a:pPr>
              <a:lnSpc>
                <a:spcPct val="80000"/>
              </a:lnSpc>
              <a:buNone/>
            </a:pPr>
            <a:r>
              <a:rPr lang="es-MX" sz="1800" b="1" dirty="0">
                <a:effectLst>
                  <a:outerShdw blurRad="38100" dist="38100" dir="2700000" algn="tl">
                    <a:srgbClr val="000000">
                      <a:alpha val="43137"/>
                    </a:srgbClr>
                  </a:outerShdw>
                </a:effectLst>
                <a:latin typeface="Times New Roman" pitchFamily="18" charset="0"/>
              </a:rPr>
              <a:t>[h]</a:t>
            </a:r>
            <a:r>
              <a:rPr lang="es-MX" sz="1800" dirty="0">
                <a:effectLst>
                  <a:outerShdw blurRad="38100" dist="38100" dir="2700000" algn="tl">
                    <a:srgbClr val="000000">
                      <a:alpha val="43137"/>
                    </a:srgbClr>
                  </a:outerShdw>
                </a:effectLst>
                <a:latin typeface="Times New Roman" pitchFamily="18" charset="0"/>
              </a:rPr>
              <a:t>:	 </a:t>
            </a:r>
            <a:r>
              <a:rPr lang="es-MX" sz="1800" b="1" u="sng" dirty="0">
                <a:solidFill>
                  <a:srgbClr val="FF0066"/>
                </a:solidFill>
                <a:effectLst>
                  <a:outerShdw blurRad="38100" dist="38100" dir="2700000" algn="tl">
                    <a:srgbClr val="000000">
                      <a:alpha val="43137"/>
                    </a:srgbClr>
                  </a:outerShdw>
                </a:effectLst>
                <a:latin typeface="Times New Roman" pitchFamily="18" charset="0"/>
              </a:rPr>
              <a:t>80</a:t>
            </a:r>
            <a:r>
              <a:rPr lang="es-MX" sz="1800" b="1" dirty="0">
                <a:solidFill>
                  <a:srgbClr val="FF0066"/>
                </a:solidFill>
                <a:effectLst>
                  <a:outerShdw blurRad="38100" dist="38100" dir="2700000" algn="tl">
                    <a:srgbClr val="000000">
                      <a:alpha val="43137"/>
                    </a:srgbClr>
                  </a:outerShdw>
                </a:effectLst>
                <a:latin typeface="Times New Roman" pitchFamily="18" charset="0"/>
              </a:rPr>
              <a:t>%</a:t>
            </a:r>
            <a:r>
              <a:rPr lang="es-MX" sz="1800" dirty="0">
                <a:effectLst>
                  <a:outerShdw blurRad="38100" dist="38100" dir="2700000" algn="tl">
                    <a:srgbClr val="000000">
                      <a:alpha val="43137"/>
                    </a:srgbClr>
                  </a:outerShdw>
                </a:effectLst>
                <a:latin typeface="Times New Roman" pitchFamily="18" charset="0"/>
              </a:rPr>
              <a:t>       </a:t>
            </a:r>
            <a:r>
              <a:rPr lang="es-MX" sz="1800" b="1" u="sng" dirty="0">
                <a:solidFill>
                  <a:srgbClr val="0000FF"/>
                </a:solidFill>
                <a:effectLst>
                  <a:outerShdw blurRad="38100" dist="38100" dir="2700000" algn="tl">
                    <a:srgbClr val="000000">
                      <a:alpha val="43137"/>
                    </a:srgbClr>
                  </a:outerShdw>
                </a:effectLst>
                <a:latin typeface="Times New Roman" pitchFamily="18" charset="0"/>
              </a:rPr>
              <a:t>44%</a:t>
            </a:r>
            <a:r>
              <a:rPr lang="es-MX" sz="1800" dirty="0">
                <a:effectLst>
                  <a:outerShdw blurRad="38100" dist="38100" dir="2700000" algn="tl">
                    <a:srgbClr val="000000">
                      <a:alpha val="43137"/>
                    </a:srgbClr>
                  </a:outerShdw>
                </a:effectLst>
                <a:latin typeface="Times New Roman" pitchFamily="18" charset="0"/>
              </a:rPr>
              <a:t>	 </a:t>
            </a:r>
            <a:r>
              <a:rPr lang="es-MX" sz="1800" b="1" dirty="0">
                <a:effectLst>
                  <a:outerShdw blurRad="38100" dist="38100" dir="2700000" algn="tl">
                    <a:srgbClr val="000000">
                      <a:alpha val="43137"/>
                    </a:srgbClr>
                  </a:outerShdw>
                </a:effectLst>
                <a:latin typeface="Times New Roman" pitchFamily="18" charset="0"/>
              </a:rPr>
              <a:t>        [h]</a:t>
            </a:r>
            <a:r>
              <a:rPr lang="es-MX" sz="1800" dirty="0">
                <a:effectLst>
                  <a:outerShdw blurRad="38100" dist="38100" dir="2700000" algn="tl">
                    <a:srgbClr val="000000">
                      <a:alpha val="43137"/>
                    </a:srgbClr>
                  </a:outerShdw>
                </a:effectLst>
                <a:latin typeface="Times New Roman" pitchFamily="18" charset="0"/>
              </a:rPr>
              <a:t>:        </a:t>
            </a:r>
            <a:r>
              <a:rPr lang="es-MX" sz="1800" b="1" u="sng" dirty="0">
                <a:solidFill>
                  <a:srgbClr val="FF0066"/>
                </a:solidFill>
                <a:effectLst>
                  <a:outerShdw blurRad="38100" dist="38100" dir="2700000" algn="tl">
                    <a:srgbClr val="000000">
                      <a:alpha val="43137"/>
                    </a:srgbClr>
                  </a:outerShdw>
                </a:effectLst>
                <a:latin typeface="Times New Roman" pitchFamily="18" charset="0"/>
              </a:rPr>
              <a:t>29</a:t>
            </a:r>
            <a:r>
              <a:rPr lang="es-MX" sz="1800" b="1" dirty="0">
                <a:solidFill>
                  <a:srgbClr val="FF0066"/>
                </a:solidFill>
                <a:effectLst>
                  <a:outerShdw blurRad="38100" dist="38100" dir="2700000" algn="tl">
                    <a:srgbClr val="000000">
                      <a:alpha val="43137"/>
                    </a:srgbClr>
                  </a:outerShdw>
                </a:effectLst>
                <a:latin typeface="Times New Roman" pitchFamily="18" charset="0"/>
              </a:rPr>
              <a:t>%     </a:t>
            </a:r>
            <a:r>
              <a:rPr lang="es-MX" sz="1800" b="1" u="sng" dirty="0">
                <a:solidFill>
                  <a:srgbClr val="0000FF"/>
                </a:solidFill>
                <a:effectLst>
                  <a:outerShdw blurRad="38100" dist="38100" dir="2700000" algn="tl">
                    <a:srgbClr val="000000">
                      <a:alpha val="43137"/>
                    </a:srgbClr>
                  </a:outerShdw>
                </a:effectLst>
                <a:latin typeface="Times New Roman" pitchFamily="18" charset="0"/>
              </a:rPr>
              <a:t>20%</a:t>
            </a:r>
          </a:p>
          <a:p>
            <a:pPr eaLnBrk="1" hangingPunct="1">
              <a:lnSpc>
                <a:spcPct val="80000"/>
              </a:lnSpc>
              <a:buFontTx/>
              <a:buNone/>
            </a:pPr>
            <a:endParaRPr lang="es-MX" sz="1800" dirty="0">
              <a:effectLst>
                <a:outerShdw blurRad="38100" dist="38100" dir="2700000" algn="tl">
                  <a:srgbClr val="000000">
                    <a:alpha val="43137"/>
                  </a:srgbClr>
                </a:outerShdw>
              </a:effectLst>
              <a:latin typeface="Times New Roman" pitchFamily="18" charset="0"/>
            </a:endParaRPr>
          </a:p>
          <a:p>
            <a:pPr>
              <a:lnSpc>
                <a:spcPct val="80000"/>
              </a:lnSpc>
              <a:buNone/>
            </a:pPr>
            <a:r>
              <a:rPr lang="es-MX" sz="1800" b="1" dirty="0">
                <a:effectLst>
                  <a:outerShdw blurRad="38100" dist="38100" dir="2700000" algn="tl">
                    <a:srgbClr val="000000">
                      <a:alpha val="43137"/>
                    </a:srgbClr>
                  </a:outerShdw>
                </a:effectLst>
                <a:latin typeface="Times New Roman" pitchFamily="18" charset="0"/>
              </a:rPr>
              <a:t>[ø]</a:t>
            </a:r>
            <a:r>
              <a:rPr lang="es-MX" sz="1800" dirty="0">
                <a:effectLst>
                  <a:outerShdw blurRad="38100" dist="38100" dir="2700000" algn="tl">
                    <a:srgbClr val="000000">
                      <a:alpha val="43137"/>
                    </a:srgbClr>
                  </a:outerShdw>
                </a:effectLst>
                <a:latin typeface="Times New Roman" pitchFamily="18" charset="0"/>
              </a:rPr>
              <a:t>:		 </a:t>
            </a:r>
            <a:r>
              <a:rPr lang="es-MX" sz="1800" b="1" u="sng" dirty="0">
                <a:solidFill>
                  <a:srgbClr val="FF0000"/>
                </a:solidFill>
                <a:effectLst>
                  <a:outerShdw blurRad="38100" dist="38100" dir="2700000" algn="tl">
                    <a:srgbClr val="000000">
                      <a:alpha val="43137"/>
                    </a:srgbClr>
                  </a:outerShdw>
                </a:effectLst>
                <a:latin typeface="Times New Roman" pitchFamily="18" charset="0"/>
              </a:rPr>
              <a:t>12</a:t>
            </a:r>
            <a:r>
              <a:rPr lang="es-MX" sz="1800" dirty="0">
                <a:solidFill>
                  <a:srgbClr val="FF0000"/>
                </a:solidFill>
                <a:effectLst>
                  <a:outerShdw blurRad="38100" dist="38100" dir="2700000" algn="tl">
                    <a:srgbClr val="000000">
                      <a:alpha val="43137"/>
                    </a:srgbClr>
                  </a:outerShdw>
                </a:effectLst>
                <a:latin typeface="Times New Roman" pitchFamily="18" charset="0"/>
              </a:rPr>
              <a:t>%</a:t>
            </a:r>
            <a:r>
              <a:rPr lang="es-MX" sz="1800" dirty="0">
                <a:effectLst>
                  <a:outerShdw blurRad="38100" dist="38100" dir="2700000" algn="tl">
                    <a:srgbClr val="000000">
                      <a:alpha val="43137"/>
                    </a:srgbClr>
                  </a:outerShdw>
                </a:effectLst>
                <a:latin typeface="Times New Roman" pitchFamily="18" charset="0"/>
              </a:rPr>
              <a:t>   </a:t>
            </a:r>
            <a:r>
              <a:rPr lang="es-MX" sz="1200" dirty="0">
                <a:effectLst>
                  <a:outerShdw blurRad="38100" dist="38100" dir="2700000" algn="tl">
                    <a:srgbClr val="000000">
                      <a:alpha val="43137"/>
                    </a:srgbClr>
                  </a:outerShdw>
                </a:effectLst>
                <a:latin typeface="Times New Roman" pitchFamily="18" charset="0"/>
              </a:rPr>
              <a:t> </a:t>
            </a:r>
            <a:r>
              <a:rPr lang="es-MX" sz="1800" dirty="0">
                <a:effectLst>
                  <a:outerShdw blurRad="38100" dist="38100" dir="2700000" algn="tl">
                    <a:srgbClr val="000000">
                      <a:alpha val="43137"/>
                    </a:srgbClr>
                  </a:outerShdw>
                </a:effectLst>
                <a:latin typeface="Times New Roman" pitchFamily="18" charset="0"/>
              </a:rPr>
              <a:t>    </a:t>
            </a:r>
            <a:r>
              <a:rPr lang="es-MX" sz="1800" b="1" u="sng" dirty="0">
                <a:solidFill>
                  <a:srgbClr val="0000FF"/>
                </a:solidFill>
                <a:effectLst>
                  <a:outerShdw blurRad="38100" dist="38100" dir="2700000" algn="tl">
                    <a:srgbClr val="000000">
                      <a:alpha val="43137"/>
                    </a:srgbClr>
                  </a:outerShdw>
                </a:effectLst>
                <a:latin typeface="Times New Roman" pitchFamily="18" charset="0"/>
              </a:rPr>
              <a:t>46%</a:t>
            </a:r>
            <a:r>
              <a:rPr lang="es-MX" sz="1800" dirty="0">
                <a:effectLst>
                  <a:outerShdw blurRad="38100" dist="38100" dir="2700000" algn="tl">
                    <a:srgbClr val="000000">
                      <a:alpha val="43137"/>
                    </a:srgbClr>
                  </a:outerShdw>
                </a:effectLst>
                <a:latin typeface="Times New Roman" pitchFamily="18" charset="0"/>
              </a:rPr>
              <a:t>	        </a:t>
            </a:r>
            <a:r>
              <a:rPr lang="es-MX" sz="1800" b="1" dirty="0">
                <a:effectLst>
                  <a:outerShdw blurRad="38100" dist="38100" dir="2700000" algn="tl">
                    <a:srgbClr val="000000">
                      <a:alpha val="43137"/>
                    </a:srgbClr>
                  </a:outerShdw>
                </a:effectLst>
                <a:latin typeface="Times New Roman" pitchFamily="18" charset="0"/>
              </a:rPr>
              <a:t> [ø]</a:t>
            </a:r>
            <a:r>
              <a:rPr lang="es-MX" sz="1800" dirty="0">
                <a:effectLst>
                  <a:outerShdw blurRad="38100" dist="38100" dir="2700000" algn="tl">
                    <a:srgbClr val="000000">
                      <a:alpha val="43137"/>
                    </a:srgbClr>
                  </a:outerShdw>
                </a:effectLst>
                <a:latin typeface="Times New Roman" pitchFamily="18" charset="0"/>
              </a:rPr>
              <a:t>:        </a:t>
            </a:r>
            <a:r>
              <a:rPr lang="es-MX" sz="1800" b="1" u="sng" dirty="0">
                <a:solidFill>
                  <a:srgbClr val="FF0000"/>
                </a:solidFill>
                <a:effectLst>
                  <a:outerShdw blurRad="38100" dist="38100" dir="2700000" algn="tl">
                    <a:srgbClr val="000000">
                      <a:alpha val="43137"/>
                    </a:srgbClr>
                  </a:outerShdw>
                </a:effectLst>
                <a:latin typeface="Times New Roman" pitchFamily="18" charset="0"/>
              </a:rPr>
              <a:t>61</a:t>
            </a:r>
            <a:r>
              <a:rPr lang="es-MX" sz="1800" b="1" dirty="0">
                <a:solidFill>
                  <a:srgbClr val="FF0066"/>
                </a:solidFill>
                <a:effectLst>
                  <a:outerShdw blurRad="38100" dist="38100" dir="2700000" algn="tl">
                    <a:srgbClr val="000000">
                      <a:alpha val="43137"/>
                    </a:srgbClr>
                  </a:outerShdw>
                </a:effectLst>
                <a:latin typeface="Times New Roman" pitchFamily="18" charset="0"/>
              </a:rPr>
              <a:t>%</a:t>
            </a:r>
            <a:r>
              <a:rPr lang="es-MX" sz="1800" b="1" dirty="0">
                <a:effectLst>
                  <a:outerShdw blurRad="38100" dist="38100" dir="2700000" algn="tl">
                    <a:srgbClr val="000000">
                      <a:alpha val="43137"/>
                    </a:srgbClr>
                  </a:outerShdw>
                </a:effectLst>
                <a:latin typeface="Times New Roman" pitchFamily="18" charset="0"/>
              </a:rPr>
              <a:t> 	    </a:t>
            </a:r>
            <a:r>
              <a:rPr lang="es-MX" sz="1800" b="1" u="sng" dirty="0">
                <a:solidFill>
                  <a:srgbClr val="0000FF"/>
                </a:solidFill>
                <a:effectLst>
                  <a:outerShdw blurRad="38100" dist="38100" dir="2700000" algn="tl">
                    <a:srgbClr val="000000">
                      <a:alpha val="43137"/>
                    </a:srgbClr>
                  </a:outerShdw>
                </a:effectLst>
                <a:latin typeface="Times New Roman" pitchFamily="18" charset="0"/>
              </a:rPr>
              <a:t>69%</a:t>
            </a:r>
          </a:p>
          <a:p>
            <a:pPr algn="ctr" eaLnBrk="1" hangingPunct="1">
              <a:lnSpc>
                <a:spcPct val="80000"/>
              </a:lnSpc>
              <a:buFontTx/>
              <a:buNone/>
            </a:pPr>
            <a:endParaRPr lang="es-MX" sz="1600" dirty="0">
              <a:effectLst>
                <a:outerShdw blurRad="38100" dist="38100" dir="2700000" algn="tl">
                  <a:srgbClr val="000000">
                    <a:alpha val="43137"/>
                  </a:srgbClr>
                </a:outerShdw>
              </a:effectLst>
              <a:latin typeface="Times New Roman" pitchFamily="18" charset="0"/>
            </a:endParaRPr>
          </a:p>
          <a:p>
            <a:pPr algn="ctr" eaLnBrk="1" hangingPunct="1">
              <a:lnSpc>
                <a:spcPct val="80000"/>
              </a:lnSpc>
              <a:buFontTx/>
              <a:buNone/>
            </a:pPr>
            <a:endParaRPr lang="es-MX" sz="1600" dirty="0">
              <a:latin typeface="Times New Roman" pitchFamily="18" charset="0"/>
            </a:endParaRPr>
          </a:p>
          <a:p>
            <a:pPr algn="ctr" eaLnBrk="1" hangingPunct="1">
              <a:lnSpc>
                <a:spcPct val="80000"/>
              </a:lnSpc>
              <a:spcBef>
                <a:spcPts val="0"/>
              </a:spcBef>
              <a:buFontTx/>
              <a:buNone/>
            </a:pPr>
            <a:endParaRPr lang="es-MX" sz="1000" dirty="0">
              <a:solidFill>
                <a:srgbClr val="0000FF"/>
              </a:solidFill>
              <a:effectLst>
                <a:outerShdw blurRad="38100" dist="38100" dir="2700000" algn="tl">
                  <a:srgbClr val="000000">
                    <a:alpha val="43137"/>
                  </a:srgbClr>
                </a:outerShdw>
              </a:effectLst>
              <a:latin typeface="Times New Roman" pitchFamily="18" charset="0"/>
            </a:endParaRPr>
          </a:p>
          <a:p>
            <a:pPr algn="just">
              <a:lnSpc>
                <a:spcPct val="110000"/>
              </a:lnSpc>
              <a:spcBef>
                <a:spcPts val="0"/>
              </a:spcBef>
              <a:buNone/>
            </a:pPr>
            <a:r>
              <a:rPr lang="es-MX" sz="2000" b="1" dirty="0">
                <a:solidFill>
                  <a:srgbClr val="0000FF"/>
                </a:solidFill>
                <a:effectLst>
                  <a:outerShdw blurRad="38100" dist="38100" dir="2700000" algn="tl">
                    <a:srgbClr val="000000">
                      <a:alpha val="43137"/>
                    </a:srgbClr>
                  </a:outerShdw>
                </a:effectLst>
                <a:latin typeface="Times New Roman" pitchFamily="18" charset="0"/>
              </a:rPr>
              <a:t>Variantes de </a:t>
            </a:r>
            <a:r>
              <a:rPr lang="es-MX" sz="2000" b="1" dirty="0">
                <a:solidFill>
                  <a:srgbClr val="800000"/>
                </a:solidFill>
                <a:effectLst>
                  <a:outerShdw blurRad="38100" dist="38100" dir="2700000" algn="tl">
                    <a:srgbClr val="000000">
                      <a:alpha val="43137"/>
                    </a:srgbClr>
                  </a:outerShdw>
                </a:effectLst>
                <a:latin typeface="Times New Roman" pitchFamily="18" charset="0"/>
              </a:rPr>
              <a:t>/s/</a:t>
            </a:r>
            <a:r>
              <a:rPr lang="es-MX" sz="2000" b="1" dirty="0">
                <a:solidFill>
                  <a:schemeClr val="hlink"/>
                </a:solidFill>
                <a:effectLst>
                  <a:outerShdw blurRad="38100" dist="38100" dir="2700000" algn="tl">
                    <a:srgbClr val="000000">
                      <a:alpha val="43137"/>
                    </a:srgbClr>
                  </a:outerShdw>
                </a:effectLst>
                <a:latin typeface="Times New Roman" pitchFamily="18" charset="0"/>
              </a:rPr>
              <a:t> </a:t>
            </a:r>
            <a:r>
              <a:rPr lang="es-MX" sz="2000" dirty="0">
                <a:solidFill>
                  <a:srgbClr val="0000FF"/>
                </a:solidFill>
                <a:effectLst>
                  <a:outerShdw blurRad="38100" dist="38100" dir="2700000" algn="tl">
                    <a:srgbClr val="000000">
                      <a:alpha val="43137"/>
                    </a:srgbClr>
                  </a:outerShdw>
                </a:effectLst>
                <a:latin typeface="Times New Roman" pitchFamily="18" charset="0"/>
              </a:rPr>
              <a:t>final de sílaba </a:t>
            </a:r>
            <a:r>
              <a:rPr lang="es-MX" sz="1600" dirty="0">
                <a:solidFill>
                  <a:srgbClr val="0000FF"/>
                </a:solidFill>
                <a:effectLst>
                  <a:outerShdw blurRad="38100" dist="38100" dir="2700000" algn="tl">
                    <a:srgbClr val="000000">
                      <a:alpha val="43137"/>
                    </a:srgbClr>
                  </a:outerShdw>
                </a:effectLst>
                <a:latin typeface="Times New Roman" pitchFamily="18" charset="0"/>
              </a:rPr>
              <a:t>(interna y final de palabra, como en ‘</a:t>
            </a:r>
            <a:r>
              <a:rPr lang="es-MX" sz="1600" dirty="0">
                <a:solidFill>
                  <a:srgbClr val="800000"/>
                </a:solidFill>
                <a:effectLst>
                  <a:outerShdw blurRad="38100" dist="38100" dir="2700000" algn="tl">
                    <a:srgbClr val="000000">
                      <a:alpha val="43137"/>
                    </a:srgbClr>
                  </a:outerShdw>
                </a:effectLst>
                <a:latin typeface="Times New Roman" pitchFamily="18" charset="0"/>
              </a:rPr>
              <a:t>e</a:t>
            </a:r>
            <a:r>
              <a:rPr lang="es-MX" sz="1600" b="1" u="sng" dirty="0">
                <a:solidFill>
                  <a:srgbClr val="800000"/>
                </a:solidFill>
                <a:effectLst>
                  <a:outerShdw blurRad="38100" dist="38100" dir="2700000" algn="tl">
                    <a:srgbClr val="000000">
                      <a:alpha val="43137"/>
                    </a:srgbClr>
                  </a:outerShdw>
                </a:effectLst>
                <a:latin typeface="Times New Roman" pitchFamily="18" charset="0"/>
              </a:rPr>
              <a:t>s</a:t>
            </a:r>
            <a:r>
              <a:rPr lang="es-MX" sz="1600" dirty="0">
                <a:solidFill>
                  <a:srgbClr val="800000"/>
                </a:solidFill>
                <a:effectLst>
                  <a:outerShdw blurRad="38100" dist="38100" dir="2700000" algn="tl">
                    <a:srgbClr val="000000">
                      <a:alpha val="43137"/>
                    </a:srgbClr>
                  </a:outerShdw>
                </a:effectLst>
                <a:latin typeface="Times New Roman" pitchFamily="18" charset="0"/>
              </a:rPr>
              <a:t>to</a:t>
            </a:r>
            <a:r>
              <a:rPr lang="es-MX" sz="1600" dirty="0">
                <a:solidFill>
                  <a:srgbClr val="0000FF"/>
                </a:solidFill>
                <a:effectLst>
                  <a:outerShdw blurRad="38100" dist="38100" dir="2700000" algn="tl">
                    <a:srgbClr val="000000">
                      <a:alpha val="43137"/>
                    </a:srgbClr>
                  </a:outerShdw>
                </a:effectLst>
                <a:latin typeface="Times New Roman" pitchFamily="18" charset="0"/>
              </a:rPr>
              <a:t>’ y ‘</a:t>
            </a:r>
            <a:r>
              <a:rPr lang="es-MX" sz="1600" dirty="0">
                <a:solidFill>
                  <a:srgbClr val="800000"/>
                </a:solidFill>
                <a:effectLst>
                  <a:outerShdw blurRad="38100" dist="38100" dir="2700000" algn="tl">
                    <a:srgbClr val="000000">
                      <a:alpha val="43137"/>
                    </a:srgbClr>
                  </a:outerShdw>
                </a:effectLst>
                <a:latin typeface="Times New Roman" pitchFamily="18" charset="0"/>
              </a:rPr>
              <a:t>do</a:t>
            </a:r>
            <a:r>
              <a:rPr lang="es-MX" sz="1600" b="1" u="sng" dirty="0">
                <a:solidFill>
                  <a:srgbClr val="800000"/>
                </a:solidFill>
                <a:effectLst>
                  <a:outerShdw blurRad="38100" dist="38100" dir="2700000" algn="tl">
                    <a:srgbClr val="000000">
                      <a:alpha val="43137"/>
                    </a:srgbClr>
                  </a:outerShdw>
                </a:effectLst>
                <a:latin typeface="Times New Roman" pitchFamily="18" charset="0"/>
              </a:rPr>
              <a:t>s</a:t>
            </a:r>
            <a:r>
              <a:rPr lang="es-MX" sz="1600" dirty="0">
                <a:solidFill>
                  <a:srgbClr val="0000FF"/>
                </a:solidFill>
                <a:effectLst>
                  <a:outerShdw blurRad="38100" dist="38100" dir="2700000" algn="tl">
                    <a:srgbClr val="000000">
                      <a:alpha val="43137"/>
                    </a:srgbClr>
                  </a:outerShdw>
                </a:effectLst>
                <a:latin typeface="Times New Roman" pitchFamily="18" charset="0"/>
              </a:rPr>
              <a:t>’)</a:t>
            </a:r>
            <a:r>
              <a:rPr lang="es-MX" sz="2000" dirty="0">
                <a:solidFill>
                  <a:srgbClr val="0000FF"/>
                </a:solidFill>
                <a:effectLst>
                  <a:outerShdw blurRad="38100" dist="38100" dir="2700000" algn="tl">
                    <a:srgbClr val="000000">
                      <a:alpha val="43137"/>
                    </a:srgbClr>
                  </a:outerShdw>
                </a:effectLst>
                <a:latin typeface="Times New Roman" pitchFamily="18" charset="0"/>
              </a:rPr>
              <a:t> en San Juan-PR y en Santiago-RD</a:t>
            </a:r>
            <a:endParaRPr lang="es-DO" sz="2000" dirty="0">
              <a:solidFill>
                <a:srgbClr val="0000FF"/>
              </a:solidFill>
              <a:effectLst>
                <a:outerShdw blurRad="38100" dist="38100" dir="2700000" algn="tl">
                  <a:srgbClr val="000000">
                    <a:alpha val="43137"/>
                  </a:srgbClr>
                </a:outerShdw>
              </a:effectLst>
              <a:latin typeface="Times New Roman" pitchFamily="18" charset="0"/>
            </a:endParaRPr>
          </a:p>
        </p:txBody>
      </p:sp>
      <p:sp>
        <p:nvSpPr>
          <p:cNvPr id="2" name="Date Placeholder 1"/>
          <p:cNvSpPr>
            <a:spLocks noGrp="1"/>
          </p:cNvSpPr>
          <p:nvPr>
            <p:ph type="dt" sz="half" idx="10"/>
          </p:nvPr>
        </p:nvSpPr>
        <p:spPr>
          <a:xfrm>
            <a:off x="6220746" y="6407944"/>
            <a:ext cx="2426526" cy="365760"/>
          </a:xfrm>
        </p:spPr>
        <p:txBody>
          <a:bodyPr/>
          <a:lstStyle/>
          <a:p>
            <a:pPr>
              <a:defRPr/>
            </a:pPr>
            <a:fld id="{A4450CD5-C643-4B19-9925-D948D64F3211}" type="datetime2">
              <a:rPr lang="es-ES_tradnl" smtClean="0">
                <a:latin typeface="Times New Roman" pitchFamily="18" charset="0"/>
              </a:rPr>
              <a:t>sábado, 21 de noviembre de 2020</a:t>
            </a:fld>
            <a:endParaRPr lang="en-US" dirty="0">
              <a:latin typeface="Times New Roman" pitchFamily="18" charset="0"/>
            </a:endParaRPr>
          </a:p>
        </p:txBody>
      </p:sp>
      <p:sp>
        <p:nvSpPr>
          <p:cNvPr id="3" name="Slide Number Placeholder 2"/>
          <p:cNvSpPr>
            <a:spLocks noGrp="1"/>
          </p:cNvSpPr>
          <p:nvPr>
            <p:ph type="sldNum" sz="quarter" idx="12"/>
          </p:nvPr>
        </p:nvSpPr>
        <p:spPr>
          <a:xfrm>
            <a:off x="6220746" y="6245225"/>
            <a:ext cx="2542254" cy="476250"/>
          </a:xfrm>
        </p:spPr>
        <p:txBody>
          <a:bodyPr/>
          <a:lstStyle/>
          <a:p>
            <a:pPr>
              <a:defRPr/>
            </a:pPr>
            <a:fld id="{DDC48A2E-FC7F-4969-8F56-083898D7BC8D}" type="slidenum">
              <a:rPr lang="en-US" b="1" smtClean="0">
                <a:latin typeface="Times New Roman" pitchFamily="18" charset="0"/>
              </a:rPr>
              <a:pPr>
                <a:defRPr/>
              </a:pPr>
              <a:t>37</a:t>
            </a:fld>
            <a:endParaRPr lang="en-US" b="1" dirty="0">
              <a:latin typeface="Times New Roman" pitchFamily="18" charset="0"/>
            </a:endParaRPr>
          </a:p>
        </p:txBody>
      </p:sp>
      <p:sp>
        <p:nvSpPr>
          <p:cNvPr id="4" name="Oval 3"/>
          <p:cNvSpPr/>
          <p:nvPr/>
        </p:nvSpPr>
        <p:spPr>
          <a:xfrm>
            <a:off x="2315382" y="3288224"/>
            <a:ext cx="627306" cy="360040"/>
          </a:xfrm>
          <a:prstGeom prst="ellipse">
            <a:avLst/>
          </a:prstGeom>
          <a:noFill/>
          <a:ln w="28575">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414227" y="3305949"/>
            <a:ext cx="576064" cy="359138"/>
          </a:xfrm>
          <a:prstGeom prst="ellipse">
            <a:avLst/>
          </a:prstGeom>
          <a:noFill/>
          <a:ln w="28575">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339774" y="3792108"/>
            <a:ext cx="504056" cy="353482"/>
          </a:xfrm>
          <a:prstGeom prst="ellipse">
            <a:avLst/>
          </a:prstGeom>
          <a:noFill/>
          <a:ln w="28575">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432218" y="3792108"/>
            <a:ext cx="574459" cy="350864"/>
          </a:xfrm>
          <a:prstGeom prst="ellipse">
            <a:avLst/>
          </a:prstGeom>
          <a:noFill/>
          <a:ln w="28575">
            <a:solidFill>
              <a:srgbClr val="0000C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p:cNvCxnSpPr>
            <a:cxnSpLocks/>
          </p:cNvCxnSpPr>
          <p:nvPr/>
        </p:nvCxnSpPr>
        <p:spPr>
          <a:xfrm>
            <a:off x="2777349" y="3288224"/>
            <a:ext cx="2924910" cy="0"/>
          </a:xfrm>
          <a:prstGeom prst="straightConnector1">
            <a:avLst/>
          </a:prstGeom>
          <a:ln w="28575">
            <a:solidFill>
              <a:srgbClr val="0000CC"/>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p:cNvCxnSpPr>
          <p:nvPr/>
        </p:nvCxnSpPr>
        <p:spPr>
          <a:xfrm>
            <a:off x="2777349" y="4145139"/>
            <a:ext cx="2924910" cy="15169"/>
          </a:xfrm>
          <a:prstGeom prst="straightConnector1">
            <a:avLst/>
          </a:prstGeom>
          <a:ln w="28575">
            <a:solidFill>
              <a:srgbClr val="0000CC"/>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1"/>
          <p:cNvSpPr>
            <a:spLocks noChangeArrowheads="1"/>
          </p:cNvSpPr>
          <p:nvPr/>
        </p:nvSpPr>
        <p:spPr bwMode="auto">
          <a:xfrm>
            <a:off x="304800" y="5556213"/>
            <a:ext cx="8534400" cy="707886"/>
          </a:xfrm>
          <a:prstGeom prst="rect">
            <a:avLst/>
          </a:prstGeom>
          <a:noFill/>
          <a:ln w="19050">
            <a:solidFill>
              <a:srgbClr val="0000CC"/>
            </a:solidFill>
            <a:prstDash val="lgDashDot"/>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ES" sz="2000" i="0" u="none" strike="noStrike" cap="none" normalizeH="0" baseline="0" dirty="0">
                <a:ln>
                  <a:noFill/>
                </a:ln>
                <a:solidFill>
                  <a:srgbClr val="030EF3"/>
                </a:solidFill>
                <a:effectLst>
                  <a:outerShdw blurRad="38100" dist="38100" dir="2700000" algn="tl">
                    <a:srgbClr val="000000">
                      <a:alpha val="43137"/>
                    </a:srgbClr>
                  </a:outerShdw>
                </a:effectLst>
                <a:ea typeface="Arial Unicode MS" pitchFamily="34" charset="-128"/>
                <a:cs typeface="Times New Roman" pitchFamily="18" charset="0"/>
              </a:rPr>
              <a:t>Los datos del</a:t>
            </a:r>
            <a:r>
              <a:rPr kumimoji="0" lang="es-ES" sz="2000" i="0" u="none" strike="noStrike" cap="none" normalizeH="0" dirty="0">
                <a:ln>
                  <a:noFill/>
                </a:ln>
                <a:solidFill>
                  <a:srgbClr val="030EF3"/>
                </a:solidFill>
                <a:effectLst>
                  <a:outerShdw blurRad="38100" dist="38100" dir="2700000" algn="tl">
                    <a:srgbClr val="000000">
                      <a:alpha val="43137"/>
                    </a:srgbClr>
                  </a:outerShdw>
                </a:effectLst>
                <a:ea typeface="Arial Unicode MS" pitchFamily="34" charset="-128"/>
                <a:cs typeface="Times New Roman" pitchFamily="18" charset="0"/>
              </a:rPr>
              <a:t> cuadro</a:t>
            </a:r>
            <a:r>
              <a:rPr kumimoji="0" lang="es-ES" sz="2000" i="0" u="none" strike="noStrike" cap="none" normalizeH="0" baseline="0" dirty="0">
                <a:ln>
                  <a:noFill/>
                </a:ln>
                <a:solidFill>
                  <a:srgbClr val="030EF3"/>
                </a:solidFill>
                <a:effectLst>
                  <a:outerShdw blurRad="38100" dist="38100" dir="2700000" algn="tl">
                    <a:srgbClr val="000000">
                      <a:alpha val="43137"/>
                    </a:srgbClr>
                  </a:outerShdw>
                </a:effectLst>
                <a:ea typeface="Arial Unicode MS" pitchFamily="34" charset="-128"/>
                <a:cs typeface="Times New Roman" pitchFamily="18" charset="0"/>
              </a:rPr>
              <a:t> permiten concluir que el proceso de reducción de /s/ está mucho más avanzado en la R. Dominicana que en Puerto Rico.</a:t>
            </a:r>
            <a:endParaRPr kumimoji="0" lang="es-ES" sz="2000" i="0" u="none" strike="noStrike" cap="none" normalizeH="0" baseline="0" dirty="0">
              <a:ln>
                <a:noFill/>
              </a:ln>
              <a:solidFill>
                <a:srgbClr val="030EF3"/>
              </a:solidFill>
              <a:effectLst>
                <a:outerShdw blurRad="38100" dist="38100" dir="2700000" algn="tl">
                  <a:srgbClr val="000000">
                    <a:alpha val="43137"/>
                  </a:srgbClr>
                </a:outerShdw>
              </a:effectLst>
              <a:cs typeface="Times New Roman" pitchFamily="18" charset="0"/>
            </a:endParaRPr>
          </a:p>
        </p:txBody>
      </p:sp>
      <p:cxnSp>
        <p:nvCxnSpPr>
          <p:cNvPr id="7" name="Straight Connector 6"/>
          <p:cNvCxnSpPr>
            <a:cxnSpLocks/>
          </p:cNvCxnSpPr>
          <p:nvPr/>
        </p:nvCxnSpPr>
        <p:spPr>
          <a:xfrm>
            <a:off x="4343400" y="1404691"/>
            <a:ext cx="0" cy="3055101"/>
          </a:xfrm>
          <a:prstGeom prst="line">
            <a:avLst/>
          </a:prstGeom>
          <a:ln w="38100">
            <a:solidFill>
              <a:srgbClr val="0000CC"/>
            </a:solidFill>
            <a:prstDash val="sysDash"/>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505AE1F9-099D-44EF-8914-B42719BE8492}"/>
              </a:ext>
            </a:extLst>
          </p:cNvPr>
          <p:cNvSpPr/>
          <p:nvPr/>
        </p:nvSpPr>
        <p:spPr>
          <a:xfrm>
            <a:off x="4591121" y="1869549"/>
            <a:ext cx="2831113" cy="307777"/>
          </a:xfrm>
          <a:prstGeom prst="rect">
            <a:avLst/>
          </a:prstGeom>
        </p:spPr>
        <p:txBody>
          <a:bodyPr wrap="square">
            <a:spAutoFit/>
          </a:bodyPr>
          <a:lstStyle/>
          <a:p>
            <a:pPr algn="ctr"/>
            <a:r>
              <a:rPr lang="es-MX" sz="1400" b="1" dirty="0">
                <a:solidFill>
                  <a:srgbClr val="0000CC"/>
                </a:solidFill>
                <a:highlight>
                  <a:srgbClr val="C0C0C0"/>
                </a:highlight>
              </a:rPr>
              <a:t>(</a:t>
            </a:r>
            <a:r>
              <a:rPr lang="es-ES" sz="1400" dirty="0">
                <a:solidFill>
                  <a:srgbClr val="0000CC"/>
                </a:solidFill>
                <a:effectLst>
                  <a:outerShdw blurRad="38100" dist="38100" dir="2700000" algn="tl">
                    <a:srgbClr val="000000">
                      <a:alpha val="43137"/>
                    </a:srgbClr>
                  </a:outerShdw>
                </a:effectLst>
                <a:highlight>
                  <a:srgbClr val="C0C0C0"/>
                </a:highlight>
                <a:ea typeface="Calibri" panose="020F0502020204030204" pitchFamily="34" charset="0"/>
              </a:rPr>
              <a:t>Alba, O. 1990)</a:t>
            </a:r>
            <a:endParaRPr lang="es-ES" sz="1400" dirty="0">
              <a:solidFill>
                <a:srgbClr val="0000CC"/>
              </a:solidFill>
              <a:highlight>
                <a:srgbClr val="C0C0C0"/>
              </a:highlight>
            </a:endParaRPr>
          </a:p>
        </p:txBody>
      </p:sp>
      <p:sp>
        <p:nvSpPr>
          <p:cNvPr id="8" name="Rectangle 7">
            <a:extLst>
              <a:ext uri="{FF2B5EF4-FFF2-40B4-BE49-F238E27FC236}">
                <a16:creationId xmlns:a16="http://schemas.microsoft.com/office/drawing/2014/main" id="{90E20544-CBB4-4AE5-B9CF-E6FA6E44FE0C}"/>
              </a:ext>
            </a:extLst>
          </p:cNvPr>
          <p:cNvSpPr/>
          <p:nvPr/>
        </p:nvSpPr>
        <p:spPr>
          <a:xfrm>
            <a:off x="1734894" y="1869550"/>
            <a:ext cx="2725042" cy="307777"/>
          </a:xfrm>
          <a:prstGeom prst="rect">
            <a:avLst/>
          </a:prstGeom>
        </p:spPr>
        <p:txBody>
          <a:bodyPr wrap="square">
            <a:spAutoFit/>
          </a:bodyPr>
          <a:lstStyle/>
          <a:p>
            <a:pPr algn="ctr"/>
            <a:r>
              <a:rPr lang="es-ES" sz="1400" dirty="0">
                <a:solidFill>
                  <a:srgbClr val="0000CC"/>
                </a:solidFill>
                <a:effectLst>
                  <a:outerShdw blurRad="38100" dist="38100" dir="2700000" algn="tl">
                    <a:srgbClr val="000000">
                      <a:alpha val="43137"/>
                    </a:srgbClr>
                  </a:outerShdw>
                </a:effectLst>
                <a:highlight>
                  <a:srgbClr val="C0C0C0"/>
                </a:highlight>
                <a:ea typeface="Calibri" panose="020F0502020204030204" pitchFamily="34" charset="0"/>
              </a:rPr>
              <a:t>(López Morales, H. 1983)</a:t>
            </a:r>
            <a:endParaRPr lang="es-ES" sz="1400" dirty="0">
              <a:solidFill>
                <a:srgbClr val="0000CC"/>
              </a:solidFill>
              <a:highlight>
                <a:srgbClr val="C0C0C0"/>
              </a:highlight>
            </a:endParaRPr>
          </a:p>
        </p:txBody>
      </p:sp>
      <p:cxnSp>
        <p:nvCxnSpPr>
          <p:cNvPr id="18" name="Straight Connector 17">
            <a:extLst>
              <a:ext uri="{FF2B5EF4-FFF2-40B4-BE49-F238E27FC236}">
                <a16:creationId xmlns:a16="http://schemas.microsoft.com/office/drawing/2014/main" id="{91E93424-4154-4AD4-BCC1-6AD839CB74C9}"/>
              </a:ext>
            </a:extLst>
          </p:cNvPr>
          <p:cNvCxnSpPr>
            <a:cxnSpLocks/>
          </p:cNvCxnSpPr>
          <p:nvPr/>
        </p:nvCxnSpPr>
        <p:spPr>
          <a:xfrm>
            <a:off x="1368501" y="4459792"/>
            <a:ext cx="6341985" cy="0"/>
          </a:xfrm>
          <a:prstGeom prst="line">
            <a:avLst/>
          </a:prstGeom>
          <a:ln w="19050">
            <a:solidFill>
              <a:srgbClr val="0000CC"/>
            </a:solidFill>
          </a:ln>
        </p:spPr>
        <p:style>
          <a:lnRef idx="1">
            <a:schemeClr val="dk1"/>
          </a:lnRef>
          <a:fillRef idx="0">
            <a:schemeClr val="dk1"/>
          </a:fillRef>
          <a:effectRef idx="0">
            <a:schemeClr val="dk1"/>
          </a:effectRef>
          <a:fontRef idx="minor">
            <a:schemeClr val="tx1"/>
          </a:fontRef>
        </p:style>
      </p:cxnSp>
      <p:sp>
        <p:nvSpPr>
          <p:cNvPr id="17" name="Oval 16">
            <a:extLst>
              <a:ext uri="{FF2B5EF4-FFF2-40B4-BE49-F238E27FC236}">
                <a16:creationId xmlns:a16="http://schemas.microsoft.com/office/drawing/2014/main" id="{0519CBD4-3DB8-4D95-8C98-C92CD34E3A9A}"/>
              </a:ext>
            </a:extLst>
          </p:cNvPr>
          <p:cNvSpPr/>
          <p:nvPr/>
        </p:nvSpPr>
        <p:spPr>
          <a:xfrm>
            <a:off x="3220637" y="3769990"/>
            <a:ext cx="627306" cy="360040"/>
          </a:xfrm>
          <a:prstGeom prst="ellipse">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9D47C24-8870-4D64-A868-C220E7B3F07F}"/>
              </a:ext>
            </a:extLst>
          </p:cNvPr>
          <p:cNvSpPr/>
          <p:nvPr/>
        </p:nvSpPr>
        <p:spPr>
          <a:xfrm>
            <a:off x="6163425" y="3782932"/>
            <a:ext cx="627306" cy="360040"/>
          </a:xfrm>
          <a:prstGeom prst="ellipse">
            <a:avLst/>
          </a:prstGeom>
          <a:noFill/>
          <a:ln w="381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D8AD731C-6D70-40CB-8618-E335D025D486}"/>
              </a:ext>
            </a:extLst>
          </p:cNvPr>
          <p:cNvCxnSpPr>
            <a:cxnSpLocks/>
          </p:cNvCxnSpPr>
          <p:nvPr/>
        </p:nvCxnSpPr>
        <p:spPr>
          <a:xfrm>
            <a:off x="3502179" y="3717325"/>
            <a:ext cx="2924910" cy="15169"/>
          </a:xfrm>
          <a:prstGeom prst="straightConnector1">
            <a:avLst/>
          </a:prstGeom>
          <a:ln w="38100">
            <a:solidFill>
              <a:srgbClr val="990033"/>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293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iterate type="wd">
                                    <p:tmPct val="10000"/>
                                  </p:iterate>
                                  <p:childTnLst>
                                    <p:set>
                                      <p:cBhvr>
                                        <p:cTn id="6" dur="1" fill="hold">
                                          <p:stCondLst>
                                            <p:cond delay="0"/>
                                          </p:stCondLst>
                                        </p:cTn>
                                        <p:tgtEl>
                                          <p:spTgt spid="28676"/>
                                        </p:tgtEl>
                                        <p:attrNameLst>
                                          <p:attrName>style.visibility</p:attrName>
                                        </p:attrNameLst>
                                      </p:cBhvr>
                                      <p:to>
                                        <p:strVal val="visible"/>
                                      </p:to>
                                    </p:set>
                                    <p:animEffect transition="in" filter="wheel(3)">
                                      <p:cBhvr>
                                        <p:cTn id="7" dur="500"/>
                                        <p:tgtEl>
                                          <p:spTgt spid="28676"/>
                                        </p:tgtEl>
                                      </p:cBhvr>
                                    </p:animEffect>
                                  </p:childTnLst>
                                </p:cTn>
                              </p:par>
                            </p:childTnLst>
                          </p:cTn>
                        </p:par>
                        <p:par>
                          <p:cTn id="8" fill="hold">
                            <p:stCondLst>
                              <p:cond delay="950"/>
                            </p:stCondLst>
                            <p:childTnLst>
                              <p:par>
                                <p:cTn id="9" presetID="16" presetClass="entr" presetSubtype="21" fill="hold" grpId="0" nodeType="afterEffect">
                                  <p:stCondLst>
                                    <p:cond delay="0"/>
                                  </p:stCondLst>
                                  <p:childTnLst>
                                    <p:set>
                                      <p:cBhvr>
                                        <p:cTn id="10" dur="1" fill="hold">
                                          <p:stCondLst>
                                            <p:cond delay="0"/>
                                          </p:stCondLst>
                                        </p:cTn>
                                        <p:tgtEl>
                                          <p:spTgt spid="28674">
                                            <p:bg/>
                                          </p:spTgt>
                                        </p:tgtEl>
                                        <p:attrNameLst>
                                          <p:attrName>style.visibility</p:attrName>
                                        </p:attrNameLst>
                                      </p:cBhvr>
                                      <p:to>
                                        <p:strVal val="visible"/>
                                      </p:to>
                                    </p:set>
                                    <p:animEffect transition="in" filter="barn(inVertical)">
                                      <p:cBhvr>
                                        <p:cTn id="11" dur="500"/>
                                        <p:tgtEl>
                                          <p:spTgt spid="28674">
                                            <p:bg/>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674">
                                            <p:txEl>
                                              <p:pRg st="13" end="13"/>
                                            </p:txEl>
                                          </p:spTgt>
                                        </p:tgtEl>
                                        <p:attrNameLst>
                                          <p:attrName>style.visibility</p:attrName>
                                        </p:attrNameLst>
                                      </p:cBhvr>
                                      <p:to>
                                        <p:strVal val="visible"/>
                                      </p:to>
                                    </p:set>
                                    <p:animEffect transition="in" filter="barn(inVertical)">
                                      <p:cBhvr>
                                        <p:cTn id="20" dur="500"/>
                                        <p:tgtEl>
                                          <p:spTgt spid="28674">
                                            <p:txEl>
                                              <p:pRg st="13" end="1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8674">
                                            <p:txEl>
                                              <p:pRg st="1" end="1"/>
                                            </p:txEl>
                                          </p:spTgt>
                                        </p:tgtEl>
                                        <p:attrNameLst>
                                          <p:attrName>style.visibility</p:attrName>
                                        </p:attrNameLst>
                                      </p:cBhvr>
                                      <p:to>
                                        <p:strVal val="visible"/>
                                      </p:to>
                                    </p:set>
                                    <p:animEffect transition="in" filter="barn(inVertical)">
                                      <p:cBhvr>
                                        <p:cTn id="23" dur="500"/>
                                        <p:tgtEl>
                                          <p:spTgt spid="28674">
                                            <p:txEl>
                                              <p:pRg st="1" end="1"/>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barn(inVertical)">
                                      <p:cBhvr>
                                        <p:cTn id="29" dur="500"/>
                                        <p:tgtEl>
                                          <p:spTgt spid="5"/>
                                        </p:tgtEl>
                                      </p:cBhvr>
                                    </p:animEffect>
                                  </p:childTnLst>
                                </p:cTn>
                              </p:par>
                            </p:childTnLst>
                          </p:cTn>
                        </p:par>
                        <p:par>
                          <p:cTn id="30" fill="hold">
                            <p:stCondLst>
                              <p:cond delay="1450"/>
                            </p:stCondLst>
                            <p:childTnLst>
                              <p:par>
                                <p:cTn id="31" presetID="16" presetClass="entr" presetSubtype="21" fill="hold" grpId="0" nodeType="afterEffect">
                                  <p:stCondLst>
                                    <p:cond delay="0"/>
                                  </p:stCondLst>
                                  <p:childTnLst>
                                    <p:set>
                                      <p:cBhvr>
                                        <p:cTn id="32" dur="1" fill="hold">
                                          <p:stCondLst>
                                            <p:cond delay="0"/>
                                          </p:stCondLst>
                                        </p:cTn>
                                        <p:tgtEl>
                                          <p:spTgt spid="28674">
                                            <p:txEl>
                                              <p:pRg st="4" end="4"/>
                                            </p:txEl>
                                          </p:spTgt>
                                        </p:tgtEl>
                                        <p:attrNameLst>
                                          <p:attrName>style.visibility</p:attrName>
                                        </p:attrNameLst>
                                      </p:cBhvr>
                                      <p:to>
                                        <p:strVal val="visible"/>
                                      </p:to>
                                    </p:set>
                                    <p:animEffect transition="in" filter="barn(inVertical)">
                                      <p:cBhvr>
                                        <p:cTn id="33" dur="500"/>
                                        <p:tgtEl>
                                          <p:spTgt spid="28674">
                                            <p:txEl>
                                              <p:pRg st="4" end="4"/>
                                            </p:txEl>
                                          </p:spTgt>
                                        </p:tgtEl>
                                      </p:cBhvr>
                                    </p:animEffect>
                                  </p:childTnLst>
                                </p:cTn>
                              </p:par>
                            </p:childTnLst>
                          </p:cTn>
                        </p:par>
                        <p:par>
                          <p:cTn id="34" fill="hold">
                            <p:stCondLst>
                              <p:cond delay="1950"/>
                            </p:stCondLst>
                            <p:childTnLst>
                              <p:par>
                                <p:cTn id="35" presetID="16" presetClass="entr" presetSubtype="21" fill="hold" grpId="0" nodeType="afterEffect">
                                  <p:stCondLst>
                                    <p:cond delay="0"/>
                                  </p:stCondLst>
                                  <p:childTnLst>
                                    <p:set>
                                      <p:cBhvr>
                                        <p:cTn id="36" dur="1" fill="hold">
                                          <p:stCondLst>
                                            <p:cond delay="0"/>
                                          </p:stCondLst>
                                        </p:cTn>
                                        <p:tgtEl>
                                          <p:spTgt spid="28674">
                                            <p:txEl>
                                              <p:pRg st="5" end="5"/>
                                            </p:txEl>
                                          </p:spTgt>
                                        </p:tgtEl>
                                        <p:attrNameLst>
                                          <p:attrName>style.visibility</p:attrName>
                                        </p:attrNameLst>
                                      </p:cBhvr>
                                      <p:to>
                                        <p:strVal val="visible"/>
                                      </p:to>
                                    </p:set>
                                    <p:animEffect transition="in" filter="barn(inVertical)">
                                      <p:cBhvr>
                                        <p:cTn id="37" dur="500"/>
                                        <p:tgtEl>
                                          <p:spTgt spid="28674">
                                            <p:txEl>
                                              <p:pRg st="5" end="5"/>
                                            </p:txEl>
                                          </p:spTgt>
                                        </p:tgtEl>
                                      </p:cBhvr>
                                    </p:animEffect>
                                  </p:childTnLst>
                                </p:cTn>
                              </p:par>
                            </p:childTnLst>
                          </p:cTn>
                        </p:par>
                        <p:par>
                          <p:cTn id="38" fill="hold">
                            <p:stCondLst>
                              <p:cond delay="2450"/>
                            </p:stCondLst>
                            <p:childTnLst>
                              <p:par>
                                <p:cTn id="39" presetID="16" presetClass="entr" presetSubtype="21" fill="hold" grpId="0" nodeType="afterEffect">
                                  <p:stCondLst>
                                    <p:cond delay="0"/>
                                  </p:stCondLst>
                                  <p:childTnLst>
                                    <p:set>
                                      <p:cBhvr>
                                        <p:cTn id="40" dur="1" fill="hold">
                                          <p:stCondLst>
                                            <p:cond delay="0"/>
                                          </p:stCondLst>
                                        </p:cTn>
                                        <p:tgtEl>
                                          <p:spTgt spid="28674">
                                            <p:txEl>
                                              <p:pRg st="7" end="7"/>
                                            </p:txEl>
                                          </p:spTgt>
                                        </p:tgtEl>
                                        <p:attrNameLst>
                                          <p:attrName>style.visibility</p:attrName>
                                        </p:attrNameLst>
                                      </p:cBhvr>
                                      <p:to>
                                        <p:strVal val="visible"/>
                                      </p:to>
                                    </p:set>
                                    <p:animEffect transition="in" filter="barn(inVertical)">
                                      <p:cBhvr>
                                        <p:cTn id="41" dur="500"/>
                                        <p:tgtEl>
                                          <p:spTgt spid="28674">
                                            <p:txEl>
                                              <p:pRg st="7" end="7"/>
                                            </p:txEl>
                                          </p:spTgt>
                                        </p:tgtEl>
                                      </p:cBhvr>
                                    </p:animEffect>
                                  </p:childTnLst>
                                </p:cTn>
                              </p:par>
                            </p:childTnLst>
                          </p:cTn>
                        </p:par>
                        <p:par>
                          <p:cTn id="42" fill="hold">
                            <p:stCondLst>
                              <p:cond delay="2950"/>
                            </p:stCondLst>
                            <p:childTnLst>
                              <p:par>
                                <p:cTn id="43" presetID="16" presetClass="entr" presetSubtype="21" fill="hold" grpId="0" nodeType="afterEffect">
                                  <p:stCondLst>
                                    <p:cond delay="0"/>
                                  </p:stCondLst>
                                  <p:childTnLst>
                                    <p:set>
                                      <p:cBhvr>
                                        <p:cTn id="44" dur="1" fill="hold">
                                          <p:stCondLst>
                                            <p:cond delay="0"/>
                                          </p:stCondLst>
                                        </p:cTn>
                                        <p:tgtEl>
                                          <p:spTgt spid="28674">
                                            <p:txEl>
                                              <p:pRg st="9" end="9"/>
                                            </p:txEl>
                                          </p:spTgt>
                                        </p:tgtEl>
                                        <p:attrNameLst>
                                          <p:attrName>style.visibility</p:attrName>
                                        </p:attrNameLst>
                                      </p:cBhvr>
                                      <p:to>
                                        <p:strVal val="visible"/>
                                      </p:to>
                                    </p:set>
                                    <p:animEffect transition="in" filter="barn(inVertical)">
                                      <p:cBhvr>
                                        <p:cTn id="45" dur="500"/>
                                        <p:tgtEl>
                                          <p:spTgt spid="28674">
                                            <p:txEl>
                                              <p:pRg st="9" end="9"/>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down)">
                                      <p:cBhvr>
                                        <p:cTn id="50" dur="500"/>
                                        <p:tgtEl>
                                          <p:spTgt spid="4"/>
                                        </p:tgtEl>
                                      </p:cBhvr>
                                    </p:animEffect>
                                  </p:childTnLst>
                                </p:cTn>
                              </p:par>
                            </p:childTnLst>
                          </p:cTn>
                        </p:par>
                        <p:par>
                          <p:cTn id="51" fill="hold">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500"/>
                                        <p:tgtEl>
                                          <p:spTgt spid="10"/>
                                        </p:tgtEl>
                                      </p:cBhvr>
                                    </p:animEffect>
                                  </p:childTnLst>
                                </p:cTn>
                              </p:par>
                            </p:childTnLst>
                          </p:cTn>
                        </p:par>
                        <p:par>
                          <p:cTn id="55" fill="hold">
                            <p:stCondLst>
                              <p:cond delay="1000"/>
                            </p:stCondLst>
                            <p:childTnLst>
                              <p:par>
                                <p:cTn id="56" presetID="22" presetClass="entr" presetSubtype="4" fill="hold" nodeType="after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wipe(down)">
                                      <p:cBhvr>
                                        <p:cTn id="58" dur="500"/>
                                        <p:tgtEl>
                                          <p:spTgt spid="6"/>
                                        </p:tgtEl>
                                      </p:cBhvr>
                                    </p:animEffect>
                                  </p:childTnLst>
                                </p:cTn>
                              </p:par>
                            </p:childTnLst>
                          </p:cTn>
                        </p:par>
                        <p:par>
                          <p:cTn id="59" fill="hold">
                            <p:stCondLst>
                              <p:cond delay="1500"/>
                            </p:stCondLst>
                            <p:childTnLst>
                              <p:par>
                                <p:cTn id="60" presetID="22" presetClass="entr" presetSubtype="4" fill="hold" grpId="0" nodeType="after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par>
                          <p:cTn id="63" fill="hold">
                            <p:stCondLst>
                              <p:cond delay="2000"/>
                            </p:stCondLst>
                            <p:childTnLst>
                              <p:par>
                                <p:cTn id="64" presetID="22" presetClass="entr" presetSubtype="4"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500"/>
                                        <p:tgtEl>
                                          <p:spTgt spid="12"/>
                                        </p:tgtEl>
                                      </p:cBhvr>
                                    </p:animEffect>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down)">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down)">
                                      <p:cBhvr>
                                        <p:cTn id="75" dur="500"/>
                                        <p:tgtEl>
                                          <p:spTgt spid="17"/>
                                        </p:tgtEl>
                                      </p:cBhvr>
                                    </p:animEffect>
                                  </p:childTnLst>
                                </p:cTn>
                              </p:par>
                            </p:childTnLst>
                          </p:cTn>
                        </p:par>
                        <p:par>
                          <p:cTn id="76" fill="hold">
                            <p:stCondLst>
                              <p:cond delay="500"/>
                            </p:stCondLst>
                            <p:childTnLst>
                              <p:par>
                                <p:cTn id="77" presetID="22" presetClass="entr" presetSubtype="4"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down)">
                                      <p:cBhvr>
                                        <p:cTn id="79" dur="500"/>
                                        <p:tgtEl>
                                          <p:spTgt spid="19"/>
                                        </p:tgtEl>
                                      </p:cBhvr>
                                    </p:animEffect>
                                  </p:childTnLst>
                                </p:cTn>
                              </p:par>
                            </p:childTnLst>
                          </p:cTn>
                        </p:par>
                        <p:par>
                          <p:cTn id="80" fill="hold">
                            <p:stCondLst>
                              <p:cond delay="1000"/>
                            </p:stCondLst>
                            <p:childTnLst>
                              <p:par>
                                <p:cTn id="81" presetID="22" presetClass="entr" presetSubtype="4" fill="hold" nodeType="after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wipe(down)">
                                      <p:cBhvr>
                                        <p:cTn id="83" dur="500"/>
                                        <p:tgtEl>
                                          <p:spTgt spid="2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barn(inVertical)">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P spid="28674" grpId="0" uiExpand="1" build="p" animBg="1"/>
      <p:bldP spid="4" grpId="0" animBg="1"/>
      <p:bldP spid="10" grpId="0" animBg="1"/>
      <p:bldP spid="11" grpId="0" animBg="1"/>
      <p:bldP spid="12" grpId="0" animBg="1"/>
      <p:bldP spid="13" grpId="0" animBg="1"/>
      <p:bldP spid="5" grpId="0"/>
      <p:bldP spid="8" grpId="0"/>
      <p:bldP spid="17" grpId="0" animBg="1"/>
      <p:bldP spid="1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335358"/>
            <a:ext cx="7543800" cy="695288"/>
          </a:xfrm>
          <a:ln w="19050">
            <a:solidFill>
              <a:srgbClr val="7030A0"/>
            </a:solidFill>
            <a:prstDash val="dash"/>
          </a:ln>
        </p:spPr>
        <p:txBody>
          <a:bodyPr>
            <a:noAutofit/>
          </a:bodyPr>
          <a:lstStyle/>
          <a:p>
            <a:r>
              <a:rPr lang="es-E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La actuación de dos estudiantes universitarias de PR y RD confirma los resultados que se muestran en el cuadro anterior.</a:t>
            </a:r>
            <a:endParaRPr lang="en-US" sz="2000"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190500" y="1143000"/>
            <a:ext cx="8763000" cy="5213350"/>
          </a:xfrm>
          <a:ln>
            <a:solidFill>
              <a:srgbClr val="0000FF"/>
            </a:solidFill>
          </a:ln>
        </p:spPr>
        <p:txBody>
          <a:bodyPr>
            <a:normAutofit/>
          </a:bodyPr>
          <a:lstStyle/>
          <a:p>
            <a:pPr marL="0" lvl="1" indent="0" algn="just">
              <a:spcBef>
                <a:spcPts val="0"/>
              </a:spcBef>
              <a:buNone/>
            </a:pPr>
            <a:endParaRPr lang="es-ES" sz="1200" b="1" u="sng" dirty="0">
              <a:solidFill>
                <a:srgbClr val="9900CC"/>
              </a:solidFill>
              <a:latin typeface="Times New Roman" pitchFamily="18" charset="0"/>
              <a:cs typeface="Times New Roman" pitchFamily="18" charset="0"/>
            </a:endParaRPr>
          </a:p>
          <a:p>
            <a:pPr marL="0" lvl="1" indent="0" algn="just">
              <a:spcBef>
                <a:spcPts val="0"/>
              </a:spcBef>
              <a:buNone/>
            </a:pPr>
            <a:r>
              <a:rPr lang="es-ES" sz="2000" b="1" u="sng" dirty="0">
                <a:solidFill>
                  <a:srgbClr val="0066FF"/>
                </a:solidFill>
                <a:latin typeface="Times New Roman" pitchFamily="18" charset="0"/>
                <a:cs typeface="Times New Roman" pitchFamily="18" charset="0"/>
              </a:rPr>
              <a:t>PR</a:t>
            </a:r>
            <a:r>
              <a:rPr lang="es-ES" sz="2000" b="1" dirty="0">
                <a:solidFill>
                  <a:srgbClr val="9900CC"/>
                </a:solidFill>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hemo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unido, porque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hemo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to</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que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kern="0"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tamo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peleando lo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mi</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mo</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gente no solo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ambientali</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ciudadano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comune</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y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corriente</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que eso 	e</a:t>
            </a:r>
            <a:r>
              <a:rPr lang="es-ES" sz="2000" b="1"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lo que se le hace difícil a la gente entender. Somo</a:t>
            </a:r>
            <a:r>
              <a:rPr lang="es-ES" sz="2000" b="1" kern="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ciudadano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comu</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ne</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y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corriente</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que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han pasado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ta</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cosa</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y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hemo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vi</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to</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que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tá</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pasando lo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mi</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mo</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en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todo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lado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y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hemo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unido para que se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cuche</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nue</a:t>
            </a:r>
            <a:r>
              <a:rPr lang="es-ES" sz="2000" b="1" kern="0"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tra</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kern="0" dirty="0" err="1">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vo</a:t>
            </a:r>
            <a:r>
              <a:rPr lang="es-ES" sz="2000" b="1" kern="0"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000" kern="0"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 ver si por fin pasa algo.</a:t>
            </a:r>
          </a:p>
          <a:p>
            <a:pPr marL="0" lvl="1" indent="0" algn="just">
              <a:buNone/>
            </a:pPr>
            <a:r>
              <a:rPr lang="es-ES" sz="2000" kern="0" dirty="0">
                <a:solidFill>
                  <a:srgbClr val="0070C0"/>
                </a:solidFill>
                <a:latin typeface="Times New Roman" pitchFamily="18" charset="0"/>
                <a:cs typeface="Times New Roman" pitchFamily="18" charset="0"/>
              </a:rPr>
              <a:t>	</a:t>
            </a:r>
            <a:r>
              <a:rPr lang="en-US" sz="1800" i="1" kern="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estudiante</a:t>
            </a:r>
            <a:r>
              <a:rPr lang="en-US" sz="1800" i="1" kern="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i="1" kern="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puertorriqueña</a:t>
            </a:r>
            <a:r>
              <a:rPr lang="en-US" sz="1800" kern="0" dirty="0">
                <a:solidFill>
                  <a:srgbClr val="000066"/>
                </a:solidFill>
                <a:latin typeface="Times New Roman" pitchFamily="18" charset="0"/>
                <a:cs typeface="Times New Roman" pitchFamily="18" charset="0"/>
              </a:rPr>
              <a:t>: 2/32 (</a:t>
            </a:r>
            <a:r>
              <a:rPr lang="en-US" sz="1800" b="1" kern="0" dirty="0">
                <a:solidFill>
                  <a:srgbClr val="000066"/>
                </a:solidFill>
                <a:latin typeface="Times New Roman" pitchFamily="18" charset="0"/>
                <a:cs typeface="Times New Roman" pitchFamily="18" charset="0"/>
              </a:rPr>
              <a:t>6%</a:t>
            </a:r>
            <a:r>
              <a:rPr lang="en-US" sz="1800" kern="0" dirty="0">
                <a:solidFill>
                  <a:srgbClr val="000066"/>
                </a:solidFill>
                <a:latin typeface="Times New Roman" pitchFamily="18" charset="0"/>
                <a:cs typeface="Times New Roman" pitchFamily="18" charset="0"/>
              </a:rPr>
              <a:t>) =</a:t>
            </a:r>
            <a:r>
              <a:rPr lang="es-ES" sz="1800" b="1" dirty="0">
                <a:solidFill>
                  <a:srgbClr val="3604EE"/>
                </a:solidFill>
                <a:latin typeface="Times New Roman"/>
                <a:cs typeface="Times New Roman"/>
                <a:sym typeface="WP Phonetic"/>
              </a:rPr>
              <a:t> </a:t>
            </a:r>
            <a:r>
              <a:rPr lang="es-ES" sz="1800" u="sng" dirty="0">
                <a:solidFill>
                  <a:srgbClr val="000099"/>
                </a:solidFill>
                <a:effectLst>
                  <a:outerShdw blurRad="38100" dist="38100" dir="2700000" algn="tl">
                    <a:srgbClr val="000000">
                      <a:alpha val="43137"/>
                    </a:srgbClr>
                  </a:outerShdw>
                </a:effectLst>
                <a:latin typeface="Times New Roman"/>
                <a:cs typeface="Times New Roman"/>
                <a:sym typeface="WP Phonetic"/>
              </a:rPr>
              <a:t>elisión</a:t>
            </a:r>
            <a:r>
              <a:rPr lang="en-US" sz="1800" kern="0" dirty="0">
                <a:solidFill>
                  <a:srgbClr val="000099"/>
                </a:solidFill>
                <a:latin typeface="Times New Roman" pitchFamily="18" charset="0"/>
                <a:cs typeface="Times New Roman" pitchFamily="18" charset="0"/>
              </a:rPr>
              <a:t>;</a:t>
            </a:r>
            <a:r>
              <a:rPr lang="en-US" sz="1800" kern="0" dirty="0">
                <a:solidFill>
                  <a:srgbClr val="000066"/>
                </a:solidFill>
                <a:latin typeface="Times New Roman" pitchFamily="18" charset="0"/>
                <a:cs typeface="Times New Roman" pitchFamily="18" charset="0"/>
              </a:rPr>
              <a:t>   29/32 (</a:t>
            </a:r>
            <a:r>
              <a:rPr lang="en-US" sz="1800" b="1" kern="0" dirty="0">
                <a:solidFill>
                  <a:srgbClr val="000066"/>
                </a:solidFill>
                <a:latin typeface="Times New Roman" pitchFamily="18" charset="0"/>
                <a:cs typeface="Times New Roman" pitchFamily="18" charset="0"/>
              </a:rPr>
              <a:t>90%</a:t>
            </a:r>
            <a:r>
              <a:rPr lang="en-US" sz="1800" kern="0" dirty="0">
                <a:solidFill>
                  <a:srgbClr val="000066"/>
                </a:solidFill>
                <a:latin typeface="Times New Roman" pitchFamily="18" charset="0"/>
                <a:cs typeface="Times New Roman" pitchFamily="18" charset="0"/>
              </a:rPr>
              <a:t>) =</a:t>
            </a:r>
            <a:r>
              <a:rPr lang="en-US" sz="1800" b="1" kern="0" dirty="0">
                <a:solidFill>
                  <a:srgbClr val="000066"/>
                </a:solidFill>
                <a:latin typeface="Times New Roman" pitchFamily="18" charset="0"/>
                <a:cs typeface="Times New Roman" pitchFamily="18" charset="0"/>
              </a:rPr>
              <a:t> </a:t>
            </a:r>
            <a:r>
              <a:rPr lang="en-US" sz="1800" u="sng" kern="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aspiración</a:t>
            </a:r>
            <a:r>
              <a:rPr lang="es-ES" sz="1800" kern="0" dirty="0">
                <a:solidFill>
                  <a:srgbClr val="0070C0"/>
                </a:solidFill>
                <a:latin typeface="Times New Roman" pitchFamily="18" charset="0"/>
                <a:cs typeface="Times New Roman" pitchFamily="18" charset="0"/>
              </a:rPr>
              <a:t> </a:t>
            </a:r>
            <a:endParaRPr lang="es-ES" sz="2400" kern="0"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lgn="just">
              <a:buNone/>
            </a:pPr>
            <a:endParaRPr lang="es-ES" sz="1600" dirty="0">
              <a:latin typeface="Times New Roman" pitchFamily="18" charset="0"/>
              <a:cs typeface="Times New Roman" pitchFamily="18" charset="0"/>
            </a:endParaRPr>
          </a:p>
          <a:p>
            <a:pPr algn="just">
              <a:buNone/>
            </a:pPr>
            <a:r>
              <a:rPr lang="es-ES" sz="2000" b="1" u="sng" dirty="0">
                <a:solidFill>
                  <a:srgbClr val="F60000"/>
                </a:solidFill>
                <a:latin typeface="Times New Roman" pitchFamily="18" charset="0"/>
                <a:cs typeface="Times New Roman" pitchFamily="18" charset="0"/>
              </a:rPr>
              <a:t>RD</a:t>
            </a:r>
            <a:r>
              <a:rPr lang="es-ES" sz="2000" dirty="0">
                <a:solidFill>
                  <a:srgbClr val="F60000"/>
                </a:solidFill>
                <a:latin typeface="Times New Roman" pitchFamily="18" charset="0"/>
                <a:cs typeface="Times New Roman" pitchFamily="18" charset="0"/>
              </a:rPr>
              <a:t>	</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Y a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nosotro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sym typeface="WP Phonetic"/>
              </a:rPr>
              <a:t>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lo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ingeniero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como ella dijo, se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no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cataloga aquí,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princi</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palmente</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en e</a:t>
            </a: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te paí</a:t>
            </a: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de que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privamo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que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sabemo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b="1" dirty="0">
                <a:solidFill>
                  <a:srgbClr val="3604EE"/>
                </a:solidFill>
                <a:effectLst>
                  <a:outerShdw blurRad="38100" dist="38100" dir="2700000" algn="tl">
                    <a:srgbClr val="000000">
                      <a:alpha val="43137"/>
                    </a:srgbClr>
                  </a:outerShdw>
                </a:effectLst>
                <a:latin typeface="Times New Roman"/>
                <a:cs typeface="Times New Roman"/>
                <a:sym typeface="WP Phonetic"/>
              </a:rPr>
              <a:t> </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mucho Cálculo, 	mucha Física, y que todo lo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sabemo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No e</a:t>
            </a:r>
            <a:r>
              <a:rPr lang="es-E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así. Bueno, ella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e</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pecificó</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Ingeniería Civil, pero quiero defender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lo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ingeniero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Simplemente que a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nosotro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no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dan tanta Física y tanto Cálculo que de alguna forma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tenemo</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que sacarlo en cara, ¿</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u</a:t>
            </a:r>
            <a:r>
              <a:rPr lang="es-ES" sz="2000" b="1" dirty="0" err="1">
                <a:solidFill>
                  <a:srgbClr val="3604EE"/>
                </a:solidFill>
                <a:effectLst>
                  <a:outerShdw blurRad="38100" dist="38100" dir="2700000" algn="tl">
                    <a:srgbClr val="000000">
                      <a:alpha val="43137"/>
                    </a:srgbClr>
                  </a:outerShdw>
                </a:effectLst>
                <a:latin typeface="Times New Roman"/>
                <a:cs typeface="Times New Roman"/>
                <a:sym typeface="WP Phonetic"/>
              </a:rPr>
              <a:t>ø</a:t>
            </a:r>
            <a:r>
              <a:rPr lang="es-ES" sz="2000" dirty="0" err="1">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ted</a:t>
            </a:r>
            <a:r>
              <a:rPr lang="es-ES" sz="2000" dirty="0">
                <a:solidFill>
                  <a:srgbClr val="F60000"/>
                </a:solidFill>
                <a:effectLst>
                  <a:outerShdw blurRad="38100" dist="38100" dir="2700000" algn="tl">
                    <a:srgbClr val="000000">
                      <a:alpha val="43137"/>
                    </a:srgbClr>
                  </a:outerShdw>
                </a:effectLst>
                <a:latin typeface="Times New Roman" pitchFamily="18" charset="0"/>
                <a:cs typeface="Times New Roman" pitchFamily="18" charset="0"/>
              </a:rPr>
              <a:t> no cree?</a:t>
            </a:r>
          </a:p>
          <a:p>
            <a:pPr algn="just">
              <a:buNone/>
            </a:pPr>
            <a:r>
              <a:rPr lang="en-US" sz="2200" kern="0" dirty="0">
                <a:solidFill>
                  <a:srgbClr val="000066"/>
                </a:solidFill>
                <a:latin typeface="Times New Roman" pitchFamily="18" charset="0"/>
                <a:cs typeface="Times New Roman" pitchFamily="18" charset="0"/>
              </a:rPr>
              <a:t>		</a:t>
            </a:r>
            <a:r>
              <a:rPr lang="en-US" sz="1800" i="1" kern="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estudiante</a:t>
            </a:r>
            <a:r>
              <a:rPr lang="en-US" sz="1800" i="1" kern="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i="1" kern="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dominicana</a:t>
            </a:r>
            <a:r>
              <a:rPr lang="es-ES" sz="1800" dirty="0">
                <a:solidFill>
                  <a:srgbClr val="3604EE"/>
                </a:solidFill>
                <a:latin typeface="Times New Roman"/>
                <a:cs typeface="Times New Roman"/>
                <a:sym typeface="WP Phonetic"/>
              </a:rPr>
              <a:t>:</a:t>
            </a:r>
            <a:r>
              <a:rPr lang="es-ES" sz="1800" b="1" dirty="0">
                <a:solidFill>
                  <a:srgbClr val="3604EE"/>
                </a:solidFill>
                <a:latin typeface="Times New Roman"/>
                <a:cs typeface="Times New Roman"/>
                <a:sym typeface="WP Phonetic"/>
              </a:rPr>
              <a:t> </a:t>
            </a:r>
            <a:r>
              <a:rPr lang="en-US" sz="1800" kern="0" dirty="0">
                <a:solidFill>
                  <a:srgbClr val="000066"/>
                </a:solidFill>
                <a:latin typeface="Times New Roman" pitchFamily="18" charset="0"/>
                <a:cs typeface="Times New Roman" pitchFamily="18" charset="0"/>
              </a:rPr>
              <a:t>14/17 (</a:t>
            </a:r>
            <a:r>
              <a:rPr lang="en-US" sz="1800" b="1" kern="0" dirty="0">
                <a:solidFill>
                  <a:srgbClr val="000066"/>
                </a:solidFill>
                <a:latin typeface="Times New Roman" pitchFamily="18" charset="0"/>
                <a:cs typeface="Times New Roman" pitchFamily="18" charset="0"/>
              </a:rPr>
              <a:t>82%</a:t>
            </a:r>
            <a:r>
              <a:rPr lang="en-US" sz="1800" kern="0" dirty="0">
                <a:solidFill>
                  <a:srgbClr val="000066"/>
                </a:solidFill>
                <a:latin typeface="Times New Roman" pitchFamily="18" charset="0"/>
                <a:cs typeface="Times New Roman" pitchFamily="18" charset="0"/>
              </a:rPr>
              <a:t>) = </a:t>
            </a:r>
            <a:r>
              <a:rPr lang="es-ES" sz="1800" u="sng" dirty="0">
                <a:solidFill>
                  <a:srgbClr val="000099"/>
                </a:solidFill>
                <a:effectLst>
                  <a:outerShdw blurRad="38100" dist="38100" dir="2700000" algn="tl">
                    <a:srgbClr val="000000">
                      <a:alpha val="43137"/>
                    </a:srgbClr>
                  </a:outerShdw>
                </a:effectLst>
                <a:latin typeface="Times New Roman"/>
                <a:cs typeface="Times New Roman"/>
                <a:sym typeface="WP Phonetic"/>
              </a:rPr>
              <a:t>elisión</a:t>
            </a:r>
            <a:r>
              <a:rPr lang="en-US" sz="1800" kern="0" dirty="0">
                <a:solidFill>
                  <a:srgbClr val="000066"/>
                </a:solidFill>
                <a:latin typeface="Times New Roman" pitchFamily="18" charset="0"/>
                <a:cs typeface="Times New Roman" pitchFamily="18" charset="0"/>
              </a:rPr>
              <a:t>;    3/17 (</a:t>
            </a:r>
            <a:r>
              <a:rPr lang="en-US" sz="1800" b="1" kern="0" dirty="0">
                <a:solidFill>
                  <a:srgbClr val="000066"/>
                </a:solidFill>
                <a:latin typeface="Times New Roman" pitchFamily="18" charset="0"/>
                <a:cs typeface="Times New Roman" pitchFamily="18" charset="0"/>
              </a:rPr>
              <a:t>18%</a:t>
            </a:r>
            <a:r>
              <a:rPr lang="en-US" sz="1800" kern="0" dirty="0">
                <a:solidFill>
                  <a:srgbClr val="000066"/>
                </a:solidFill>
                <a:latin typeface="Times New Roman" pitchFamily="18" charset="0"/>
                <a:cs typeface="Times New Roman" pitchFamily="18" charset="0"/>
              </a:rPr>
              <a:t>) =</a:t>
            </a:r>
            <a:r>
              <a:rPr lang="en-US" sz="1800" b="1" kern="0" dirty="0">
                <a:solidFill>
                  <a:srgbClr val="000066"/>
                </a:solidFill>
                <a:latin typeface="Times New Roman" pitchFamily="18" charset="0"/>
                <a:cs typeface="Times New Roman" pitchFamily="18" charset="0"/>
              </a:rPr>
              <a:t> </a:t>
            </a:r>
            <a:r>
              <a:rPr lang="en-US" sz="1800" u="sng" kern="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conservación</a:t>
            </a:r>
            <a:r>
              <a:rPr lang="en-US" sz="1800" kern="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kern="0" dirty="0">
                <a:solidFill>
                  <a:srgbClr val="000066"/>
                </a:solidFill>
                <a:latin typeface="Times New Roman" pitchFamily="18" charset="0"/>
                <a:cs typeface="Times New Roman" pitchFamily="18" charset="0"/>
              </a:rPr>
              <a:t>[s]</a:t>
            </a:r>
            <a:endParaRPr lang="es-ES" sz="1800" dirty="0">
              <a:solidFill>
                <a:srgbClr val="F60000"/>
              </a:solidFill>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7DFB79CC-2DE6-487C-BA7B-EC6F53ED4403}" type="datetime1">
              <a:rPr lang="es-DO" smtClean="0"/>
              <a:pPr/>
              <a:t>21/11/2020</a:t>
            </a:fld>
            <a:endParaRPr lang="es-DO"/>
          </a:p>
        </p:txBody>
      </p:sp>
      <p:pic>
        <p:nvPicPr>
          <p:cNvPr id="6" name="Noloingenier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8200" y="6423062"/>
            <a:ext cx="107876" cy="107876"/>
          </a:xfrm>
          <a:prstGeom prst="rect">
            <a:avLst/>
          </a:prstGeom>
        </p:spPr>
      </p:pic>
      <p:pic>
        <p:nvPicPr>
          <p:cNvPr id="7" name="PR.AspiraciónEs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620000" y="6423062"/>
            <a:ext cx="166688" cy="166688"/>
          </a:xfrm>
          <a:prstGeom prst="rect">
            <a:avLst/>
          </a:prstGeom>
        </p:spPr>
      </p:pic>
      <p:cxnSp>
        <p:nvCxnSpPr>
          <p:cNvPr id="8" name="Straight Arrow Connector 7"/>
          <p:cNvCxnSpPr>
            <a:cxnSpLocks/>
          </p:cNvCxnSpPr>
          <p:nvPr/>
        </p:nvCxnSpPr>
        <p:spPr>
          <a:xfrm>
            <a:off x="4419600" y="3629837"/>
            <a:ext cx="0" cy="2239114"/>
          </a:xfrm>
          <a:prstGeom prst="straightConnector1">
            <a:avLst/>
          </a:prstGeom>
          <a:ln w="28575">
            <a:solidFill>
              <a:srgbClr val="000099"/>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p:cNvCxnSpPr>
          <p:nvPr/>
        </p:nvCxnSpPr>
        <p:spPr>
          <a:xfrm>
            <a:off x="6553200" y="3572100"/>
            <a:ext cx="0" cy="2284407"/>
          </a:xfrm>
          <a:prstGeom prst="straightConnector1">
            <a:avLst/>
          </a:prstGeom>
          <a:ln w="28575">
            <a:solidFill>
              <a:srgbClr val="000099"/>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4136573" y="3228163"/>
            <a:ext cx="1447800" cy="401674"/>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ounded Rectangle 9"/>
          <p:cNvSpPr/>
          <p:nvPr/>
        </p:nvSpPr>
        <p:spPr>
          <a:xfrm>
            <a:off x="3931922" y="5856507"/>
            <a:ext cx="1600200" cy="329373"/>
          </a:xfrm>
          <a:prstGeom prst="round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857664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3">
                                            <p:bg/>
                                          </p:spTgt>
                                        </p:tgtEl>
                                        <p:attrNameLst>
                                          <p:attrName>style.visibility</p:attrName>
                                        </p:attrNameLst>
                                      </p:cBhvr>
                                      <p:to>
                                        <p:strVal val="visible"/>
                                      </p:to>
                                    </p:set>
                                    <p:anim calcmode="lin" valueType="num">
                                      <p:cBhvr>
                                        <p:cTn id="13" dur="500" fill="hold"/>
                                        <p:tgtEl>
                                          <p:spTgt spid="3">
                                            <p:bg/>
                                          </p:spTgt>
                                        </p:tgtEl>
                                        <p:attrNameLst>
                                          <p:attrName>ppt_x</p:attrName>
                                        </p:attrNameLst>
                                      </p:cBhvr>
                                      <p:tavLst>
                                        <p:tav tm="0">
                                          <p:val>
                                            <p:strVal val="#ppt_x-.2"/>
                                          </p:val>
                                        </p:tav>
                                        <p:tav tm="100000">
                                          <p:val>
                                            <p:strVal val="#ppt_x"/>
                                          </p:val>
                                        </p:tav>
                                      </p:tavLst>
                                    </p:anim>
                                    <p:anim calcmode="lin" valueType="num">
                                      <p:cBhvr>
                                        <p:cTn id="14" dur="500" fill="hold"/>
                                        <p:tgtEl>
                                          <p:spTgt spid="3">
                                            <p:bg/>
                                          </p:spTgt>
                                        </p:tgtEl>
                                        <p:attrNameLst>
                                          <p:attrName>ppt_y</p:attrName>
                                        </p:attrNameLst>
                                      </p:cBhvr>
                                      <p:tavLst>
                                        <p:tav tm="0">
                                          <p:val>
                                            <p:strVal val="#ppt_y"/>
                                          </p:val>
                                        </p:tav>
                                        <p:tav tm="100000">
                                          <p:val>
                                            <p:strVal val="#ppt_y"/>
                                          </p:val>
                                        </p:tav>
                                      </p:tavLst>
                                    </p:anim>
                                    <p:animEffect transition="in" filter="wipe(right)" prLst="gradientSize: 0.1">
                                      <p:cBhvr>
                                        <p:cTn id="15" dur="500"/>
                                        <p:tgtEl>
                                          <p:spTgt spid="3">
                                            <p:bg/>
                                          </p:spTgt>
                                        </p:tgtEl>
                                      </p:cBhvr>
                                    </p:animEffect>
                                  </p:childTnLst>
                                </p:cTn>
                              </p:par>
                            </p:childTnLst>
                          </p:cTn>
                        </p:par>
                        <p:par>
                          <p:cTn id="16" fill="hold">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0" dur="5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8964" fill="hold"/>
                                        <p:tgtEl>
                                          <p:spTgt spid="7"/>
                                        </p:tgtEl>
                                      </p:cBhvr>
                                    </p:cmd>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p:cTn id="30"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1" dur="5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5626" fill="hold"/>
                                        <p:tgtEl>
                                          <p:spTgt spid="6"/>
                                        </p:tgtEl>
                                      </p:cBhvr>
                                    </p:cmd>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42" dur="5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3" dur="500"/>
                                        <p:tgtEl>
                                          <p:spTgt spid="3">
                                            <p:txEl>
                                              <p:pRg st="2" end="2"/>
                                            </p:txEl>
                                          </p:spTgt>
                                        </p:tgtEl>
                                      </p:cBhvr>
                                    </p:animEffect>
                                  </p:childTnLst>
                                </p:cTn>
                              </p:par>
                            </p:childTnLst>
                          </p:cTn>
                        </p:par>
                        <p:par>
                          <p:cTn id="44" fill="hold">
                            <p:stCondLst>
                              <p:cond delay="500"/>
                            </p:stCondLst>
                            <p:childTnLst>
                              <p:par>
                                <p:cTn id="45" presetID="29" presetClass="entr" presetSubtype="0" fill="hold" grpId="0"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8" dur="5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500"/>
                                        <p:tgtEl>
                                          <p:spTgt spid="10"/>
                                        </p:tgtEl>
                                      </p:cBhvr>
                                    </p:animEffect>
                                  </p:childTnLst>
                                </p:cTn>
                              </p:par>
                            </p:childTnLst>
                          </p:cTn>
                        </p:par>
                        <p:par>
                          <p:cTn id="59" fill="hold">
                            <p:stCondLst>
                              <p:cond delay="1000"/>
                            </p:stCondLst>
                            <p:childTnLst>
                              <p:par>
                                <p:cTn id="60" presetID="22" presetClass="entr" presetSubtype="4" fill="hold" nodeType="after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wipe(down)">
                                      <p:cBhvr>
                                        <p:cTn id="62" dur="500"/>
                                        <p:tgtEl>
                                          <p:spTgt spid="8"/>
                                        </p:tgtEl>
                                      </p:cBhvr>
                                    </p:animEffect>
                                  </p:childTnLst>
                                </p:cTn>
                              </p:par>
                            </p:childTnLst>
                          </p:cTn>
                        </p:par>
                        <p:par>
                          <p:cTn id="63" fill="hold">
                            <p:stCondLst>
                              <p:cond delay="1500"/>
                            </p:stCondLst>
                            <p:childTnLst>
                              <p:par>
                                <p:cTn id="64" presetID="22" presetClass="entr" presetSubtype="4" fill="hold" nodeType="after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down)">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7"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68"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animBg="1"/>
      <p:bldP spid="3" grpId="0" uiExpand="1" build="p" animBg="1"/>
      <p:bldP spid="5"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3393" y="537373"/>
            <a:ext cx="8077199" cy="758020"/>
          </a:xfrm>
          <a:noFill/>
          <a:ln w="19050">
            <a:solidFill>
              <a:srgbClr val="000099"/>
            </a:solidFill>
          </a:ln>
        </p:spPr>
        <p:txBody>
          <a:bodyPr>
            <a:normAutofit fontScale="90000"/>
          </a:bodyPr>
          <a:lstStyle/>
          <a:p>
            <a:pPr>
              <a:spcAft>
                <a:spcPts val="600"/>
              </a:spcAft>
            </a:pPr>
            <a:r>
              <a:rPr lang="es-DO" sz="2000" dirty="0">
                <a:solidFill>
                  <a:srgbClr val="000099"/>
                </a:solidFill>
                <a:effectLst>
                  <a:outerShdw blurRad="38100" dist="38100" dir="2700000" algn="tl">
                    <a:srgbClr val="000000">
                      <a:alpha val="43137"/>
                    </a:srgbClr>
                  </a:outerShdw>
                </a:effectLst>
                <a:latin typeface="Times New Roman" pitchFamily="18" charset="0"/>
              </a:rPr>
              <a:t>De manera especial en </a:t>
            </a:r>
            <a:r>
              <a:rPr lang="es-DO" sz="2000" b="1" dirty="0">
                <a:solidFill>
                  <a:srgbClr val="000099"/>
                </a:solidFill>
                <a:effectLst>
                  <a:outerShdw blurRad="38100" dist="38100" dir="2700000" algn="tl">
                    <a:srgbClr val="000000">
                      <a:alpha val="43137"/>
                    </a:srgbClr>
                  </a:outerShdw>
                </a:effectLst>
                <a:latin typeface="Times New Roman" pitchFamily="18" charset="0"/>
              </a:rPr>
              <a:t>el habla del sector social bajo</a:t>
            </a:r>
            <a:r>
              <a:rPr lang="es-DO" sz="2000" dirty="0">
                <a:solidFill>
                  <a:srgbClr val="000099"/>
                </a:solidFill>
                <a:effectLst>
                  <a:outerShdw blurRad="38100" dist="38100" dir="2700000" algn="tl">
                    <a:srgbClr val="000000">
                      <a:alpha val="43137"/>
                    </a:srgbClr>
                  </a:outerShdw>
                </a:effectLst>
                <a:latin typeface="Times New Roman" pitchFamily="18" charset="0"/>
              </a:rPr>
              <a:t> de la República Dominicana, la elisión de la /s/ implosiva alcanza proporciones extremas, según indica la gráfica.</a:t>
            </a:r>
          </a:p>
        </p:txBody>
      </p:sp>
      <p:sp>
        <p:nvSpPr>
          <p:cNvPr id="8" name="Date Placeholder 3"/>
          <p:cNvSpPr>
            <a:spLocks noGrp="1"/>
          </p:cNvSpPr>
          <p:nvPr>
            <p:ph type="dt" sz="half" idx="10"/>
          </p:nvPr>
        </p:nvSpPr>
        <p:spPr/>
        <p:txBody>
          <a:bodyPr/>
          <a:lstStyle/>
          <a:p>
            <a:fld id="{F150B1AA-EC85-4242-9C99-EFB6BFFA19D4}" type="datetime1">
              <a:rPr lang="es-DO"/>
              <a:pPr/>
              <a:t>21/11/2020</a:t>
            </a:fld>
            <a:endParaRPr lang="es-DO"/>
          </a:p>
        </p:txBody>
      </p:sp>
      <p:sp>
        <p:nvSpPr>
          <p:cNvPr id="10" name="Slide Number Placeholder 5"/>
          <p:cNvSpPr>
            <a:spLocks noGrp="1"/>
          </p:cNvSpPr>
          <p:nvPr>
            <p:ph type="sldNum" sz="quarter" idx="12"/>
          </p:nvPr>
        </p:nvSpPr>
        <p:spPr/>
        <p:txBody>
          <a:bodyPr/>
          <a:lstStyle/>
          <a:p>
            <a:fld id="{C12C92E3-BEDE-4F2A-98B7-132BD4B7E0B1}" type="slidenum">
              <a:rPr lang="es-DO"/>
              <a:pPr/>
              <a:t>39</a:t>
            </a:fld>
            <a:endParaRPr lang="es-DO"/>
          </a:p>
        </p:txBody>
      </p:sp>
      <p:sp>
        <p:nvSpPr>
          <p:cNvPr id="40965" name="Rectangle 5"/>
          <p:cNvSpPr>
            <a:spLocks noChangeArrowheads="1"/>
          </p:cNvSpPr>
          <p:nvPr/>
        </p:nvSpPr>
        <p:spPr bwMode="auto">
          <a:xfrm>
            <a:off x="0" y="2286000"/>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40964" name="Object 4"/>
          <p:cNvGraphicFramePr>
            <a:graphicFrameLocks noChangeAspect="1"/>
          </p:cNvGraphicFramePr>
          <p:nvPr>
            <p:extLst>
              <p:ext uri="{D42A27DB-BD31-4B8C-83A1-F6EECF244321}">
                <p14:modId xmlns:p14="http://schemas.microsoft.com/office/powerpoint/2010/main" val="2957480382"/>
              </p:ext>
            </p:extLst>
          </p:nvPr>
        </p:nvGraphicFramePr>
        <p:xfrm>
          <a:off x="1903404" y="1524000"/>
          <a:ext cx="5337175" cy="4140200"/>
        </p:xfrm>
        <a:graphic>
          <a:graphicData uri="http://schemas.openxmlformats.org/presentationml/2006/ole">
            <mc:AlternateContent xmlns:mc="http://schemas.openxmlformats.org/markup-compatibility/2006">
              <mc:Choice xmlns:v="urn:schemas-microsoft-com:vml" Requires="v">
                <p:oleObj spid="_x0000_s3672" name="Chart" r:id="rId4" imgW="3209925" imgH="2752725" progId="Presentations.Chart.12">
                  <p:embed/>
                </p:oleObj>
              </mc:Choice>
              <mc:Fallback>
                <p:oleObj name="Chart" r:id="rId4" imgW="3209925" imgH="2752725" progId="Presentations.Char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404" y="1524000"/>
                        <a:ext cx="5337175" cy="4140200"/>
                      </a:xfrm>
                      <a:prstGeom prst="rect">
                        <a:avLst/>
                      </a:prstGeom>
                      <a:solidFill>
                        <a:srgbClr val="CCECFF"/>
                      </a:solidFill>
                      <a:ln w="28575">
                        <a:solidFill>
                          <a:srgbClr val="0000CC"/>
                        </a:solidFill>
                        <a:prstDash val="sysDash"/>
                        <a:miter lim="800000"/>
                        <a:headEnd/>
                        <a:tailEnd/>
                      </a:ln>
                    </p:spPr>
                  </p:pic>
                </p:oleObj>
              </mc:Fallback>
            </mc:AlternateContent>
          </a:graphicData>
        </a:graphic>
      </p:graphicFrame>
      <p:sp>
        <p:nvSpPr>
          <p:cNvPr id="3" name="Rectangle 2">
            <a:extLst>
              <a:ext uri="{FF2B5EF4-FFF2-40B4-BE49-F238E27FC236}">
                <a16:creationId xmlns:a16="http://schemas.microsoft.com/office/drawing/2014/main" id="{878F6F27-1F2C-42E4-89CA-B4C42B5B4CB4}"/>
              </a:ext>
            </a:extLst>
          </p:cNvPr>
          <p:cNvSpPr/>
          <p:nvPr/>
        </p:nvSpPr>
        <p:spPr>
          <a:xfrm>
            <a:off x="2628188" y="1558431"/>
            <a:ext cx="3887603" cy="307777"/>
          </a:xfrm>
          <a:prstGeom prst="rect">
            <a:avLst/>
          </a:prstGeom>
          <a:solidFill>
            <a:schemeClr val="bg1"/>
          </a:solidFill>
        </p:spPr>
        <p:txBody>
          <a:bodyPr wrap="none">
            <a:spAutoFit/>
          </a:bodyPr>
          <a:lstStyle/>
          <a:p>
            <a:r>
              <a:rPr lang="es-DO" sz="1400" dirty="0">
                <a:solidFill>
                  <a:srgbClr val="000099"/>
                </a:solidFill>
                <a:effectLst>
                  <a:outerShdw blurRad="38100" dist="38100" dir="2700000" algn="tl">
                    <a:srgbClr val="000000">
                      <a:alpha val="43137"/>
                    </a:srgbClr>
                  </a:outerShdw>
                </a:effectLst>
              </a:rPr>
              <a:t>La /s/ implosiva en el nivel social bajo de Santiago </a:t>
            </a:r>
            <a:endParaRPr lang="es-ES" sz="1400" dirty="0"/>
          </a:p>
        </p:txBody>
      </p:sp>
      <p:sp>
        <p:nvSpPr>
          <p:cNvPr id="2" name="Rectangle 1">
            <a:extLst>
              <a:ext uri="{FF2B5EF4-FFF2-40B4-BE49-F238E27FC236}">
                <a16:creationId xmlns:a16="http://schemas.microsoft.com/office/drawing/2014/main" id="{EA6EC8A2-A7B3-42B5-A1DE-5AD24EE9DFC7}"/>
              </a:ext>
            </a:extLst>
          </p:cNvPr>
          <p:cNvSpPr/>
          <p:nvPr/>
        </p:nvSpPr>
        <p:spPr>
          <a:xfrm>
            <a:off x="114290" y="5892807"/>
            <a:ext cx="8915400" cy="369332"/>
          </a:xfrm>
          <a:prstGeom prst="rect">
            <a:avLst/>
          </a:prstGeom>
        </p:spPr>
        <p:txBody>
          <a:bodyPr wrap="square">
            <a:spAutoFit/>
          </a:bodyPr>
          <a:lstStyle/>
          <a:p>
            <a:pPr algn="ctr"/>
            <a:r>
              <a:rPr lang="es-DO" dirty="0">
                <a:solidFill>
                  <a:srgbClr val="000099"/>
                </a:solidFill>
                <a:effectLst>
                  <a:outerShdw blurRad="38100" dist="38100" dir="2700000" algn="tl">
                    <a:srgbClr val="000000">
                      <a:alpha val="43137"/>
                    </a:srgbClr>
                  </a:outerShdw>
                </a:effectLst>
                <a:ea typeface="+mj-ea"/>
                <a:cs typeface="+mj-cs"/>
              </a:rPr>
              <a:t>El proceso de reducción fonética de la /s/ implosiva no es tan radical en Cuba y en Puerto Rico.</a:t>
            </a:r>
            <a:endParaRPr lang="es-ES" dirty="0"/>
          </a:p>
        </p:txBody>
      </p:sp>
    </p:spTree>
    <p:extLst>
      <p:ext uri="{BB962C8B-B14F-4D97-AF65-F5344CB8AC3E}">
        <p14:creationId xmlns:p14="http://schemas.microsoft.com/office/powerpoint/2010/main" val="3973354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40962"/>
                                        </p:tgtEl>
                                        <p:attrNameLst>
                                          <p:attrName>style.visibility</p:attrName>
                                        </p:attrNameLst>
                                      </p:cBhvr>
                                      <p:to>
                                        <p:strVal val="visible"/>
                                      </p:to>
                                    </p:set>
                                    <p:animEffect transition="in" filter="barn(outVertical)">
                                      <p:cBhvr>
                                        <p:cTn id="7" dur="500"/>
                                        <p:tgtEl>
                                          <p:spTgt spid="40962"/>
                                        </p:tgtEl>
                                      </p:cBhvr>
                                    </p:animEffect>
                                  </p:childTnLst>
                                </p:cTn>
                              </p:par>
                            </p:childTnLst>
                          </p:cTn>
                        </p:par>
                        <p:par>
                          <p:cTn id="8" fill="hold">
                            <p:stCondLst>
                              <p:cond delay="2050"/>
                            </p:stCondLst>
                            <p:childTnLst>
                              <p:par>
                                <p:cTn id="9" presetID="21" presetClass="entr" presetSubtype="4" fill="hold" nodeType="afterEffect">
                                  <p:stCondLst>
                                    <p:cond delay="0"/>
                                  </p:stCondLst>
                                  <p:childTnLst>
                                    <p:set>
                                      <p:cBhvr>
                                        <p:cTn id="10" dur="1" fill="hold">
                                          <p:stCondLst>
                                            <p:cond delay="0"/>
                                          </p:stCondLst>
                                        </p:cTn>
                                        <p:tgtEl>
                                          <p:spTgt spid="40964"/>
                                        </p:tgtEl>
                                        <p:attrNameLst>
                                          <p:attrName>style.visibility</p:attrName>
                                        </p:attrNameLst>
                                      </p:cBhvr>
                                      <p:to>
                                        <p:strVal val="visible"/>
                                      </p:to>
                                    </p:set>
                                    <p:animEffect transition="in" filter="wheel(4)">
                                      <p:cBhvr>
                                        <p:cTn id="11" dur="500"/>
                                        <p:tgtEl>
                                          <p:spTgt spid="40964"/>
                                        </p:tgtEl>
                                      </p:cBhvr>
                                    </p:animEffect>
                                  </p:childTnLst>
                                </p:cTn>
                              </p:par>
                              <p:par>
                                <p:cTn id="12" presetID="16" presetClass="entr" presetSubtype="2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animBg="1"/>
      <p:bldP spid="3"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588224" y="6407944"/>
            <a:ext cx="2059048" cy="365760"/>
          </a:xfrm>
        </p:spPr>
        <p:txBody>
          <a:bodyPr/>
          <a:lstStyle/>
          <a:p>
            <a:fld id="{4453BF0F-2601-4A26-AB9D-F0E751C19127}" type="datetime2">
              <a:rPr lang="es-ES_tradnl" smtClean="0">
                <a:latin typeface="Times New Roman" pitchFamily="18" charset="0"/>
              </a:rPr>
              <a:t>sábado, 21 de noviembre de 2020</a:t>
            </a:fld>
            <a:endParaRPr lang="es-DO" dirty="0">
              <a:latin typeface="Times New Roman" pitchFamily="18" charset="0"/>
            </a:endParaRPr>
          </a:p>
        </p:txBody>
      </p:sp>
      <p:sp>
        <p:nvSpPr>
          <p:cNvPr id="6" name="Slide Number Placeholder 5"/>
          <p:cNvSpPr>
            <a:spLocks noGrp="1"/>
          </p:cNvSpPr>
          <p:nvPr>
            <p:ph type="sldNum" sz="quarter" idx="12"/>
          </p:nvPr>
        </p:nvSpPr>
        <p:spPr/>
        <p:txBody>
          <a:bodyPr/>
          <a:lstStyle/>
          <a:p>
            <a:fld id="{A8E0952E-736E-4B2F-ACD1-412DCF723868}" type="slidenum">
              <a:rPr lang="es-DO" b="1">
                <a:latin typeface="Times New Roman" pitchFamily="18" charset="0"/>
              </a:rPr>
              <a:pPr/>
              <a:t>4</a:t>
            </a:fld>
            <a:endParaRPr lang="es-DO" b="1" dirty="0">
              <a:latin typeface="Times New Roman" pitchFamily="18" charset="0"/>
            </a:endParaRPr>
          </a:p>
        </p:txBody>
      </p:sp>
      <p:sp>
        <p:nvSpPr>
          <p:cNvPr id="160770" name="Rectangle 2"/>
          <p:cNvSpPr>
            <a:spLocks noGrp="1" noChangeArrowheads="1"/>
          </p:cNvSpPr>
          <p:nvPr>
            <p:ph type="body" idx="1"/>
          </p:nvPr>
        </p:nvSpPr>
        <p:spPr>
          <a:xfrm>
            <a:off x="228600" y="381000"/>
            <a:ext cx="8686800" cy="6172200"/>
          </a:xfrm>
          <a:solidFill>
            <a:schemeClr val="bg1"/>
          </a:solidFill>
          <a:ln w="19050">
            <a:solidFill>
              <a:srgbClr val="000099"/>
            </a:solidFill>
          </a:ln>
        </p:spPr>
        <p:txBody>
          <a:bodyPr>
            <a:normAutofit/>
          </a:bodyPr>
          <a:lstStyle/>
          <a:p>
            <a:pPr algn="ctr"/>
            <a:r>
              <a:rPr lang="en-US" sz="2400" dirty="0">
                <a:solidFill>
                  <a:srgbClr val="000066"/>
                </a:solidFill>
                <a:effectLst>
                  <a:outerShdw blurRad="38100" dist="38100" dir="2700000" algn="tl">
                    <a:srgbClr val="000000">
                      <a:alpha val="43137"/>
                    </a:srgbClr>
                  </a:outerShdw>
                </a:effectLst>
                <a:latin typeface="Times New Roman" pitchFamily="18" charset="0"/>
              </a:rPr>
              <a:t>Los </a:t>
            </a:r>
            <a:r>
              <a:rPr lang="en-US" sz="2400" dirty="0" err="1">
                <a:solidFill>
                  <a:srgbClr val="000066"/>
                </a:solidFill>
                <a:effectLst>
                  <a:outerShdw blurRad="38100" dist="38100" dir="2700000" algn="tl">
                    <a:srgbClr val="000000">
                      <a:alpha val="43137"/>
                    </a:srgbClr>
                  </a:outerShdw>
                </a:effectLst>
                <a:latin typeface="Times New Roman" pitchFamily="18" charset="0"/>
              </a:rPr>
              <a:t>tres</a:t>
            </a:r>
            <a:r>
              <a:rPr lang="en-US" sz="2400" dirty="0">
                <a:solidFill>
                  <a:srgbClr val="000066"/>
                </a:solidFill>
                <a:effectLst>
                  <a:outerShdw blurRad="38100" dist="38100" dir="2700000" algn="tl">
                    <a:srgbClr val="000000">
                      <a:alpha val="43137"/>
                    </a:srgbClr>
                  </a:outerShdw>
                </a:effectLst>
                <a:latin typeface="Times New Roman" pitchFamily="18" charset="0"/>
              </a:rPr>
              <a:t> </a:t>
            </a:r>
            <a:r>
              <a:rPr lang="en-US" sz="2400" dirty="0" err="1">
                <a:solidFill>
                  <a:srgbClr val="000066"/>
                </a:solidFill>
                <a:effectLst>
                  <a:outerShdw blurRad="38100" dist="38100" dir="2700000" algn="tl">
                    <a:srgbClr val="000000">
                      <a:alpha val="43137"/>
                    </a:srgbClr>
                  </a:outerShdw>
                </a:effectLst>
                <a:latin typeface="Times New Roman" pitchFamily="18" charset="0"/>
              </a:rPr>
              <a:t>territorios</a:t>
            </a:r>
            <a:r>
              <a:rPr lang="en-US" sz="2400" dirty="0">
                <a:solidFill>
                  <a:srgbClr val="000066"/>
                </a:solidFill>
                <a:effectLst>
                  <a:outerShdw blurRad="38100" dist="38100" dir="2700000" algn="tl">
                    <a:srgbClr val="000000">
                      <a:alpha val="43137"/>
                    </a:srgbClr>
                  </a:outerShdw>
                </a:effectLst>
                <a:latin typeface="Times New Roman" pitchFamily="18" charset="0"/>
              </a:rPr>
              <a:t> </a:t>
            </a:r>
            <a:r>
              <a:rPr lang="en-US" sz="2400" b="1" dirty="0" err="1">
                <a:solidFill>
                  <a:srgbClr val="000066"/>
                </a:solidFill>
                <a:effectLst>
                  <a:outerShdw blurRad="38100" dist="38100" dir="2700000" algn="tl">
                    <a:srgbClr val="000000">
                      <a:alpha val="43137"/>
                    </a:srgbClr>
                  </a:outerShdw>
                </a:effectLst>
                <a:latin typeface="Times New Roman" pitchFamily="18" charset="0"/>
              </a:rPr>
              <a:t>hispánicos</a:t>
            </a:r>
            <a:r>
              <a:rPr lang="en-US" sz="2400" dirty="0">
                <a:solidFill>
                  <a:srgbClr val="000066"/>
                </a:solidFill>
                <a:effectLst>
                  <a:outerShdw blurRad="38100" dist="38100" dir="2700000" algn="tl">
                    <a:srgbClr val="000000">
                      <a:alpha val="43137"/>
                    </a:srgbClr>
                  </a:outerShdw>
                </a:effectLst>
                <a:latin typeface="Times New Roman" pitchFamily="18" charset="0"/>
              </a:rPr>
              <a:t> del Caribe </a:t>
            </a:r>
            <a:r>
              <a:rPr lang="en-US" sz="2400" dirty="0" err="1">
                <a:solidFill>
                  <a:srgbClr val="000066"/>
                </a:solidFill>
                <a:effectLst>
                  <a:outerShdw blurRad="38100" dist="38100" dir="2700000" algn="tl">
                    <a:srgbClr val="000000">
                      <a:alpha val="43137"/>
                    </a:srgbClr>
                  </a:outerShdw>
                </a:effectLst>
                <a:latin typeface="Times New Roman" pitchFamily="18" charset="0"/>
              </a:rPr>
              <a:t>antillano</a:t>
            </a:r>
            <a:r>
              <a:rPr lang="en-US" sz="2400" dirty="0">
                <a:solidFill>
                  <a:srgbClr val="000066"/>
                </a:solidFill>
                <a:effectLst>
                  <a:outerShdw blurRad="38100" dist="38100" dir="2700000" algn="tl">
                    <a:srgbClr val="000000">
                      <a:alpha val="43137"/>
                    </a:srgbClr>
                  </a:outerShdw>
                </a:effectLst>
                <a:latin typeface="Times New Roman" pitchFamily="18" charset="0"/>
              </a:rPr>
              <a:t>:</a:t>
            </a:r>
          </a:p>
          <a:p>
            <a:pPr algn="ctr"/>
            <a:r>
              <a:rPr lang="en-US" sz="2800" dirty="0">
                <a:solidFill>
                  <a:srgbClr val="000066"/>
                </a:solidFill>
                <a:effectLst>
                  <a:outerShdw blurRad="38100" dist="38100" dir="2700000" algn="tl">
                    <a:srgbClr val="000000">
                      <a:alpha val="43137"/>
                    </a:srgbClr>
                  </a:outerShdw>
                </a:effectLst>
                <a:latin typeface="Times New Roman" pitchFamily="18" charset="0"/>
              </a:rPr>
              <a:t>Cuba, </a:t>
            </a:r>
            <a:r>
              <a:rPr lang="en-US" sz="2800" dirty="0" err="1">
                <a:solidFill>
                  <a:srgbClr val="000066"/>
                </a:solidFill>
                <a:effectLst>
                  <a:outerShdw blurRad="38100" dist="38100" dir="2700000" algn="tl">
                    <a:srgbClr val="000000">
                      <a:alpha val="43137"/>
                    </a:srgbClr>
                  </a:outerShdw>
                </a:effectLst>
                <a:latin typeface="Times New Roman" pitchFamily="18" charset="0"/>
              </a:rPr>
              <a:t>República</a:t>
            </a:r>
            <a:r>
              <a:rPr lang="en-US" sz="2800" dirty="0">
                <a:solidFill>
                  <a:srgbClr val="000066"/>
                </a:solidFill>
                <a:effectLst>
                  <a:outerShdw blurRad="38100" dist="38100" dir="2700000" algn="tl">
                    <a:srgbClr val="000000">
                      <a:alpha val="43137"/>
                    </a:srgbClr>
                  </a:outerShdw>
                </a:effectLst>
                <a:latin typeface="Times New Roman" pitchFamily="18" charset="0"/>
              </a:rPr>
              <a:t> </a:t>
            </a:r>
            <a:r>
              <a:rPr lang="en-US" sz="2800" dirty="0" err="1">
                <a:solidFill>
                  <a:srgbClr val="000066"/>
                </a:solidFill>
                <a:effectLst>
                  <a:outerShdw blurRad="38100" dist="38100" dir="2700000" algn="tl">
                    <a:srgbClr val="000000">
                      <a:alpha val="43137"/>
                    </a:srgbClr>
                  </a:outerShdw>
                </a:effectLst>
                <a:latin typeface="Times New Roman" pitchFamily="18" charset="0"/>
              </a:rPr>
              <a:t>Dominicana</a:t>
            </a:r>
            <a:r>
              <a:rPr lang="en-US" sz="2800" dirty="0">
                <a:solidFill>
                  <a:srgbClr val="000066"/>
                </a:solidFill>
                <a:effectLst>
                  <a:outerShdw blurRad="38100" dist="38100" dir="2700000" algn="tl">
                    <a:srgbClr val="000000">
                      <a:alpha val="43137"/>
                    </a:srgbClr>
                  </a:outerShdw>
                </a:effectLst>
                <a:latin typeface="Times New Roman" pitchFamily="18" charset="0"/>
              </a:rPr>
              <a:t> y Puerto Rico</a:t>
            </a:r>
          </a:p>
        </p:txBody>
      </p:sp>
      <p:pic>
        <p:nvPicPr>
          <p:cNvPr id="160771" name="Picture 3" descr="Caribe"/>
          <p:cNvPicPr>
            <a:picLocks noChangeAspect="1" noChangeArrowheads="1"/>
          </p:cNvPicPr>
          <p:nvPr/>
        </p:nvPicPr>
        <p:blipFill>
          <a:blip r:embed="rId3" cstate="print"/>
          <a:srcRect/>
          <a:stretch>
            <a:fillRect/>
          </a:stretch>
        </p:blipFill>
        <p:spPr bwMode="auto">
          <a:xfrm>
            <a:off x="694151" y="1451603"/>
            <a:ext cx="7855489" cy="5036283"/>
          </a:xfrm>
          <a:prstGeom prst="rect">
            <a:avLst/>
          </a:prstGeom>
          <a:noFill/>
        </p:spPr>
      </p:pic>
      <p:sp>
        <p:nvSpPr>
          <p:cNvPr id="2" name="Rectangle: Rounded Corners 1">
            <a:extLst>
              <a:ext uri="{FF2B5EF4-FFF2-40B4-BE49-F238E27FC236}">
                <a16:creationId xmlns:a16="http://schemas.microsoft.com/office/drawing/2014/main" id="{887A07C0-1F37-4757-98C7-7D42E798023D}"/>
              </a:ext>
            </a:extLst>
          </p:cNvPr>
          <p:cNvSpPr/>
          <p:nvPr/>
        </p:nvSpPr>
        <p:spPr>
          <a:xfrm>
            <a:off x="762000" y="2621280"/>
            <a:ext cx="2667000" cy="103632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angle: Rounded Corners 2">
            <a:extLst>
              <a:ext uri="{FF2B5EF4-FFF2-40B4-BE49-F238E27FC236}">
                <a16:creationId xmlns:a16="http://schemas.microsoft.com/office/drawing/2014/main" id="{9DABE74D-6F26-4606-87DA-3CAD868F1F12}"/>
              </a:ext>
            </a:extLst>
          </p:cNvPr>
          <p:cNvSpPr/>
          <p:nvPr/>
        </p:nvSpPr>
        <p:spPr>
          <a:xfrm>
            <a:off x="3962400" y="3543300"/>
            <a:ext cx="922020" cy="68580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angle: Rounded Corners 4">
            <a:extLst>
              <a:ext uri="{FF2B5EF4-FFF2-40B4-BE49-F238E27FC236}">
                <a16:creationId xmlns:a16="http://schemas.microsoft.com/office/drawing/2014/main" id="{8A19313A-DFC8-4BE8-A689-B3A066C4D066}"/>
              </a:ext>
            </a:extLst>
          </p:cNvPr>
          <p:cNvSpPr/>
          <p:nvPr/>
        </p:nvSpPr>
        <p:spPr>
          <a:xfrm>
            <a:off x="5029200" y="3886200"/>
            <a:ext cx="609600" cy="457200"/>
          </a:xfrm>
          <a:prstGeom prst="roundRect">
            <a:avLst/>
          </a:pr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3162169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0770">
                                            <p:bg/>
                                          </p:spTgt>
                                        </p:tgtEl>
                                        <p:attrNameLst>
                                          <p:attrName>style.visibility</p:attrName>
                                        </p:attrNameLst>
                                      </p:cBhvr>
                                      <p:to>
                                        <p:strVal val="visible"/>
                                      </p:to>
                                    </p:set>
                                    <p:animEffect transition="in" filter="barn(inVertical)">
                                      <p:cBhvr>
                                        <p:cTn id="7" dur="500"/>
                                        <p:tgtEl>
                                          <p:spTgt spid="160770">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0770">
                                            <p:txEl>
                                              <p:pRg st="0" end="0"/>
                                            </p:txEl>
                                          </p:spTgt>
                                        </p:tgtEl>
                                        <p:attrNameLst>
                                          <p:attrName>style.visibility</p:attrName>
                                        </p:attrNameLst>
                                      </p:cBhvr>
                                      <p:to>
                                        <p:strVal val="visible"/>
                                      </p:to>
                                    </p:set>
                                    <p:animEffect transition="in" filter="barn(inVertical)">
                                      <p:cBhvr>
                                        <p:cTn id="11" dur="500"/>
                                        <p:tgtEl>
                                          <p:spTgt spid="160770">
                                            <p:txEl>
                                              <p:pRg st="0" end="0"/>
                                            </p:txEl>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60770">
                                            <p:txEl>
                                              <p:pRg st="1" end="1"/>
                                            </p:txEl>
                                          </p:spTgt>
                                        </p:tgtEl>
                                        <p:attrNameLst>
                                          <p:attrName>style.visibility</p:attrName>
                                        </p:attrNameLst>
                                      </p:cBhvr>
                                      <p:to>
                                        <p:strVal val="visible"/>
                                      </p:to>
                                    </p:set>
                                    <p:animEffect transition="in" filter="barn(inVertical)">
                                      <p:cBhvr>
                                        <p:cTn id="15" dur="500"/>
                                        <p:tgtEl>
                                          <p:spTgt spid="160770">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160771"/>
                                        </p:tgtEl>
                                        <p:attrNameLst>
                                          <p:attrName>style.visibility</p:attrName>
                                        </p:attrNameLst>
                                      </p:cBhvr>
                                      <p:to>
                                        <p:strVal val="visible"/>
                                      </p:to>
                                    </p:set>
                                    <p:animEffect transition="in" filter="barn(inVertical)">
                                      <p:cBhvr>
                                        <p:cTn id="18" dur="500"/>
                                        <p:tgtEl>
                                          <p:spTgt spid="160771"/>
                                        </p:tgtEl>
                                      </p:cBhvr>
                                    </p:animEffect>
                                  </p:childTnLst>
                                </p:cTn>
                              </p:par>
                            </p:childTnLst>
                          </p:cTn>
                        </p:par>
                        <p:par>
                          <p:cTn id="19" fill="hold">
                            <p:stCondLst>
                              <p:cond delay="1500"/>
                            </p:stCondLst>
                            <p:childTnLst>
                              <p:par>
                                <p:cTn id="20" presetID="16" presetClass="entr" presetSubtype="37"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outVertical)">
                                      <p:cBhvr>
                                        <p:cTn id="22" dur="500"/>
                                        <p:tgtEl>
                                          <p:spTgt spid="2"/>
                                        </p:tgtEl>
                                      </p:cBhvr>
                                    </p:animEffect>
                                  </p:childTnLst>
                                </p:cTn>
                              </p:par>
                            </p:childTnLst>
                          </p:cTn>
                        </p:par>
                        <p:par>
                          <p:cTn id="23" fill="hold">
                            <p:stCondLst>
                              <p:cond delay="2000"/>
                            </p:stCondLst>
                            <p:childTnLst>
                              <p:par>
                                <p:cTn id="24" presetID="16" presetClass="entr" presetSubtype="37"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outVertical)">
                                      <p:cBhvr>
                                        <p:cTn id="26" dur="500"/>
                                        <p:tgtEl>
                                          <p:spTgt spid="3"/>
                                        </p:tgtEl>
                                      </p:cBhvr>
                                    </p:animEffect>
                                  </p:childTnLst>
                                </p:cTn>
                              </p:par>
                            </p:childTnLst>
                          </p:cTn>
                        </p:par>
                        <p:par>
                          <p:cTn id="27" fill="hold">
                            <p:stCondLst>
                              <p:cond delay="2500"/>
                            </p:stCondLst>
                            <p:childTnLst>
                              <p:par>
                                <p:cTn id="28" presetID="16" presetClass="entr" presetSubtype="37"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out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0" grpId="0" uiExpand="1" build="p" animBg="1"/>
      <p:bldP spid="2" grpId="0" animBg="1"/>
      <p:bldP spid="3"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786583"/>
            <a:ext cx="7086600" cy="808038"/>
          </a:xfrm>
          <a:ln w="12700">
            <a:solidFill>
              <a:srgbClr val="000099"/>
            </a:solidFill>
          </a:ln>
        </p:spPr>
        <p:txBody>
          <a:bodyPr>
            <a:normAutofit fontScale="90000"/>
          </a:bodyPr>
          <a:lstStyle/>
          <a:p>
            <a:r>
              <a:rPr lang="es-ES_tradnl" sz="2800" dirty="0">
                <a:solidFill>
                  <a:srgbClr val="000099"/>
                </a:solidFill>
                <a:effectLst>
                  <a:outerShdw blurRad="38100" dist="38100" dir="2700000" algn="tl">
                    <a:srgbClr val="000000">
                      <a:alpha val="43137"/>
                    </a:srgbClr>
                  </a:outerShdw>
                </a:effectLst>
                <a:latin typeface="Times New Roman" pitchFamily="18" charset="0"/>
              </a:rPr>
              <a:t>Una muestra </a:t>
            </a:r>
            <a:r>
              <a:rPr lang="es-DO" sz="2800" dirty="0">
                <a:solidFill>
                  <a:srgbClr val="000099"/>
                </a:solidFill>
                <a:effectLst>
                  <a:outerShdw blurRad="38100" dist="38100" dir="2700000" algn="tl">
                    <a:srgbClr val="000000">
                      <a:alpha val="43137"/>
                    </a:srgbClr>
                  </a:outerShdw>
                </a:effectLst>
                <a:latin typeface="Times New Roman" pitchFamily="18" charset="0"/>
              </a:rPr>
              <a:t>del radicalismo </a:t>
            </a:r>
            <a:r>
              <a:rPr lang="es-ES_tradnl" sz="2800" dirty="0">
                <a:solidFill>
                  <a:srgbClr val="000099"/>
                </a:solidFill>
                <a:effectLst>
                  <a:outerShdw blurRad="38100" dist="38100" dir="2700000" algn="tl">
                    <a:srgbClr val="000000">
                      <a:alpha val="43137"/>
                    </a:srgbClr>
                  </a:outerShdw>
                </a:effectLst>
                <a:latin typeface="Times New Roman" pitchFamily="18" charset="0"/>
              </a:rPr>
              <a:t>fonético dominicano </a:t>
            </a:r>
            <a:br>
              <a:rPr lang="es-ES_tradnl" sz="2800" dirty="0">
                <a:solidFill>
                  <a:srgbClr val="000099"/>
                </a:solidFill>
                <a:effectLst>
                  <a:outerShdw blurRad="38100" dist="38100" dir="2700000" algn="tl">
                    <a:srgbClr val="000000">
                      <a:alpha val="43137"/>
                    </a:srgbClr>
                  </a:outerShdw>
                </a:effectLst>
                <a:latin typeface="Times New Roman" pitchFamily="18" charset="0"/>
              </a:rPr>
            </a:br>
            <a:r>
              <a:rPr lang="es-ES_tradnl" sz="2800" dirty="0">
                <a:solidFill>
                  <a:srgbClr val="000099"/>
                </a:solidFill>
                <a:effectLst>
                  <a:outerShdw blurRad="38100" dist="38100" dir="2700000" algn="tl">
                    <a:srgbClr val="000000">
                      <a:alpha val="43137"/>
                    </a:srgbClr>
                  </a:outerShdw>
                </a:effectLst>
                <a:latin typeface="Times New Roman" pitchFamily="18" charset="0"/>
              </a:rPr>
              <a:t>- </a:t>
            </a:r>
            <a:r>
              <a:rPr lang="es-DO" sz="2800" dirty="0">
                <a:solidFill>
                  <a:srgbClr val="000099"/>
                </a:solidFill>
                <a:effectLst>
                  <a:outerShdw blurRad="38100" dist="38100" dir="2700000" algn="tl">
                    <a:srgbClr val="000000">
                      <a:alpha val="43137"/>
                    </a:srgbClr>
                  </a:outerShdw>
                </a:effectLst>
                <a:latin typeface="Times New Roman" pitchFamily="18" charset="0"/>
              </a:rPr>
              <a:t>elisión sistemática de </a:t>
            </a:r>
            <a:r>
              <a:rPr lang="es-DO" sz="2800" b="1" dirty="0">
                <a:solidFill>
                  <a:srgbClr val="000099"/>
                </a:solidFill>
                <a:effectLst>
                  <a:outerShdw blurRad="38100" dist="38100" dir="2700000" algn="tl">
                    <a:srgbClr val="000000">
                      <a:alpha val="43137"/>
                    </a:srgbClr>
                  </a:outerShdw>
                </a:effectLst>
                <a:latin typeface="Times New Roman" pitchFamily="18" charset="0"/>
              </a:rPr>
              <a:t>/s/</a:t>
            </a:r>
            <a:r>
              <a:rPr lang="es-DO" sz="2800" dirty="0">
                <a:solidFill>
                  <a:srgbClr val="000099"/>
                </a:solidFill>
                <a:effectLst>
                  <a:outerShdw blurRad="38100" dist="38100" dir="2700000" algn="tl">
                    <a:srgbClr val="000000">
                      <a:alpha val="43137"/>
                    </a:srgbClr>
                  </a:outerShdw>
                </a:effectLst>
                <a:latin typeface="Times New Roman" pitchFamily="18" charset="0"/>
              </a:rPr>
              <a:t> en el nivel social bajo -</a:t>
            </a:r>
            <a:endParaRPr lang="en-US" sz="2800" dirty="0"/>
          </a:p>
        </p:txBody>
      </p:sp>
      <p:sp>
        <p:nvSpPr>
          <p:cNvPr id="3" name="Content Placeholder 2"/>
          <p:cNvSpPr>
            <a:spLocks noGrp="1"/>
          </p:cNvSpPr>
          <p:nvPr>
            <p:ph idx="1"/>
          </p:nvPr>
        </p:nvSpPr>
        <p:spPr>
          <a:xfrm>
            <a:off x="457200" y="2133600"/>
            <a:ext cx="8229600" cy="4038600"/>
          </a:xfrm>
          <a:ln w="19050">
            <a:solidFill>
              <a:srgbClr val="000099"/>
            </a:solidFill>
            <a:prstDash val="dash"/>
          </a:ln>
        </p:spPr>
        <p:txBody>
          <a:bodyPr>
            <a:normAutofit/>
          </a:bodyPr>
          <a:lstStyle/>
          <a:p>
            <a:pPr algn="just"/>
            <a:endParaRPr lang="en-US" sz="800" dirty="0">
              <a:solidFill>
                <a:srgbClr val="000099"/>
              </a:solidFill>
              <a:latin typeface="Times New Roman" pitchFamily="18" charset="0"/>
              <a:cs typeface="Times New Roman" pitchFamily="18" charset="0"/>
            </a:endParaRPr>
          </a:p>
          <a:p>
            <a:pPr marL="0" indent="0" algn="ctr">
              <a:lnSpc>
                <a:spcPts val="2600"/>
              </a:lnSpc>
              <a:spcAft>
                <a:spcPts val="1800"/>
              </a:spcAft>
              <a:buNone/>
            </a:pP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Y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necesitaban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una persona para que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trabajara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maquini</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fijo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porque</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un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señor</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lamentablemente</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fue</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que me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llevó</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padrino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mío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di</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cutió</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con una persona y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dijo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que no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iba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trabajar</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má</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y le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tiró</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su</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puñetazo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Lamentablemente</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salió</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padrino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y se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quedó</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ahijao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ahijao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atendió</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asunto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Resolví</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la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máquina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ocho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mese</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fijaron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maquini</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todo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el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mundo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lo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fijan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aparador</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mí</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fijaron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maquini</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Otra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cala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buena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gu</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tó</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esa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Luego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interesé</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comencé</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punchando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una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llave</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reparando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cosita</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luego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tudié</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tudié</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tudié</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ha</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la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graduación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me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dieron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mi diploma, </a:t>
            </a:r>
            <a:r>
              <a:rPr lang="en-U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fui</a:t>
            </a:r>
            <a:r>
              <a:rPr lang="en-U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uno</a:t>
            </a:r>
            <a:r>
              <a:rPr lang="en-U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lo</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mejore</a:t>
            </a: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p>
          <a:p>
            <a:pPr marL="457200" lvl="1" indent="0" algn="ctr">
              <a:buNone/>
            </a:pPr>
            <a:r>
              <a:rPr lang="en-US"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elisi</a:t>
            </a:r>
            <a:r>
              <a:rPr lang="es-ES_tradnl" sz="20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ón</a:t>
            </a:r>
            <a:r>
              <a:rPr lang="es-ES_tradnl"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de /s/: 100% (de </a:t>
            </a:r>
            <a:r>
              <a:rPr lang="en-US" sz="20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15 / 15)</a:t>
            </a:r>
            <a:endParaRPr lang="en-US" sz="20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60672B-BCE7-41D7-8C46-56F0D2C1934C}" type="datetime1">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21/11/2020</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68EA03-A2B5-4922-B577-5601BF7EA8F3}" type="slidenum">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pic>
        <p:nvPicPr>
          <p:cNvPr id="6" name="NSB.ElisiónESE">
            <a:hlinkClick r:id="" action="ppaction://media"/>
            <a:extLst>
              <a:ext uri="{FF2B5EF4-FFF2-40B4-BE49-F238E27FC236}">
                <a16:creationId xmlns:a16="http://schemas.microsoft.com/office/drawing/2014/main" id="{D14EB274-7786-40F2-AA18-C5F90A18DF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58200" y="1028316"/>
            <a:ext cx="162286" cy="162286"/>
          </a:xfrm>
          <a:prstGeom prst="rect">
            <a:avLst/>
          </a:prstGeom>
        </p:spPr>
      </p:pic>
    </p:spTree>
    <p:extLst>
      <p:ext uri="{BB962C8B-B14F-4D97-AF65-F5344CB8AC3E}">
        <p14:creationId xmlns:p14="http://schemas.microsoft.com/office/powerpoint/2010/main" val="2275358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wipe(down)">
                                      <p:cBhvr>
                                        <p:cTn id="12" dur="500"/>
                                        <p:tgtEl>
                                          <p:spTgt spid="3">
                                            <p:bg/>
                                          </p:spTgt>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wipe(down)">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45557" fill="hold"/>
                                        <p:tgtEl>
                                          <p:spTgt spid="6"/>
                                        </p:tgtEl>
                                      </p:cBhvr>
                                    </p:cmd>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animBg="1"/>
      <p:bldP spid="3" grpId="0" uiExpand="1"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1670" y="440947"/>
            <a:ext cx="5200650" cy="417626"/>
          </a:xfrm>
          <a:ln w="12700">
            <a:solidFill>
              <a:srgbClr val="000099"/>
            </a:solidFill>
          </a:ln>
        </p:spPr>
        <p:txBody>
          <a:bodyPr>
            <a:normAutofit fontScale="90000"/>
          </a:bodyPr>
          <a:lstStyle/>
          <a:p>
            <a:r>
              <a:rPr lang="es-ES" sz="2400" dirty="0">
                <a:solidFill>
                  <a:srgbClr val="000099"/>
                </a:solidFill>
                <a:effectLst>
                  <a:outerShdw blurRad="38100" dist="38100" dir="2700000" algn="tl">
                    <a:srgbClr val="000000">
                      <a:alpha val="43137"/>
                    </a:srgbClr>
                  </a:outerShdw>
                </a:effectLst>
                <a:latin typeface="Times New Roman" pitchFamily="18" charset="0"/>
              </a:rPr>
              <a:t>Hablante cubano de clase social baja</a:t>
            </a:r>
            <a:endParaRPr lang="en-US" sz="2400" dirty="0"/>
          </a:p>
        </p:txBody>
      </p:sp>
      <p:sp>
        <p:nvSpPr>
          <p:cNvPr id="3" name="Content Placeholder 2"/>
          <p:cNvSpPr>
            <a:spLocks noGrp="1"/>
          </p:cNvSpPr>
          <p:nvPr>
            <p:ph idx="1"/>
          </p:nvPr>
        </p:nvSpPr>
        <p:spPr>
          <a:xfrm>
            <a:off x="380996" y="1050494"/>
            <a:ext cx="8382000" cy="1854200"/>
          </a:xfrm>
          <a:ln w="19050">
            <a:solidFill>
              <a:srgbClr val="000099"/>
            </a:solidFill>
            <a:prstDash val="dash"/>
          </a:ln>
        </p:spPr>
        <p:txBody>
          <a:bodyPr>
            <a:normAutofit/>
          </a:bodyPr>
          <a:lstStyle/>
          <a:p>
            <a:pPr algn="just">
              <a:spcBef>
                <a:spcPts val="0"/>
              </a:spcBef>
            </a:pPr>
            <a:endParaRPr lang="en-US" sz="500" dirty="0">
              <a:solidFill>
                <a:srgbClr val="000099"/>
              </a:solidFill>
              <a:latin typeface="Times New Roman" pitchFamily="18" charset="0"/>
              <a:cs typeface="Times New Roman" pitchFamily="18" charset="0"/>
            </a:endParaRPr>
          </a:p>
          <a:p>
            <a:pPr marL="0" indent="0" algn="ctr">
              <a:lnSpc>
                <a:spcPts val="2500"/>
              </a:lnSpc>
              <a:spcBef>
                <a:spcPts val="0"/>
              </a:spcBef>
              <a:spcAft>
                <a:spcPts val="1800"/>
              </a:spcAft>
              <a:buNone/>
            </a:pP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No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te</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voy</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decir</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dicen</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alguna</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persona</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ni</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mue</a:t>
            </a:r>
            <a:r>
              <a:rPr lang="en-US" sz="1800" b="1" dirty="0" err="1">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tt</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No, no, no. No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te</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voy</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decir</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eso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Regresar</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Oriente</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bueno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Oriente</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vine para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acá</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Si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tuviera</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vo</a:t>
            </a:r>
            <a:r>
              <a:rPr lang="en-US" sz="1800" b="1" dirty="0" err="1">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bv</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1800" b="1" dirty="0" err="1">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l</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por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a:t>
            </a:r>
            <a:r>
              <a:rPr lang="en-US" sz="1800" b="1" dirty="0" err="1">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gg</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una</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razón</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lógica</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tal</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ve</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lo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haría</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No son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mi</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mayore</a:t>
            </a:r>
            <a:r>
              <a:rPr lang="en-US" sz="18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deseo</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Te</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lo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puedo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decir</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así</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Lo</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plane</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los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sueño</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dependen</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cosa</a:t>
            </a:r>
            <a:r>
              <a:rPr lang="en-US" sz="1800" b="1" dirty="0" err="1">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s</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dependen</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cosa</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Y lo que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sí</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no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puedo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pe</a:t>
            </a:r>
            <a:r>
              <a:rPr lang="en-US" sz="1800" b="1" dirty="0" err="1">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dd</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1800" b="1" dirty="0" err="1">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l</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ø</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la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a:t>
            </a:r>
            <a:r>
              <a:rPr lang="en-US" sz="18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peranza</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logra</a:t>
            </a:r>
            <a:r>
              <a:rPr lang="en-US" sz="1800" b="1" dirty="0" err="1">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ll</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yo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creo</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sí</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se </a:t>
            </a:r>
            <a:r>
              <a:rPr lang="en-US" sz="18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puede</a:t>
            </a:r>
            <a:r>
              <a:rPr lang="en-US" sz="18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60672B-BCE7-41D7-8C46-56F0D2C1934C}" type="datetime1">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21/11/2020</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868EA03-A2B5-4922-B577-5601BF7EA8F3}" type="slidenum">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pic>
        <p:nvPicPr>
          <p:cNvPr id="7" name="Cuba.NB">
            <a:hlinkClick r:id="" action="ppaction://media"/>
            <a:extLst>
              <a:ext uri="{FF2B5EF4-FFF2-40B4-BE49-F238E27FC236}">
                <a16:creationId xmlns:a16="http://schemas.microsoft.com/office/drawing/2014/main" id="{ED804796-2578-468B-97D6-37EA7C7360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05800" y="491774"/>
            <a:ext cx="152400" cy="152400"/>
          </a:xfrm>
          <a:prstGeom prst="rect">
            <a:avLst/>
          </a:prstGeom>
        </p:spPr>
      </p:pic>
      <p:sp>
        <p:nvSpPr>
          <p:cNvPr id="8" name="Title 1">
            <a:extLst>
              <a:ext uri="{FF2B5EF4-FFF2-40B4-BE49-F238E27FC236}">
                <a16:creationId xmlns:a16="http://schemas.microsoft.com/office/drawing/2014/main" id="{C7CAA810-3400-4047-8589-26F4F9072532}"/>
              </a:ext>
            </a:extLst>
          </p:cNvPr>
          <p:cNvSpPr txBox="1">
            <a:spLocks/>
          </p:cNvSpPr>
          <p:nvPr/>
        </p:nvSpPr>
        <p:spPr>
          <a:xfrm>
            <a:off x="1523998" y="3096615"/>
            <a:ext cx="6096000" cy="631111"/>
          </a:xfrm>
          <a:prstGeom prst="rect">
            <a:avLst/>
          </a:prstGeom>
          <a:ln w="19050">
            <a:solidFill>
              <a:srgbClr val="0000CC"/>
            </a:solidFill>
            <a:prstDash val="lgDash"/>
          </a:ln>
        </p:spPr>
        <p:txBody>
          <a:bodyPr vert="horz" lIns="91440" tIns="45720" rIns="91440" bIns="45720" rtlCol="0" anchor="ctr">
            <a:normAutofit fontScale="8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s-ES" sz="2400" dirty="0">
                <a:solidFill>
                  <a:srgbClr val="000099"/>
                </a:solidFill>
                <a:effectLst>
                  <a:outerShdw blurRad="38100" dist="38100" dir="2700000" algn="tl">
                    <a:srgbClr val="000000">
                      <a:alpha val="43137"/>
                    </a:srgbClr>
                  </a:outerShdw>
                </a:effectLst>
                <a:latin typeface="Times New Roman" pitchFamily="18" charset="0"/>
              </a:rPr>
              <a:t>Total de /s/ finales de sílaba y de palabra en el texto: </a:t>
            </a:r>
            <a:r>
              <a:rPr lang="es-ES" sz="2400" b="1" dirty="0">
                <a:solidFill>
                  <a:srgbClr val="000099"/>
                </a:solidFill>
                <a:effectLst>
                  <a:outerShdw blurRad="38100" dist="38100" dir="2700000" algn="tl">
                    <a:srgbClr val="000000">
                      <a:alpha val="43137"/>
                    </a:srgbClr>
                  </a:outerShdw>
                </a:effectLst>
                <a:latin typeface="Times New Roman" pitchFamily="18" charset="0"/>
              </a:rPr>
              <a:t>13</a:t>
            </a:r>
          </a:p>
          <a:p>
            <a:pPr fontAlgn="auto">
              <a:spcAft>
                <a:spcPts val="0"/>
              </a:spcAft>
            </a:pPr>
            <a:r>
              <a:rPr lang="en-US" sz="2400" b="1" dirty="0">
                <a:solidFill>
                  <a:srgbClr val="3333FF"/>
                </a:solidFill>
                <a:effectLst>
                  <a:outerShdw blurRad="38100" dist="38100" dir="2700000" algn="tl">
                    <a:srgbClr val="000000">
                      <a:alpha val="43137"/>
                    </a:srgbClr>
                  </a:outerShdw>
                </a:effectLst>
                <a:latin typeface="Times New Roman" pitchFamily="18" charset="0"/>
              </a:rPr>
              <a:t>[s]: 2		[h]: 4		[</a:t>
            </a:r>
            <a:r>
              <a:rPr lang="en-US" sz="2400" b="1" dirty="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ø]: 7</a:t>
            </a:r>
            <a:r>
              <a:rPr lang="en-US" sz="2400" dirty="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00" dirty="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a:t>
            </a:r>
            <a:r>
              <a:rPr lang="en-US" sz="2100"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54%</a:t>
            </a:r>
            <a:r>
              <a:rPr lang="en-US" sz="2100" dirty="0">
                <a:solidFill>
                  <a:srgbClr val="3333FF"/>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100" dirty="0">
              <a:solidFill>
                <a:srgbClr val="3333FF"/>
              </a:solidFill>
            </a:endParaRPr>
          </a:p>
        </p:txBody>
      </p:sp>
      <p:graphicFrame>
        <p:nvGraphicFramePr>
          <p:cNvPr id="9" name="Table 9">
            <a:extLst>
              <a:ext uri="{FF2B5EF4-FFF2-40B4-BE49-F238E27FC236}">
                <a16:creationId xmlns:a16="http://schemas.microsoft.com/office/drawing/2014/main" id="{2E0E4D69-060F-4377-A9D4-51FDE77B792C}"/>
              </a:ext>
            </a:extLst>
          </p:cNvPr>
          <p:cNvGraphicFramePr>
            <a:graphicFrameLocks noGrp="1"/>
          </p:cNvGraphicFramePr>
          <p:nvPr>
            <p:extLst>
              <p:ext uri="{D42A27DB-BD31-4B8C-83A1-F6EECF244321}">
                <p14:modId xmlns:p14="http://schemas.microsoft.com/office/powerpoint/2010/main" val="1228857075"/>
              </p:ext>
            </p:extLst>
          </p:nvPr>
        </p:nvGraphicFramePr>
        <p:xfrm>
          <a:off x="1523994" y="4536984"/>
          <a:ext cx="6096000" cy="18542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501733419"/>
                    </a:ext>
                  </a:extLst>
                </a:gridCol>
                <a:gridCol w="2032000">
                  <a:extLst>
                    <a:ext uri="{9D8B030D-6E8A-4147-A177-3AD203B41FA5}">
                      <a16:colId xmlns:a16="http://schemas.microsoft.com/office/drawing/2014/main" val="2092866891"/>
                    </a:ext>
                  </a:extLst>
                </a:gridCol>
                <a:gridCol w="2032000">
                  <a:extLst>
                    <a:ext uri="{9D8B030D-6E8A-4147-A177-3AD203B41FA5}">
                      <a16:colId xmlns:a16="http://schemas.microsoft.com/office/drawing/2014/main" val="4030265231"/>
                    </a:ext>
                  </a:extLst>
                </a:gridCol>
              </a:tblGrid>
              <a:tr h="370840">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Variante</a:t>
                      </a:r>
                    </a:p>
                  </a:txBody>
                  <a:tcPr>
                    <a:lnL w="28575" cap="flat" cmpd="sng" algn="ctr">
                      <a:solidFill>
                        <a:srgbClr val="0000CC"/>
                      </a:solidFill>
                      <a:prstDash val="sysDash"/>
                      <a:round/>
                      <a:headEnd type="none" w="med" len="med"/>
                      <a:tailEnd type="none" w="med" len="med"/>
                    </a:lnL>
                    <a:lnR w="12700" cmpd="sng">
                      <a:noFill/>
                    </a:lnR>
                    <a:lnT w="28575" cap="flat" cmpd="sng" algn="ctr">
                      <a:solidFill>
                        <a:srgbClr val="0000CC"/>
                      </a:solidFill>
                      <a:prstDash val="sysDash"/>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Número</a:t>
                      </a:r>
                    </a:p>
                  </a:txBody>
                  <a:tcPr>
                    <a:lnL w="12700" cmpd="sng">
                      <a:noFill/>
                    </a:lnL>
                    <a:lnR w="12700" cmpd="sng">
                      <a:noFill/>
                    </a:lnR>
                    <a:lnT w="28575" cap="flat" cmpd="sng" algn="ctr">
                      <a:solidFill>
                        <a:srgbClr val="0000CC"/>
                      </a:solidFill>
                      <a:prstDash val="sysDash"/>
                      <a:round/>
                      <a:headEnd type="none" w="med" len="med"/>
                      <a:tailEnd type="none" w="med" len="med"/>
                    </a:lnT>
                    <a:lnB w="38100" cmpd="sng">
                      <a:noFill/>
                    </a:lnB>
                    <a:lnTlToBr w="12700" cmpd="sng">
                      <a:noFill/>
                      <a:prstDash val="solid"/>
                    </a:lnTlToBr>
                    <a:lnBlToTr w="12700" cmpd="sng">
                      <a:noFill/>
                      <a:prstDash val="solid"/>
                    </a:lnBlToTr>
                  </a:tcPr>
                </a:tc>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Porcentaje</a:t>
                      </a:r>
                    </a:p>
                  </a:txBody>
                  <a:tcPr>
                    <a:lnL w="12700" cmpd="sng">
                      <a:noFill/>
                    </a:lnL>
                    <a:lnR w="28575" cap="flat" cmpd="sng" algn="ctr">
                      <a:solidFill>
                        <a:srgbClr val="0000CC"/>
                      </a:solidFill>
                      <a:prstDash val="sysDash"/>
                      <a:round/>
                      <a:headEnd type="none" w="med" len="med"/>
                      <a:tailEnd type="none" w="med" len="med"/>
                    </a:lnR>
                    <a:lnT w="28575" cap="flat" cmpd="sng" algn="ctr">
                      <a:solidFill>
                        <a:srgbClr val="0000CC"/>
                      </a:solidFill>
                      <a:prstDash val="sysDash"/>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3014681139"/>
                  </a:ext>
                </a:extLst>
              </a:tr>
              <a:tr h="370840">
                <a:tc>
                  <a:txBody>
                    <a:bodyPr/>
                    <a:lstStyle/>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endPar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28575" cap="flat" cmpd="sng" algn="ctr">
                      <a:solidFill>
                        <a:srgbClr val="0000CC"/>
                      </a:solidFill>
                      <a:prstDash val="sysDash"/>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1,186</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21.25</a:t>
                      </a:r>
                    </a:p>
                  </a:txBody>
                  <a:tcPr>
                    <a:lnL w="12700" cmpd="sng">
                      <a:noFill/>
                    </a:lnL>
                    <a:lnR w="28575" cap="flat" cmpd="sng" algn="ctr">
                      <a:solidFill>
                        <a:srgbClr val="0000CC"/>
                      </a:solidFill>
                      <a:prstDash val="sysDash"/>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95323054"/>
                  </a:ext>
                </a:extLst>
              </a:tr>
              <a:tr h="370840">
                <a:tc>
                  <a:txBody>
                    <a:bodyPr/>
                    <a:lstStyle/>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endPar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28575" cap="flat" cmpd="sng" algn="ctr">
                      <a:solidFill>
                        <a:srgbClr val="0000CC"/>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2,979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53.36</a:t>
                      </a:r>
                    </a:p>
                  </a:txBody>
                  <a:tcPr>
                    <a:lnL w="12700" cmpd="sng">
                      <a:noFill/>
                    </a:lnL>
                    <a:lnR w="28575" cap="flat" cmpd="sng" algn="ctr">
                      <a:solidFill>
                        <a:srgbClr val="0000CC"/>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25949733"/>
                  </a:ext>
                </a:extLst>
              </a:tr>
              <a:tr h="370840">
                <a:tc>
                  <a:txBody>
                    <a:bodyPr/>
                    <a:lstStyle/>
                    <a:p>
                      <a:pPr algn="ct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[ø]</a:t>
                      </a:r>
                      <a:endPar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28575" cap="flat" cmpd="sng" algn="ctr">
                      <a:solidFill>
                        <a:srgbClr val="0000CC"/>
                      </a:solidFill>
                      <a:prstDash val="sysDash"/>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1,417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s-E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25.39</a:t>
                      </a:r>
                    </a:p>
                  </a:txBody>
                  <a:tcPr>
                    <a:lnL w="12700" cmpd="sng">
                      <a:noFill/>
                    </a:lnL>
                    <a:lnR w="28575" cap="flat" cmpd="sng" algn="ctr">
                      <a:solidFill>
                        <a:srgbClr val="0000CC"/>
                      </a:solidFill>
                      <a:prstDash val="sysDash"/>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82115602"/>
                  </a:ext>
                </a:extLst>
              </a:tr>
              <a:tr h="370840">
                <a:tc>
                  <a:txBody>
                    <a:bodyPr/>
                    <a:lstStyle/>
                    <a:p>
                      <a:pPr algn="ctr"/>
                      <a:r>
                        <a:rPr lang="es-ES" dirty="0">
                          <a:latin typeface="Times New Roman" panose="02020603050405020304" pitchFamily="18" charset="0"/>
                          <a:cs typeface="Times New Roman" panose="02020603050405020304" pitchFamily="18" charset="0"/>
                        </a:rPr>
                        <a:t>TOTAL</a:t>
                      </a:r>
                    </a:p>
                  </a:txBody>
                  <a:tcPr>
                    <a:lnL w="28575" cap="flat" cmpd="sng" algn="ctr">
                      <a:solidFill>
                        <a:srgbClr val="0000CC"/>
                      </a:solidFill>
                      <a:prstDash val="sysDash"/>
                      <a:round/>
                      <a:headEnd type="none" w="med" len="med"/>
                      <a:tailEnd type="none" w="med" len="med"/>
                    </a:lnL>
                    <a:lnR w="12700" cmpd="sng">
                      <a:noFill/>
                    </a:lnR>
                    <a:lnT w="12700" cmpd="sng">
                      <a:noFill/>
                    </a:lnT>
                    <a:lnB w="28575" cap="flat" cmpd="sng" algn="ctr">
                      <a:solidFill>
                        <a:srgbClr val="0000CC"/>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s-ES" dirty="0">
                          <a:latin typeface="Times New Roman" panose="02020603050405020304" pitchFamily="18" charset="0"/>
                          <a:cs typeface="Times New Roman" panose="02020603050405020304" pitchFamily="18" charset="0"/>
                        </a:rPr>
                        <a:t>5,582</a:t>
                      </a:r>
                    </a:p>
                  </a:txBody>
                  <a:tcPr>
                    <a:lnL w="12700" cmpd="sng">
                      <a:noFill/>
                    </a:lnL>
                    <a:lnR w="12700" cmpd="sng">
                      <a:noFill/>
                    </a:lnR>
                    <a:lnT w="12700" cmpd="sng">
                      <a:noFill/>
                    </a:lnT>
                    <a:lnB w="28575" cap="flat" cmpd="sng" algn="ctr">
                      <a:solidFill>
                        <a:srgbClr val="0000CC"/>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s-ES" dirty="0">
                          <a:latin typeface="Times New Roman" panose="02020603050405020304" pitchFamily="18" charset="0"/>
                          <a:cs typeface="Times New Roman" panose="02020603050405020304" pitchFamily="18" charset="0"/>
                        </a:rPr>
                        <a:t>100</a:t>
                      </a:r>
                    </a:p>
                  </a:txBody>
                  <a:tcPr>
                    <a:lnL w="12700" cmpd="sng">
                      <a:noFill/>
                    </a:lnL>
                    <a:lnR w="28575" cap="flat" cmpd="sng" algn="ctr">
                      <a:solidFill>
                        <a:srgbClr val="0000CC"/>
                      </a:solidFill>
                      <a:prstDash val="sysDash"/>
                      <a:round/>
                      <a:headEnd type="none" w="med" len="med"/>
                      <a:tailEnd type="none" w="med" len="med"/>
                    </a:lnR>
                    <a:lnT w="12700" cmpd="sng">
                      <a:noFill/>
                    </a:lnT>
                    <a:lnB w="28575" cap="flat" cmpd="sng" algn="ctr">
                      <a:solidFill>
                        <a:srgbClr val="0000CC"/>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9651498"/>
                  </a:ext>
                </a:extLst>
              </a:tr>
            </a:tbl>
          </a:graphicData>
        </a:graphic>
      </p:graphicFrame>
      <p:sp>
        <p:nvSpPr>
          <p:cNvPr id="11" name="Rectangle 10">
            <a:extLst>
              <a:ext uri="{FF2B5EF4-FFF2-40B4-BE49-F238E27FC236}">
                <a16:creationId xmlns:a16="http://schemas.microsoft.com/office/drawing/2014/main" id="{75D74074-3D20-499B-AE45-A50A33FC7855}"/>
              </a:ext>
            </a:extLst>
          </p:cNvPr>
          <p:cNvSpPr/>
          <p:nvPr/>
        </p:nvSpPr>
        <p:spPr>
          <a:xfrm>
            <a:off x="1626733" y="4064820"/>
            <a:ext cx="5890523" cy="369332"/>
          </a:xfrm>
          <a:prstGeom prst="rect">
            <a:avLst/>
          </a:prstGeom>
        </p:spPr>
        <p:txBody>
          <a:bodyPr wrap="none">
            <a:spAutoFit/>
          </a:bodyPr>
          <a:lstStyle/>
          <a:p>
            <a:r>
              <a:rPr lang="en-US" b="1" dirty="0" err="1">
                <a:solidFill>
                  <a:srgbClr val="000099"/>
                </a:solidFill>
                <a:effectLst>
                  <a:outerShdw blurRad="38100" dist="38100" dir="2700000" algn="tl">
                    <a:srgbClr val="000000">
                      <a:alpha val="43137"/>
                    </a:srgbClr>
                  </a:outerShdw>
                </a:effectLst>
                <a:cs typeface="Times New Roman" pitchFamily="18" charset="0"/>
              </a:rPr>
              <a:t>Variantes</a:t>
            </a:r>
            <a:r>
              <a:rPr lang="en-US" b="1" dirty="0">
                <a:solidFill>
                  <a:srgbClr val="000099"/>
                </a:solidFill>
                <a:effectLst>
                  <a:outerShdw blurRad="38100" dist="38100" dir="2700000" algn="tl">
                    <a:srgbClr val="000000">
                      <a:alpha val="43137"/>
                    </a:srgbClr>
                  </a:outerShdw>
                </a:effectLst>
                <a:cs typeface="Times New Roman" pitchFamily="18" charset="0"/>
              </a:rPr>
              <a:t> de /s/ final de palabra </a:t>
            </a:r>
            <a:r>
              <a:rPr lang="en-US" b="1" dirty="0" err="1">
                <a:solidFill>
                  <a:srgbClr val="000099"/>
                </a:solidFill>
                <a:effectLst>
                  <a:outerShdw blurRad="38100" dist="38100" dir="2700000" algn="tl">
                    <a:srgbClr val="000000">
                      <a:alpha val="43137"/>
                    </a:srgbClr>
                  </a:outerShdw>
                </a:effectLst>
                <a:cs typeface="Times New Roman" pitchFamily="18" charset="0"/>
              </a:rPr>
              <a:t>en</a:t>
            </a:r>
            <a:r>
              <a:rPr lang="en-US" b="1" dirty="0">
                <a:solidFill>
                  <a:srgbClr val="000099"/>
                </a:solidFill>
                <a:effectLst>
                  <a:outerShdw blurRad="38100" dist="38100" dir="2700000" algn="tl">
                    <a:srgbClr val="000000">
                      <a:alpha val="43137"/>
                    </a:srgbClr>
                  </a:outerShdw>
                </a:effectLst>
                <a:cs typeface="Times New Roman" pitchFamily="18" charset="0"/>
              </a:rPr>
              <a:t> Cuba </a:t>
            </a:r>
            <a:r>
              <a:rPr lang="en-US" dirty="0">
                <a:solidFill>
                  <a:srgbClr val="000099"/>
                </a:solidFill>
                <a:effectLst>
                  <a:outerShdw blurRad="38100" dist="38100" dir="2700000" algn="tl">
                    <a:srgbClr val="000000">
                      <a:alpha val="43137"/>
                    </a:srgbClr>
                  </a:outerShdw>
                </a:effectLst>
                <a:cs typeface="Times New Roman" pitchFamily="18" charset="0"/>
              </a:rPr>
              <a:t>(T. Terrell 1979) </a:t>
            </a:r>
            <a:endParaRPr lang="es-ES" dirty="0"/>
          </a:p>
        </p:txBody>
      </p:sp>
      <p:sp>
        <p:nvSpPr>
          <p:cNvPr id="6" name="Rectangle: Rounded Corners 5">
            <a:extLst>
              <a:ext uri="{FF2B5EF4-FFF2-40B4-BE49-F238E27FC236}">
                <a16:creationId xmlns:a16="http://schemas.microsoft.com/office/drawing/2014/main" id="{7BF69286-D1BC-4FF6-8869-06CB53C3C42F}"/>
              </a:ext>
            </a:extLst>
          </p:cNvPr>
          <p:cNvSpPr/>
          <p:nvPr/>
        </p:nvSpPr>
        <p:spPr>
          <a:xfrm>
            <a:off x="2133594" y="5311684"/>
            <a:ext cx="4876800" cy="304800"/>
          </a:xfrm>
          <a:prstGeom prst="roundRect">
            <a:avLst/>
          </a:prstGeom>
          <a:noFill/>
          <a:ln w="28575">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noFill/>
            </a:endParaRPr>
          </a:p>
        </p:txBody>
      </p:sp>
    </p:spTree>
    <p:extLst>
      <p:ext uri="{BB962C8B-B14F-4D97-AF65-F5344CB8AC3E}">
        <p14:creationId xmlns:p14="http://schemas.microsoft.com/office/powerpoint/2010/main" val="2548122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wipe(down)">
                                      <p:cBhvr>
                                        <p:cTn id="11" dur="500"/>
                                        <p:tgtEl>
                                          <p:spTgt spid="3">
                                            <p:bg/>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5103"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barn(inVertical)">
                                      <p:cBhvr>
                                        <p:cTn id="28" dur="500"/>
                                        <p:tgtEl>
                                          <p:spTgt spid="8">
                                            <p:txEl>
                                              <p:pRg st="0" end="0"/>
                                            </p:txEl>
                                          </p:spTgt>
                                        </p:tgtEl>
                                      </p:cBhvr>
                                    </p:animEffect>
                                  </p:childTnLst>
                                </p:cTn>
                              </p:par>
                            </p:childTnLst>
                          </p:cTn>
                        </p:par>
                        <p:par>
                          <p:cTn id="29" fill="hold">
                            <p:stCondLst>
                              <p:cond delay="1000"/>
                            </p:stCondLst>
                            <p:childTnLst>
                              <p:par>
                                <p:cTn id="30" presetID="16" presetClass="entr" presetSubtype="37" fill="hold" nodeType="afterEffect">
                                  <p:stCondLst>
                                    <p:cond delay="0"/>
                                  </p:stCondLst>
                                  <p:iterate type="wd">
                                    <p:tmPct val="10000"/>
                                  </p:iterate>
                                  <p:childTnLst>
                                    <p:set>
                                      <p:cBhvr>
                                        <p:cTn id="31" dur="1" fill="hold">
                                          <p:stCondLst>
                                            <p:cond delay="0"/>
                                          </p:stCondLst>
                                        </p:cTn>
                                        <p:tgtEl>
                                          <p:spTgt spid="8">
                                            <p:txEl>
                                              <p:pRg st="1" end="1"/>
                                            </p:txEl>
                                          </p:spTgt>
                                        </p:tgtEl>
                                        <p:attrNameLst>
                                          <p:attrName>style.visibility</p:attrName>
                                        </p:attrNameLst>
                                      </p:cBhvr>
                                      <p:to>
                                        <p:strVal val="visible"/>
                                      </p:to>
                                    </p:set>
                                    <p:animEffect transition="in" filter="barn(outVertical)">
                                      <p:cBhvr>
                                        <p:cTn id="32" dur="1000"/>
                                        <p:tgtEl>
                                          <p:spTgt spid="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par>
                          <p:cTn id="38" fill="hold">
                            <p:stCondLst>
                              <p:cond delay="500"/>
                            </p:stCondLst>
                            <p:childTnLst>
                              <p:par>
                                <p:cTn id="39" presetID="16" presetClass="entr" presetSubtype="37"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outVertical)">
                                      <p:cBhvr>
                                        <p:cTn id="41" dur="500"/>
                                        <p:tgtEl>
                                          <p:spTgt spid="9"/>
                                        </p:tgtEl>
                                      </p:cBhvr>
                                    </p:animEffect>
                                  </p:childTnLst>
                                </p:cTn>
                              </p:par>
                            </p:childTnLst>
                          </p:cTn>
                        </p:par>
                        <p:par>
                          <p:cTn id="42" fill="hold">
                            <p:stCondLst>
                              <p:cond delay="1000"/>
                            </p:stCondLst>
                            <p:childTnLst>
                              <p:par>
                                <p:cTn id="43" presetID="16" presetClass="entr" presetSubtype="21"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cond evt="onNext" delay="0">
                      <p:tgtEl>
                        <p:sldTgt/>
                      </p:tgtEl>
                    </p:cond>
                  </p:endCondLst>
                </p:cTn>
                <p:tgtEl>
                  <p:spTgt spid="7"/>
                </p:tgtEl>
              </p:cMediaNode>
            </p:audio>
          </p:childTnLst>
        </p:cTn>
      </p:par>
    </p:tnLst>
    <p:bldLst>
      <p:bldP spid="2" grpId="0" animBg="1"/>
      <p:bldP spid="3" grpId="0" uiExpand="1" build="p" animBg="1"/>
      <p:bldP spid="8" grpId="0" animBg="1"/>
      <p:bldP spid="11" grpId="0"/>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81000" y="692535"/>
            <a:ext cx="8382000" cy="2585323"/>
          </a:xfrm>
          <a:prstGeom prst="rect">
            <a:avLst/>
          </a:prstGeom>
          <a:ln w="19050">
            <a:solidFill>
              <a:srgbClr val="3604EE"/>
            </a:solidFill>
          </a:ln>
        </p:spPr>
        <p:txBody>
          <a:bodyPr wrap="square">
            <a:spAutoFit/>
          </a:bodyPr>
          <a:lstStyle/>
          <a:p>
            <a:pPr lvl="0" algn="ctr"/>
            <a:r>
              <a:rPr lang="es-DO" sz="2800" dirty="0">
                <a:solidFill>
                  <a:srgbClr val="0033CC"/>
                </a:solidFill>
                <a:effectLst>
                  <a:outerShdw blurRad="38100" dist="38100" dir="2700000" algn="tl">
                    <a:srgbClr val="000000">
                      <a:alpha val="43137"/>
                    </a:srgbClr>
                  </a:outerShdw>
                </a:effectLst>
              </a:rPr>
              <a:t>Además de las citadas diferencias </a:t>
            </a:r>
            <a:r>
              <a:rPr lang="es-DO" sz="2800" b="1" dirty="0">
                <a:solidFill>
                  <a:srgbClr val="0033CC"/>
                </a:solidFill>
                <a:effectLst>
                  <a:outerShdw blurRad="38100" dist="38100" dir="2700000" algn="tl">
                    <a:srgbClr val="000000">
                      <a:alpha val="43137"/>
                    </a:srgbClr>
                  </a:outerShdw>
                </a:effectLst>
              </a:rPr>
              <a:t>cuantitativas</a:t>
            </a:r>
            <a:r>
              <a:rPr lang="es-DO" sz="2800" dirty="0">
                <a:solidFill>
                  <a:srgbClr val="0033CC"/>
                </a:solidFill>
                <a:effectLst>
                  <a:outerShdw blurRad="38100" dist="38100" dir="2700000" algn="tl">
                    <a:srgbClr val="000000">
                      <a:alpha val="43137"/>
                    </a:srgbClr>
                  </a:outerShdw>
                </a:effectLst>
              </a:rPr>
              <a:t>, también existen distinciones </a:t>
            </a:r>
            <a:r>
              <a:rPr lang="es-DO" sz="2800" b="1" dirty="0">
                <a:solidFill>
                  <a:srgbClr val="0033CC"/>
                </a:solidFill>
                <a:effectLst>
                  <a:outerShdw blurRad="38100" dist="38100" dir="2700000" algn="tl">
                    <a:srgbClr val="000000">
                      <a:alpha val="43137"/>
                    </a:srgbClr>
                  </a:outerShdw>
                </a:effectLst>
              </a:rPr>
              <a:t>fonéticas</a:t>
            </a:r>
            <a:r>
              <a:rPr lang="es-DO" sz="2800" dirty="0">
                <a:solidFill>
                  <a:srgbClr val="0033CC"/>
                </a:solidFill>
                <a:effectLst>
                  <a:outerShdw blurRad="38100" dist="38100" dir="2700000" algn="tl">
                    <a:srgbClr val="000000">
                      <a:alpha val="43137"/>
                    </a:srgbClr>
                  </a:outerShdw>
                </a:effectLst>
              </a:rPr>
              <a:t> </a:t>
            </a:r>
            <a:r>
              <a:rPr lang="es-DO" sz="2800" b="1" dirty="0">
                <a:solidFill>
                  <a:srgbClr val="0033CC"/>
                </a:solidFill>
                <a:effectLst>
                  <a:outerShdw blurRad="38100" dist="38100" dir="2700000" algn="tl">
                    <a:srgbClr val="000000">
                      <a:alpha val="43137"/>
                    </a:srgbClr>
                  </a:outerShdw>
                </a:effectLst>
              </a:rPr>
              <a:t>CUALITATIVAS</a:t>
            </a:r>
          </a:p>
          <a:p>
            <a:pPr lvl="0" algn="ctr"/>
            <a:r>
              <a:rPr lang="es-DO" sz="2800" dirty="0">
                <a:solidFill>
                  <a:srgbClr val="0033CC"/>
                </a:solidFill>
                <a:effectLst>
                  <a:outerShdw blurRad="38100" dist="38100" dir="2700000" algn="tl">
                    <a:srgbClr val="000000">
                      <a:alpha val="43137"/>
                    </a:srgbClr>
                  </a:outerShdw>
                </a:effectLst>
              </a:rPr>
              <a:t>entre los dialectos de las tres islas.</a:t>
            </a:r>
          </a:p>
          <a:p>
            <a:pPr lvl="0" algn="just"/>
            <a:endParaRPr lang="es-DO" dirty="0">
              <a:solidFill>
                <a:srgbClr val="0033CC"/>
              </a:solidFill>
              <a:effectLst>
                <a:outerShdw blurRad="38100" dist="38100" dir="2700000" algn="tl">
                  <a:srgbClr val="000000">
                    <a:alpha val="43137"/>
                  </a:srgbClr>
                </a:outerShdw>
              </a:effectLst>
            </a:endParaRPr>
          </a:p>
          <a:p>
            <a:pPr lvl="0" algn="ctr"/>
            <a:r>
              <a:rPr lang="es-DO" sz="2000" dirty="0">
                <a:solidFill>
                  <a:srgbClr val="000099"/>
                </a:solidFill>
              </a:rPr>
              <a:t>Se trata de </a:t>
            </a:r>
            <a:r>
              <a:rPr lang="es-DO" sz="2000" b="1" dirty="0">
                <a:solidFill>
                  <a:srgbClr val="000099"/>
                </a:solidFill>
                <a:effectLst>
                  <a:outerShdw blurRad="38100" dist="38100" dir="2700000" algn="tl">
                    <a:srgbClr val="000000">
                      <a:alpha val="43137"/>
                    </a:srgbClr>
                  </a:outerShdw>
                </a:effectLst>
              </a:rPr>
              <a:t>fenómenos que caracterizan de forma exclusiva</a:t>
            </a:r>
            <a:r>
              <a:rPr lang="es-DO" sz="2000" dirty="0">
                <a:solidFill>
                  <a:srgbClr val="000099"/>
                </a:solidFill>
              </a:rPr>
              <a:t> el modo de hablar de un grupo, de una región, etc., y se convierten así en un </a:t>
            </a:r>
            <a:r>
              <a:rPr lang="es-DO" sz="2000" b="1" i="1" dirty="0">
                <a:solidFill>
                  <a:srgbClr val="000099"/>
                </a:solidFill>
                <a:effectLst>
                  <a:outerShdw blurRad="38100" dist="38100" dir="2700000" algn="tl">
                    <a:srgbClr val="000000">
                      <a:alpha val="43137"/>
                    </a:srgbClr>
                  </a:outerShdw>
                </a:effectLst>
              </a:rPr>
              <a:t>síntoma</a:t>
            </a:r>
            <a:r>
              <a:rPr lang="es-DO" sz="2000" dirty="0">
                <a:solidFill>
                  <a:srgbClr val="000099"/>
                </a:solidFill>
              </a:rPr>
              <a:t> o una </a:t>
            </a:r>
            <a:r>
              <a:rPr lang="es-DO" sz="2000" b="1" i="1" dirty="0">
                <a:solidFill>
                  <a:srgbClr val="000099"/>
                </a:solidFill>
                <a:effectLst>
                  <a:outerShdw blurRad="38100" dist="38100" dir="2700000" algn="tl">
                    <a:srgbClr val="000000">
                      <a:alpha val="43137"/>
                    </a:srgbClr>
                  </a:outerShdw>
                </a:effectLst>
              </a:rPr>
              <a:t>marca</a:t>
            </a:r>
            <a:r>
              <a:rPr lang="es-DO" sz="2000" dirty="0">
                <a:solidFill>
                  <a:srgbClr val="000099"/>
                </a:solidFill>
              </a:rPr>
              <a:t> que identifica a sus hablantes.</a:t>
            </a:r>
          </a:p>
        </p:txBody>
      </p:sp>
      <p:sp>
        <p:nvSpPr>
          <p:cNvPr id="3" name="Rectangle 2"/>
          <p:cNvSpPr/>
          <p:nvPr/>
        </p:nvSpPr>
        <p:spPr>
          <a:xfrm>
            <a:off x="1104900" y="4787729"/>
            <a:ext cx="6934200" cy="461665"/>
          </a:xfrm>
          <a:prstGeom prst="rect">
            <a:avLst/>
          </a:prstGeom>
          <a:ln>
            <a:solidFill>
              <a:srgbClr val="000066"/>
            </a:solidFill>
          </a:ln>
        </p:spPr>
        <p:txBody>
          <a:bodyPr wrap="square">
            <a:spAutoFit/>
          </a:bodyPr>
          <a:lstStyle/>
          <a:p>
            <a:pPr lvl="0" algn="ctr"/>
            <a:r>
              <a:rPr lang="es-ES_tradnl" sz="2400" b="1" u="sng" dirty="0">
                <a:solidFill>
                  <a:srgbClr val="000099"/>
                </a:solidFill>
                <a:effectLst>
                  <a:outerShdw blurRad="38100" dist="38100" dir="2700000" algn="tl">
                    <a:srgbClr val="000000">
                      <a:alpha val="43137"/>
                    </a:srgbClr>
                  </a:outerShdw>
                </a:effectLst>
              </a:rPr>
              <a:t>Asimilación</a:t>
            </a:r>
            <a:r>
              <a:rPr lang="es-ES_tradnl" sz="2400" dirty="0">
                <a:solidFill>
                  <a:srgbClr val="000099"/>
                </a:solidFill>
                <a:effectLst>
                  <a:outerShdw blurRad="38100" dist="38100" dir="2700000" algn="tl">
                    <a:srgbClr val="000000">
                      <a:alpha val="43137"/>
                    </a:srgbClr>
                  </a:outerShdw>
                </a:effectLst>
              </a:rPr>
              <a:t> de las líquidas implosivas en </a:t>
            </a:r>
            <a:r>
              <a:rPr lang="es-ES_tradnl" sz="2400" b="1" dirty="0">
                <a:solidFill>
                  <a:srgbClr val="000099"/>
                </a:solidFill>
                <a:effectLst>
                  <a:outerShdw blurRad="38100" dist="38100" dir="2700000" algn="tl">
                    <a:srgbClr val="000000">
                      <a:alpha val="43137"/>
                    </a:srgbClr>
                  </a:outerShdw>
                </a:effectLst>
              </a:rPr>
              <a:t>Cuba</a:t>
            </a:r>
            <a:endParaRPr lang="en-US" sz="2400" b="1" dirty="0">
              <a:solidFill>
                <a:srgbClr val="000099"/>
              </a:solidFill>
              <a:effectLst>
                <a:outerShdw blurRad="38100" dist="38100" dir="2700000" algn="tl">
                  <a:srgbClr val="000000">
                    <a:alpha val="43137"/>
                  </a:srgbClr>
                </a:outerShdw>
              </a:effectLst>
            </a:endParaRPr>
          </a:p>
        </p:txBody>
      </p:sp>
      <p:sp>
        <p:nvSpPr>
          <p:cNvPr id="4" name="Rectangle 3"/>
          <p:cNvSpPr/>
          <p:nvPr/>
        </p:nvSpPr>
        <p:spPr>
          <a:xfrm>
            <a:off x="533400" y="3904315"/>
            <a:ext cx="8077200" cy="461665"/>
          </a:xfrm>
          <a:prstGeom prst="rect">
            <a:avLst/>
          </a:prstGeom>
          <a:ln>
            <a:solidFill>
              <a:srgbClr val="000099"/>
            </a:solidFill>
          </a:ln>
        </p:spPr>
        <p:txBody>
          <a:bodyPr wrap="square">
            <a:spAutoFit/>
          </a:bodyPr>
          <a:lstStyle/>
          <a:p>
            <a:pPr algn="ctr"/>
            <a:r>
              <a:rPr lang="es-DO" sz="2400" u="sng" dirty="0">
                <a:solidFill>
                  <a:srgbClr val="000099"/>
                </a:solidFill>
                <a:effectLst>
                  <a:outerShdw blurRad="38100" dist="38100" dir="2700000" algn="tl">
                    <a:srgbClr val="000000">
                      <a:alpha val="43137"/>
                    </a:srgbClr>
                  </a:outerShdw>
                </a:effectLst>
              </a:rPr>
              <a:t>V</a:t>
            </a:r>
            <a:r>
              <a:rPr lang="es-DO" sz="2400" b="1" u="sng" dirty="0">
                <a:solidFill>
                  <a:srgbClr val="000099"/>
                </a:solidFill>
                <a:effectLst>
                  <a:outerShdw blurRad="38100" dist="38100" dir="2700000" algn="tl">
                    <a:srgbClr val="000000">
                      <a:alpha val="43137"/>
                    </a:srgbClr>
                  </a:outerShdw>
                </a:effectLst>
              </a:rPr>
              <a:t>ocalización</a:t>
            </a:r>
            <a:r>
              <a:rPr lang="es-DO" sz="2400" dirty="0">
                <a:solidFill>
                  <a:srgbClr val="000099"/>
                </a:solidFill>
                <a:effectLst>
                  <a:outerShdw blurRad="38100" dist="38100" dir="2700000" algn="tl">
                    <a:srgbClr val="000000">
                      <a:alpha val="43137"/>
                    </a:srgbClr>
                  </a:outerShdw>
                </a:effectLst>
              </a:rPr>
              <a:t> de las líquidas implosivas en la </a:t>
            </a:r>
            <a:r>
              <a:rPr lang="es-DO" sz="2400" b="1" dirty="0">
                <a:solidFill>
                  <a:srgbClr val="000099"/>
                </a:solidFill>
                <a:effectLst>
                  <a:outerShdw blurRad="38100" dist="38100" dir="2700000" algn="tl">
                    <a:srgbClr val="000000">
                      <a:alpha val="43137"/>
                    </a:srgbClr>
                  </a:outerShdw>
                </a:effectLst>
              </a:rPr>
              <a:t>R. Dominicana</a:t>
            </a:r>
            <a:endParaRPr lang="en-US" sz="2400" b="1" dirty="0">
              <a:solidFill>
                <a:srgbClr val="000099"/>
              </a:solidFill>
            </a:endParaRPr>
          </a:p>
        </p:txBody>
      </p:sp>
      <p:sp>
        <p:nvSpPr>
          <p:cNvPr id="13" name="Rectangle 12"/>
          <p:cNvSpPr/>
          <p:nvPr/>
        </p:nvSpPr>
        <p:spPr>
          <a:xfrm>
            <a:off x="1047750" y="5671143"/>
            <a:ext cx="7048500" cy="461665"/>
          </a:xfrm>
          <a:prstGeom prst="rect">
            <a:avLst/>
          </a:prstGeom>
          <a:ln w="12700">
            <a:solidFill>
              <a:schemeClr val="tx1"/>
            </a:solidFill>
          </a:ln>
        </p:spPr>
        <p:txBody>
          <a:bodyPr wrap="square">
            <a:spAutoFit/>
          </a:bodyPr>
          <a:lstStyle/>
          <a:p>
            <a:pPr algn="ctr"/>
            <a:r>
              <a:rPr lang="es-DO" sz="2400" b="1" u="sng" dirty="0">
                <a:solidFill>
                  <a:srgbClr val="000066"/>
                </a:solidFill>
                <a:effectLst>
                  <a:outerShdw blurRad="38100" dist="38100" dir="2700000" algn="tl">
                    <a:srgbClr val="000000">
                      <a:alpha val="43137"/>
                    </a:srgbClr>
                  </a:outerShdw>
                </a:effectLst>
              </a:rPr>
              <a:t>Velarización</a:t>
            </a:r>
            <a:r>
              <a:rPr lang="es-DO" sz="2400" dirty="0">
                <a:solidFill>
                  <a:srgbClr val="000066"/>
                </a:solidFill>
                <a:effectLst>
                  <a:outerShdw blurRad="38100" dist="38100" dir="2700000" algn="tl">
                    <a:srgbClr val="000000">
                      <a:alpha val="43137"/>
                    </a:srgbClr>
                  </a:outerShdw>
                </a:effectLst>
              </a:rPr>
              <a:t> de la vibrante múltiple en </a:t>
            </a:r>
            <a:r>
              <a:rPr lang="es-DO" sz="2400" b="1" dirty="0">
                <a:solidFill>
                  <a:srgbClr val="000066"/>
                </a:solidFill>
                <a:effectLst>
                  <a:outerShdw blurRad="38100" dist="38100" dir="2700000" algn="tl">
                    <a:srgbClr val="000000">
                      <a:alpha val="43137"/>
                    </a:srgbClr>
                  </a:outerShdw>
                </a:effectLst>
              </a:rPr>
              <a:t>Puerto Rico</a:t>
            </a:r>
            <a:endParaRPr lang="en-US" sz="2400" b="1" dirty="0"/>
          </a:p>
        </p:txBody>
      </p:sp>
    </p:spTree>
    <p:extLst>
      <p:ext uri="{BB962C8B-B14F-4D97-AF65-F5344CB8AC3E}">
        <p14:creationId xmlns:p14="http://schemas.microsoft.com/office/powerpoint/2010/main" val="3474894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barn(inVertical)">
                                      <p:cBhvr>
                                        <p:cTn id="11" dur="500"/>
                                        <p:tgtEl>
                                          <p:spTgt spid="12">
                                            <p:txEl>
                                              <p:pRg st="0" end="0"/>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arn(inVertical)">
                                      <p:cBhvr>
                                        <p:cTn id="15" dur="5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barn(inVertical)">
                                      <p:cBhvr>
                                        <p:cTn id="20" dur="500"/>
                                        <p:tgtEl>
                                          <p:spTgt spid="1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animBg="1"/>
      <p:bldP spid="4"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7200" y="531674"/>
            <a:ext cx="8229600" cy="523220"/>
          </a:xfrm>
          <a:prstGeom prst="rect">
            <a:avLst/>
          </a:prstGeom>
          <a:ln w="19050">
            <a:solidFill>
              <a:srgbClr val="3604EE"/>
            </a:solidFill>
          </a:ln>
        </p:spPr>
        <p:txBody>
          <a:bodyPr wrap="square">
            <a:spAutoFit/>
          </a:bodyPr>
          <a:lstStyle/>
          <a:p>
            <a:pPr algn="ctr"/>
            <a:r>
              <a:rPr lang="es-DO" sz="2800" dirty="0">
                <a:solidFill>
                  <a:srgbClr val="000099"/>
                </a:solidFill>
                <a:effectLst>
                  <a:outerShdw blurRad="38100" dist="38100" dir="2700000" algn="tl">
                    <a:srgbClr val="000000">
                      <a:alpha val="43137"/>
                    </a:srgbClr>
                  </a:outerShdw>
                </a:effectLst>
              </a:rPr>
              <a:t>Ilustración oral de las diferencias fonéticas </a:t>
            </a:r>
            <a:r>
              <a:rPr lang="es-DO" sz="2800" b="1" dirty="0">
                <a:solidFill>
                  <a:srgbClr val="000099"/>
                </a:solidFill>
                <a:effectLst>
                  <a:outerShdw blurRad="38100" dist="38100" dir="2700000" algn="tl">
                    <a:srgbClr val="000000">
                      <a:alpha val="43137"/>
                    </a:srgbClr>
                  </a:outerShdw>
                </a:effectLst>
              </a:rPr>
              <a:t>cualitativas</a:t>
            </a:r>
            <a:endParaRPr lang="es-DO" sz="2800" dirty="0">
              <a:solidFill>
                <a:srgbClr val="000099"/>
              </a:solidFill>
              <a:effectLst>
                <a:outerShdw blurRad="38100" dist="38100" dir="2700000" algn="tl">
                  <a:srgbClr val="000000">
                    <a:alpha val="43137"/>
                  </a:srgbClr>
                </a:outerShdw>
              </a:effectLst>
            </a:endParaRPr>
          </a:p>
        </p:txBody>
      </p:sp>
      <p:sp>
        <p:nvSpPr>
          <p:cNvPr id="14" name="Rectangle 13"/>
          <p:cNvSpPr/>
          <p:nvPr/>
        </p:nvSpPr>
        <p:spPr>
          <a:xfrm>
            <a:off x="609600" y="4643958"/>
            <a:ext cx="7924800" cy="1754326"/>
          </a:xfrm>
          <a:prstGeom prst="rect">
            <a:avLst/>
          </a:prstGeom>
          <a:ln w="19050">
            <a:solidFill>
              <a:srgbClr val="3604EE"/>
            </a:solidFill>
          </a:ln>
        </p:spPr>
        <p:txBody>
          <a:bodyPr wrap="square">
            <a:spAutoFit/>
          </a:bodyPr>
          <a:lstStyle/>
          <a:p>
            <a:pPr algn="just"/>
            <a:endParaRPr lang="es-ES" sz="800" dirty="0">
              <a:solidFill>
                <a:srgbClr val="006600"/>
              </a:solidFill>
              <a:cs typeface="Times New Roman" pitchFamily="18" charset="0"/>
            </a:endParaRPr>
          </a:p>
          <a:p>
            <a:pPr algn="ctr">
              <a:spcAft>
                <a:spcPts val="1200"/>
              </a:spcAft>
            </a:pP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Mejo</a:t>
            </a:r>
            <a:r>
              <a:rPr lang="es-ES" sz="2000" b="1" u="sng" kern="0"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 mejo</a:t>
            </a:r>
            <a:r>
              <a:rPr lang="es-ES" sz="2000" b="1" u="sng" kern="0"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kern="0" dirty="0">
                <a:solidFill>
                  <a:srgbClr val="000514"/>
                </a:solidFill>
                <a:effectLst>
                  <a:outerShdw blurRad="38100" dist="38100" dir="2700000" algn="tl">
                    <a:srgbClr val="000000">
                      <a:alpha val="43137"/>
                    </a:srgbClr>
                  </a:outerShdw>
                </a:effectLst>
                <a:cs typeface="Times New Roman" panose="02020603050405020304" pitchFamily="18" charset="0"/>
              </a:rPr>
              <a:t>. </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Y me siento, cómo le digo, me siento o</a:t>
            </a:r>
            <a:r>
              <a:rPr lang="es-ES" sz="2000" b="1" u="sng" kern="0"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gulloso de e</a:t>
            </a:r>
            <a:r>
              <a:rPr lang="es-ES" sz="2000" b="1" u="sng" strike="sngStrike" kern="0" dirty="0">
                <a:solidFill>
                  <a:srgbClr val="0000CC"/>
                </a:solidFill>
                <a:effectLst>
                  <a:outerShdw blurRad="38100" dist="38100" dir="2700000" algn="tl">
                    <a:srgbClr val="000000">
                      <a:alpha val="43137"/>
                    </a:srgbClr>
                  </a:outerShdw>
                </a:effectLst>
                <a:cs typeface="Times New Roman" panose="02020603050405020304" pitchFamily="18" charset="0"/>
              </a:rPr>
              <a:t>s</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ta</a:t>
            </a:r>
            <a:r>
              <a:rPr lang="es-ES" sz="2000" b="1" u="sng" kern="0"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kern="0" dirty="0">
                <a:solidFill>
                  <a:srgbClr val="000514"/>
                </a:solidFill>
                <a:effectLst>
                  <a:outerShdw blurRad="38100" dist="38100" dir="2700000" algn="tl">
                    <a:srgbClr val="000000">
                      <a:alpha val="43137"/>
                    </a:srgbClr>
                  </a:outerShdw>
                </a:effectLst>
                <a:cs typeface="Times New Roman" panose="02020603050405020304" pitchFamily="18" charset="0"/>
              </a:rPr>
              <a:t> </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contando cada día má</a:t>
            </a:r>
            <a:r>
              <a:rPr lang="es-ES" sz="2000" b="1" u="sng" strike="sngStrike" kern="0" dirty="0">
                <a:solidFill>
                  <a:srgbClr val="0000CC"/>
                </a:solidFill>
                <a:effectLst>
                  <a:outerShdw blurRad="38100" dist="38100" dir="2700000" algn="tl">
                    <a:srgbClr val="000000">
                      <a:alpha val="43137"/>
                    </a:srgbClr>
                  </a:outerShdw>
                </a:effectLst>
                <a:cs typeface="Times New Roman" panose="02020603050405020304" pitchFamily="18" charset="0"/>
              </a:rPr>
              <a:t>s</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 con pe</a:t>
            </a:r>
            <a:r>
              <a:rPr lang="es-ES" sz="2000" b="1" u="sng" kern="0"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sona</a:t>
            </a:r>
            <a:r>
              <a:rPr lang="es-ES" sz="2000" b="1" u="sng" strike="sngStrike" kern="0" dirty="0">
                <a:solidFill>
                  <a:srgbClr val="0000CC"/>
                </a:solidFill>
                <a:effectLst>
                  <a:outerShdw blurRad="38100" dist="38100" dir="2700000" algn="tl">
                    <a:srgbClr val="000000">
                      <a:alpha val="43137"/>
                    </a:srgbClr>
                  </a:outerShdw>
                </a:effectLst>
                <a:cs typeface="Times New Roman" panose="02020603050405020304" pitchFamily="18" charset="0"/>
              </a:rPr>
              <a:t>s</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 que vengan donde mí, dialoguemo</a:t>
            </a:r>
            <a:r>
              <a:rPr lang="es-ES" sz="2000" b="1" u="sng" strike="sngStrike" kern="0" dirty="0">
                <a:solidFill>
                  <a:srgbClr val="0000CC"/>
                </a:solidFill>
                <a:effectLst>
                  <a:outerShdw blurRad="38100" dist="38100" dir="2700000" algn="tl">
                    <a:srgbClr val="000000">
                      <a:alpha val="43137"/>
                    </a:srgbClr>
                  </a:outerShdw>
                </a:effectLst>
                <a:cs typeface="Times New Roman" panose="02020603050405020304" pitchFamily="18" charset="0"/>
              </a:rPr>
              <a:t>s</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 me digan, ya que yo nunca he podido viaja</a:t>
            </a:r>
            <a:r>
              <a:rPr lang="es-ES" sz="2000" b="1" u="sng" kern="0"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b="1" kern="0"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s-ES" sz="2000" b="1" kern="0" dirty="0">
                <a:solidFill>
                  <a:srgbClr val="0000CC"/>
                </a:solidFill>
                <a:effectLst>
                  <a:outerShdw blurRad="38100" dist="38100" dir="2700000" algn="tl">
                    <a:srgbClr val="000000">
                      <a:alpha val="43137"/>
                    </a:srgbClr>
                  </a:outerShdw>
                </a:effectLst>
                <a:cs typeface="Times New Roman" panose="02020603050405020304" pitchFamily="18" charset="0"/>
              </a:rPr>
              <a:t>a</a:t>
            </a:r>
            <a:r>
              <a:rPr lang="es-ES" sz="2000" kern="0" dirty="0">
                <a:solidFill>
                  <a:srgbClr val="000514"/>
                </a:solidFill>
                <a:effectLst>
                  <a:outerShdw blurRad="38100" dist="38100" dir="2700000" algn="tl">
                    <a:srgbClr val="000000">
                      <a:alpha val="43137"/>
                    </a:srgbClr>
                  </a:outerShdw>
                </a:effectLst>
                <a:cs typeface="Times New Roman" panose="02020603050405020304" pitchFamily="18" charset="0"/>
              </a:rPr>
              <a:t> </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esa pa</a:t>
            </a:r>
            <a:r>
              <a:rPr lang="es-ES" sz="2000" b="1" u="sng" kern="0"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te lejo</a:t>
            </a:r>
            <a:r>
              <a:rPr lang="es-ES" sz="2000" b="1" u="sng" strike="sngStrike" kern="0" dirty="0">
                <a:solidFill>
                  <a:srgbClr val="0000CC"/>
                </a:solidFill>
                <a:effectLst>
                  <a:outerShdw blurRad="38100" dist="38100" dir="2700000" algn="tl">
                    <a:srgbClr val="000000">
                      <a:alpha val="43137"/>
                    </a:srgbClr>
                  </a:outerShdw>
                </a:effectLst>
                <a:cs typeface="Times New Roman" panose="02020603050405020304" pitchFamily="18" charset="0"/>
              </a:rPr>
              <a:t>s</a:t>
            </a:r>
            <a:r>
              <a:rPr lang="es-ES" sz="2000" kern="0" dirty="0">
                <a:solidFill>
                  <a:srgbClr val="0000CC"/>
                </a:solidFill>
                <a:effectLst>
                  <a:outerShdw blurRad="38100" dist="38100" dir="2700000" algn="tl">
                    <a:srgbClr val="000000">
                      <a:alpha val="43137"/>
                    </a:srgbClr>
                  </a:outerShdw>
                </a:effectLst>
                <a:cs typeface="Times New Roman" panose="02020603050405020304" pitchFamily="18" charset="0"/>
              </a:rPr>
              <a:t>.</a:t>
            </a:r>
            <a:endParaRPr lang="es-ES" sz="2000" dirty="0">
              <a:solidFill>
                <a:srgbClr val="0000CC"/>
              </a:solidFill>
              <a:effectLst>
                <a:outerShdw blurRad="38100" dist="38100" dir="2700000" algn="tl">
                  <a:srgbClr val="000000">
                    <a:alpha val="43137"/>
                  </a:srgbClr>
                </a:outerShdw>
              </a:effectLst>
              <a:cs typeface="Times New Roman" pitchFamily="18" charset="0"/>
            </a:endParaRPr>
          </a:p>
          <a:p>
            <a:pPr algn="ctr"/>
            <a:r>
              <a:rPr lang="es-ES" sz="2000" dirty="0">
                <a:solidFill>
                  <a:srgbClr val="0000CC"/>
                </a:solidFill>
                <a:effectLst>
                  <a:outerShdw blurRad="38100" dist="38100" dir="2700000" algn="tl">
                    <a:srgbClr val="000000">
                      <a:alpha val="43137"/>
                    </a:srgbClr>
                  </a:outerShdw>
                </a:effectLst>
                <a:cs typeface="Times New Roman" pitchFamily="18" charset="0"/>
              </a:rPr>
              <a:t>Mejo</a:t>
            </a:r>
            <a:r>
              <a:rPr lang="es-ES" sz="2200" b="1" u="sng" dirty="0">
                <a:solidFill>
                  <a:srgbClr val="C00000"/>
                </a:solidFill>
                <a:effectLst>
                  <a:outerShdw blurRad="38100" dist="38100" dir="2700000" algn="tl">
                    <a:srgbClr val="000000">
                      <a:alpha val="43137"/>
                    </a:srgbClr>
                  </a:outerShdw>
                </a:effectLst>
                <a:cs typeface="Times New Roman" pitchFamily="18" charset="0"/>
              </a:rPr>
              <a:t>r</a:t>
            </a:r>
            <a:r>
              <a:rPr lang="es-ES" sz="2000" dirty="0">
                <a:solidFill>
                  <a:srgbClr val="000066"/>
                </a:solidFill>
                <a:effectLst>
                  <a:outerShdw blurRad="38100" dist="38100" dir="2700000" algn="tl">
                    <a:srgbClr val="000000">
                      <a:alpha val="43137"/>
                    </a:srgbClr>
                  </a:outerShdw>
                </a:effectLst>
                <a:cs typeface="Times New Roman" pitchFamily="18" charset="0"/>
              </a:rPr>
              <a:t>, </a:t>
            </a:r>
            <a:r>
              <a:rPr lang="es-ES" sz="2000" dirty="0">
                <a:solidFill>
                  <a:srgbClr val="0000CC"/>
                </a:solidFill>
                <a:effectLst>
                  <a:outerShdw blurRad="38100" dist="38100" dir="2700000" algn="tl">
                    <a:srgbClr val="000000">
                      <a:alpha val="43137"/>
                    </a:srgbClr>
                  </a:outerShdw>
                </a:effectLst>
                <a:cs typeface="Times New Roman" pitchFamily="18" charset="0"/>
              </a:rPr>
              <a:t>mejo</a:t>
            </a:r>
            <a:r>
              <a:rPr lang="es-ES" sz="2200" b="1" u="sng" dirty="0">
                <a:solidFill>
                  <a:srgbClr val="C00000"/>
                </a:solidFill>
                <a:effectLst>
                  <a:outerShdw blurRad="38100" dist="38100" dir="2700000" algn="tl">
                    <a:srgbClr val="000000">
                      <a:alpha val="43137"/>
                    </a:srgbClr>
                  </a:outerShdw>
                </a:effectLst>
                <a:cs typeface="Times New Roman" pitchFamily="18" charset="0"/>
              </a:rPr>
              <a:t>r</a:t>
            </a:r>
            <a:r>
              <a:rPr lang="es-ES" sz="2000" dirty="0">
                <a:solidFill>
                  <a:srgbClr val="000066"/>
                </a:solidFill>
                <a:effectLst>
                  <a:outerShdw blurRad="38100" dist="38100" dir="2700000" algn="tl">
                    <a:srgbClr val="000000">
                      <a:alpha val="43137"/>
                    </a:srgbClr>
                  </a:outerShdw>
                </a:effectLst>
                <a:cs typeface="Times New Roman" pitchFamily="18" charset="0"/>
              </a:rPr>
              <a:t>. </a:t>
            </a:r>
            <a:r>
              <a:rPr lang="es-ES" sz="2000" dirty="0">
                <a:solidFill>
                  <a:srgbClr val="0000CC"/>
                </a:solidFill>
                <a:effectLst>
                  <a:outerShdw blurRad="38100" dist="38100" dir="2700000" algn="tl">
                    <a:srgbClr val="000000">
                      <a:alpha val="43137"/>
                    </a:srgbClr>
                  </a:outerShdw>
                </a:effectLst>
                <a:cs typeface="Times New Roman" pitchFamily="18" charset="0"/>
              </a:rPr>
              <a:t>O</a:t>
            </a:r>
            <a:r>
              <a:rPr lang="es-ES" sz="2200" b="1" u="sng" dirty="0">
                <a:solidFill>
                  <a:srgbClr val="C00000"/>
                </a:solidFill>
                <a:effectLst>
                  <a:outerShdw blurRad="38100" dist="38100" dir="2700000" algn="tl">
                    <a:srgbClr val="000000">
                      <a:alpha val="43137"/>
                    </a:srgbClr>
                  </a:outerShdw>
                </a:effectLst>
                <a:cs typeface="Times New Roman" pitchFamily="18" charset="0"/>
              </a:rPr>
              <a:t>r</a:t>
            </a:r>
            <a:r>
              <a:rPr lang="es-ES" sz="2000" dirty="0">
                <a:solidFill>
                  <a:srgbClr val="0000CC"/>
                </a:solidFill>
                <a:effectLst>
                  <a:outerShdw blurRad="38100" dist="38100" dir="2700000" algn="tl">
                    <a:srgbClr val="000000">
                      <a:alpha val="43137"/>
                    </a:srgbClr>
                  </a:outerShdw>
                </a:effectLst>
                <a:cs typeface="Times New Roman" pitchFamily="18" charset="0"/>
              </a:rPr>
              <a:t>gulloso</a:t>
            </a:r>
            <a:r>
              <a:rPr lang="es-ES" sz="2000" dirty="0">
                <a:solidFill>
                  <a:srgbClr val="000066"/>
                </a:solidFill>
                <a:effectLst>
                  <a:outerShdw blurRad="38100" dist="38100" dir="2700000" algn="tl">
                    <a:srgbClr val="000000">
                      <a:alpha val="43137"/>
                    </a:srgbClr>
                  </a:outerShdw>
                </a:effectLst>
                <a:cs typeface="Times New Roman" pitchFamily="18" charset="0"/>
              </a:rPr>
              <a:t>.</a:t>
            </a:r>
          </a:p>
          <a:p>
            <a:pPr algn="just"/>
            <a:endParaRPr lang="es-ES" sz="800" dirty="0">
              <a:solidFill>
                <a:srgbClr val="006600"/>
              </a:solidFill>
              <a:cs typeface="Times New Roman" pitchFamily="18" charset="0"/>
            </a:endParaRPr>
          </a:p>
        </p:txBody>
      </p:sp>
      <p:sp>
        <p:nvSpPr>
          <p:cNvPr id="4" name="Rectangle 3"/>
          <p:cNvSpPr/>
          <p:nvPr/>
        </p:nvSpPr>
        <p:spPr>
          <a:xfrm>
            <a:off x="1257300" y="1371600"/>
            <a:ext cx="6629400" cy="830997"/>
          </a:xfrm>
          <a:prstGeom prst="rect">
            <a:avLst/>
          </a:prstGeom>
          <a:ln w="28575">
            <a:solidFill>
              <a:srgbClr val="000099"/>
            </a:solidFill>
            <a:prstDash val="sysDash"/>
          </a:ln>
        </p:spPr>
        <p:txBody>
          <a:bodyPr wrap="square">
            <a:spAutoFit/>
          </a:bodyPr>
          <a:lstStyle/>
          <a:p>
            <a:pPr algn="ctr"/>
            <a:r>
              <a:rPr lang="es-DO" sz="2400" b="1" u="sng" dirty="0">
                <a:solidFill>
                  <a:srgbClr val="000099"/>
                </a:solidFill>
                <a:effectLst>
                  <a:outerShdw blurRad="38100" dist="38100" dir="2700000" algn="tl">
                    <a:srgbClr val="000000">
                      <a:alpha val="43137"/>
                    </a:srgbClr>
                  </a:outerShdw>
                </a:effectLst>
              </a:rPr>
              <a:t>Vocalización</a:t>
            </a:r>
            <a:r>
              <a:rPr lang="es-DO" sz="2400" dirty="0">
                <a:solidFill>
                  <a:srgbClr val="000099"/>
                </a:solidFill>
                <a:effectLst>
                  <a:outerShdw blurRad="38100" dist="38100" dir="2700000" algn="tl">
                    <a:srgbClr val="000000">
                      <a:alpha val="43137"/>
                    </a:srgbClr>
                  </a:outerShdw>
                </a:effectLst>
              </a:rPr>
              <a:t> de las líquidas implosivas</a:t>
            </a:r>
          </a:p>
          <a:p>
            <a:pPr algn="ctr"/>
            <a:r>
              <a:rPr lang="es-DO" sz="2400" dirty="0">
                <a:solidFill>
                  <a:srgbClr val="000099"/>
                </a:solidFill>
                <a:effectLst>
                  <a:outerShdw blurRad="38100" dist="38100" dir="2700000" algn="tl">
                    <a:srgbClr val="000000">
                      <a:alpha val="43137"/>
                    </a:srgbClr>
                  </a:outerShdw>
                </a:effectLst>
              </a:rPr>
              <a:t>en el </a:t>
            </a:r>
            <a:r>
              <a:rPr lang="es-DO" sz="2400" b="1" dirty="0">
                <a:solidFill>
                  <a:srgbClr val="000099"/>
                </a:solidFill>
                <a:effectLst>
                  <a:outerShdw blurRad="38100" dist="38100" dir="2700000" algn="tl">
                    <a:srgbClr val="000000">
                      <a:alpha val="43137"/>
                    </a:srgbClr>
                  </a:outerShdw>
                </a:effectLst>
              </a:rPr>
              <a:t>Cibao</a:t>
            </a:r>
            <a:r>
              <a:rPr lang="es-DO" sz="2400" dirty="0">
                <a:solidFill>
                  <a:srgbClr val="000099"/>
                </a:solidFill>
                <a:effectLst>
                  <a:outerShdw blurRad="38100" dist="38100" dir="2700000" algn="tl">
                    <a:srgbClr val="000000">
                      <a:alpha val="43137"/>
                    </a:srgbClr>
                  </a:outerShdw>
                </a:effectLst>
              </a:rPr>
              <a:t>, </a:t>
            </a:r>
            <a:r>
              <a:rPr lang="es-DO" sz="2400" b="1" dirty="0">
                <a:solidFill>
                  <a:srgbClr val="000099"/>
                </a:solidFill>
                <a:effectLst>
                  <a:outerShdw blurRad="38100" dist="38100" dir="2700000" algn="tl">
                    <a:srgbClr val="000000">
                      <a:alpha val="43137"/>
                    </a:srgbClr>
                  </a:outerShdw>
                </a:effectLst>
              </a:rPr>
              <a:t>R. Dominicana</a:t>
            </a:r>
            <a:endParaRPr lang="en-US" b="1" dirty="0">
              <a:solidFill>
                <a:srgbClr val="000099"/>
              </a:solidFill>
            </a:endParaRPr>
          </a:p>
        </p:txBody>
      </p:sp>
      <p:pic>
        <p:nvPicPr>
          <p:cNvPr id="8" name="Vocaliz.Cibao.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258904" y="1927693"/>
            <a:ext cx="128022" cy="128022"/>
          </a:xfrm>
          <a:prstGeom prst="rect">
            <a:avLst/>
          </a:prstGeom>
        </p:spPr>
      </p:pic>
      <p:sp>
        <p:nvSpPr>
          <p:cNvPr id="9" name="Rectangle 8">
            <a:extLst>
              <a:ext uri="{FF2B5EF4-FFF2-40B4-BE49-F238E27FC236}">
                <a16:creationId xmlns:a16="http://schemas.microsoft.com/office/drawing/2014/main" id="{A97C7D85-7603-4204-9522-6BBF6865F01B}"/>
              </a:ext>
            </a:extLst>
          </p:cNvPr>
          <p:cNvSpPr/>
          <p:nvPr/>
        </p:nvSpPr>
        <p:spPr>
          <a:xfrm>
            <a:off x="609600" y="2508034"/>
            <a:ext cx="7924800" cy="798745"/>
          </a:xfrm>
          <a:prstGeom prst="rect">
            <a:avLst/>
          </a:prstGeom>
          <a:ln w="19050">
            <a:solidFill>
              <a:srgbClr val="0000CC"/>
            </a:solidFill>
          </a:ln>
        </p:spPr>
        <p:txBody>
          <a:bodyPr wrap="square">
            <a:spAutoFit/>
          </a:bodyPr>
          <a:lstStyle/>
          <a:p>
            <a:pPr marL="228600" lvl="0" indent="-228600" algn="ctr">
              <a:lnSpc>
                <a:spcPct val="120000"/>
              </a:lnSpc>
              <a:spcBef>
                <a:spcPts val="0"/>
              </a:spcBef>
              <a:buClr>
                <a:srgbClr val="B71E42"/>
              </a:buClr>
              <a:buSzPct val="100000"/>
            </a:pP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Ve, un dolo</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que tengo ahí que ni vo</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l</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tea</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me puedo, de ahí </a:t>
            </a:r>
            <a:r>
              <a:rPr lang="es-ES" sz="2000" dirty="0" err="1">
                <a:solidFill>
                  <a:srgbClr val="000099"/>
                </a:solidFill>
                <a:effectLst>
                  <a:outerShdw blurRad="38100" dist="38100" dir="2700000" algn="tl">
                    <a:srgbClr val="000000">
                      <a:alpha val="43137"/>
                    </a:srgbClr>
                  </a:outerShdw>
                </a:effectLst>
                <a:cs typeface="Times New Roman" panose="02020603050405020304" pitchFamily="18" charset="0"/>
              </a:rPr>
              <a:t>ahí</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Entonce</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ello</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pueden hace</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b="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su hue</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l</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ga en otra fo</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ma, no ca</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tigando a</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l</a:t>
            </a:r>
            <a:r>
              <a:rPr lang="es-ES" sz="2000" b="1" dirty="0">
                <a:solidFill>
                  <a:srgbClr val="C00000"/>
                </a:solidFill>
                <a:effectLst>
                  <a:outerShdw blurRad="38100" dist="38100" dir="2700000" algn="tl">
                    <a:srgbClr val="000000">
                      <a:alpha val="43137"/>
                    </a:srgbClr>
                  </a:outerShdw>
                </a:effectLst>
                <a:cs typeface="Times New Roman" panose="02020603050405020304" pitchFamily="18" charset="0"/>
              </a:rPr>
              <a:t> </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paciente. </a:t>
            </a:r>
          </a:p>
        </p:txBody>
      </p:sp>
      <p:pic>
        <p:nvPicPr>
          <p:cNvPr id="11" name="Vocalizacion.Fem">
            <a:hlinkClick r:id="" action="ppaction://media"/>
            <a:extLst>
              <a:ext uri="{FF2B5EF4-FFF2-40B4-BE49-F238E27FC236}">
                <a16:creationId xmlns:a16="http://schemas.microsoft.com/office/drawing/2014/main" id="{4D5AA0A4-6C92-411A-B37A-B2C948921F7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258904" y="1379191"/>
            <a:ext cx="128022" cy="128022"/>
          </a:xfrm>
          <a:prstGeom prst="rect">
            <a:avLst/>
          </a:prstGeom>
        </p:spPr>
      </p:pic>
      <p:pic>
        <p:nvPicPr>
          <p:cNvPr id="2" name="Vocaliz.Cibao.4">
            <a:hlinkClick r:id="" action="ppaction://media"/>
            <a:extLst>
              <a:ext uri="{FF2B5EF4-FFF2-40B4-BE49-F238E27FC236}">
                <a16:creationId xmlns:a16="http://schemas.microsoft.com/office/drawing/2014/main" id="{6234C48E-CDDD-4681-871C-C9BF95CFA75C}"/>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8686125" y="1928667"/>
            <a:ext cx="126073" cy="126073"/>
          </a:xfrm>
          <a:prstGeom prst="rect">
            <a:avLst/>
          </a:prstGeom>
        </p:spPr>
      </p:pic>
      <p:sp>
        <p:nvSpPr>
          <p:cNvPr id="10" name="Rectangle 9">
            <a:extLst>
              <a:ext uri="{FF2B5EF4-FFF2-40B4-BE49-F238E27FC236}">
                <a16:creationId xmlns:a16="http://schemas.microsoft.com/office/drawing/2014/main" id="{34766F13-111E-4AAA-8F4C-D712832BFFF3}"/>
              </a:ext>
            </a:extLst>
          </p:cNvPr>
          <p:cNvSpPr/>
          <p:nvPr/>
        </p:nvSpPr>
        <p:spPr>
          <a:xfrm>
            <a:off x="456525" y="3471822"/>
            <a:ext cx="8229600" cy="1015663"/>
          </a:xfrm>
          <a:prstGeom prst="rect">
            <a:avLst/>
          </a:prstGeom>
          <a:ln w="19050">
            <a:solidFill>
              <a:srgbClr val="0000CC"/>
            </a:solidFill>
          </a:ln>
        </p:spPr>
        <p:txBody>
          <a:bodyPr wrap="square">
            <a:spAutoFit/>
          </a:bodyPr>
          <a:lstStyle/>
          <a:p>
            <a:pPr marL="228600" lvl="0" indent="-228600" algn="ctr">
              <a:spcBef>
                <a:spcPts val="0"/>
              </a:spcBef>
              <a:buClr>
                <a:srgbClr val="B71E42"/>
              </a:buClr>
              <a:buSzPct val="100000"/>
            </a:pP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De</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pué</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vomité en e</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l</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piso en la e</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cuela, de</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pué</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me llevaron para la dire</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c</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ción y vomité de nuevo, y de</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pué</a:t>
            </a:r>
            <a:r>
              <a:rPr lang="es-ES" sz="2000" b="1" u="sng" strike="sngStrike" dirty="0">
                <a:solidFill>
                  <a:srgbClr val="000099"/>
                </a:solidFill>
                <a:effectLst>
                  <a:outerShdw blurRad="38100" dist="38100" dir="2700000" algn="tl">
                    <a:srgbClr val="000000">
                      <a:alpha val="43137"/>
                    </a:srgbClr>
                  </a:outerShdw>
                </a:effectLst>
                <a:cs typeface="Times New Roman" panose="02020603050405020304" pitchFamily="18" charset="0"/>
              </a:rPr>
              <a:t>s</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en e</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l</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baño y vomité mucho. Que lo cambien, que pongan otro, otro desayuno, que yo no me quiero mori</a:t>
            </a:r>
            <a:r>
              <a:rPr lang="es-ES" sz="2000" b="1" u="sng"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ahora. </a:t>
            </a:r>
          </a:p>
        </p:txBody>
      </p:sp>
      <p:pic>
        <p:nvPicPr>
          <p:cNvPr id="3" name="Niños.Escuela">
            <a:hlinkClick r:id="" action="ppaction://media"/>
            <a:extLst>
              <a:ext uri="{FF2B5EF4-FFF2-40B4-BE49-F238E27FC236}">
                <a16:creationId xmlns:a16="http://schemas.microsoft.com/office/drawing/2014/main" id="{1A22E671-9A0E-4187-B41A-99E8C82707DD}"/>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8686856" y="1371600"/>
            <a:ext cx="107591" cy="107591"/>
          </a:xfrm>
          <a:prstGeom prst="rect">
            <a:avLst/>
          </a:prstGeom>
        </p:spPr>
      </p:pic>
    </p:spTree>
    <p:extLst>
      <p:ext uri="{BB962C8B-B14F-4D97-AF65-F5344CB8AC3E}">
        <p14:creationId xmlns:p14="http://schemas.microsoft.com/office/powerpoint/2010/main" val="2672666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iterate type="wd">
                                    <p:tmPct val="10000"/>
                                  </p:iterate>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235" fill="hold"/>
                                        <p:tgtEl>
                                          <p:spTgt spid="11"/>
                                        </p:tgtEl>
                                      </p:cBhvr>
                                    </p:cmd>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2930"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checkerboard(across)">
                                      <p:cBhvr>
                                        <p:cTn id="35" dur="500"/>
                                        <p:tgtEl>
                                          <p:spTgt spid="14"/>
                                        </p:tgtEl>
                                      </p:cBhvr>
                                    </p:animEffect>
                                  </p:childTnLst>
                                </p:cTn>
                              </p:par>
                            </p:childTnLst>
                          </p:cTn>
                        </p:par>
                        <p:par>
                          <p:cTn id="36" fill="hold">
                            <p:stCondLst>
                              <p:cond delay="500"/>
                            </p:stCondLst>
                            <p:childTnLst>
                              <p:par>
                                <p:cTn id="37" presetID="16" presetClass="entr" presetSubtype="21" fill="hold" nodeType="afterEffect">
                                  <p:stCondLst>
                                    <p:cond delay="0"/>
                                  </p:stCondLst>
                                  <p:childTnLst>
                                    <p:set>
                                      <p:cBhvr>
                                        <p:cTn id="38" dur="1" fill="hold">
                                          <p:stCondLst>
                                            <p:cond delay="0"/>
                                          </p:stCondLst>
                                        </p:cTn>
                                        <p:tgtEl>
                                          <p:spTgt spid="14">
                                            <p:txEl>
                                              <p:pRg st="1" end="1"/>
                                            </p:txEl>
                                          </p:spTgt>
                                        </p:tgtEl>
                                        <p:attrNameLst>
                                          <p:attrName>style.visibility</p:attrName>
                                        </p:attrNameLst>
                                      </p:cBhvr>
                                      <p:to>
                                        <p:strVal val="visible"/>
                                      </p:to>
                                    </p:set>
                                    <p:animEffect transition="in" filter="barn(inVertical)">
                                      <p:cBhvr>
                                        <p:cTn id="39" dur="500"/>
                                        <p:tgtEl>
                                          <p:spTgt spid="14">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6091" fill="hold"/>
                                        <p:tgtEl>
                                          <p:spTgt spid="8"/>
                                        </p:tgtEl>
                                      </p:cBhvr>
                                    </p:cmd>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xEl>
                                              <p:pRg st="2" end="2"/>
                                            </p:txEl>
                                          </p:spTgt>
                                        </p:tgtEl>
                                        <p:attrNameLst>
                                          <p:attrName>style.visibility</p:attrName>
                                        </p:attrNameLst>
                                      </p:cBhvr>
                                      <p:to>
                                        <p:strVal val="visible"/>
                                      </p:to>
                                    </p:set>
                                    <p:animEffect transition="in" filter="barn(inVertical)">
                                      <p:cBhvr>
                                        <p:cTn id="48" dur="500"/>
                                        <p:tgtEl>
                                          <p:spTgt spid="14">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1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54" fill="hold" display="0">
                  <p:stCondLst>
                    <p:cond delay="indefinite"/>
                  </p:stCondLst>
                  <p:endCondLst>
                    <p:cond evt="onStopAudio" delay="0">
                      <p:tgtEl>
                        <p:sldTgt/>
                      </p:tgtEl>
                    </p:cond>
                    <p:cond evt="onNext" delay="0">
                      <p:tgtEl>
                        <p:sldTgt/>
                      </p:tgtEl>
                    </p:cond>
                  </p:endCondLst>
                </p:cTn>
                <p:tgtEl>
                  <p:spTgt spid="11"/>
                </p:tgtEl>
              </p:cMediaNode>
            </p:audio>
            <p:audio>
              <p:cMediaNode vol="80000">
                <p:cTn id="5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56"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12" grpId="0" animBg="1"/>
      <p:bldP spid="14" grpId="0" animBg="1"/>
      <p:bldP spid="4" grpId="0" animBg="1"/>
      <p:bldP spid="9" grpId="0" animBg="1"/>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38718" y="431750"/>
            <a:ext cx="5666563" cy="461665"/>
          </a:xfrm>
          <a:prstGeom prst="rect">
            <a:avLst/>
          </a:prstGeom>
          <a:ln w="19050">
            <a:solidFill>
              <a:srgbClr val="3604EE"/>
            </a:solid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DO" sz="2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rPr>
              <a:t>Diferencias fonéticas </a:t>
            </a:r>
            <a:r>
              <a:rPr kumimoji="0" lang="es-DO" sz="2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rPr>
              <a:t>cualitativas</a:t>
            </a:r>
            <a:endParaRPr kumimoji="0" lang="es-DO" sz="2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endParaRPr>
          </a:p>
        </p:txBody>
      </p:sp>
      <p:pic>
        <p:nvPicPr>
          <p:cNvPr id="2" name="AsimilaciónGem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089760" y="321458"/>
            <a:ext cx="145196" cy="145196"/>
          </a:xfrm>
          <a:prstGeom prst="rect">
            <a:avLst/>
          </a:prstGeom>
        </p:spPr>
      </p:pic>
      <p:sp>
        <p:nvSpPr>
          <p:cNvPr id="6" name="Rectangle 5"/>
          <p:cNvSpPr/>
          <p:nvPr/>
        </p:nvSpPr>
        <p:spPr>
          <a:xfrm>
            <a:off x="490399" y="1795028"/>
            <a:ext cx="8153400" cy="3016210"/>
          </a:xfrm>
          <a:prstGeom prst="rect">
            <a:avLst/>
          </a:prstGeom>
          <a:ln w="19050">
            <a:solidFill>
              <a:srgbClr val="3604EE"/>
            </a:solidFill>
          </a:ln>
        </p:spPr>
        <p:txBody>
          <a:bodyPr wrap="square">
            <a:spAutoFit/>
          </a:bodyPr>
          <a:lstStyle/>
          <a:p>
            <a:pPr lvl="0" algn="ctr">
              <a:spcAft>
                <a:spcPts val="0"/>
              </a:spcAft>
              <a:defRPr/>
            </a:pPr>
            <a:r>
              <a:rPr lang="es-ES" sz="2000" dirty="0">
                <a:solidFill>
                  <a:srgbClr val="000099"/>
                </a:solidFill>
                <a:effectLst>
                  <a:outerShdw blurRad="38100" dist="38100" dir="2700000" algn="tl">
                    <a:srgbClr val="000000">
                      <a:alpha val="43137"/>
                    </a:srgbClr>
                  </a:outerShdw>
                </a:effectLst>
                <a:cs typeface="Times New Roman" panose="02020603050405020304" pitchFamily="18" charset="0"/>
              </a:rPr>
              <a:t>► </a:t>
            </a:r>
            <a:r>
              <a:rPr kumimoji="0" lang="es-E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Nacido e</a:t>
            </a:r>
            <a:r>
              <a:rPr kumimoji="0" lang="es-ES" sz="2000" b="1" i="0" u="sng"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t>
            </a:r>
            <a:r>
              <a:rPr kumimoji="0" lang="en-U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n-US" sz="2000" b="1" i="0" u="sng"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a:t>
            </a:r>
            <a:r>
              <a:rPr kumimoji="0" lang="en-U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es-E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veintisiete de febrero de</a:t>
            </a:r>
            <a:r>
              <a:rPr kumimoji="0" lang="es-ES" sz="2000" b="1" i="0" u="sng" strike="noStrike" kern="1200" cap="none" spc="0" normalizeH="0" baseline="0" noProof="0" dirty="0">
                <a:ln>
                  <a:noFill/>
                </a:ln>
                <a:solidFill>
                  <a:srgbClr val="8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t>
            </a:r>
            <a:r>
              <a:rPr kumimoji="0" lang="es-E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do</a:t>
            </a:r>
            <a:r>
              <a:rPr kumimoji="0" lang="es-ES" sz="2000" b="1" i="0" u="none" strike="sng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mi</a:t>
            </a:r>
            <a:r>
              <a:rPr kumimoji="0" lang="es-ES" sz="2000" b="1" i="0" u="none" strike="sng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t>
            </a:r>
            <a:r>
              <a:rPr kumimoji="0" lang="es-E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sei</a:t>
            </a:r>
            <a:r>
              <a:rPr kumimoji="0" lang="es-ES" sz="2000" b="1" i="0" u="none" strike="sng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sz="2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a:p>
            <a:pPr lvl="0" algn="ctr">
              <a:defRPr/>
            </a:pPr>
            <a:r>
              <a:rPr kumimoji="0" lang="es-ES"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cs typeface="Times New Roman" pitchFamily="18" charset="0"/>
              </a:rPr>
              <a:t>E</a:t>
            </a:r>
            <a:r>
              <a:rPr kumimoji="0" lang="es-ES" b="1" i="0" u="sng" strike="noStrike" kern="1200" cap="none" spc="0" normalizeH="0" baseline="0" noProof="0" dirty="0">
                <a:ln>
                  <a:noFill/>
                </a:ln>
                <a:solidFill>
                  <a:srgbClr val="800000"/>
                </a:solidFill>
                <a:effectLst>
                  <a:outerShdw blurRad="38100" dist="38100" dir="2700000" algn="tl">
                    <a:srgbClr val="000000">
                      <a:alpha val="43137"/>
                    </a:srgbClr>
                  </a:outerShdw>
                </a:effectLst>
                <a:uLnTx/>
                <a:uFillTx/>
                <a:cs typeface="Times New Roman" pitchFamily="18" charset="0"/>
              </a:rPr>
              <a:t>l</a:t>
            </a:r>
            <a:r>
              <a:rPr lang="en-US" b="1" dirty="0">
                <a:solidFill>
                  <a:srgbClr val="000066"/>
                </a:solidFill>
                <a:effectLst>
                  <a:outerShdw blurRad="38100" dist="38100" dir="2700000" algn="tl">
                    <a:srgbClr val="000000">
                      <a:alpha val="43137"/>
                    </a:srgbClr>
                  </a:outerShdw>
                </a:effectLst>
                <a:cs typeface="Times New Roman" pitchFamily="18" charset="0"/>
              </a:rPr>
              <a:t>[</a:t>
            </a:r>
            <a:r>
              <a:rPr lang="en-US" b="1" u="sng" dirty="0">
                <a:solidFill>
                  <a:srgbClr val="C00000"/>
                </a:solidFill>
                <a:effectLst>
                  <a:outerShdw blurRad="38100" dist="38100" dir="2700000" algn="tl">
                    <a:srgbClr val="000000">
                      <a:alpha val="43137"/>
                    </a:srgbClr>
                  </a:outerShdw>
                </a:effectLst>
                <a:cs typeface="Times New Roman" pitchFamily="18" charset="0"/>
              </a:rPr>
              <a:t>b</a:t>
            </a:r>
            <a:r>
              <a:rPr lang="en-US" b="1" dirty="0">
                <a:solidFill>
                  <a:srgbClr val="000066"/>
                </a:solidFill>
                <a:effectLst>
                  <a:outerShdw blurRad="38100" dist="38100" dir="2700000" algn="tl">
                    <a:srgbClr val="000000">
                      <a:alpha val="43137"/>
                    </a:srgbClr>
                  </a:outerShdw>
                </a:effectLst>
                <a:cs typeface="Times New Roman" pitchFamily="18" charset="0"/>
              </a:rPr>
              <a:t>] </a:t>
            </a:r>
            <a:r>
              <a:rPr kumimoji="0" lang="es-ES"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cs typeface="Times New Roman" pitchFamily="18" charset="0"/>
              </a:rPr>
              <a:t>veintisiete</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p>
          <a:p>
            <a:pPr marL="0" marR="0" lvl="0" indent="0" algn="ctr" defTabSz="914400" rtl="0" eaLnBrk="1" fontAlgn="base" latinLnBrk="0" hangingPunct="1">
              <a:spcBef>
                <a:spcPct val="0"/>
              </a:spcBef>
              <a:spcAft>
                <a:spcPct val="0"/>
              </a:spcAft>
              <a:buClrTx/>
              <a:buSzTx/>
              <a:buFontTx/>
              <a:buNone/>
              <a:tabLst/>
              <a:defRPr/>
            </a:pPr>
            <a:endParaRPr kumimoji="0" lang="es-ES" sz="1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spcAft>
                <a:spcPts val="0"/>
              </a:spcAft>
            </a:pPr>
            <a:r>
              <a:rPr lang="es-ES" dirty="0">
                <a:solidFill>
                  <a:srgbClr val="000099"/>
                </a:solidFill>
                <a:effectLst>
                  <a:outerShdw blurRad="38100" dist="38100" dir="2700000" algn="tl">
                    <a:srgbClr val="000000">
                      <a:alpha val="43137"/>
                    </a:srgbClr>
                  </a:outerShdw>
                </a:effectLst>
                <a:cs typeface="Times New Roman" panose="02020603050405020304" pitchFamily="18" charset="0"/>
              </a:rPr>
              <a:t>► </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 </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libe</a:t>
            </a:r>
            <a:r>
              <a:rPr kumimoji="0" lang="es-ES"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tad</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para mí e</a:t>
            </a:r>
            <a:r>
              <a:rPr kumimoji="0" lang="es-ES" b="0" i="0" u="none" strike="sng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relativa. La </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libe</a:t>
            </a:r>
            <a:r>
              <a:rPr kumimoji="0" lang="es-ES"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tad</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e</a:t>
            </a:r>
            <a:r>
              <a:rPr kumimoji="0" lang="es-ES" b="0" i="0" u="none" strike="sng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relativa, </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po</a:t>
            </a:r>
            <a:r>
              <a:rPr kumimoji="0" lang="es-ES"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k</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que</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para lo que puede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se</a:t>
            </a:r>
            <a:r>
              <a:rPr kumimoji="0" lang="es-ES" b="1"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liber</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libe</a:t>
            </a:r>
            <a:r>
              <a:rPr kumimoji="0" lang="es-ES" b="1" i="0" u="sng"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d</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tad</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para mí, puede s</a:t>
            </a:r>
            <a:r>
              <a:rPr kumimoji="0" lang="es-ES" b="1"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a:t>
            </a:r>
            <a:r>
              <a:rPr lang="es-ES" b="1" u="sng" strike="sngStrike" dirty="0">
                <a:solidFill>
                  <a:srgbClr val="C00000"/>
                </a:solidFill>
                <a:effectLst>
                  <a:outerShdw blurRad="38100" dist="38100" dir="2700000" algn="tl">
                    <a:srgbClr val="000000">
                      <a:alpha val="43137"/>
                    </a:srgbClr>
                  </a:outerShdw>
                </a:effectLst>
                <a:cs typeface="Times New Roman" pitchFamily="18" charset="0"/>
              </a:rPr>
              <a:t>l</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atadura</a:t>
            </a:r>
            <a:r>
              <a:rPr kumimoji="0" lang="es-ES" b="0" i="0" u="non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para otro. </a:t>
            </a:r>
          </a:p>
          <a:p>
            <a:pPr lvl="0" algn="ctr">
              <a:spcAft>
                <a:spcPts val="0"/>
              </a:spcAft>
            </a:pPr>
            <a:endParaRPr kumimoji="0" lang="es-ES" sz="10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r>
              <a:rPr lang="es-ES" dirty="0">
                <a:solidFill>
                  <a:srgbClr val="000099"/>
                </a:solidFill>
                <a:effectLst>
                  <a:outerShdw blurRad="38100" dist="38100" dir="2700000" algn="tl">
                    <a:srgbClr val="000000">
                      <a:alpha val="43137"/>
                    </a:srgbClr>
                  </a:outerShdw>
                </a:effectLst>
                <a:cs typeface="Times New Roman" panose="02020603050405020304" pitchFamily="18" charset="0"/>
              </a:rPr>
              <a:t>► </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Mi</a:t>
            </a:r>
            <a:r>
              <a:rPr kumimoji="0" lang="es-ES" b="1" i="0" u="none" strike="sng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papá</a:t>
            </a:r>
            <a:r>
              <a:rPr kumimoji="0" lang="es-ES" b="1" i="0" u="none" strike="sng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han estado ayudando a </a:t>
            </a:r>
            <a:r>
              <a:rPr kumimoji="0" lang="es-ES" b="1"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arregla</a:t>
            </a:r>
            <a:r>
              <a:rPr kumimoji="0" lang="es-ES"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la</a:t>
            </a:r>
            <a:r>
              <a:rPr kumimoji="0" lang="es-ES"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a:t>
            </a:r>
            <a:r>
              <a:rPr kumimoji="0" lang="es-ES"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cuela</a:t>
            </a:r>
            <a:r>
              <a:rPr kumimoji="0" lang="es-ES" b="1" i="0" u="none" strike="sng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Han ayudado</a:t>
            </a:r>
            <a:r>
              <a:rPr kumimoji="0" lang="es-ES" b="0" i="0" u="none" strike="noStrike" kern="1200" cap="none" spc="0" normalizeH="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 </a:t>
            </a:r>
            <a:r>
              <a:rPr lang="es-ES" b="1" dirty="0" err="1">
                <a:solidFill>
                  <a:srgbClr val="000066"/>
                </a:solidFill>
                <a:effectLst>
                  <a:outerShdw blurRad="38100" dist="38100" dir="2700000" algn="tl">
                    <a:srgbClr val="000000">
                      <a:alpha val="43137"/>
                    </a:srgbClr>
                  </a:outerShdw>
                </a:effectLst>
                <a:cs typeface="Times New Roman" pitchFamily="18" charset="0"/>
              </a:rPr>
              <a:t>ca</a:t>
            </a:r>
            <a:r>
              <a:rPr lang="es-ES" sz="2000" b="1" u="sng" dirty="0" err="1">
                <a:solidFill>
                  <a:srgbClr val="C00000"/>
                </a:solidFill>
                <a:effectLst>
                  <a:outerShdw blurRad="38100" dist="38100" dir="2700000" algn="tl">
                    <a:srgbClr val="000000">
                      <a:alpha val="43137"/>
                    </a:srgbClr>
                  </a:outerShdw>
                </a:effectLst>
                <a:cs typeface="Times New Roman" pitchFamily="18" charset="0"/>
              </a:rPr>
              <a:t>g</a:t>
            </a:r>
            <a:r>
              <a:rPr lang="es-ES" b="1" dirty="0" err="1">
                <a:solidFill>
                  <a:srgbClr val="000066"/>
                </a:solidFill>
                <a:effectLst>
                  <a:outerShdw blurRad="38100" dist="38100" dir="2700000" algn="tl">
                    <a:srgbClr val="000000">
                      <a:alpha val="43137"/>
                    </a:srgbClr>
                  </a:outerShdw>
                </a:effectLst>
                <a:cs typeface="Times New Roman" pitchFamily="18" charset="0"/>
              </a:rPr>
              <a:t>ga</a:t>
            </a:r>
            <a:r>
              <a:rPr lang="es-ES" b="1" u="sng" dirty="0" err="1">
                <a:solidFill>
                  <a:srgbClr val="FF0000"/>
                </a:solidFill>
                <a:effectLst>
                  <a:outerShdw blurRad="38100" dist="38100" dir="2700000" algn="tl">
                    <a:srgbClr val="000000">
                      <a:alpha val="43137"/>
                    </a:srgbClr>
                  </a:outerShdw>
                </a:effectLst>
                <a:cs typeface="Times New Roman" pitchFamily="18" charset="0"/>
              </a:rPr>
              <a:t>l</a:t>
            </a:r>
            <a:r>
              <a:rPr lang="es-ES" dirty="0">
                <a:solidFill>
                  <a:srgbClr val="000066"/>
                </a:solidFill>
                <a:effectLst>
                  <a:outerShdw blurRad="38100" dist="38100" dir="2700000" algn="tl">
                    <a:srgbClr val="000000">
                      <a:alpha val="43137"/>
                    </a:srgbClr>
                  </a:outerShdw>
                </a:effectLst>
                <a:cs typeface="Times New Roman" pitchFamily="18" charset="0"/>
              </a:rPr>
              <a:t> </a:t>
            </a:r>
            <a:r>
              <a:rPr lang="es-ES" dirty="0" err="1">
                <a:solidFill>
                  <a:srgbClr val="000066"/>
                </a:solidFill>
                <a:effectLst>
                  <a:outerShdw blurRad="38100" dist="38100" dir="2700000" algn="tl">
                    <a:srgbClr val="000000">
                      <a:alpha val="43137"/>
                    </a:srgbClr>
                  </a:outerShdw>
                </a:effectLst>
                <a:cs typeface="Times New Roman" pitchFamily="18" charset="0"/>
              </a:rPr>
              <a:t>la</a:t>
            </a:r>
            <a:r>
              <a:rPr lang="es-ES" dirty="0" err="1">
                <a:solidFill>
                  <a:srgbClr val="FF0000"/>
                </a:solidFill>
                <a:effectLst>
                  <a:outerShdw blurRad="38100" dist="38100" dir="2700000" algn="tl">
                    <a:srgbClr val="000000">
                      <a:alpha val="43137"/>
                    </a:srgbClr>
                  </a:outerShdw>
                </a:effectLst>
                <a:cs typeface="Times New Roman" pitchFamily="18" charset="0"/>
              </a:rPr>
              <a:t>h</a:t>
            </a:r>
            <a:r>
              <a:rPr lang="es-ES" dirty="0">
                <a:solidFill>
                  <a:srgbClr val="000066"/>
                </a:solidFill>
                <a:effectLst>
                  <a:outerShdw blurRad="38100" dist="38100" dir="2700000" algn="tl">
                    <a:srgbClr val="000000">
                      <a:alpha val="43137"/>
                    </a:srgbClr>
                  </a:outerShdw>
                </a:effectLst>
                <a:cs typeface="Times New Roman" pitchFamily="18" charset="0"/>
              </a:rPr>
              <a:t> </a:t>
            </a:r>
            <a:r>
              <a:rPr lang="es-ES" dirty="0" err="1">
                <a:solidFill>
                  <a:srgbClr val="000066"/>
                </a:solidFill>
                <a:effectLst>
                  <a:outerShdw blurRad="38100" dist="38100" dir="2700000" algn="tl">
                    <a:srgbClr val="000000">
                      <a:alpha val="43137"/>
                    </a:srgbClr>
                  </a:outerShdw>
                </a:effectLst>
                <a:cs typeface="Times New Roman" pitchFamily="18" charset="0"/>
              </a:rPr>
              <a:t>mesa</a:t>
            </a:r>
            <a:r>
              <a:rPr lang="es-ES" dirty="0" err="1">
                <a:solidFill>
                  <a:srgbClr val="FF0000"/>
                </a:solidFill>
                <a:effectLst>
                  <a:outerShdw blurRad="38100" dist="38100" dir="2700000" algn="tl">
                    <a:srgbClr val="000000">
                      <a:alpha val="43137"/>
                    </a:srgbClr>
                  </a:outerShdw>
                </a:effectLst>
                <a:cs typeface="Times New Roman" pitchFamily="18" charset="0"/>
              </a:rPr>
              <a:t>h</a:t>
            </a:r>
            <a:r>
              <a:rPr lang="es-ES" dirty="0">
                <a:solidFill>
                  <a:srgbClr val="000066"/>
                </a:solidFill>
                <a:effectLst>
                  <a:outerShdw blurRad="38100" dist="38100" dir="2700000" algn="tl">
                    <a:srgbClr val="000000">
                      <a:alpha val="43137"/>
                    </a:srgbClr>
                  </a:outerShdw>
                </a:effectLst>
                <a:cs typeface="Times New Roman" pitchFamily="18" charset="0"/>
              </a:rPr>
              <a:t> para </a:t>
            </a:r>
            <a:r>
              <a:rPr lang="es-ES" b="1" dirty="0" err="1">
                <a:solidFill>
                  <a:srgbClr val="000066"/>
                </a:solidFill>
                <a:effectLst>
                  <a:outerShdw blurRad="38100" dist="38100" dir="2700000" algn="tl">
                    <a:srgbClr val="000000">
                      <a:alpha val="43137"/>
                    </a:srgbClr>
                  </a:outerShdw>
                </a:effectLst>
                <a:cs typeface="Times New Roman" pitchFamily="18" charset="0"/>
              </a:rPr>
              <a:t>lleva</a:t>
            </a:r>
            <a:r>
              <a:rPr lang="es-ES" b="1" u="sng" dirty="0" err="1">
                <a:solidFill>
                  <a:srgbClr val="FF0000"/>
                </a:solidFill>
                <a:effectLst>
                  <a:outerShdw blurRad="38100" dist="38100" dir="2700000" algn="tl">
                    <a:srgbClr val="000000">
                      <a:alpha val="43137"/>
                    </a:srgbClr>
                  </a:outerShdw>
                </a:effectLst>
                <a:cs typeface="Times New Roman" pitchFamily="18" charset="0"/>
              </a:rPr>
              <a:t>l</a:t>
            </a:r>
            <a:r>
              <a:rPr lang="es-ES" b="1" dirty="0" err="1">
                <a:solidFill>
                  <a:srgbClr val="000066"/>
                </a:solidFill>
                <a:effectLst>
                  <a:outerShdw blurRad="38100" dist="38100" dir="2700000" algn="tl">
                    <a:srgbClr val="000000">
                      <a:alpha val="43137"/>
                    </a:srgbClr>
                  </a:outerShdw>
                </a:effectLst>
                <a:cs typeface="Times New Roman" pitchFamily="18" charset="0"/>
              </a:rPr>
              <a:t>la</a:t>
            </a:r>
            <a:r>
              <a:rPr lang="es-ES" b="1" dirty="0" err="1">
                <a:solidFill>
                  <a:srgbClr val="FF0000"/>
                </a:solidFill>
                <a:effectLst>
                  <a:outerShdw blurRad="38100" dist="38100" dir="2700000" algn="tl">
                    <a:srgbClr val="000000">
                      <a:alpha val="43137"/>
                    </a:srgbClr>
                  </a:outerShdw>
                </a:effectLst>
                <a:cs typeface="Times New Roman" pitchFamily="18" charset="0"/>
              </a:rPr>
              <a:t>h</a:t>
            </a:r>
            <a:r>
              <a:rPr lang="es-ES" dirty="0">
                <a:solidFill>
                  <a:srgbClr val="000066"/>
                </a:solidFill>
                <a:effectLst>
                  <a:outerShdw blurRad="38100" dist="38100" dir="2700000" algn="tl">
                    <a:srgbClr val="000000">
                      <a:alpha val="43137"/>
                    </a:srgbClr>
                  </a:outerShdw>
                </a:effectLst>
                <a:cs typeface="Times New Roman" pitchFamily="18" charset="0"/>
              </a:rPr>
              <a:t> a la</a:t>
            </a:r>
            <a:r>
              <a:rPr lang="es-ES" b="1" dirty="0">
                <a:solidFill>
                  <a:srgbClr val="FF0000"/>
                </a:solidFill>
                <a:effectLst>
                  <a:outerShdw blurRad="38100" dist="38100" dir="2700000" algn="tl">
                    <a:srgbClr val="000000">
                      <a:alpha val="43137"/>
                    </a:srgbClr>
                  </a:outerShdw>
                </a:effectLst>
                <a:cs typeface="Times New Roman" pitchFamily="18" charset="0"/>
              </a:rPr>
              <a:t>s</a:t>
            </a:r>
            <a:r>
              <a:rPr lang="es-ES" dirty="0">
                <a:solidFill>
                  <a:srgbClr val="000066"/>
                </a:solidFill>
                <a:effectLst>
                  <a:outerShdw blurRad="38100" dist="38100" dir="2700000" algn="tl">
                    <a:srgbClr val="000000">
                      <a:alpha val="43137"/>
                    </a:srgbClr>
                  </a:outerShdw>
                </a:effectLst>
                <a:cs typeface="Times New Roman" pitchFamily="18" charset="0"/>
              </a:rPr>
              <a:t> </a:t>
            </a:r>
            <a:r>
              <a:rPr lang="es-ES" dirty="0" err="1">
                <a:solidFill>
                  <a:srgbClr val="000066"/>
                </a:solidFill>
                <a:effectLst>
                  <a:outerShdw blurRad="38100" dist="38100" dir="2700000" algn="tl">
                    <a:srgbClr val="000000">
                      <a:alpha val="43137"/>
                    </a:srgbClr>
                  </a:outerShdw>
                </a:effectLst>
                <a:cs typeface="Times New Roman" pitchFamily="18" charset="0"/>
              </a:rPr>
              <a:t>aula</a:t>
            </a:r>
            <a:r>
              <a:rPr lang="es-ES" dirty="0" err="1">
                <a:solidFill>
                  <a:srgbClr val="FF0000"/>
                </a:solidFill>
                <a:effectLst>
                  <a:outerShdw blurRad="38100" dist="38100" dir="2700000" algn="tl">
                    <a:srgbClr val="000000">
                      <a:alpha val="43137"/>
                    </a:srgbClr>
                  </a:outerShdw>
                </a:effectLst>
                <a:cs typeface="Times New Roman" pitchFamily="18" charset="0"/>
              </a:rPr>
              <a:t>h</a:t>
            </a:r>
            <a:r>
              <a:rPr lang="es-ES" dirty="0">
                <a:solidFill>
                  <a:srgbClr val="000066"/>
                </a:solidFill>
                <a:effectLst>
                  <a:outerShdw blurRad="38100" dist="38100" dir="2700000" algn="tl">
                    <a:srgbClr val="000000">
                      <a:alpha val="43137"/>
                    </a:srgbClr>
                  </a:outerShdw>
                </a:effectLst>
                <a:cs typeface="Times New Roman" pitchFamily="18" charset="0"/>
              </a:rPr>
              <a:t>…</a:t>
            </a:r>
            <a:endPar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lvl="0" algn="ctr"/>
            <a:endParaRPr lang="es-ES" sz="1000" dirty="0">
              <a:solidFill>
                <a:srgbClr val="000066"/>
              </a:solidFill>
              <a:effectLst>
                <a:outerShdw blurRad="38100" dist="38100" dir="2700000" algn="tl">
                  <a:srgbClr val="000000">
                    <a:alpha val="43137"/>
                  </a:srgbClr>
                </a:outerShdw>
              </a:effectLst>
              <a:cs typeface="Times New Roman" pitchFamily="18" charset="0"/>
            </a:endParaRPr>
          </a:p>
          <a:p>
            <a:pPr lvl="0" algn="ctr"/>
            <a:r>
              <a:rPr lang="es-ES" dirty="0">
                <a:solidFill>
                  <a:srgbClr val="000099"/>
                </a:solidFill>
                <a:effectLst>
                  <a:outerShdw blurRad="38100" dist="38100" dir="2700000" algn="tl">
                    <a:srgbClr val="000000">
                      <a:alpha val="43137"/>
                    </a:srgbClr>
                  </a:outerShdw>
                </a:effectLst>
                <a:cs typeface="Times New Roman" panose="02020603050405020304" pitchFamily="18" charset="0"/>
              </a:rPr>
              <a:t>►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Lo</a:t>
            </a:r>
            <a:r>
              <a:rPr kumimoji="0" lang="es-ES"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cubano</a:t>
            </a:r>
            <a:r>
              <a:rPr kumimoji="0" lang="es-ES"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a:t>
            </a:r>
            <a:r>
              <a:rPr kumimoji="0" lang="es-ES"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tamo</a:t>
            </a:r>
            <a:r>
              <a:rPr kumimoji="0" lang="es-ES"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0" i="0" u="none" strike="noStrike" kern="1200" cap="none" spc="0" normalizeH="0" baseline="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todo</a:t>
            </a:r>
            <a:r>
              <a:rPr kumimoji="0" lang="es-ES"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s-ES" b="0" i="0" u="none" strike="noStrike" kern="1200" cap="none" spc="0" normalizeH="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regado</a:t>
            </a:r>
            <a:r>
              <a:rPr kumimoji="0" lang="es-ES"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a:t>
            </a:r>
            <a:r>
              <a:rPr kumimoji="0" lang="es-ES" b="0" i="0" u="none" strike="noStrike" kern="1200" cap="none" spc="0" normalizeH="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por </a:t>
            </a:r>
            <a:r>
              <a:rPr kumimoji="0" lang="es-ES" b="1" i="0" u="none" strike="noStrike" kern="1200" cap="none" spc="0" normalizeH="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a:t>
            </a:r>
            <a:r>
              <a:rPr kumimoji="0" lang="es-ES" sz="2000" b="1" i="0" u="sng"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a:t>
            </a:r>
            <a:r>
              <a:rPr kumimoji="0" lang="es-ES" b="0" i="0" u="none" strike="noStrike" kern="1200" cap="none" spc="0" normalizeH="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mundo </a:t>
            </a:r>
            <a:r>
              <a:rPr kumimoji="0" lang="es-ES" b="0" i="0" u="none" strike="noStrike" kern="1200" cap="none" spc="0" normalizeH="0" noProof="0" dirty="0" err="1">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pregun</a:t>
            </a:r>
            <a:r>
              <a:rPr lang="es-ES" dirty="0" err="1">
                <a:solidFill>
                  <a:srgbClr val="000066"/>
                </a:solidFill>
                <a:effectLst>
                  <a:outerShdw blurRad="38100" dist="38100" dir="2700000" algn="tl">
                    <a:srgbClr val="000000">
                      <a:alpha val="43137"/>
                    </a:srgbClr>
                  </a:outerShdw>
                </a:effectLst>
                <a:cs typeface="Times New Roman" pitchFamily="18" charset="0"/>
              </a:rPr>
              <a:t>tándono</a:t>
            </a:r>
            <a:r>
              <a:rPr lang="es-ES" dirty="0" err="1">
                <a:solidFill>
                  <a:srgbClr val="FF0000"/>
                </a:solidFill>
                <a:effectLst>
                  <a:outerShdw blurRad="38100" dist="38100" dir="2700000" algn="tl">
                    <a:srgbClr val="000000">
                      <a:alpha val="43137"/>
                    </a:srgbClr>
                  </a:outerShdw>
                </a:effectLst>
                <a:cs typeface="Times New Roman" pitchFamily="18" charset="0"/>
              </a:rPr>
              <a:t>s</a:t>
            </a:r>
            <a:r>
              <a:rPr lang="es-ES" dirty="0">
                <a:solidFill>
                  <a:srgbClr val="000066"/>
                </a:solidFill>
                <a:effectLst>
                  <a:outerShdw blurRad="38100" dist="38100" dir="2700000" algn="tl">
                    <a:srgbClr val="000000">
                      <a:alpha val="43137"/>
                    </a:srgbClr>
                  </a:outerShdw>
                </a:effectLst>
                <a:cs typeface="Times New Roman" pitchFamily="18" charset="0"/>
              </a:rPr>
              <a:t> el </a:t>
            </a:r>
            <a:r>
              <a:rPr lang="es-ES" b="1" dirty="0" err="1">
                <a:solidFill>
                  <a:srgbClr val="000066"/>
                </a:solidFill>
                <a:effectLst>
                  <a:outerShdw blurRad="38100" dist="38100" dir="2700000" algn="tl">
                    <a:srgbClr val="000000">
                      <a:alpha val="43137"/>
                    </a:srgbClr>
                  </a:outerShdw>
                </a:effectLst>
                <a:cs typeface="Times New Roman" pitchFamily="18" charset="0"/>
              </a:rPr>
              <a:t>po</a:t>
            </a:r>
            <a:r>
              <a:rPr lang="es-ES" sz="2000" b="1" u="sng" dirty="0" err="1">
                <a:solidFill>
                  <a:srgbClr val="FF0000"/>
                </a:solidFill>
                <a:effectLst>
                  <a:outerShdw blurRad="38100" dist="38100" dir="2700000" algn="tl">
                    <a:srgbClr val="000000">
                      <a:alpha val="43137"/>
                    </a:srgbClr>
                  </a:outerShdw>
                </a:effectLst>
                <a:cs typeface="Times New Roman" pitchFamily="18" charset="0"/>
              </a:rPr>
              <a:t>k</a:t>
            </a:r>
            <a:r>
              <a:rPr lang="es-ES" b="1" dirty="0" err="1">
                <a:solidFill>
                  <a:srgbClr val="000066"/>
                </a:solidFill>
                <a:effectLst>
                  <a:outerShdw blurRad="38100" dist="38100" dir="2700000" algn="tl">
                    <a:srgbClr val="000000">
                      <a:alpha val="43137"/>
                    </a:srgbClr>
                  </a:outerShdw>
                </a:effectLst>
                <a:cs typeface="Times New Roman" pitchFamily="18" charset="0"/>
              </a:rPr>
              <a:t>qué</a:t>
            </a:r>
            <a:r>
              <a:rPr lang="es-ES" dirty="0">
                <a:solidFill>
                  <a:srgbClr val="000066"/>
                </a:solidFill>
                <a:effectLst>
                  <a:outerShdw blurRad="38100" dist="38100" dir="2700000" algn="tl">
                    <a:srgbClr val="000000">
                      <a:alpha val="43137"/>
                    </a:srgbClr>
                  </a:outerShdw>
                </a:effectLst>
                <a:cs typeface="Times New Roman" pitchFamily="18" charset="0"/>
              </a:rPr>
              <a:t> de </a:t>
            </a:r>
            <a:r>
              <a:rPr lang="es-ES" dirty="0" err="1">
                <a:solidFill>
                  <a:srgbClr val="000066"/>
                </a:solidFill>
                <a:effectLst>
                  <a:outerShdw blurRad="38100" dist="38100" dir="2700000" algn="tl">
                    <a:srgbClr val="000000">
                      <a:alpha val="43137"/>
                    </a:srgbClr>
                  </a:outerShdw>
                </a:effectLst>
                <a:cs typeface="Times New Roman" pitchFamily="18" charset="0"/>
              </a:rPr>
              <a:t>e</a:t>
            </a:r>
            <a:r>
              <a:rPr lang="es-ES" dirty="0" err="1">
                <a:solidFill>
                  <a:srgbClr val="FF0000"/>
                </a:solidFill>
                <a:effectLst>
                  <a:outerShdw blurRad="38100" dist="38100" dir="2700000" algn="tl">
                    <a:srgbClr val="000000">
                      <a:alpha val="43137"/>
                    </a:srgbClr>
                  </a:outerShdw>
                </a:effectLst>
                <a:cs typeface="Times New Roman" pitchFamily="18" charset="0"/>
              </a:rPr>
              <a:t>h</a:t>
            </a:r>
            <a:r>
              <a:rPr lang="es-ES" dirty="0" err="1">
                <a:solidFill>
                  <a:srgbClr val="000066"/>
                </a:solidFill>
                <a:effectLst>
                  <a:outerShdw blurRad="38100" dist="38100" dir="2700000" algn="tl">
                    <a:srgbClr val="000000">
                      <a:alpha val="43137"/>
                    </a:srgbClr>
                  </a:outerShdw>
                </a:effectLst>
                <a:cs typeface="Times New Roman" pitchFamily="18" charset="0"/>
              </a:rPr>
              <a:t>ta</a:t>
            </a:r>
            <a:r>
              <a:rPr lang="es-ES" dirty="0">
                <a:solidFill>
                  <a:srgbClr val="000066"/>
                </a:solidFill>
                <a:effectLst>
                  <a:outerShdw blurRad="38100" dist="38100" dir="2700000" algn="tl">
                    <a:srgbClr val="000000">
                      <a:alpha val="43137"/>
                    </a:srgbClr>
                  </a:outerShdw>
                </a:effectLst>
                <a:cs typeface="Times New Roman" pitchFamily="18" charset="0"/>
              </a:rPr>
              <a:t> </a:t>
            </a:r>
            <a:r>
              <a:rPr lang="es-ES" b="1" dirty="0" err="1">
                <a:solidFill>
                  <a:srgbClr val="000066"/>
                </a:solidFill>
                <a:effectLst>
                  <a:outerShdw blurRad="38100" dist="38100" dir="2700000" algn="tl">
                    <a:srgbClr val="000000">
                      <a:alpha val="43137"/>
                    </a:srgbClr>
                  </a:outerShdw>
                </a:effectLst>
                <a:cs typeface="Times New Roman" pitchFamily="18" charset="0"/>
              </a:rPr>
              <a:t>ma</a:t>
            </a:r>
            <a:r>
              <a:rPr lang="es-ES" sz="2000" b="1" u="sng" dirty="0" err="1">
                <a:solidFill>
                  <a:srgbClr val="FF0000"/>
                </a:solidFill>
                <a:effectLst>
                  <a:outerShdw blurRad="38100" dist="38100" dir="2700000" algn="tl">
                    <a:srgbClr val="000000">
                      <a:alpha val="43137"/>
                    </a:srgbClr>
                  </a:outerShdw>
                </a:effectLst>
                <a:cs typeface="Times New Roman" pitchFamily="18" charset="0"/>
              </a:rPr>
              <a:t>d</a:t>
            </a:r>
            <a:r>
              <a:rPr lang="es-ES" b="1" dirty="0" err="1">
                <a:solidFill>
                  <a:srgbClr val="000066"/>
                </a:solidFill>
                <a:effectLst>
                  <a:outerShdw blurRad="38100" dist="38100" dir="2700000" algn="tl">
                    <a:srgbClr val="000000">
                      <a:alpha val="43137"/>
                    </a:srgbClr>
                  </a:outerShdw>
                </a:effectLst>
                <a:cs typeface="Times New Roman" pitchFamily="18" charset="0"/>
              </a:rPr>
              <a:t>dición</a:t>
            </a:r>
            <a:r>
              <a:rPr lang="es-ES" dirty="0">
                <a:solidFill>
                  <a:srgbClr val="000066"/>
                </a:solidFill>
                <a:effectLst>
                  <a:outerShdw blurRad="38100" dist="38100" dir="2700000" algn="tl">
                    <a:srgbClr val="000000">
                      <a:alpha val="43137"/>
                    </a:srgbClr>
                  </a:outerShdw>
                </a:effectLst>
                <a:cs typeface="Times New Roman" pitchFamily="18" charset="0"/>
              </a:rPr>
              <a:t>, de </a:t>
            </a:r>
            <a:r>
              <a:rPr lang="es-ES" dirty="0" err="1">
                <a:solidFill>
                  <a:srgbClr val="000066"/>
                </a:solidFill>
                <a:effectLst>
                  <a:outerShdw blurRad="38100" dist="38100" dir="2700000" algn="tl">
                    <a:srgbClr val="000000">
                      <a:alpha val="43137"/>
                    </a:srgbClr>
                  </a:outerShdw>
                </a:effectLst>
                <a:cs typeface="Times New Roman" pitchFamily="18" charset="0"/>
              </a:rPr>
              <a:t>e</a:t>
            </a:r>
            <a:r>
              <a:rPr lang="es-ES" dirty="0" err="1">
                <a:solidFill>
                  <a:srgbClr val="FF0000"/>
                </a:solidFill>
                <a:effectLst>
                  <a:outerShdw blurRad="38100" dist="38100" dir="2700000" algn="tl">
                    <a:srgbClr val="000000">
                      <a:alpha val="43137"/>
                    </a:srgbClr>
                  </a:outerShdw>
                </a:effectLst>
                <a:cs typeface="Times New Roman" pitchFamily="18" charset="0"/>
              </a:rPr>
              <a:t>h</a:t>
            </a:r>
            <a:r>
              <a:rPr lang="es-ES" dirty="0" err="1">
                <a:solidFill>
                  <a:srgbClr val="000066"/>
                </a:solidFill>
                <a:effectLst>
                  <a:outerShdw blurRad="38100" dist="38100" dir="2700000" algn="tl">
                    <a:srgbClr val="000000">
                      <a:alpha val="43137"/>
                    </a:srgbClr>
                  </a:outerShdw>
                </a:effectLst>
                <a:cs typeface="Times New Roman" pitchFamily="18" charset="0"/>
              </a:rPr>
              <a:t>ta</a:t>
            </a:r>
            <a:r>
              <a:rPr lang="es-ES" dirty="0" err="1">
                <a:solidFill>
                  <a:srgbClr val="FF0000"/>
                </a:solidFill>
                <a:effectLst>
                  <a:outerShdw blurRad="38100" dist="38100" dir="2700000" algn="tl">
                    <a:srgbClr val="000000">
                      <a:alpha val="43137"/>
                    </a:srgbClr>
                  </a:outerShdw>
                </a:effectLst>
                <a:cs typeface="Times New Roman" pitchFamily="18" charset="0"/>
              </a:rPr>
              <a:t>r</a:t>
            </a:r>
            <a:r>
              <a:rPr lang="es-ES" dirty="0">
                <a:solidFill>
                  <a:srgbClr val="000066"/>
                </a:solidFill>
                <a:effectLst>
                  <a:outerShdw blurRad="38100" dist="38100" dir="2700000" algn="tl">
                    <a:srgbClr val="000000">
                      <a:alpha val="43137"/>
                    </a:srgbClr>
                  </a:outerShdw>
                </a:effectLst>
                <a:cs typeface="Times New Roman" pitchFamily="18" charset="0"/>
              </a:rPr>
              <a:t> </a:t>
            </a:r>
            <a:r>
              <a:rPr lang="es-ES" dirty="0" err="1">
                <a:solidFill>
                  <a:srgbClr val="000066"/>
                </a:solidFill>
                <a:effectLst>
                  <a:outerShdw blurRad="38100" dist="38100" dir="2700000" algn="tl">
                    <a:srgbClr val="000000">
                      <a:alpha val="43137"/>
                    </a:srgbClr>
                  </a:outerShdw>
                </a:effectLst>
                <a:cs typeface="Times New Roman" pitchFamily="18" charset="0"/>
              </a:rPr>
              <a:t>todo</a:t>
            </a:r>
            <a:r>
              <a:rPr lang="es-ES" dirty="0" err="1">
                <a:solidFill>
                  <a:srgbClr val="FF0000"/>
                </a:solidFill>
                <a:effectLst>
                  <a:outerShdw blurRad="38100" dist="38100" dir="2700000" algn="tl">
                    <a:srgbClr val="000000">
                      <a:alpha val="43137"/>
                    </a:srgbClr>
                  </a:outerShdw>
                </a:effectLst>
                <a:cs typeface="Times New Roman" pitchFamily="18" charset="0"/>
              </a:rPr>
              <a:t>h</a:t>
            </a:r>
            <a:r>
              <a:rPr lang="es-ES" dirty="0">
                <a:solidFill>
                  <a:srgbClr val="000066"/>
                </a:solidFill>
                <a:effectLst>
                  <a:outerShdw blurRad="38100" dist="38100" dir="2700000" algn="tl">
                    <a:srgbClr val="000000">
                      <a:alpha val="43137"/>
                    </a:srgbClr>
                  </a:outerShdw>
                </a:effectLst>
                <a:cs typeface="Times New Roman" pitchFamily="18" charset="0"/>
              </a:rPr>
              <a:t> tan separado</a:t>
            </a:r>
            <a:r>
              <a:rPr lang="es-ES" dirty="0">
                <a:solidFill>
                  <a:srgbClr val="FF0000"/>
                </a:solidFill>
                <a:effectLst>
                  <a:outerShdw blurRad="38100" dist="38100" dir="2700000" algn="tl">
                    <a:srgbClr val="000000">
                      <a:alpha val="43137"/>
                    </a:srgbClr>
                  </a:outerShdw>
                </a:effectLst>
                <a:cs typeface="Times New Roman" pitchFamily="18" charset="0"/>
              </a:rPr>
              <a:t>s</a:t>
            </a:r>
            <a:r>
              <a:rPr lang="es-ES" dirty="0">
                <a:solidFill>
                  <a:srgbClr val="000066"/>
                </a:solidFill>
                <a:effectLst>
                  <a:outerShdw blurRad="38100" dist="38100" dir="2700000" algn="tl">
                    <a:srgbClr val="000000">
                      <a:alpha val="43137"/>
                    </a:srgbClr>
                  </a:outerShdw>
                </a:effectLst>
                <a:cs typeface="Times New Roman" pitchFamily="18" charset="0"/>
              </a:rPr>
              <a:t>.</a:t>
            </a:r>
          </a:p>
          <a:p>
            <a:pPr lvl="0" algn="ctr"/>
            <a:endParaRPr kumimoji="0" lang="es-ES" sz="800" b="0" i="0" u="none" strike="noStrike" kern="1200" cap="none" spc="0" normalizeH="0" baseline="0" noProof="0" dirty="0">
              <a:ln>
                <a:noFill/>
              </a:ln>
              <a:solidFill>
                <a:srgbClr val="000066"/>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 name="Rectangle 2"/>
          <p:cNvSpPr/>
          <p:nvPr/>
        </p:nvSpPr>
        <p:spPr>
          <a:xfrm>
            <a:off x="1230875" y="1152446"/>
            <a:ext cx="6672448" cy="461665"/>
          </a:xfrm>
          <a:prstGeom prst="rect">
            <a:avLst/>
          </a:prstGeom>
          <a:ln w="28575">
            <a:solidFill>
              <a:srgbClr val="3604EE"/>
            </a:solidFill>
            <a:prstDash val="sysDash"/>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2400" b="1" i="0" u="sng"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rPr>
              <a:t>Asimilación</a:t>
            </a:r>
            <a:r>
              <a:rPr kumimoji="0" lang="es-ES_tradnl" sz="2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rPr>
              <a:t> (</a:t>
            </a:r>
            <a:r>
              <a:rPr kumimoji="0" lang="es-ES_tradnl" sz="2400" b="1" i="0"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rPr>
              <a:t>geminación</a:t>
            </a:r>
            <a:r>
              <a:rPr kumimoji="0" lang="es-ES_tradnl" sz="2400" b="0"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rPr>
              <a:t>) de las líquidas en </a:t>
            </a:r>
            <a:r>
              <a:rPr kumimoji="0" lang="es-ES_tradnl" sz="2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rPr>
              <a:t>Cuba</a:t>
            </a:r>
            <a:endParaRPr kumimoji="0" lang="en-US" sz="24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mn-cs"/>
            </a:endParaRPr>
          </a:p>
        </p:txBody>
      </p:sp>
      <p:graphicFrame>
        <p:nvGraphicFramePr>
          <p:cNvPr id="9" name="Table 8">
            <a:extLst>
              <a:ext uri="{FF2B5EF4-FFF2-40B4-BE49-F238E27FC236}">
                <a16:creationId xmlns:a16="http://schemas.microsoft.com/office/drawing/2014/main" id="{A50F550D-EFCF-4668-A092-38EA48CCE103}"/>
              </a:ext>
            </a:extLst>
          </p:cNvPr>
          <p:cNvGraphicFramePr>
            <a:graphicFrameLocks noGrp="1"/>
          </p:cNvGraphicFramePr>
          <p:nvPr>
            <p:extLst>
              <p:ext uri="{D42A27DB-BD31-4B8C-83A1-F6EECF244321}">
                <p14:modId xmlns:p14="http://schemas.microsoft.com/office/powerpoint/2010/main" val="505721842"/>
              </p:ext>
            </p:extLst>
          </p:nvPr>
        </p:nvGraphicFramePr>
        <p:xfrm>
          <a:off x="5910391" y="4867011"/>
          <a:ext cx="2744294" cy="1676400"/>
        </p:xfrm>
        <a:graphic>
          <a:graphicData uri="http://schemas.openxmlformats.org/drawingml/2006/table">
            <a:tbl>
              <a:tblPr firstRow="1" firstCol="1" lastRow="1" lastCol="1" bandRow="1" bandCol="1"/>
              <a:tblGrid>
                <a:gridCol w="1632765">
                  <a:extLst>
                    <a:ext uri="{9D8B030D-6E8A-4147-A177-3AD203B41FA5}">
                      <a16:colId xmlns:a16="http://schemas.microsoft.com/office/drawing/2014/main" val="3347192101"/>
                    </a:ext>
                  </a:extLst>
                </a:gridCol>
                <a:gridCol w="1111529">
                  <a:extLst>
                    <a:ext uri="{9D8B030D-6E8A-4147-A177-3AD203B41FA5}">
                      <a16:colId xmlns:a16="http://schemas.microsoft.com/office/drawing/2014/main" val="3683196025"/>
                    </a:ext>
                  </a:extLst>
                </a:gridCol>
              </a:tblGrid>
              <a:tr h="279400">
                <a:tc>
                  <a:txBody>
                    <a:bodyPr/>
                    <a:lstStyle/>
                    <a:p>
                      <a:pPr marL="0" marR="0" algn="ctr">
                        <a:lnSpc>
                          <a:spcPts val="2200"/>
                        </a:lnSpc>
                        <a:spcBef>
                          <a:spcPts val="0"/>
                        </a:spcBef>
                        <a:spcAft>
                          <a:spcPts val="0"/>
                        </a:spcAft>
                      </a:pPr>
                      <a:r>
                        <a:rPr lang="en-US" sz="16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1600" b="1"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Variante</a:t>
                      </a:r>
                      <a:r>
                        <a:rPr lang="en-US" sz="16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endParaRPr lang="en-US" sz="1600" b="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29260" marR="0">
                        <a:lnSpc>
                          <a:spcPts val="2200"/>
                        </a:lnSpc>
                        <a:spcBef>
                          <a:spcPts val="0"/>
                        </a:spcBef>
                        <a:spcAft>
                          <a:spcPts val="0"/>
                        </a:spcAft>
                      </a:pPr>
                      <a:r>
                        <a:rPr lang="en-US" sz="16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en-US" sz="1600" b="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8054804"/>
                  </a:ext>
                </a:extLst>
              </a:tr>
              <a:tr h="279400">
                <a:tc>
                  <a:txBody>
                    <a:bodyPr/>
                    <a:lstStyle/>
                    <a:p>
                      <a:pPr marL="66675" marR="0">
                        <a:lnSpc>
                          <a:spcPts val="2200"/>
                        </a:lnSpc>
                        <a:spcBef>
                          <a:spcPts val="0"/>
                        </a:spcBef>
                        <a:spcAft>
                          <a:spcPts val="0"/>
                        </a:spcAft>
                      </a:pPr>
                      <a:r>
                        <a:rPr lang="en-US" sz="16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Lateralización</a:t>
                      </a:r>
                      <a:r>
                        <a:rPr lang="en-US" sz="1600" spc="-65"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8945" marR="0">
                        <a:lnSpc>
                          <a:spcPts val="2200"/>
                        </a:lnSpc>
                        <a:spcBef>
                          <a:spcPts val="0"/>
                        </a:spcBef>
                        <a:spcAft>
                          <a:spcPts val="0"/>
                        </a:spcAft>
                      </a:pP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7</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977038"/>
                  </a:ext>
                </a:extLst>
              </a:tr>
              <a:tr h="279400">
                <a:tc>
                  <a:txBody>
                    <a:bodyPr/>
                    <a:lstStyle/>
                    <a:p>
                      <a:pPr marL="66675" marR="0">
                        <a:lnSpc>
                          <a:spcPts val="2200"/>
                        </a:lnSpc>
                        <a:spcBef>
                          <a:spcPts val="0"/>
                        </a:spcBef>
                        <a:spcAft>
                          <a:spcPts val="0"/>
                        </a:spcAft>
                      </a:pPr>
                      <a:r>
                        <a:rPr lang="en-US" sz="1600" b="1"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Asimilación</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0" marR="0">
                        <a:lnSpc>
                          <a:spcPts val="2200"/>
                        </a:lnSpc>
                        <a:spcBef>
                          <a:spcPts val="0"/>
                        </a:spcBef>
                        <a:spcAft>
                          <a:spcPts val="0"/>
                        </a:spcAft>
                      </a:pPr>
                      <a:r>
                        <a:rPr lang="en-US" sz="1600" b="1"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46</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5153755"/>
                  </a:ext>
                </a:extLst>
              </a:tr>
              <a:tr h="279400">
                <a:tc>
                  <a:txBody>
                    <a:bodyPr/>
                    <a:lstStyle/>
                    <a:p>
                      <a:pPr marL="66675" marR="0">
                        <a:lnSpc>
                          <a:spcPts val="2200"/>
                        </a:lnSpc>
                        <a:spcBef>
                          <a:spcPts val="0"/>
                        </a:spcBef>
                        <a:spcAft>
                          <a:spcPts val="0"/>
                        </a:spcAft>
                      </a:pPr>
                      <a:r>
                        <a:rPr lang="en-US" sz="16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Elisión</a:t>
                      </a:r>
                      <a:r>
                        <a:rPr lang="en-US" sz="1600" spc="-4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[Ø]</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0" marR="0">
                        <a:lnSpc>
                          <a:spcPts val="2200"/>
                        </a:lnSpc>
                        <a:spcBef>
                          <a:spcPts val="0"/>
                        </a:spcBef>
                        <a:spcAft>
                          <a:spcPts val="0"/>
                        </a:spcAft>
                      </a:pP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26</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5886441"/>
                  </a:ext>
                </a:extLst>
              </a:tr>
              <a:tr h="279400">
                <a:tc>
                  <a:txBody>
                    <a:bodyPr/>
                    <a:lstStyle/>
                    <a:p>
                      <a:pPr marL="66675" marR="0">
                        <a:lnSpc>
                          <a:spcPts val="2200"/>
                        </a:lnSpc>
                        <a:spcBef>
                          <a:spcPts val="0"/>
                        </a:spcBef>
                        <a:spcAft>
                          <a:spcPts val="0"/>
                        </a:spcAft>
                      </a:pPr>
                      <a:r>
                        <a:rPr lang="en-US" sz="16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Conservación</a:t>
                      </a: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[r,</a:t>
                      </a:r>
                      <a:r>
                        <a:rPr lang="en-US" sz="1600" spc="-45"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ɹ]</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0" marR="0">
                        <a:lnSpc>
                          <a:spcPts val="2200"/>
                        </a:lnSpc>
                        <a:spcBef>
                          <a:spcPts val="0"/>
                        </a:spcBef>
                        <a:spcAft>
                          <a:spcPts val="0"/>
                        </a:spcAft>
                      </a:pP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16</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467941"/>
                  </a:ext>
                </a:extLst>
              </a:tr>
              <a:tr h="279400">
                <a:tc>
                  <a:txBody>
                    <a:bodyPr/>
                    <a:lstStyle/>
                    <a:p>
                      <a:pPr marL="66675" marR="0">
                        <a:lnSpc>
                          <a:spcPts val="2200"/>
                        </a:lnSpc>
                        <a:spcBef>
                          <a:spcPts val="0"/>
                        </a:spcBef>
                        <a:spcAft>
                          <a:spcPts val="0"/>
                        </a:spcAft>
                      </a:pPr>
                      <a:r>
                        <a:rPr lang="en-US" sz="1600" dirty="0" err="1">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Otras</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48945" marR="0">
                        <a:lnSpc>
                          <a:spcPts val="2200"/>
                        </a:lnSpc>
                        <a:spcBef>
                          <a:spcPts val="0"/>
                        </a:spcBef>
                        <a:spcAft>
                          <a:spcPts val="0"/>
                        </a:spcAft>
                      </a:pPr>
                      <a:r>
                        <a:rPr lang="en-US" sz="1600" dirty="0">
                          <a:solidFill>
                            <a:srgbClr val="0000FF"/>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5</a:t>
                      </a:r>
                      <a:endParaRPr lang="en-US" sz="16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6353893"/>
                  </a:ext>
                </a:extLst>
              </a:tr>
            </a:tbl>
          </a:graphicData>
        </a:graphic>
      </p:graphicFrame>
      <p:sp>
        <p:nvSpPr>
          <p:cNvPr id="13" name="Rectangle 12">
            <a:extLst>
              <a:ext uri="{FF2B5EF4-FFF2-40B4-BE49-F238E27FC236}">
                <a16:creationId xmlns:a16="http://schemas.microsoft.com/office/drawing/2014/main" id="{4421AD1F-F246-4FEA-97E5-55C51C20A034}"/>
              </a:ext>
            </a:extLst>
          </p:cNvPr>
          <p:cNvSpPr/>
          <p:nvPr/>
        </p:nvSpPr>
        <p:spPr>
          <a:xfrm>
            <a:off x="489315" y="4867011"/>
            <a:ext cx="4953000" cy="1692771"/>
          </a:xfrm>
          <a:prstGeom prst="rect">
            <a:avLst/>
          </a:prstGeom>
          <a:ln w="19050">
            <a:solidFill>
              <a:srgbClr val="0000CC"/>
            </a:solidFill>
          </a:ln>
        </p:spPr>
        <p:txBody>
          <a:bodyPr wrap="square">
            <a:spAutoFit/>
          </a:bodyPr>
          <a:lstStyle/>
          <a:p>
            <a:pPr algn="ctr">
              <a:spcAft>
                <a:spcPts val="0"/>
              </a:spcAft>
            </a:pPr>
            <a:r>
              <a:rPr lang="es-ES_tradnl" sz="1600" dirty="0">
                <a:solidFill>
                  <a:srgbClr val="0000CC"/>
                </a:solidFill>
                <a:ea typeface="Calibri" panose="020F0502020204030204" pitchFamily="34" charset="0"/>
                <a:cs typeface="Times New Roman" panose="02020603050405020304" pitchFamily="18" charset="0"/>
              </a:rPr>
              <a:t>En un estudio sobre el habla popular de La Habana, la lingüista rumana </a:t>
            </a:r>
            <a:r>
              <a:rPr lang="es-ES_tradnl" sz="1600" dirty="0" err="1">
                <a:solidFill>
                  <a:srgbClr val="0000CC"/>
                </a:solidFill>
                <a:ea typeface="Calibri" panose="020F0502020204030204" pitchFamily="34" charset="0"/>
                <a:cs typeface="Times New Roman" panose="02020603050405020304" pitchFamily="18" charset="0"/>
              </a:rPr>
              <a:t>Puica</a:t>
            </a:r>
            <a:r>
              <a:rPr lang="es-ES_tradnl" sz="1600" dirty="0">
                <a:solidFill>
                  <a:srgbClr val="0000CC"/>
                </a:solidFill>
                <a:ea typeface="Calibri" panose="020F0502020204030204" pitchFamily="34" charset="0"/>
                <a:cs typeface="Times New Roman" panose="02020603050405020304" pitchFamily="18" charset="0"/>
              </a:rPr>
              <a:t> </a:t>
            </a:r>
            <a:r>
              <a:rPr lang="es-ES_tradnl" sz="1600" dirty="0" err="1">
                <a:solidFill>
                  <a:srgbClr val="0000CC"/>
                </a:solidFill>
                <a:ea typeface="Calibri" panose="020F0502020204030204" pitchFamily="34" charset="0"/>
                <a:cs typeface="Times New Roman" panose="02020603050405020304" pitchFamily="18" charset="0"/>
              </a:rPr>
              <a:t>Dohotaru</a:t>
            </a:r>
            <a:r>
              <a:rPr lang="es-ES_tradnl" sz="1600" dirty="0">
                <a:solidFill>
                  <a:srgbClr val="0000CC"/>
                </a:solidFill>
                <a:ea typeface="Calibri" panose="020F0502020204030204" pitchFamily="34" charset="0"/>
                <a:cs typeface="Times New Roman" panose="02020603050405020304" pitchFamily="18" charset="0"/>
              </a:rPr>
              <a:t> (2007) analiza 10,321 casos de </a:t>
            </a:r>
            <a:r>
              <a:rPr lang="es-ES_tradnl" sz="1600" b="1"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/r/ en posición implosiva</a:t>
            </a:r>
            <a:r>
              <a:rPr lang="es-ES_tradnl" sz="1600" dirty="0">
                <a:solidFill>
                  <a:srgbClr val="0000CC"/>
                </a:solidFill>
                <a:ea typeface="Calibri" panose="020F0502020204030204" pitchFamily="34" charset="0"/>
                <a:cs typeface="Times New Roman" panose="02020603050405020304" pitchFamily="18" charset="0"/>
              </a:rPr>
              <a:t> en conversaciones libres. Concluye que</a:t>
            </a:r>
            <a:r>
              <a:rPr lang="es-ES_tradnl" sz="1600" spc="-4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la</a:t>
            </a:r>
            <a:r>
              <a:rPr lang="es-ES_tradnl" sz="1600" spc="-4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solución</a:t>
            </a:r>
            <a:r>
              <a:rPr lang="es-ES_tradnl" sz="1600" spc="-45"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preferida</a:t>
            </a:r>
            <a:r>
              <a:rPr lang="es-ES_tradnl" sz="1600" spc="-3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de</a:t>
            </a:r>
            <a:r>
              <a:rPr lang="es-ES_tradnl" sz="1600" spc="-4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los</a:t>
            </a:r>
            <a:r>
              <a:rPr lang="es-ES_tradnl" sz="1600" spc="-3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hablantes</a:t>
            </a:r>
            <a:r>
              <a:rPr lang="es-ES_tradnl" sz="1600" spc="-4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habaneros</a:t>
            </a:r>
            <a:r>
              <a:rPr lang="es-ES_tradnl" sz="1600" spc="-4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es</a:t>
            </a:r>
            <a:r>
              <a:rPr lang="es-ES_tradnl" sz="1600" spc="-50" dirty="0">
                <a:solidFill>
                  <a:srgbClr val="0000CC"/>
                </a:solidFill>
                <a:ea typeface="Calibri" panose="020F0502020204030204" pitchFamily="34" charset="0"/>
                <a:cs typeface="Times New Roman" panose="02020603050405020304" pitchFamily="18" charset="0"/>
              </a:rPr>
              <a:t> </a:t>
            </a:r>
            <a:r>
              <a:rPr lang="es-ES_tradnl" sz="1600" dirty="0">
                <a:solidFill>
                  <a:srgbClr val="0000CC"/>
                </a:solidFill>
                <a:ea typeface="Calibri" panose="020F0502020204030204" pitchFamily="34" charset="0"/>
                <a:cs typeface="Times New Roman" panose="02020603050405020304" pitchFamily="18" charset="0"/>
              </a:rPr>
              <a:t>indiscutiblemente la </a:t>
            </a:r>
            <a:r>
              <a:rPr lang="es-ES_tradnl" sz="1600" b="1"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asimilación a la consonante siguiente</a:t>
            </a:r>
            <a:r>
              <a:rPr lang="es-ES_tradnl" sz="1600" dirty="0">
                <a:solidFill>
                  <a:srgbClr val="0000CC"/>
                </a:solidFill>
                <a:ea typeface="Calibri" panose="020F0502020204030204" pitchFamily="34" charset="0"/>
                <a:cs typeface="Times New Roman" panose="02020603050405020304" pitchFamily="18" charset="0"/>
              </a:rPr>
              <a:t>, según muestra el cuadro.</a:t>
            </a:r>
            <a:endParaRPr lang="es-ES_tradnl" sz="800" dirty="0">
              <a:solidFill>
                <a:srgbClr val="0000CC"/>
              </a:solidFill>
              <a:ea typeface="Calibri" panose="020F0502020204030204" pitchFamily="34" charset="0"/>
              <a:cs typeface="Times New Roman" panose="02020603050405020304" pitchFamily="18" charset="0"/>
            </a:endParaRPr>
          </a:p>
          <a:p>
            <a:pPr algn="ctr">
              <a:spcAft>
                <a:spcPts val="0"/>
              </a:spcAft>
            </a:pPr>
            <a:endParaRPr lang="es-ES" sz="500" dirty="0">
              <a:solidFill>
                <a:srgbClr val="0000CC"/>
              </a:solidFill>
              <a:cs typeface="Times New Roman" panose="02020603050405020304" pitchFamily="18" charset="0"/>
            </a:endParaRPr>
          </a:p>
        </p:txBody>
      </p:sp>
      <p:sp>
        <p:nvSpPr>
          <p:cNvPr id="4" name="Rectangle: Rounded Corners 3">
            <a:extLst>
              <a:ext uri="{FF2B5EF4-FFF2-40B4-BE49-F238E27FC236}">
                <a16:creationId xmlns:a16="http://schemas.microsoft.com/office/drawing/2014/main" id="{004F4A14-8F76-4A51-A727-A144BC2868B2}"/>
              </a:ext>
            </a:extLst>
          </p:cNvPr>
          <p:cNvSpPr/>
          <p:nvPr/>
        </p:nvSpPr>
        <p:spPr>
          <a:xfrm>
            <a:off x="5910391" y="5417760"/>
            <a:ext cx="2744294" cy="295636"/>
          </a:xfrm>
          <a:prstGeom prst="roundRect">
            <a:avLst/>
          </a:prstGeom>
          <a:noFill/>
          <a:ln>
            <a:solidFill>
              <a:srgbClr val="A5002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Asimilación.3.ebbentisiete">
            <a:hlinkClick r:id="" action="ppaction://media"/>
            <a:extLst>
              <a:ext uri="{FF2B5EF4-FFF2-40B4-BE49-F238E27FC236}">
                <a16:creationId xmlns:a16="http://schemas.microsoft.com/office/drawing/2014/main" id="{A3B0D44D-4CA8-405A-9D0E-439D0432A52C}"/>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643799" y="321457"/>
            <a:ext cx="145197" cy="145197"/>
          </a:xfrm>
          <a:prstGeom prst="rect">
            <a:avLst/>
          </a:prstGeom>
        </p:spPr>
      </p:pic>
      <p:pic>
        <p:nvPicPr>
          <p:cNvPr id="8" name="Cuba.Asimilación">
            <a:hlinkClick r:id="" action="ppaction://media"/>
            <a:extLst>
              <a:ext uri="{FF2B5EF4-FFF2-40B4-BE49-F238E27FC236}">
                <a16:creationId xmlns:a16="http://schemas.microsoft.com/office/drawing/2014/main" id="{D6F1444E-D6B1-439F-B21E-BF3367267A6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8077247" y="636914"/>
            <a:ext cx="170222" cy="170222"/>
          </a:xfrm>
          <a:prstGeom prst="rect">
            <a:avLst/>
          </a:prstGeom>
        </p:spPr>
      </p:pic>
      <p:pic>
        <p:nvPicPr>
          <p:cNvPr id="7" name="CUBA.Asim.Caggar">
            <a:hlinkClick r:id="" action="ppaction://media"/>
            <a:extLst>
              <a:ext uri="{FF2B5EF4-FFF2-40B4-BE49-F238E27FC236}">
                <a16:creationId xmlns:a16="http://schemas.microsoft.com/office/drawing/2014/main" id="{88C478F9-51E0-4EBF-BD70-F0D552094CC5}"/>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8628809" y="636914"/>
            <a:ext cx="175176" cy="175176"/>
          </a:xfrm>
          <a:prstGeom prst="rect">
            <a:avLst/>
          </a:prstGeom>
        </p:spPr>
      </p:pic>
      <p:pic>
        <p:nvPicPr>
          <p:cNvPr id="10" name="CUBA.Caggar">
            <a:hlinkClick r:id="" action="ppaction://media"/>
            <a:extLst>
              <a:ext uri="{FF2B5EF4-FFF2-40B4-BE49-F238E27FC236}">
                <a16:creationId xmlns:a16="http://schemas.microsoft.com/office/drawing/2014/main" id="{91240446-C07C-4D9E-9519-DFFE6A2840D3}"/>
              </a:ext>
            </a:extLst>
          </p:cNvPr>
          <p:cNvPicPr>
            <a:picLocks noChangeAspect="1"/>
          </p:cNvPicPr>
          <p:nvPr>
            <a:audioFile r:link="rId10"/>
            <p:extLst>
              <p:ext uri="{DAA4B4D4-6D71-4841-9C94-3DE7FCFB9230}">
                <p14:media xmlns:p14="http://schemas.microsoft.com/office/powerpoint/2010/main" r:embed="rId9"/>
              </p:ext>
            </p:extLst>
          </p:nvPr>
        </p:nvPicPr>
        <p:blipFill>
          <a:blip r:embed="rId16"/>
          <a:stretch>
            <a:fillRect/>
          </a:stretch>
        </p:blipFill>
        <p:spPr>
          <a:xfrm>
            <a:off x="8089807" y="1016938"/>
            <a:ext cx="159231" cy="159231"/>
          </a:xfrm>
          <a:prstGeom prst="rect">
            <a:avLst/>
          </a:prstGeom>
        </p:spPr>
      </p:pic>
      <p:sp>
        <p:nvSpPr>
          <p:cNvPr id="15" name="Rectangle 14">
            <a:extLst>
              <a:ext uri="{FF2B5EF4-FFF2-40B4-BE49-F238E27FC236}">
                <a16:creationId xmlns:a16="http://schemas.microsoft.com/office/drawing/2014/main" id="{33454B3A-68CE-41EE-A370-E92A9A2BDD01}"/>
              </a:ext>
            </a:extLst>
          </p:cNvPr>
          <p:cNvSpPr/>
          <p:nvPr/>
        </p:nvSpPr>
        <p:spPr>
          <a:xfrm>
            <a:off x="6705600" y="3543424"/>
            <a:ext cx="1371647" cy="430887"/>
          </a:xfrm>
          <a:prstGeom prst="rect">
            <a:avLst/>
          </a:prstGeom>
          <a:ln w="19050">
            <a:noFill/>
            <a:prstDash val="dash"/>
          </a:ln>
        </p:spPr>
        <p:txBody>
          <a:bodyPr wrap="square">
            <a:spAutoFit/>
          </a:bodyPr>
          <a:lstStyle/>
          <a:p>
            <a:r>
              <a:rPr lang="es-ES" sz="2000" b="1" dirty="0">
                <a:solidFill>
                  <a:srgbClr val="000066"/>
                </a:solidFill>
                <a:effectLst>
                  <a:outerShdw blurRad="38100" dist="38100" dir="2700000" algn="tl">
                    <a:srgbClr val="000000">
                      <a:alpha val="43137"/>
                    </a:srgbClr>
                  </a:outerShdw>
                </a:effectLst>
                <a:cs typeface="Times New Roman" pitchFamily="18" charset="0"/>
              </a:rPr>
              <a:t>►</a:t>
            </a:r>
            <a:r>
              <a:rPr lang="es-ES" sz="2200" b="1" dirty="0">
                <a:solidFill>
                  <a:srgbClr val="000066"/>
                </a:solidFill>
                <a:effectLst>
                  <a:outerShdw blurRad="38100" dist="38100" dir="2700000" algn="tl">
                    <a:srgbClr val="000000">
                      <a:alpha val="43137"/>
                    </a:srgbClr>
                  </a:outerShdw>
                </a:effectLst>
                <a:cs typeface="Times New Roman" pitchFamily="18" charset="0"/>
              </a:rPr>
              <a:t> </a:t>
            </a:r>
            <a:r>
              <a:rPr lang="es-ES" sz="2200" b="1" dirty="0" err="1">
                <a:solidFill>
                  <a:srgbClr val="000066"/>
                </a:solidFill>
                <a:effectLst>
                  <a:outerShdw blurRad="38100" dist="38100" dir="2700000" algn="tl">
                    <a:srgbClr val="000000">
                      <a:alpha val="43137"/>
                    </a:srgbClr>
                  </a:outerShdw>
                </a:effectLst>
                <a:cs typeface="Times New Roman" pitchFamily="18" charset="0"/>
              </a:rPr>
              <a:t>ca</a:t>
            </a:r>
            <a:r>
              <a:rPr lang="es-ES" sz="2200" b="1" u="sng" dirty="0" err="1">
                <a:solidFill>
                  <a:srgbClr val="FF0000"/>
                </a:solidFill>
                <a:effectLst>
                  <a:outerShdw blurRad="38100" dist="38100" dir="2700000" algn="tl">
                    <a:srgbClr val="000000">
                      <a:alpha val="43137"/>
                    </a:srgbClr>
                  </a:outerShdw>
                </a:effectLst>
                <a:cs typeface="Times New Roman" pitchFamily="18" charset="0"/>
              </a:rPr>
              <a:t>g</a:t>
            </a:r>
            <a:r>
              <a:rPr lang="es-ES" sz="2200" b="1" dirty="0" err="1">
                <a:solidFill>
                  <a:srgbClr val="000066"/>
                </a:solidFill>
                <a:effectLst>
                  <a:outerShdw blurRad="38100" dist="38100" dir="2700000" algn="tl">
                    <a:srgbClr val="000000">
                      <a:alpha val="43137"/>
                    </a:srgbClr>
                  </a:outerShdw>
                </a:effectLst>
                <a:cs typeface="Times New Roman" pitchFamily="18" charset="0"/>
              </a:rPr>
              <a:t>ga</a:t>
            </a:r>
            <a:r>
              <a:rPr lang="es-ES" sz="2200" b="1" u="sng" dirty="0" err="1">
                <a:solidFill>
                  <a:srgbClr val="FF0000"/>
                </a:solidFill>
                <a:effectLst>
                  <a:outerShdw blurRad="38100" dist="38100" dir="2700000" algn="tl">
                    <a:srgbClr val="000000">
                      <a:alpha val="43137"/>
                    </a:srgbClr>
                  </a:outerShdw>
                </a:effectLst>
                <a:cs typeface="Times New Roman" pitchFamily="18" charset="0"/>
              </a:rPr>
              <a:t>l</a:t>
            </a:r>
            <a:endParaRPr lang="es-ES" sz="2200" b="1" dirty="0"/>
          </a:p>
        </p:txBody>
      </p:sp>
      <p:sp>
        <p:nvSpPr>
          <p:cNvPr id="16" name="Rectangle 15">
            <a:extLst>
              <a:ext uri="{FF2B5EF4-FFF2-40B4-BE49-F238E27FC236}">
                <a16:creationId xmlns:a16="http://schemas.microsoft.com/office/drawing/2014/main" id="{1128408E-0F84-42C3-A67E-09274BCD43CF}"/>
              </a:ext>
            </a:extLst>
          </p:cNvPr>
          <p:cNvSpPr/>
          <p:nvPr/>
        </p:nvSpPr>
        <p:spPr>
          <a:xfrm>
            <a:off x="6705600" y="4309616"/>
            <a:ext cx="1823762" cy="430887"/>
          </a:xfrm>
          <a:prstGeom prst="rect">
            <a:avLst/>
          </a:prstGeom>
          <a:ln w="19050">
            <a:noFill/>
            <a:prstDash val="dash"/>
          </a:ln>
        </p:spPr>
        <p:txBody>
          <a:bodyPr wrap="square">
            <a:spAutoFit/>
          </a:bodyPr>
          <a:lstStyle/>
          <a:p>
            <a:r>
              <a:rPr lang="es-ES" sz="2000" b="1" dirty="0">
                <a:solidFill>
                  <a:srgbClr val="000066"/>
                </a:solidFill>
                <a:effectLst>
                  <a:outerShdw blurRad="38100" dist="38100" dir="2700000" algn="tl">
                    <a:srgbClr val="000000">
                      <a:alpha val="43137"/>
                    </a:srgbClr>
                  </a:outerShdw>
                </a:effectLst>
                <a:cs typeface="Times New Roman" pitchFamily="18" charset="0"/>
              </a:rPr>
              <a:t>►</a:t>
            </a:r>
            <a:r>
              <a:rPr lang="es-ES" sz="2200" b="1" dirty="0">
                <a:solidFill>
                  <a:srgbClr val="000066"/>
                </a:solidFill>
                <a:effectLst>
                  <a:outerShdw blurRad="38100" dist="38100" dir="2700000" algn="tl">
                    <a:srgbClr val="000000">
                      <a:alpha val="43137"/>
                    </a:srgbClr>
                  </a:outerShdw>
                </a:effectLst>
                <a:cs typeface="Times New Roman" pitchFamily="18" charset="0"/>
              </a:rPr>
              <a:t> </a:t>
            </a:r>
            <a:r>
              <a:rPr lang="es-ES" sz="2200" b="1" dirty="0" err="1">
                <a:solidFill>
                  <a:srgbClr val="000066"/>
                </a:solidFill>
                <a:effectLst>
                  <a:outerShdw blurRad="38100" dist="38100" dir="2700000" algn="tl">
                    <a:srgbClr val="000000">
                      <a:alpha val="43137"/>
                    </a:srgbClr>
                  </a:outerShdw>
                </a:effectLst>
                <a:cs typeface="Times New Roman" pitchFamily="18" charset="0"/>
              </a:rPr>
              <a:t>ma</a:t>
            </a:r>
            <a:r>
              <a:rPr lang="es-ES" sz="2200" b="1" u="sng" dirty="0" err="1">
                <a:solidFill>
                  <a:srgbClr val="FF0000"/>
                </a:solidFill>
                <a:effectLst>
                  <a:outerShdw blurRad="38100" dist="38100" dir="2700000" algn="tl">
                    <a:srgbClr val="000000">
                      <a:alpha val="43137"/>
                    </a:srgbClr>
                  </a:outerShdw>
                </a:effectLst>
                <a:cs typeface="Times New Roman" pitchFamily="18" charset="0"/>
              </a:rPr>
              <a:t>d</a:t>
            </a:r>
            <a:r>
              <a:rPr lang="es-ES" sz="2200" b="1" dirty="0" err="1">
                <a:solidFill>
                  <a:srgbClr val="000066"/>
                </a:solidFill>
                <a:effectLst>
                  <a:outerShdw blurRad="38100" dist="38100" dir="2700000" algn="tl">
                    <a:srgbClr val="000000">
                      <a:alpha val="43137"/>
                    </a:srgbClr>
                  </a:outerShdw>
                </a:effectLst>
                <a:cs typeface="Times New Roman" pitchFamily="18" charset="0"/>
              </a:rPr>
              <a:t>dición</a:t>
            </a:r>
            <a:endParaRPr lang="es-ES" sz="2200" b="1" dirty="0"/>
          </a:p>
        </p:txBody>
      </p:sp>
      <p:pic>
        <p:nvPicPr>
          <p:cNvPr id="17" name="CUBA.MaDDición">
            <a:hlinkClick r:id="" action="ppaction://media"/>
            <a:extLst>
              <a:ext uri="{FF2B5EF4-FFF2-40B4-BE49-F238E27FC236}">
                <a16:creationId xmlns:a16="http://schemas.microsoft.com/office/drawing/2014/main" id="{87A0C2A0-114C-4469-85B6-E275AB86B1E5}"/>
              </a:ext>
            </a:extLst>
          </p:cNvPr>
          <p:cNvPicPr>
            <a:picLocks noChangeAspect="1"/>
          </p:cNvPicPr>
          <p:nvPr>
            <a:audioFile r:link="rId12"/>
            <p:extLst>
              <p:ext uri="{DAA4B4D4-6D71-4841-9C94-3DE7FCFB9230}">
                <p14:media xmlns:p14="http://schemas.microsoft.com/office/powerpoint/2010/main" r:embed="rId11"/>
              </p:ext>
            </p:extLst>
          </p:nvPr>
        </p:nvPicPr>
        <p:blipFill>
          <a:blip r:embed="rId16"/>
          <a:stretch>
            <a:fillRect/>
          </a:stretch>
        </p:blipFill>
        <p:spPr>
          <a:xfrm>
            <a:off x="8580472" y="994227"/>
            <a:ext cx="208524" cy="208524"/>
          </a:xfrm>
          <a:prstGeom prst="rect">
            <a:avLst/>
          </a:prstGeom>
        </p:spPr>
      </p:pic>
      <p:pic>
        <p:nvPicPr>
          <p:cNvPr id="18" name="CUBA.MaDDición.1">
            <a:hlinkClick r:id="" action="ppaction://media"/>
            <a:extLst>
              <a:ext uri="{FF2B5EF4-FFF2-40B4-BE49-F238E27FC236}">
                <a16:creationId xmlns:a16="http://schemas.microsoft.com/office/drawing/2014/main" id="{87012095-E36F-4EFB-8138-5E3ECAA79C7B}"/>
              </a:ext>
            </a:extLst>
          </p:cNvPr>
          <p:cNvPicPr>
            <a:picLocks noChangeAspect="1"/>
          </p:cNvPicPr>
          <p:nvPr>
            <a:audioFile r:link="rId14"/>
            <p:extLst>
              <p:ext uri="{DAA4B4D4-6D71-4841-9C94-3DE7FCFB9230}">
                <p14:media xmlns:p14="http://schemas.microsoft.com/office/powerpoint/2010/main" r:embed="rId13"/>
              </p:ext>
            </p:extLst>
          </p:nvPr>
        </p:nvPicPr>
        <p:blipFill>
          <a:blip r:embed="rId16"/>
          <a:stretch>
            <a:fillRect/>
          </a:stretch>
        </p:blipFill>
        <p:spPr>
          <a:xfrm>
            <a:off x="8560438" y="1350283"/>
            <a:ext cx="208525" cy="208525"/>
          </a:xfrm>
          <a:prstGeom prst="rect">
            <a:avLst/>
          </a:prstGeom>
        </p:spPr>
      </p:pic>
    </p:spTree>
    <p:extLst>
      <p:ext uri="{BB962C8B-B14F-4D97-AF65-F5344CB8AC3E}">
        <p14:creationId xmlns:p14="http://schemas.microsoft.com/office/powerpoint/2010/main" val="16104740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barn(inVertical)">
                                      <p:cBhvr>
                                        <p:cTn id="11" dur="500"/>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outVertical)">
                                      <p:cBhvr>
                                        <p:cTn id="16" dur="500"/>
                                        <p:tgtEl>
                                          <p:spTgt spid="3"/>
                                        </p:tgtEl>
                                      </p:cBhvr>
                                    </p:animEffect>
                                  </p:childTnLst>
                                </p:cTn>
                              </p:par>
                              <p:par>
                                <p:cTn id="17" presetID="16" presetClass="entr" presetSubtype="37" fill="hold" nodeType="withEffect">
                                  <p:stCondLst>
                                    <p:cond delay="0"/>
                                  </p:stCondLst>
                                  <p:iterate type="wd">
                                    <p:tmPct val="10000"/>
                                  </p:iterate>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outVertical)">
                                      <p:cBhvr>
                                        <p:cTn id="19" dur="1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par>
                                <p:cTn id="25" presetID="22" presetClass="entr" presetSubtype="4" fill="hold" nodeType="with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866"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down)">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914" fill="hold"/>
                                        <p:tgtEl>
                                          <p:spTgt spid="5"/>
                                        </p:tgtEl>
                                      </p:cBhvr>
                                    </p:cmd>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animEffect transition="in" filter="wipe(down)">
                                      <p:cBhvr>
                                        <p:cTn id="45" dur="500"/>
                                        <p:tgtEl>
                                          <p:spTgt spid="6">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7993" fill="hold"/>
                                        <p:tgtEl>
                                          <p:spTgt spid="8"/>
                                        </p:tgtEl>
                                      </p:cBhvr>
                                    </p:cmd>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Effect transition="in" filter="wipe(down)">
                                      <p:cBhvr>
                                        <p:cTn id="54" dur="500"/>
                                        <p:tgtEl>
                                          <p:spTgt spid="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7340" fill="hold"/>
                                        <p:tgtEl>
                                          <p:spTgt spid="7"/>
                                        </p:tgtEl>
                                      </p:cBhvr>
                                    </p:cmd>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barn(inVertical)">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470" fill="hold"/>
                                        <p:tgtEl>
                                          <p:spTgt spid="10"/>
                                        </p:tgtEl>
                                      </p:cBhvr>
                                    </p:cmd>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6">
                                            <p:txEl>
                                              <p:pRg st="7" end="7"/>
                                            </p:txEl>
                                          </p:spTgt>
                                        </p:tgtEl>
                                        <p:attrNameLst>
                                          <p:attrName>style.visibility</p:attrName>
                                        </p:attrNameLst>
                                      </p:cBhvr>
                                      <p:to>
                                        <p:strVal val="visible"/>
                                      </p:to>
                                    </p:set>
                                    <p:animEffect transition="in" filter="wipe(down)">
                                      <p:cBhvr>
                                        <p:cTn id="72" dur="500"/>
                                        <p:tgtEl>
                                          <p:spTgt spid="6">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5929" fill="hold"/>
                                        <p:tgtEl>
                                          <p:spTgt spid="17"/>
                                        </p:tgtEl>
                                      </p:cBhvr>
                                    </p:cmd>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arn(inVertical)">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631" fill="hold"/>
                                        <p:tgtEl>
                                          <p:spTgt spid="18"/>
                                        </p:tgtEl>
                                      </p:cBhvr>
                                    </p:cmd>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barn(inVertical)">
                                      <p:cBhvr>
                                        <p:cTn id="90" dur="500"/>
                                        <p:tgtEl>
                                          <p:spTgt spid="13"/>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barn(inVertical)">
                                      <p:cBhvr>
                                        <p:cTn id="95" dur="500"/>
                                        <p:tgtEl>
                                          <p:spTgt spid="9"/>
                                        </p:tgtEl>
                                      </p:cBhvr>
                                    </p:animEffect>
                                  </p:childTnLst>
                                </p:cTn>
                              </p:par>
                            </p:childTnLst>
                          </p:cTn>
                        </p:par>
                        <p:par>
                          <p:cTn id="96" fill="hold">
                            <p:stCondLst>
                              <p:cond delay="500"/>
                            </p:stCondLst>
                            <p:childTnLst>
                              <p:par>
                                <p:cTn id="97" presetID="16" presetClass="entr" presetSubtype="21" fill="hold" grpId="0" nodeType="afterEffect">
                                  <p:stCondLst>
                                    <p:cond delay="0"/>
                                  </p:stCondLst>
                                  <p:childTnLst>
                                    <p:set>
                                      <p:cBhvr>
                                        <p:cTn id="98" dur="1" fill="hold">
                                          <p:stCondLst>
                                            <p:cond delay="0"/>
                                          </p:stCondLst>
                                        </p:cTn>
                                        <p:tgtEl>
                                          <p:spTgt spid="4"/>
                                        </p:tgtEl>
                                        <p:attrNameLst>
                                          <p:attrName>style.visibility</p:attrName>
                                        </p:attrNameLst>
                                      </p:cBhvr>
                                      <p:to>
                                        <p:strVal val="visible"/>
                                      </p:to>
                                    </p:set>
                                    <p:animEffect transition="in" filter="barn(inVertical)">
                                      <p:cBhvr>
                                        <p:cTn id="9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101"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102"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103"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104" fill="hold" display="0">
                  <p:stCondLst>
                    <p:cond delay="indefinite"/>
                  </p:stCondLst>
                  <p:endCondLst>
                    <p:cond evt="onStopAudio" delay="0">
                      <p:tgtEl>
                        <p:sldTgt/>
                      </p:tgtEl>
                    </p:cond>
                    <p:cond evt="onNext" delay="0">
                      <p:tgtEl>
                        <p:sldTgt/>
                      </p:tgtEl>
                    </p:cond>
                  </p:endCondLst>
                </p:cTn>
                <p:tgtEl>
                  <p:spTgt spid="10"/>
                </p:tgtEl>
              </p:cMediaNode>
            </p:audio>
            <p:audio>
              <p:cMediaNode vol="80000">
                <p:cTn id="105" fill="hold" display="0">
                  <p:stCondLst>
                    <p:cond delay="indefinite"/>
                  </p:stCondLst>
                  <p:endCondLst>
                    <p:cond evt="onStopAudio" delay="0">
                      <p:tgtEl>
                        <p:sldTgt/>
                      </p:tgtEl>
                    </p:cond>
                    <p:cond evt="onNext" delay="0">
                      <p:tgtEl>
                        <p:sldTgt/>
                      </p:tgtEl>
                    </p:cond>
                  </p:endCondLst>
                </p:cTn>
                <p:tgtEl>
                  <p:spTgt spid="17"/>
                </p:tgtEl>
              </p:cMediaNode>
            </p:audio>
            <p:audio>
              <p:cMediaNode vol="80000">
                <p:cTn id="106" fill="hold" display="0">
                  <p:stCondLst>
                    <p:cond delay="indefinite"/>
                  </p:stCondLst>
                  <p:endCondLst>
                    <p:cond evt="onStopAudio" delay="0">
                      <p:tgtEl>
                        <p:sldTgt/>
                      </p:tgtEl>
                    </p:cond>
                    <p:cond evt="onNext" delay="0">
                      <p:tgtEl>
                        <p:sldTgt/>
                      </p:tgtEl>
                    </p:cond>
                  </p:endCondLst>
                </p:cTn>
                <p:tgtEl>
                  <p:spTgt spid="18"/>
                </p:tgtEl>
              </p:cMediaNode>
            </p:audio>
          </p:childTnLst>
        </p:cTn>
      </p:par>
    </p:tnLst>
    <p:bldLst>
      <p:bldP spid="12" grpId="0" animBg="1"/>
      <p:bldP spid="6" grpId="0" animBg="1"/>
      <p:bldP spid="3" grpId="0" animBg="1"/>
      <p:bldP spid="13" grpId="0" animBg="1"/>
      <p:bldP spid="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p:cNvSpPr>
            <a:spLocks noGrp="1"/>
          </p:cNvSpPr>
          <p:nvPr>
            <p:ph type="dt" sz="half" idx="10"/>
          </p:nvPr>
        </p:nvSpPr>
        <p:spPr/>
        <p:txBody>
          <a:bodyPr/>
          <a:lstStyle/>
          <a:p>
            <a:fld id="{69204AA4-B700-4075-8EAE-7AAC66AF55BF}" type="datetime1">
              <a:rPr lang="es-DO"/>
              <a:pPr/>
              <a:t>21/11/2020</a:t>
            </a:fld>
            <a:endParaRPr lang="es-DO"/>
          </a:p>
        </p:txBody>
      </p:sp>
      <p:sp>
        <p:nvSpPr>
          <p:cNvPr id="12" name="Slide Number Placeholder 6"/>
          <p:cNvSpPr>
            <a:spLocks noGrp="1"/>
          </p:cNvSpPr>
          <p:nvPr>
            <p:ph type="sldNum" sz="quarter" idx="12"/>
          </p:nvPr>
        </p:nvSpPr>
        <p:spPr>
          <a:xfrm>
            <a:off x="6747749" y="6301846"/>
            <a:ext cx="2133600" cy="476250"/>
          </a:xfrm>
        </p:spPr>
        <p:txBody>
          <a:bodyPr/>
          <a:lstStyle/>
          <a:p>
            <a:fld id="{AC24A9B0-4DEE-4F4F-A58F-E061B47B93FB}" type="slidenum">
              <a:rPr lang="es-DO"/>
              <a:pPr/>
              <a:t>45</a:t>
            </a:fld>
            <a:endParaRPr lang="es-DO"/>
          </a:p>
        </p:txBody>
      </p:sp>
      <p:sp>
        <p:nvSpPr>
          <p:cNvPr id="137219" name="Rectangle 3"/>
          <p:cNvSpPr>
            <a:spLocks noChangeArrowheads="1"/>
          </p:cNvSpPr>
          <p:nvPr/>
        </p:nvSpPr>
        <p:spPr bwMode="auto">
          <a:xfrm>
            <a:off x="0" y="2438400"/>
            <a:ext cx="9144000" cy="0"/>
          </a:xfrm>
          <a:prstGeom prst="rect">
            <a:avLst/>
          </a:prstGeom>
          <a:noFill/>
          <a:ln w="9525">
            <a:noFill/>
            <a:miter lim="800000"/>
            <a:headEnd/>
            <a:tailEnd/>
          </a:ln>
          <a:effectLst/>
        </p:spPr>
        <p:txBody>
          <a:bodyPr wrap="none" anchor="ctr">
            <a:spAutoFit/>
          </a:bodyPr>
          <a:lstStyle/>
          <a:p>
            <a:endParaRPr lang="en-US"/>
          </a:p>
        </p:txBody>
      </p:sp>
      <p:sp>
        <p:nvSpPr>
          <p:cNvPr id="16" name="Rectangle 3"/>
          <p:cNvSpPr>
            <a:spLocks noGrp="1" noChangeArrowheads="1"/>
          </p:cNvSpPr>
          <p:nvPr>
            <p:ph type="body" idx="1"/>
          </p:nvPr>
        </p:nvSpPr>
        <p:spPr>
          <a:xfrm>
            <a:off x="197682" y="1559205"/>
            <a:ext cx="8748636" cy="4859027"/>
          </a:xfrm>
          <a:ln w="19050">
            <a:solidFill>
              <a:srgbClr val="002060"/>
            </a:solidFill>
          </a:ln>
        </p:spPr>
        <p:txBody>
          <a:bodyPr>
            <a:normAutofit/>
          </a:bodyPr>
          <a:lstStyle/>
          <a:p>
            <a:pPr marL="1009650" lvl="1" indent="-609600" algn="just" eaLnBrk="1" hangingPunct="1">
              <a:lnSpc>
                <a:spcPct val="80000"/>
              </a:lnSpc>
              <a:spcBef>
                <a:spcPts val="0"/>
              </a:spcBef>
              <a:buNone/>
              <a:defRPr/>
            </a:pPr>
            <a:endParaRPr lang="es-DO" sz="500" dirty="0">
              <a:solidFill>
                <a:srgbClr val="0000FF"/>
              </a:solidFill>
              <a:latin typeface="Times New Roman" pitchFamily="18" charset="0"/>
            </a:endParaRPr>
          </a:p>
          <a:p>
            <a:pPr marL="400050" lvl="1" indent="0" algn="just">
              <a:lnSpc>
                <a:spcPct val="110000"/>
              </a:lnSpc>
              <a:spcBef>
                <a:spcPts val="0"/>
              </a:spcBef>
              <a:spcAft>
                <a:spcPts val="600"/>
              </a:spcAft>
              <a:buNone/>
              <a:defRPr/>
            </a:pPr>
            <a:r>
              <a:rPr lang="es-DO" sz="1800" b="1" u="sng"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a:t>
            </a:r>
            <a:r>
              <a:rPr lang="es-DO" sz="19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DO" sz="1800"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Roselló dice que si el pueblo lo reclama, él está dispuesto a </a:t>
            </a:r>
            <a:r>
              <a:rPr lang="es-DO" sz="18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correr</a:t>
            </a:r>
            <a:r>
              <a:rPr lang="es-DO" sz="1800"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para lo que el 	pueblo diga. Hoy dijo, hoy dijo que </a:t>
            </a:r>
            <a:r>
              <a:rPr lang="es-DO" sz="1800" b="1" u="sng" dirty="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r>
              <a:rPr lang="es-DO" sz="1800"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etiró su, su candidatura, su posible </a:t>
            </a:r>
            <a:r>
              <a:rPr lang="es-DO" sz="1800" dirty="0" err="1">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candida</a:t>
            </a:r>
            <a:r>
              <a:rPr lang="es-DO" sz="1800"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tura a la Gobernación.</a:t>
            </a:r>
          </a:p>
          <a:p>
            <a:pPr marL="400050" lvl="1" indent="0" algn="just" eaLnBrk="1" hangingPunct="1">
              <a:lnSpc>
                <a:spcPct val="80000"/>
              </a:lnSpc>
              <a:spcBef>
                <a:spcPts val="0"/>
              </a:spcBef>
              <a:buNone/>
              <a:defRPr/>
            </a:pPr>
            <a:endParaRPr lang="es-DO" sz="1200"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09650" lvl="1" indent="-609600" algn="just">
              <a:lnSpc>
                <a:spcPct val="110000"/>
              </a:lnSpc>
              <a:buNone/>
              <a:defRPr/>
            </a:pPr>
            <a:r>
              <a:rPr lang="es-ES" sz="1800" b="1" u="sng"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2.</a:t>
            </a:r>
            <a:r>
              <a:rPr lang="es-ES" sz="19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a:t>
            </a:r>
            <a:r>
              <a:rPr lang="es-ES" sz="18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s-ES" sz="18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raté de salir del cuarto lo más </a:t>
            </a:r>
            <a:r>
              <a:rPr lang="es-ES" sz="18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a:t>
            </a:r>
            <a:r>
              <a:rPr lang="es-ES" sz="1800" b="1"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ápido</a:t>
            </a:r>
            <a:r>
              <a:rPr lang="es-ES" sz="18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que podía, pero por el movimiento, fue tan fuerte que no nos dejaba ni caminar. </a:t>
            </a:r>
          </a:p>
          <a:p>
            <a:pPr marL="1009650" lvl="1" indent="-609600" algn="just">
              <a:lnSpc>
                <a:spcPct val="110000"/>
              </a:lnSpc>
              <a:spcBef>
                <a:spcPts val="0"/>
              </a:spcBef>
              <a:buNone/>
              <a:defRPr/>
            </a:pPr>
            <a:endParaRPr lang="es-DO" sz="1200" b="1" u="sng"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1009650" lvl="1" indent="-609600" algn="just">
              <a:lnSpc>
                <a:spcPct val="110000"/>
              </a:lnSpc>
              <a:spcBef>
                <a:spcPts val="0"/>
              </a:spcBef>
              <a:buNone/>
              <a:defRPr/>
            </a:pPr>
            <a:r>
              <a:rPr lang="es-DO" sz="1800" b="1" u="sng"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a:t>
            </a:r>
            <a:r>
              <a:rPr lang="es-ES" sz="18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AR" sz="17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El Gobernador de Puerto </a:t>
            </a:r>
            <a:r>
              <a:rPr lang="es-AR" sz="17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a:t>
            </a:r>
            <a:r>
              <a:rPr lang="es-AR" sz="17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ico nos ayudó a que esto se conserve como una </a:t>
            </a:r>
            <a:r>
              <a:rPr lang="es-AR" sz="17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a:t>
            </a:r>
            <a:r>
              <a:rPr lang="es-AR" sz="17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eserva natural.</a:t>
            </a:r>
          </a:p>
          <a:p>
            <a:pPr marL="1009650" lvl="1" indent="-609600" algn="just">
              <a:lnSpc>
                <a:spcPct val="80000"/>
              </a:lnSpc>
              <a:buNone/>
              <a:defRPr/>
            </a:pPr>
            <a:endParaRPr lang="es-AR" sz="14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a:p>
            <a:pPr marL="1009650" lvl="1" indent="-609600" algn="just">
              <a:lnSpc>
                <a:spcPct val="80000"/>
              </a:lnSpc>
              <a:spcBef>
                <a:spcPts val="0"/>
              </a:spcBef>
              <a:spcAft>
                <a:spcPts val="600"/>
              </a:spcAft>
              <a:buNone/>
              <a:defRPr/>
            </a:pPr>
            <a:r>
              <a:rPr lang="es-AR" sz="1800" b="1" u="sng"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4.</a:t>
            </a:r>
            <a:r>
              <a:rPr lang="es-AR" sz="18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Sería el único chiste nuevo que se me </a:t>
            </a:r>
            <a:r>
              <a:rPr lang="es-AR" sz="180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ocu</a:t>
            </a:r>
            <a:r>
              <a:rPr lang="es-AR" sz="1800" b="1" u="sng"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RR</a:t>
            </a:r>
            <a:r>
              <a:rPr lang="es-AR" sz="1800" dirty="0" err="1">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a:t>
            </a:r>
            <a:r>
              <a:rPr lang="es-AR" sz="18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a:t>
            </a:r>
          </a:p>
          <a:p>
            <a:pPr marL="1009650" lvl="1" indent="-609600" algn="just">
              <a:lnSpc>
                <a:spcPct val="80000"/>
              </a:lnSpc>
              <a:spcBef>
                <a:spcPts val="0"/>
              </a:spcBef>
              <a:buNone/>
              <a:defRPr/>
            </a:pPr>
            <a:endParaRPr lang="es-AR" sz="14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endParaRPr>
          </a:p>
          <a:p>
            <a:pPr marL="1009650" lvl="1" indent="-609600" algn="just">
              <a:lnSpc>
                <a:spcPct val="80000"/>
              </a:lnSpc>
              <a:spcBef>
                <a:spcPts val="0"/>
              </a:spcBef>
              <a:spcAft>
                <a:spcPts val="1200"/>
              </a:spcAft>
              <a:buNone/>
              <a:defRPr/>
            </a:pPr>
            <a:r>
              <a:rPr lang="es-AR" sz="1800" b="1" u="sng"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5.</a:t>
            </a:r>
            <a:r>
              <a:rPr lang="es-AR" sz="18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 Nos </a:t>
            </a:r>
            <a:r>
              <a:rPr lang="es-AR" sz="18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a:t>
            </a:r>
            <a:r>
              <a:rPr lang="es-AR" sz="18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escató desde allá abajo, Aníbal nos </a:t>
            </a:r>
            <a:r>
              <a:rPr lang="es-AR" sz="18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a:t>
            </a:r>
            <a:r>
              <a:rPr lang="es-AR" sz="1800" dirty="0">
                <a:solidFill>
                  <a:srgbClr val="000066"/>
                </a:solidFill>
                <a:effectLst>
                  <a:outerShdw blurRad="38100" dist="38100" dir="2700000" algn="tl">
                    <a:srgbClr val="000000">
                      <a:alpha val="43137"/>
                    </a:srgbClr>
                  </a:outerShdw>
                </a:effectLst>
                <a:latin typeface="Times New Roman" pitchFamily="18" charset="0"/>
                <a:cs typeface="Times New Roman" pitchFamily="18" charset="0"/>
              </a:rPr>
              <a:t>escató.</a:t>
            </a:r>
          </a:p>
          <a:p>
            <a:pPr marL="1009650" lvl="1" indent="-609600" algn="just" eaLnBrk="1" hangingPunct="1">
              <a:spcBef>
                <a:spcPts val="600"/>
              </a:spcBef>
              <a:spcAft>
                <a:spcPts val="600"/>
              </a:spcAft>
              <a:buNone/>
              <a:defRPr/>
            </a:pPr>
            <a:r>
              <a:rPr lang="es-DO"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Con relación a la </a:t>
            </a:r>
            <a:r>
              <a:rPr lang="es-DO" sz="18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velarización</a:t>
            </a:r>
            <a:r>
              <a:rPr lang="es-DO"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de la vibrante múltiple, López Morales (1983:139) indica lo siguiente:</a:t>
            </a:r>
          </a:p>
          <a:p>
            <a:pPr marL="1009650" lvl="1" indent="-609600" algn="ctr" eaLnBrk="1" hangingPunct="1">
              <a:lnSpc>
                <a:spcPct val="110000"/>
              </a:lnSpc>
              <a:spcBef>
                <a:spcPts val="0"/>
              </a:spcBef>
              <a:defRPr/>
            </a:pPr>
            <a:r>
              <a:rPr lang="es-ES"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a:t>
            </a:r>
            <a:r>
              <a:rPr lang="es-ES" sz="1800" i="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Puerto Rico se destaca del resto del Caribe hispánico por este fenómeno que resulta prácticamente desconocido en otros dialectos de la zona</a:t>
            </a:r>
            <a:r>
              <a:rPr lang="es-ES"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endParaRPr lang="es-AR"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R.ErreVelar.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572000" y="6531929"/>
            <a:ext cx="136734" cy="136734"/>
          </a:xfrm>
          <a:prstGeom prst="rect">
            <a:avLst/>
          </a:prstGeom>
        </p:spPr>
      </p:pic>
      <p:pic>
        <p:nvPicPr>
          <p:cNvPr id="4" name="PR.ErreVelar.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6747749" y="6528825"/>
            <a:ext cx="154901" cy="154901"/>
          </a:xfrm>
          <a:prstGeom prst="rect">
            <a:avLst/>
          </a:prstGeom>
        </p:spPr>
      </p:pic>
      <p:sp>
        <p:nvSpPr>
          <p:cNvPr id="2" name="Rectangle 1"/>
          <p:cNvSpPr/>
          <p:nvPr/>
        </p:nvSpPr>
        <p:spPr>
          <a:xfrm>
            <a:off x="1162050" y="1010213"/>
            <a:ext cx="6819900" cy="461665"/>
          </a:xfrm>
          <a:prstGeom prst="rect">
            <a:avLst/>
          </a:prstGeom>
          <a:ln w="28575">
            <a:solidFill>
              <a:srgbClr val="3604EE"/>
            </a:solidFill>
            <a:prstDash val="sysDash"/>
          </a:ln>
        </p:spPr>
        <p:txBody>
          <a:bodyPr wrap="square">
            <a:spAutoFit/>
          </a:bodyPr>
          <a:lstStyle/>
          <a:p>
            <a:pPr algn="ctr"/>
            <a:r>
              <a:rPr lang="es-DO" sz="2400" b="1" u="sng" dirty="0">
                <a:solidFill>
                  <a:srgbClr val="000066"/>
                </a:solidFill>
                <a:effectLst>
                  <a:outerShdw blurRad="38100" dist="38100" dir="2700000" algn="tl">
                    <a:srgbClr val="000000">
                      <a:alpha val="43137"/>
                    </a:srgbClr>
                  </a:outerShdw>
                </a:effectLst>
              </a:rPr>
              <a:t>Velarización</a:t>
            </a:r>
            <a:r>
              <a:rPr lang="es-DO" sz="2400" dirty="0">
                <a:solidFill>
                  <a:srgbClr val="000066"/>
                </a:solidFill>
                <a:effectLst>
                  <a:outerShdw blurRad="38100" dist="38100" dir="2700000" algn="tl">
                    <a:srgbClr val="000000">
                      <a:alpha val="43137"/>
                    </a:srgbClr>
                  </a:outerShdw>
                </a:effectLst>
              </a:rPr>
              <a:t> de la vibrante múltiple en </a:t>
            </a:r>
            <a:r>
              <a:rPr lang="es-DO" sz="2400" b="1" dirty="0">
                <a:solidFill>
                  <a:srgbClr val="000066"/>
                </a:solidFill>
                <a:effectLst>
                  <a:outerShdw blurRad="38100" dist="38100" dir="2700000" algn="tl">
                    <a:srgbClr val="000000">
                      <a:alpha val="43137"/>
                    </a:srgbClr>
                  </a:outerShdw>
                </a:effectLst>
              </a:rPr>
              <a:t>Puerto Rico</a:t>
            </a:r>
            <a:endParaRPr lang="en-US" sz="2400" b="1" dirty="0"/>
          </a:p>
        </p:txBody>
      </p:sp>
      <p:sp>
        <p:nvSpPr>
          <p:cNvPr id="14" name="Rectangle 13"/>
          <p:cNvSpPr/>
          <p:nvPr/>
        </p:nvSpPr>
        <p:spPr>
          <a:xfrm>
            <a:off x="1714500" y="373725"/>
            <a:ext cx="5715000" cy="523220"/>
          </a:xfrm>
          <a:prstGeom prst="rect">
            <a:avLst/>
          </a:prstGeom>
          <a:ln w="19050">
            <a:solidFill>
              <a:srgbClr val="3604EE"/>
            </a:solidFill>
          </a:ln>
        </p:spPr>
        <p:txBody>
          <a:bodyPr wrap="square">
            <a:spAutoFit/>
          </a:bodyPr>
          <a:lstStyle/>
          <a:p>
            <a:pPr algn="ctr"/>
            <a:r>
              <a:rPr lang="es-DO" sz="2800" dirty="0">
                <a:solidFill>
                  <a:srgbClr val="000099"/>
                </a:solidFill>
                <a:effectLst>
                  <a:outerShdw blurRad="38100" dist="38100" dir="2700000" algn="tl">
                    <a:srgbClr val="000000">
                      <a:alpha val="43137"/>
                    </a:srgbClr>
                  </a:outerShdw>
                </a:effectLst>
              </a:rPr>
              <a:t>Diferencias fonéticas </a:t>
            </a:r>
            <a:r>
              <a:rPr lang="es-DO" sz="2800" b="1" dirty="0">
                <a:solidFill>
                  <a:srgbClr val="000099"/>
                </a:solidFill>
                <a:effectLst>
                  <a:outerShdw blurRad="38100" dist="38100" dir="2700000" algn="tl">
                    <a:srgbClr val="000000">
                      <a:alpha val="43137"/>
                    </a:srgbClr>
                  </a:outerShdw>
                </a:effectLst>
              </a:rPr>
              <a:t>cualitativas</a:t>
            </a:r>
            <a:endParaRPr lang="es-DO" sz="2800" dirty="0">
              <a:solidFill>
                <a:srgbClr val="000099"/>
              </a:solidFill>
              <a:effectLst>
                <a:outerShdw blurRad="38100" dist="38100" dir="2700000" algn="tl">
                  <a:srgbClr val="000000">
                    <a:alpha val="43137"/>
                  </a:srgbClr>
                </a:outerShdw>
              </a:effectLst>
            </a:endParaRPr>
          </a:p>
        </p:txBody>
      </p:sp>
      <p:pic>
        <p:nvPicPr>
          <p:cNvPr id="8" name="PR.ErreVelar.A">
            <a:hlinkClick r:id="" action="ppaction://media"/>
            <a:extLst>
              <a:ext uri="{FF2B5EF4-FFF2-40B4-BE49-F238E27FC236}">
                <a16:creationId xmlns:a16="http://schemas.microsoft.com/office/drawing/2014/main" id="{799ED1AF-726C-448F-8474-B4A2C6A76C8A}"/>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5126475" y="6528229"/>
            <a:ext cx="152399" cy="152399"/>
          </a:xfrm>
          <a:prstGeom prst="rect">
            <a:avLst/>
          </a:prstGeom>
        </p:spPr>
      </p:pic>
      <p:pic>
        <p:nvPicPr>
          <p:cNvPr id="5" name="PR.Rápido">
            <a:hlinkClick r:id="" action="ppaction://media"/>
            <a:extLst>
              <a:ext uri="{FF2B5EF4-FFF2-40B4-BE49-F238E27FC236}">
                <a16:creationId xmlns:a16="http://schemas.microsoft.com/office/drawing/2014/main" id="{BBC4C33E-AFEB-4877-BD79-1ACE4B7B7BFC}"/>
              </a:ext>
            </a:extLst>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5583674" y="6528229"/>
            <a:ext cx="152400" cy="152400"/>
          </a:xfrm>
          <a:prstGeom prst="rect">
            <a:avLst/>
          </a:prstGeom>
        </p:spPr>
      </p:pic>
      <p:pic>
        <p:nvPicPr>
          <p:cNvPr id="6" name="PR.Rápido.1">
            <a:hlinkClick r:id="" action="ppaction://media"/>
            <a:extLst>
              <a:ext uri="{FF2B5EF4-FFF2-40B4-BE49-F238E27FC236}">
                <a16:creationId xmlns:a16="http://schemas.microsoft.com/office/drawing/2014/main" id="{CA3F33DD-B99F-4BF1-B780-744F46174704}"/>
              </a:ext>
            </a:extLst>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6138121" y="6524096"/>
            <a:ext cx="152400" cy="152400"/>
          </a:xfrm>
          <a:prstGeom prst="rect">
            <a:avLst/>
          </a:prstGeom>
        </p:spPr>
      </p:pic>
      <p:sp>
        <p:nvSpPr>
          <p:cNvPr id="7" name="Rectangle 6">
            <a:extLst>
              <a:ext uri="{FF2B5EF4-FFF2-40B4-BE49-F238E27FC236}">
                <a16:creationId xmlns:a16="http://schemas.microsoft.com/office/drawing/2014/main" id="{6EA37A21-A28D-449A-A782-C32E8FA39E3D}"/>
              </a:ext>
            </a:extLst>
          </p:cNvPr>
          <p:cNvSpPr/>
          <p:nvPr/>
        </p:nvSpPr>
        <p:spPr>
          <a:xfrm>
            <a:off x="5611271" y="3218934"/>
            <a:ext cx="2640466" cy="369332"/>
          </a:xfrm>
          <a:prstGeom prst="rect">
            <a:avLst/>
          </a:prstGeom>
          <a:solidFill>
            <a:schemeClr val="bg2"/>
          </a:solidFill>
          <a:ln w="19050">
            <a:solidFill>
              <a:srgbClr val="3604EE"/>
            </a:solidFill>
            <a:prstDash val="sysDash"/>
          </a:ln>
        </p:spPr>
        <p:txBody>
          <a:bodyPr wrap="none">
            <a:spAutoFit/>
          </a:bodyPr>
          <a:lstStyle/>
          <a:p>
            <a:r>
              <a:rPr lang="es-ES" i="1" dirty="0">
                <a:solidFill>
                  <a:srgbClr val="000066"/>
                </a:solidFill>
                <a:effectLst>
                  <a:outerShdw blurRad="38100" dist="38100" dir="2700000" algn="tl">
                    <a:srgbClr val="000000">
                      <a:alpha val="43137"/>
                    </a:srgbClr>
                  </a:outerShdw>
                </a:effectLst>
                <a:cs typeface="Times New Roman" pitchFamily="18" charset="0"/>
              </a:rPr>
              <a:t>Lo más </a:t>
            </a:r>
            <a:r>
              <a:rPr lang="es-ES" b="1" u="sng" dirty="0">
                <a:solidFill>
                  <a:srgbClr val="C00000"/>
                </a:solidFill>
                <a:effectLst>
                  <a:outerShdw blurRad="38100" dist="38100" dir="2700000" algn="tl">
                    <a:srgbClr val="000000">
                      <a:alpha val="43137"/>
                    </a:srgbClr>
                  </a:outerShdw>
                </a:effectLst>
                <a:cs typeface="Times New Roman" pitchFamily="18" charset="0"/>
              </a:rPr>
              <a:t>R</a:t>
            </a:r>
            <a:r>
              <a:rPr lang="es-ES" b="1" i="1" dirty="0">
                <a:solidFill>
                  <a:srgbClr val="000066"/>
                </a:solidFill>
                <a:effectLst>
                  <a:outerShdw blurRad="38100" dist="38100" dir="2700000" algn="tl">
                    <a:srgbClr val="000000">
                      <a:alpha val="43137"/>
                    </a:srgbClr>
                  </a:outerShdw>
                </a:effectLst>
                <a:cs typeface="Times New Roman" pitchFamily="18" charset="0"/>
              </a:rPr>
              <a:t>ápido</a:t>
            </a:r>
            <a:r>
              <a:rPr lang="es-ES" i="1" dirty="0">
                <a:solidFill>
                  <a:srgbClr val="000066"/>
                </a:solidFill>
                <a:effectLst>
                  <a:outerShdw blurRad="38100" dist="38100" dir="2700000" algn="tl">
                    <a:srgbClr val="000000">
                      <a:alpha val="43137"/>
                    </a:srgbClr>
                  </a:outerShdw>
                </a:effectLst>
                <a:cs typeface="Times New Roman" pitchFamily="18" charset="0"/>
              </a:rPr>
              <a:t> que podía.</a:t>
            </a:r>
            <a:endParaRPr lang="es-ES" i="1" dirty="0"/>
          </a:p>
        </p:txBody>
      </p:sp>
      <p:sp>
        <p:nvSpPr>
          <p:cNvPr id="13" name="Rectangle 12">
            <a:extLst>
              <a:ext uri="{FF2B5EF4-FFF2-40B4-BE49-F238E27FC236}">
                <a16:creationId xmlns:a16="http://schemas.microsoft.com/office/drawing/2014/main" id="{2598DEE3-EE3D-41B9-8DFE-53A8DCB69761}"/>
              </a:ext>
            </a:extLst>
          </p:cNvPr>
          <p:cNvSpPr/>
          <p:nvPr/>
        </p:nvSpPr>
        <p:spPr>
          <a:xfrm>
            <a:off x="4572000" y="2345914"/>
            <a:ext cx="4290602" cy="313932"/>
          </a:xfrm>
          <a:prstGeom prst="rect">
            <a:avLst/>
          </a:prstGeom>
          <a:solidFill>
            <a:schemeClr val="bg2"/>
          </a:solidFill>
          <a:ln w="19050">
            <a:solidFill>
              <a:srgbClr val="3604EE"/>
            </a:solidFill>
            <a:prstDash val="sysDash"/>
          </a:ln>
        </p:spPr>
        <p:txBody>
          <a:bodyPr wrap="square">
            <a:spAutoFit/>
          </a:bodyPr>
          <a:lstStyle/>
          <a:p>
            <a:pPr marL="400050" lvl="1" indent="0" algn="just" eaLnBrk="1" hangingPunct="1">
              <a:lnSpc>
                <a:spcPct val="80000"/>
              </a:lnSpc>
              <a:spcBef>
                <a:spcPts val="0"/>
              </a:spcBef>
              <a:buNone/>
              <a:defRPr/>
            </a:pPr>
            <a:r>
              <a:rPr lang="es-DO" i="1" dirty="0">
                <a:solidFill>
                  <a:srgbClr val="000066"/>
                </a:solidFill>
                <a:effectLst>
                  <a:outerShdw blurRad="38100" dist="38100" dir="2700000" algn="tl">
                    <a:srgbClr val="000000">
                      <a:alpha val="43137"/>
                    </a:srgbClr>
                  </a:outerShdw>
                </a:effectLst>
                <a:cs typeface="Times New Roman" panose="02020603050405020304" pitchFamily="18" charset="0"/>
              </a:rPr>
              <a:t>Hoy dijo que </a:t>
            </a:r>
            <a:r>
              <a:rPr lang="es-DO" b="1" u="sng" dirty="0" err="1">
                <a:solidFill>
                  <a:srgbClr val="C00000"/>
                </a:solidFill>
                <a:effectLst>
                  <a:outerShdw blurRad="38100" dist="38100" dir="2700000" algn="tl">
                    <a:srgbClr val="000000">
                      <a:alpha val="43137"/>
                    </a:srgbClr>
                  </a:outerShdw>
                </a:effectLst>
                <a:cs typeface="Times New Roman" panose="02020603050405020304" pitchFamily="18" charset="0"/>
              </a:rPr>
              <a:t>R</a:t>
            </a:r>
            <a:r>
              <a:rPr lang="es-DO" b="1" dirty="0" err="1">
                <a:solidFill>
                  <a:srgbClr val="000066"/>
                </a:solidFill>
                <a:effectLst>
                  <a:outerShdw blurRad="38100" dist="38100" dir="2700000" algn="tl">
                    <a:srgbClr val="000000">
                      <a:alpha val="43137"/>
                    </a:srgbClr>
                  </a:outerShdw>
                </a:effectLst>
                <a:cs typeface="Times New Roman" panose="02020603050405020304" pitchFamily="18" charset="0"/>
              </a:rPr>
              <a:t>eti</a:t>
            </a:r>
            <a:r>
              <a:rPr lang="es-ES_tradnl" b="1" dirty="0" err="1">
                <a:solidFill>
                  <a:srgbClr val="000066"/>
                </a:solidFill>
                <a:effectLst>
                  <a:outerShdw blurRad="38100" dist="38100" dir="2700000" algn="tl">
                    <a:srgbClr val="000000">
                      <a:alpha val="43137"/>
                    </a:srgbClr>
                  </a:outerShdw>
                </a:effectLst>
                <a:cs typeface="Times New Roman" panose="02020603050405020304" pitchFamily="18" charset="0"/>
              </a:rPr>
              <a:t>ró</a:t>
            </a:r>
            <a:r>
              <a:rPr lang="es-ES_tradnl" i="1" dirty="0">
                <a:solidFill>
                  <a:srgbClr val="000066"/>
                </a:solidFill>
                <a:effectLst>
                  <a:outerShdw blurRad="38100" dist="38100" dir="2700000" algn="tl">
                    <a:srgbClr val="000000">
                      <a:alpha val="43137"/>
                    </a:srgbClr>
                  </a:outerShdw>
                </a:effectLst>
                <a:cs typeface="Times New Roman" panose="02020603050405020304" pitchFamily="18" charset="0"/>
              </a:rPr>
              <a:t> su, su candidatura</a:t>
            </a:r>
            <a:r>
              <a:rPr lang="es-ES_tradnl" dirty="0">
                <a:solidFill>
                  <a:srgbClr val="000066"/>
                </a:solidFill>
                <a:effectLst>
                  <a:outerShdw blurRad="38100" dist="38100" dir="2700000" algn="tl">
                    <a:srgbClr val="000000">
                      <a:alpha val="43137"/>
                    </a:srgbClr>
                  </a:outerShdw>
                </a:effectLst>
                <a:cs typeface="Times New Roman" panose="02020603050405020304" pitchFamily="18" charset="0"/>
              </a:rPr>
              <a:t>.</a:t>
            </a:r>
            <a:endParaRPr lang="es-DO" dirty="0">
              <a:solidFill>
                <a:srgbClr val="000066"/>
              </a:solidFill>
              <a:effectLst>
                <a:outerShdw blurRad="38100" dist="38100" dir="2700000" algn="tl">
                  <a:srgbClr val="000000">
                    <a:alpha val="43137"/>
                  </a:srgbClr>
                </a:outerShdw>
              </a:effectLst>
              <a:cs typeface="Times New Roman" panose="02020603050405020304" pitchFamily="18" charset="0"/>
            </a:endParaRPr>
          </a:p>
        </p:txBody>
      </p:sp>
      <p:pic>
        <p:nvPicPr>
          <p:cNvPr id="15" name="PR.Erre.Chiste">
            <a:hlinkClick r:id="" action="ppaction://media"/>
            <a:extLst>
              <a:ext uri="{FF2B5EF4-FFF2-40B4-BE49-F238E27FC236}">
                <a16:creationId xmlns:a16="http://schemas.microsoft.com/office/drawing/2014/main" id="{A63CE1EB-9484-4E00-908B-727C84CB7E19}"/>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7198901" y="6524095"/>
            <a:ext cx="169893" cy="169893"/>
          </a:xfrm>
          <a:prstGeom prst="rect">
            <a:avLst/>
          </a:prstGeom>
        </p:spPr>
      </p:pic>
      <p:pic>
        <p:nvPicPr>
          <p:cNvPr id="17" name="PR.Erre.Rescató">
            <a:hlinkClick r:id="" action="ppaction://media"/>
            <a:extLst>
              <a:ext uri="{FF2B5EF4-FFF2-40B4-BE49-F238E27FC236}">
                <a16:creationId xmlns:a16="http://schemas.microsoft.com/office/drawing/2014/main" id="{E3238FA4-65EB-4B7A-822E-39F1FC98BDBD}"/>
              </a:ext>
            </a:extLst>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7722101" y="6521597"/>
            <a:ext cx="153137" cy="153137"/>
          </a:xfrm>
          <a:prstGeom prst="rect">
            <a:avLst/>
          </a:prstGeom>
        </p:spPr>
      </p:pic>
    </p:spTree>
    <p:extLst>
      <p:ext uri="{BB962C8B-B14F-4D97-AF65-F5344CB8AC3E}">
        <p14:creationId xmlns:p14="http://schemas.microsoft.com/office/powerpoint/2010/main" val="3606061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nodeType="afterEffect">
                                  <p:stCondLst>
                                    <p:cond delay="0"/>
                                  </p:stCondLst>
                                  <p:iterate type="wd">
                                    <p:tmPct val="10000"/>
                                  </p:iterate>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barn(inVertical)">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iterate type="wd">
                                    <p:tmPct val="10000"/>
                                  </p:iterate>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bg/>
                                          </p:spTgt>
                                        </p:tgtEl>
                                        <p:attrNameLst>
                                          <p:attrName>style.visibility</p:attrName>
                                        </p:attrNameLst>
                                      </p:cBhvr>
                                      <p:to>
                                        <p:strVal val="visible"/>
                                      </p:to>
                                    </p:set>
                                    <p:anim calcmode="lin" valueType="num">
                                      <p:cBhvr additive="base">
                                        <p:cTn id="21"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22" dur="500" fill="hold"/>
                                        <p:tgtEl>
                                          <p:spTgt spid="16">
                                            <p:bg/>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16" presetClass="entr" presetSubtype="21" fill="hold" grpId="0" nodeType="afterEffect">
                                  <p:stCondLst>
                                    <p:cond delay="0"/>
                                  </p:stCondLst>
                                  <p:childTnLst>
                                    <p:set>
                                      <p:cBhvr>
                                        <p:cTn id="25" dur="1" fill="hold">
                                          <p:stCondLst>
                                            <p:cond delay="0"/>
                                          </p:stCondLst>
                                        </p:cTn>
                                        <p:tgtEl>
                                          <p:spTgt spid="16">
                                            <p:txEl>
                                              <p:pRg st="1" end="1"/>
                                            </p:txEl>
                                          </p:spTgt>
                                        </p:tgtEl>
                                        <p:attrNameLst>
                                          <p:attrName>style.visibility</p:attrName>
                                        </p:attrNameLst>
                                      </p:cBhvr>
                                      <p:to>
                                        <p:strVal val="visible"/>
                                      </p:to>
                                    </p:set>
                                    <p:animEffect transition="in" filter="barn(inVertical)">
                                      <p:cBhvr>
                                        <p:cTn id="26" dur="500"/>
                                        <p:tgtEl>
                                          <p:spTgt spid="1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1781" fill="hold"/>
                                        <p:tgtEl>
                                          <p:spTgt spid="3"/>
                                        </p:tgtEl>
                                      </p:cBhvr>
                                    </p:cmd>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2089" fill="hold"/>
                                        <p:tgtEl>
                                          <p:spTgt spid="8"/>
                                        </p:tgtEl>
                                      </p:cBhvr>
                                    </p:cmd>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6">
                                            <p:txEl>
                                              <p:pRg st="3" end="3"/>
                                            </p:txEl>
                                          </p:spTgt>
                                        </p:tgtEl>
                                        <p:attrNameLst>
                                          <p:attrName>style.visibility</p:attrName>
                                        </p:attrNameLst>
                                      </p:cBhvr>
                                      <p:to>
                                        <p:strVal val="visible"/>
                                      </p:to>
                                    </p:set>
                                    <p:animEffect transition="in" filter="wipe(down)">
                                      <p:cBhvr>
                                        <p:cTn id="44" dur="500"/>
                                        <p:tgtEl>
                                          <p:spTgt spid="1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5172" fill="hold"/>
                                        <p:tgtEl>
                                          <p:spTgt spid="5"/>
                                        </p:tgtEl>
                                      </p:cBhvr>
                                    </p:cmd>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1097" fill="hold"/>
                                        <p:tgtEl>
                                          <p:spTgt spid="6"/>
                                        </p:tgtEl>
                                      </p:cBhvr>
                                    </p:cmd>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xEl>
                                              <p:pRg st="5" end="5"/>
                                            </p:txEl>
                                          </p:spTgt>
                                        </p:tgtEl>
                                        <p:attrNameLst>
                                          <p:attrName>style.visibility</p:attrName>
                                        </p:attrNameLst>
                                      </p:cBhvr>
                                      <p:to>
                                        <p:strVal val="visible"/>
                                      </p:to>
                                    </p:set>
                                    <p:animEffect transition="in" filter="wipe(down)">
                                      <p:cBhvr>
                                        <p:cTn id="62" dur="500"/>
                                        <p:tgtEl>
                                          <p:spTgt spid="16">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6399" fill="hold"/>
                                        <p:tgtEl>
                                          <p:spTgt spid="4"/>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6">
                                            <p:txEl>
                                              <p:pRg st="7" end="7"/>
                                            </p:txEl>
                                          </p:spTgt>
                                        </p:tgtEl>
                                        <p:attrNameLst>
                                          <p:attrName>style.visibility</p:attrName>
                                        </p:attrNameLst>
                                      </p:cBhvr>
                                      <p:to>
                                        <p:strVal val="visible"/>
                                      </p:to>
                                    </p:set>
                                    <p:animEffect transition="in" filter="wipe(down)">
                                      <p:cBhvr>
                                        <p:cTn id="71" dur="500"/>
                                        <p:tgtEl>
                                          <p:spTgt spid="16">
                                            <p:txEl>
                                              <p:pRg st="7" end="7"/>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2429" fill="hold"/>
                                        <p:tgtEl>
                                          <p:spTgt spid="15"/>
                                        </p:tgtEl>
                                      </p:cBhvr>
                                    </p:cmd>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6">
                                            <p:txEl>
                                              <p:pRg st="9" end="9"/>
                                            </p:txEl>
                                          </p:spTgt>
                                        </p:tgtEl>
                                        <p:attrNameLst>
                                          <p:attrName>style.visibility</p:attrName>
                                        </p:attrNameLst>
                                      </p:cBhvr>
                                      <p:to>
                                        <p:strVal val="visible"/>
                                      </p:to>
                                    </p:set>
                                    <p:animEffect transition="in" filter="wipe(down)">
                                      <p:cBhvr>
                                        <p:cTn id="80" dur="500"/>
                                        <p:tgtEl>
                                          <p:spTgt spid="16">
                                            <p:txEl>
                                              <p:pRg st="9" end="9"/>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2403" fill="hold"/>
                                        <p:tgtEl>
                                          <p:spTgt spid="17"/>
                                        </p:tgtEl>
                                      </p:cBhvr>
                                    </p:cmd>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16">
                                            <p:txEl>
                                              <p:pRg st="10" end="10"/>
                                            </p:txEl>
                                          </p:spTgt>
                                        </p:tgtEl>
                                        <p:attrNameLst>
                                          <p:attrName>style.visibility</p:attrName>
                                        </p:attrNameLst>
                                      </p:cBhvr>
                                      <p:to>
                                        <p:strVal val="visible"/>
                                      </p:to>
                                    </p:set>
                                    <p:animEffect transition="in" filter="barn(inVertical)">
                                      <p:cBhvr>
                                        <p:cTn id="89" dur="500"/>
                                        <p:tgtEl>
                                          <p:spTgt spid="16">
                                            <p:txEl>
                                              <p:pRg st="10" end="10"/>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6">
                                            <p:txEl>
                                              <p:pRg st="11" end="11"/>
                                            </p:txEl>
                                          </p:spTgt>
                                        </p:tgtEl>
                                        <p:attrNameLst>
                                          <p:attrName>style.visibility</p:attrName>
                                        </p:attrNameLst>
                                      </p:cBhvr>
                                      <p:to>
                                        <p:strVal val="visible"/>
                                      </p:to>
                                    </p:set>
                                    <p:animEffect transition="in" filter="barn(inVertical)">
                                      <p:cBhvr>
                                        <p:cTn id="94" dur="500"/>
                                        <p:tgtEl>
                                          <p:spTgt spid="16">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96"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97"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98"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99"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100" fill="hold" display="0">
                  <p:stCondLst>
                    <p:cond delay="indefinite"/>
                  </p:stCondLst>
                  <p:endCondLst>
                    <p:cond evt="onStopAudio" delay="0">
                      <p:tgtEl>
                        <p:sldTgt/>
                      </p:tgtEl>
                    </p:cond>
                    <p:cond evt="onNext" delay="0">
                      <p:tgtEl>
                        <p:sldTgt/>
                      </p:tgtEl>
                    </p:cond>
                  </p:endCondLst>
                </p:cTn>
                <p:tgtEl>
                  <p:spTgt spid="15"/>
                </p:tgtEl>
              </p:cMediaNode>
            </p:audio>
            <p:audio>
              <p:cMediaNode vol="80000">
                <p:cTn id="101" fill="hold" display="0">
                  <p:stCondLst>
                    <p:cond delay="indefinite"/>
                  </p:stCondLst>
                  <p:endCondLst>
                    <p:cond evt="onStopAudio" delay="0">
                      <p:tgtEl>
                        <p:sldTgt/>
                      </p:tgtEl>
                    </p:cond>
                    <p:cond evt="onNext" delay="0">
                      <p:tgtEl>
                        <p:sldTgt/>
                      </p:tgtEl>
                    </p:cond>
                  </p:endCondLst>
                </p:cTn>
                <p:tgtEl>
                  <p:spTgt spid="17"/>
                </p:tgtEl>
              </p:cMediaNode>
            </p:audio>
          </p:childTnLst>
        </p:cTn>
      </p:par>
    </p:tnLst>
    <p:bldLst>
      <p:bldP spid="16" grpId="0" uiExpand="1" build="p" animBg="1"/>
      <p:bldP spid="2" grpId="0" animBg="1"/>
      <p:bldP spid="14" grpId="0" animBg="1"/>
      <p:bldP spid="7"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p:cNvSpPr>
            <a:spLocks noGrp="1"/>
          </p:cNvSpPr>
          <p:nvPr>
            <p:ph type="dt" sz="half" idx="10"/>
          </p:nvPr>
        </p:nvSpPr>
        <p:spPr/>
        <p:txBody>
          <a:bodyPr/>
          <a:lstStyle/>
          <a:p>
            <a:fld id="{69204AA4-B700-4075-8EAE-7AAC66AF55BF}" type="datetime1">
              <a:rPr lang="es-DO"/>
              <a:pPr/>
              <a:t>21/11/2020</a:t>
            </a:fld>
            <a:endParaRPr lang="es-DO"/>
          </a:p>
        </p:txBody>
      </p:sp>
      <p:sp>
        <p:nvSpPr>
          <p:cNvPr id="12" name="Slide Number Placeholder 6"/>
          <p:cNvSpPr>
            <a:spLocks noGrp="1"/>
          </p:cNvSpPr>
          <p:nvPr>
            <p:ph type="sldNum" sz="quarter" idx="12"/>
          </p:nvPr>
        </p:nvSpPr>
        <p:spPr/>
        <p:txBody>
          <a:bodyPr/>
          <a:lstStyle/>
          <a:p>
            <a:fld id="{AC24A9B0-4DEE-4F4F-A58F-E061B47B93FB}" type="slidenum">
              <a:rPr lang="es-DO"/>
              <a:pPr/>
              <a:t>46</a:t>
            </a:fld>
            <a:endParaRPr lang="es-DO"/>
          </a:p>
        </p:txBody>
      </p:sp>
      <p:sp>
        <p:nvSpPr>
          <p:cNvPr id="137219" name="Rectangle 3"/>
          <p:cNvSpPr>
            <a:spLocks noChangeArrowheads="1"/>
          </p:cNvSpPr>
          <p:nvPr/>
        </p:nvSpPr>
        <p:spPr bwMode="auto">
          <a:xfrm>
            <a:off x="0" y="2438400"/>
            <a:ext cx="9144000" cy="0"/>
          </a:xfrm>
          <a:prstGeom prst="rect">
            <a:avLst/>
          </a:prstGeom>
          <a:noFill/>
          <a:ln w="9525">
            <a:noFill/>
            <a:miter lim="800000"/>
            <a:headEnd/>
            <a:tailEnd/>
          </a:ln>
          <a:effectLst/>
        </p:spPr>
        <p:txBody>
          <a:bodyPr wrap="none" anchor="ctr">
            <a:spAutoFit/>
          </a:bodyPr>
          <a:lstStyle/>
          <a:p>
            <a:endParaRPr lang="en-US"/>
          </a:p>
        </p:txBody>
      </p:sp>
      <p:sp>
        <p:nvSpPr>
          <p:cNvPr id="16" name="Rectangle 3"/>
          <p:cNvSpPr>
            <a:spLocks noGrp="1" noChangeArrowheads="1"/>
          </p:cNvSpPr>
          <p:nvPr>
            <p:ph type="body" idx="1"/>
          </p:nvPr>
        </p:nvSpPr>
        <p:spPr>
          <a:xfrm>
            <a:off x="304797" y="1860564"/>
            <a:ext cx="8534400" cy="4384661"/>
          </a:xfrm>
          <a:ln w="19050">
            <a:solidFill>
              <a:srgbClr val="0000CC"/>
            </a:solidFill>
          </a:ln>
        </p:spPr>
        <p:txBody>
          <a:bodyPr>
            <a:normAutofit fontScale="85000" lnSpcReduction="20000"/>
          </a:bodyPr>
          <a:lstStyle/>
          <a:p>
            <a:pPr marL="1009650" lvl="1" indent="-609600" algn="ctr">
              <a:lnSpc>
                <a:spcPct val="120000"/>
              </a:lnSpc>
              <a:spcBef>
                <a:spcPts val="600"/>
              </a:spcBef>
              <a:buNone/>
              <a:defRPr/>
            </a:pPr>
            <a:endParaRPr lang="es-ES" sz="1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endParaRPr>
          </a:p>
          <a:p>
            <a:pPr marL="1009650" lvl="1" indent="-609600" algn="ctr">
              <a:lnSpc>
                <a:spcPct val="120000"/>
              </a:lnSpc>
              <a:spcBef>
                <a:spcPts val="0"/>
              </a:spcBef>
              <a:spcAft>
                <a:spcPts val="1200"/>
              </a:spcAft>
              <a:buNone/>
              <a:defRPr/>
            </a:pPr>
            <a:r>
              <a:rPr lang="es-ES" sz="2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No sé realmente si esa es la deuda que tiene el </a:t>
            </a:r>
            <a:r>
              <a:rPr lang="es-ES" sz="24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mu</a:t>
            </a:r>
            <a:r>
              <a:rPr lang="es-ES" sz="24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ch</a:t>
            </a:r>
            <a:r>
              <a:rPr lang="es-ES" sz="24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a:t>
            </a:r>
            <a:r>
              <a:rPr lang="es-ES" sz="24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ch</a:t>
            </a:r>
            <a:r>
              <a:rPr lang="es-ES" sz="24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a:t>
            </a:r>
            <a:r>
              <a:rPr lang="es-ES" sz="2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o si el papá está mintiendo, que por eso queremos someterlo al polígrafo.</a:t>
            </a:r>
          </a:p>
          <a:p>
            <a:pPr marL="1009650" lvl="1" indent="-609600" algn="ctr">
              <a:lnSpc>
                <a:spcPct val="80000"/>
              </a:lnSpc>
              <a:spcAft>
                <a:spcPts val="2400"/>
              </a:spcAft>
              <a:buNone/>
              <a:defRPr/>
            </a:pPr>
            <a:r>
              <a:rPr lang="es-ES" sz="24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el mu</a:t>
            </a:r>
            <a:r>
              <a:rPr lang="es-ES" sz="24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a:t>
            </a:r>
            <a:r>
              <a:rPr lang="es-ES" sz="24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a:t>
            </a:r>
            <a:r>
              <a:rPr lang="es-ES" sz="24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ch</a:t>
            </a:r>
            <a:r>
              <a:rPr lang="es-ES" sz="24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o</a:t>
            </a:r>
          </a:p>
          <a:p>
            <a:pPr marL="1009650" lvl="1" indent="-609600" algn="ctr">
              <a:lnSpc>
                <a:spcPct val="80000"/>
              </a:lnSpc>
              <a:spcAft>
                <a:spcPts val="1800"/>
              </a:spcAft>
              <a:buNone/>
              <a:defRPr/>
            </a:pPr>
            <a:r>
              <a:rPr lang="es-ES" sz="2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AR" sz="2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 los residentes son bien </a:t>
            </a:r>
            <a:r>
              <a:rPr lang="es-AR" sz="2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a:t>
            </a:r>
            <a:r>
              <a:rPr lang="es-AR" sz="2400" b="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t>
            </a:r>
            <a:r>
              <a:rPr lang="es-AR" sz="2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adores</a:t>
            </a:r>
            <a:r>
              <a:rPr lang="es-AR" sz="2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ellos están dispuestos a todo.</a:t>
            </a:r>
          </a:p>
          <a:p>
            <a:pPr marL="1009650" lvl="1" indent="-609600" eaLnBrk="1" hangingPunct="1">
              <a:lnSpc>
                <a:spcPct val="80000"/>
              </a:lnSpc>
              <a:buNone/>
              <a:defRPr/>
            </a:pPr>
            <a:endParaRPr lang="es-AR" sz="2200" dirty="0">
              <a:solidFill>
                <a:schemeClr val="accent2">
                  <a:lumMod val="75000"/>
                </a:schemeClr>
              </a:solidFill>
            </a:endParaRPr>
          </a:p>
          <a:p>
            <a:pPr marL="1009650" lvl="1" indent="-609600" algn="just">
              <a:lnSpc>
                <a:spcPts val="2400"/>
              </a:lnSpc>
              <a:spcBef>
                <a:spcPts val="0"/>
              </a:spcBef>
              <a:buNone/>
              <a:defRPr/>
            </a:pPr>
            <a:endParaRPr lang="es-ES" sz="20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endParaRPr>
          </a:p>
          <a:p>
            <a:pPr marL="1009650" lvl="1" indent="-609600" algn="just">
              <a:lnSpc>
                <a:spcPts val="2400"/>
              </a:lnSpc>
              <a:spcAft>
                <a:spcPts val="600"/>
              </a:spcAft>
              <a:buNone/>
              <a:defRPr/>
            </a:pPr>
            <a:r>
              <a:rPr lang="es-ES" sz="21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Con respecto al relajamiento de la palatal </a:t>
            </a:r>
            <a:r>
              <a:rPr lang="es-ES_tradnl" sz="21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/č/</a:t>
            </a:r>
            <a:r>
              <a:rPr lang="es-ES" sz="21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 M. Vaquero (1996)</a:t>
            </a:r>
            <a:r>
              <a:rPr lang="en-US" sz="2100" dirty="0">
                <a:solidFill>
                  <a:srgbClr val="0000CC"/>
                </a:solidFill>
                <a:effectLst>
                  <a:outerShdw blurRad="38100" dist="38100" dir="2700000" algn="tl">
                    <a:srgbClr val="000000">
                      <a:alpha val="43137"/>
                    </a:srgbClr>
                  </a:outerShdw>
                </a:effectLst>
                <a:latin typeface="Times New Roman" pitchFamily="18" charset="0"/>
                <a:ea typeface="Calibri" panose="020F0502020204030204" pitchFamily="34" charset="0"/>
              </a:rPr>
              <a:t> </a:t>
            </a:r>
            <a:r>
              <a:rPr lang="es-ES" sz="21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señala lo siguiente: </a:t>
            </a:r>
          </a:p>
          <a:p>
            <a:pPr marL="400050" lvl="1" indent="0" algn="ctr">
              <a:lnSpc>
                <a:spcPct val="120000"/>
              </a:lnSpc>
              <a:spcAft>
                <a:spcPts val="1800"/>
              </a:spcAft>
              <a:buNone/>
              <a:defRPr/>
            </a:pPr>
            <a:r>
              <a:rPr lang="es-ES" sz="21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«Las realizaciones del fonema africado </a:t>
            </a:r>
            <a:r>
              <a:rPr lang="es-ES_tradnl" sz="21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/č/</a:t>
            </a:r>
            <a:r>
              <a:rPr lang="es-ES" sz="21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presentan gran variación: en Puerto Rico pueden organizarse en seis tipos, con </a:t>
            </a:r>
            <a:r>
              <a:rPr lang="es-ES" sz="2100" i="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marcada tendencia a la </a:t>
            </a:r>
            <a:r>
              <a:rPr lang="es-ES" sz="2100" b="1" i="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fricación</a:t>
            </a:r>
            <a:r>
              <a:rPr lang="es-ES" sz="21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a:p>
            <a:pPr marL="400050" lvl="1" indent="0" algn="ctr" eaLnBrk="1" hangingPunct="1">
              <a:lnSpc>
                <a:spcPct val="120000"/>
              </a:lnSpc>
              <a:spcBef>
                <a:spcPts val="0"/>
              </a:spcBef>
              <a:buNone/>
              <a:defRPr/>
            </a:pPr>
            <a:r>
              <a:rPr lang="es-ES" sz="19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Esta </a:t>
            </a:r>
            <a:r>
              <a:rPr lang="es-ES" sz="1900" b="1" i="1"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marcada propensión</a:t>
            </a:r>
            <a:r>
              <a:rPr lang="es-ES" sz="1900" b="1"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 </a:t>
            </a:r>
            <a:r>
              <a:rPr lang="es-ES" sz="1900" i="1"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a la fricación</a:t>
            </a:r>
            <a:r>
              <a:rPr lang="es-ES" sz="19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 no ha sido documentada como un </a:t>
            </a:r>
            <a:r>
              <a:rPr lang="es-ES" sz="1900" b="1"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hecho sistemático y generalizado </a:t>
            </a:r>
            <a:r>
              <a:rPr lang="es-ES" sz="19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rPr>
              <a:t>en Cuba ni en la R. Dominicana.</a:t>
            </a:r>
            <a:endParaRPr lang="es-AR" sz="1900" dirty="0">
              <a:solidFill>
                <a:srgbClr val="030EF3"/>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R.Mushash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35839" y="517322"/>
            <a:ext cx="91281" cy="91281"/>
          </a:xfrm>
          <a:prstGeom prst="rect">
            <a:avLst/>
          </a:prstGeom>
        </p:spPr>
      </p:pic>
      <p:sp>
        <p:nvSpPr>
          <p:cNvPr id="2" name="Rectangle 1"/>
          <p:cNvSpPr/>
          <p:nvPr/>
        </p:nvSpPr>
        <p:spPr>
          <a:xfrm>
            <a:off x="1752597" y="1111349"/>
            <a:ext cx="5638800" cy="461665"/>
          </a:xfrm>
          <a:prstGeom prst="rect">
            <a:avLst/>
          </a:prstGeom>
          <a:ln w="28575">
            <a:solidFill>
              <a:srgbClr val="3604EE"/>
            </a:solidFill>
            <a:prstDash val="sysDash"/>
          </a:ln>
        </p:spPr>
        <p:txBody>
          <a:bodyPr wrap="square">
            <a:spAutoFit/>
          </a:bodyPr>
          <a:lstStyle/>
          <a:p>
            <a:pPr algn="ctr"/>
            <a:r>
              <a:rPr lang="es-DO" sz="2400" b="1" u="sng" dirty="0">
                <a:solidFill>
                  <a:srgbClr val="000099"/>
                </a:solidFill>
                <a:effectLst>
                  <a:outerShdw blurRad="38100" dist="38100" dir="2700000" algn="tl">
                    <a:srgbClr val="000000">
                      <a:alpha val="43137"/>
                    </a:srgbClr>
                  </a:outerShdw>
                </a:effectLst>
              </a:rPr>
              <a:t>Fricativización</a:t>
            </a:r>
            <a:r>
              <a:rPr lang="es-DO" sz="2400" dirty="0">
                <a:solidFill>
                  <a:srgbClr val="000099"/>
                </a:solidFill>
                <a:effectLst>
                  <a:outerShdw blurRad="38100" dist="38100" dir="2700000" algn="tl">
                    <a:srgbClr val="000000">
                      <a:alpha val="43137"/>
                    </a:srgbClr>
                  </a:outerShdw>
                </a:effectLst>
              </a:rPr>
              <a:t> de la </a:t>
            </a:r>
            <a:r>
              <a:rPr lang="en-US" sz="2400" b="1" u="sng" dirty="0" err="1">
                <a:solidFill>
                  <a:srgbClr val="000099"/>
                </a:solidFill>
                <a:effectLst>
                  <a:outerShdw blurRad="38100" dist="38100" dir="2700000" algn="tl">
                    <a:srgbClr val="000000">
                      <a:alpha val="43137"/>
                    </a:srgbClr>
                  </a:outerShdw>
                </a:effectLst>
              </a:rPr>
              <a:t>che</a:t>
            </a:r>
            <a:r>
              <a:rPr lang="en-US" sz="2400" dirty="0">
                <a:solidFill>
                  <a:srgbClr val="000099"/>
                </a:solidFill>
                <a:effectLst>
                  <a:outerShdw blurRad="38100" dist="38100" dir="2700000" algn="tl">
                    <a:srgbClr val="000000">
                      <a:alpha val="43137"/>
                    </a:srgbClr>
                  </a:outerShdw>
                </a:effectLst>
                <a:cs typeface="Times New Roman" pitchFamily="18" charset="0"/>
              </a:rPr>
              <a:t> en </a:t>
            </a:r>
            <a:r>
              <a:rPr lang="en-US" sz="2400" b="1" dirty="0">
                <a:solidFill>
                  <a:srgbClr val="000099"/>
                </a:solidFill>
                <a:effectLst>
                  <a:outerShdw blurRad="38100" dist="38100" dir="2700000" algn="tl">
                    <a:srgbClr val="000000">
                      <a:alpha val="43137"/>
                    </a:srgbClr>
                  </a:outerShdw>
                </a:effectLst>
                <a:cs typeface="Times New Roman" pitchFamily="18" charset="0"/>
              </a:rPr>
              <a:t>Puerto Rico</a:t>
            </a:r>
            <a:endParaRPr lang="en-US" sz="2400" b="1" dirty="0">
              <a:solidFill>
                <a:srgbClr val="000099"/>
              </a:solidFill>
            </a:endParaRPr>
          </a:p>
        </p:txBody>
      </p:sp>
      <p:sp>
        <p:nvSpPr>
          <p:cNvPr id="11" name="Rectangle 10"/>
          <p:cNvSpPr/>
          <p:nvPr/>
        </p:nvSpPr>
        <p:spPr>
          <a:xfrm>
            <a:off x="1828797" y="432310"/>
            <a:ext cx="5486400" cy="523220"/>
          </a:xfrm>
          <a:prstGeom prst="rect">
            <a:avLst/>
          </a:prstGeom>
          <a:ln w="19050">
            <a:solidFill>
              <a:srgbClr val="3604EE"/>
            </a:solidFill>
          </a:ln>
        </p:spPr>
        <p:txBody>
          <a:bodyPr wrap="square">
            <a:spAutoFit/>
          </a:bodyPr>
          <a:lstStyle/>
          <a:p>
            <a:pPr algn="ctr"/>
            <a:r>
              <a:rPr lang="es-DO" sz="2800" dirty="0">
                <a:solidFill>
                  <a:srgbClr val="000099"/>
                </a:solidFill>
                <a:effectLst>
                  <a:outerShdw blurRad="38100" dist="38100" dir="2700000" algn="tl">
                    <a:srgbClr val="000000">
                      <a:alpha val="43137"/>
                    </a:srgbClr>
                  </a:outerShdw>
                </a:effectLst>
              </a:rPr>
              <a:t>Diferencias fonéticas </a:t>
            </a:r>
            <a:r>
              <a:rPr lang="es-DO" sz="2800" b="1" dirty="0">
                <a:solidFill>
                  <a:srgbClr val="000099"/>
                </a:solidFill>
                <a:effectLst>
                  <a:outerShdw blurRad="38100" dist="38100" dir="2700000" algn="tl">
                    <a:srgbClr val="000000">
                      <a:alpha val="43137"/>
                    </a:srgbClr>
                  </a:outerShdw>
                </a:effectLst>
              </a:rPr>
              <a:t>cualitativas</a:t>
            </a:r>
            <a:endParaRPr lang="es-DO" sz="2800" dirty="0">
              <a:solidFill>
                <a:srgbClr val="800080"/>
              </a:solidFill>
              <a:effectLst>
                <a:outerShdw blurRad="38100" dist="38100" dir="2700000" algn="tl">
                  <a:srgbClr val="000000">
                    <a:alpha val="43137"/>
                  </a:srgbClr>
                </a:outerShdw>
              </a:effectLst>
            </a:endParaRPr>
          </a:p>
        </p:txBody>
      </p:sp>
      <p:pic>
        <p:nvPicPr>
          <p:cNvPr id="5" name="PR.Mushasho.1">
            <a:hlinkClick r:id="" action="ppaction://media"/>
            <a:extLst>
              <a:ext uri="{FF2B5EF4-FFF2-40B4-BE49-F238E27FC236}">
                <a16:creationId xmlns:a16="http://schemas.microsoft.com/office/drawing/2014/main" id="{D7054342-D04E-4175-8A46-D581526755E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935839" y="943713"/>
            <a:ext cx="113813" cy="113813"/>
          </a:xfrm>
          <a:prstGeom prst="rect">
            <a:avLst/>
          </a:prstGeom>
        </p:spPr>
      </p:pic>
      <p:sp>
        <p:nvSpPr>
          <p:cNvPr id="4" name="Rectangle 3">
            <a:extLst>
              <a:ext uri="{FF2B5EF4-FFF2-40B4-BE49-F238E27FC236}">
                <a16:creationId xmlns:a16="http://schemas.microsoft.com/office/drawing/2014/main" id="{C5023009-E4B0-4382-A21F-946942C03E36}"/>
              </a:ext>
            </a:extLst>
          </p:cNvPr>
          <p:cNvSpPr/>
          <p:nvPr/>
        </p:nvSpPr>
        <p:spPr>
          <a:xfrm>
            <a:off x="3884052" y="3726408"/>
            <a:ext cx="1375889" cy="400110"/>
          </a:xfrm>
          <a:prstGeom prst="rect">
            <a:avLst/>
          </a:prstGeom>
        </p:spPr>
        <p:txBody>
          <a:bodyPr wrap="none">
            <a:spAutoFit/>
          </a:bodyPr>
          <a:lstStyle/>
          <a:p>
            <a:r>
              <a:rPr lang="es-AR" sz="2000" b="1" dirty="0">
                <a:solidFill>
                  <a:srgbClr val="000099"/>
                </a:solidFill>
                <a:effectLst>
                  <a:outerShdw blurRad="38100" dist="38100" dir="2700000" algn="tl">
                    <a:srgbClr val="000000">
                      <a:alpha val="43137"/>
                    </a:srgbClr>
                  </a:outerShdw>
                </a:effectLst>
                <a:cs typeface="Times New Roman" panose="02020603050405020304" pitchFamily="18" charset="0"/>
              </a:rPr>
              <a:t>lu</a:t>
            </a:r>
            <a:r>
              <a:rPr lang="es-AR" sz="2000" b="1" u="sng" dirty="0">
                <a:solidFill>
                  <a:srgbClr val="C00000"/>
                </a:solidFill>
                <a:effectLst>
                  <a:outerShdw blurRad="38100" dist="38100" dir="2700000" algn="tl">
                    <a:srgbClr val="000000">
                      <a:alpha val="43137"/>
                    </a:srgbClr>
                  </a:outerShdw>
                </a:effectLst>
                <a:cs typeface="Times New Roman" panose="02020603050405020304" pitchFamily="18" charset="0"/>
              </a:rPr>
              <a:t>ch</a:t>
            </a:r>
            <a:r>
              <a:rPr lang="es-AR" sz="2000" b="1" dirty="0">
                <a:solidFill>
                  <a:srgbClr val="000099"/>
                </a:solidFill>
                <a:effectLst>
                  <a:outerShdw blurRad="38100" dist="38100" dir="2700000" algn="tl">
                    <a:srgbClr val="000000">
                      <a:alpha val="43137"/>
                    </a:srgbClr>
                  </a:outerShdw>
                </a:effectLst>
                <a:cs typeface="Times New Roman" panose="02020603050405020304" pitchFamily="18" charset="0"/>
              </a:rPr>
              <a:t>adores</a:t>
            </a:r>
            <a:endParaRPr lang="es-ES" sz="2000" dirty="0"/>
          </a:p>
        </p:txBody>
      </p:sp>
      <p:pic>
        <p:nvPicPr>
          <p:cNvPr id="8" name="Bienlushadore">
            <a:hlinkClick r:id="" action="ppaction://media"/>
            <a:extLst>
              <a:ext uri="{FF2B5EF4-FFF2-40B4-BE49-F238E27FC236}">
                <a16:creationId xmlns:a16="http://schemas.microsoft.com/office/drawing/2014/main" id="{E745DE48-A928-410E-8B99-F3E6269F12AE}"/>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590855" y="518423"/>
            <a:ext cx="113814" cy="113814"/>
          </a:xfrm>
          <a:prstGeom prst="rect">
            <a:avLst/>
          </a:prstGeom>
        </p:spPr>
      </p:pic>
      <p:pic>
        <p:nvPicPr>
          <p:cNvPr id="9" name="LUSHADORE">
            <a:hlinkClick r:id="" action="ppaction://media"/>
            <a:extLst>
              <a:ext uri="{FF2B5EF4-FFF2-40B4-BE49-F238E27FC236}">
                <a16:creationId xmlns:a16="http://schemas.microsoft.com/office/drawing/2014/main" id="{C92CE03F-0ED4-4104-AB42-1505A2210271}"/>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624565" y="898436"/>
            <a:ext cx="114188" cy="114188"/>
          </a:xfrm>
          <a:prstGeom prst="rect">
            <a:avLst/>
          </a:prstGeom>
        </p:spPr>
      </p:pic>
    </p:spTree>
    <p:extLst>
      <p:ext uri="{BB962C8B-B14F-4D97-AF65-F5344CB8AC3E}">
        <p14:creationId xmlns:p14="http://schemas.microsoft.com/office/powerpoint/2010/main" val="388976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bg/>
                                          </p:spTgt>
                                        </p:tgtEl>
                                        <p:attrNameLst>
                                          <p:attrName>style.visibility</p:attrName>
                                        </p:attrNameLst>
                                      </p:cBhvr>
                                      <p:to>
                                        <p:strVal val="visible"/>
                                      </p:to>
                                    </p:set>
                                    <p:anim calcmode="lin" valueType="num">
                                      <p:cBhvr additive="base">
                                        <p:cTn id="17" dur="500" fill="hold"/>
                                        <p:tgtEl>
                                          <p:spTgt spid="16">
                                            <p:bg/>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bg/>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5851" fill="hold"/>
                                        <p:tgtEl>
                                          <p:spTgt spid="3"/>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xEl>
                                              <p:pRg st="2" end="2"/>
                                            </p:txEl>
                                          </p:spTgt>
                                        </p:tgtEl>
                                        <p:attrNameLst>
                                          <p:attrName>style.visibility</p:attrName>
                                        </p:attrNameLst>
                                      </p:cBhvr>
                                      <p:to>
                                        <p:strVal val="visible"/>
                                      </p:to>
                                    </p:set>
                                    <p:animEffect transition="in" filter="barn(inVertical)">
                                      <p:cBhvr>
                                        <p:cTn id="31" dur="500"/>
                                        <p:tgtEl>
                                          <p:spTgt spid="16">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522" fill="hold"/>
                                        <p:tgtEl>
                                          <p:spTgt spid="5"/>
                                        </p:tgtEl>
                                      </p:cBhvr>
                                    </p:cmd>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6">
                                            <p:txEl>
                                              <p:pRg st="3" end="3"/>
                                            </p:txEl>
                                          </p:spTgt>
                                        </p:tgtEl>
                                        <p:attrNameLst>
                                          <p:attrName>style.visibility</p:attrName>
                                        </p:attrNameLst>
                                      </p:cBhvr>
                                      <p:to>
                                        <p:strVal val="visible"/>
                                      </p:to>
                                    </p:set>
                                    <p:animEffect transition="in" filter="barn(inVertical)">
                                      <p:cBhvr>
                                        <p:cTn id="40" dur="500"/>
                                        <p:tgtEl>
                                          <p:spTgt spid="16">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3735" fill="hold"/>
                                        <p:tgtEl>
                                          <p:spTgt spid="8"/>
                                        </p:tgtEl>
                                      </p:cBhvr>
                                    </p:cmd>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626" fill="hold"/>
                                        <p:tgtEl>
                                          <p:spTgt spid="9"/>
                                        </p:tgtEl>
                                      </p:cBhvr>
                                    </p:cmd>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6">
                                            <p:txEl>
                                              <p:pRg st="6" end="6"/>
                                            </p:txEl>
                                          </p:spTgt>
                                        </p:tgtEl>
                                        <p:attrNameLst>
                                          <p:attrName>style.visibility</p:attrName>
                                        </p:attrNameLst>
                                      </p:cBhvr>
                                      <p:to>
                                        <p:strVal val="visible"/>
                                      </p:to>
                                    </p:set>
                                    <p:animEffect transition="in" filter="barn(inVertical)">
                                      <p:cBhvr>
                                        <p:cTn id="58" dur="500"/>
                                        <p:tgtEl>
                                          <p:spTgt spid="16">
                                            <p:txEl>
                                              <p:pRg st="6" end="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6">
                                            <p:txEl>
                                              <p:pRg st="7" end="7"/>
                                            </p:txEl>
                                          </p:spTgt>
                                        </p:tgtEl>
                                        <p:attrNameLst>
                                          <p:attrName>style.visibility</p:attrName>
                                        </p:attrNameLst>
                                      </p:cBhvr>
                                      <p:to>
                                        <p:strVal val="visible"/>
                                      </p:to>
                                    </p:set>
                                    <p:animEffect transition="in" filter="barn(inVertical)">
                                      <p:cBhvr>
                                        <p:cTn id="63" dur="500"/>
                                        <p:tgtEl>
                                          <p:spTgt spid="16">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6">
                                            <p:txEl>
                                              <p:pRg st="8" end="8"/>
                                            </p:txEl>
                                          </p:spTgt>
                                        </p:tgtEl>
                                        <p:attrNameLst>
                                          <p:attrName>style.visibility</p:attrName>
                                        </p:attrNameLst>
                                      </p:cBhvr>
                                      <p:to>
                                        <p:strVal val="visible"/>
                                      </p:to>
                                    </p:set>
                                    <p:animEffect transition="in" filter="barn(inVertical)">
                                      <p:cBhvr>
                                        <p:cTn id="68" dur="500"/>
                                        <p:tgtEl>
                                          <p:spTgt spid="1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70"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71"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72" fill="hold" display="0">
                  <p:stCondLst>
                    <p:cond delay="indefinite"/>
                  </p:stCondLst>
                  <p:endCondLst>
                    <p:cond evt="onStopAudio" delay="0">
                      <p:tgtEl>
                        <p:sldTgt/>
                      </p:tgtEl>
                    </p:cond>
                    <p:cond evt="onNext" delay="0">
                      <p:tgtEl>
                        <p:sldTgt/>
                      </p:tgtEl>
                    </p:cond>
                  </p:endCondLst>
                </p:cTn>
                <p:tgtEl>
                  <p:spTgt spid="9"/>
                </p:tgtEl>
              </p:cMediaNode>
            </p:audio>
          </p:childTnLst>
        </p:cTn>
      </p:par>
    </p:tnLst>
    <p:bldLst>
      <p:bldP spid="16" grpId="0" uiExpand="1" build="p" animBg="1"/>
      <p:bldP spid="2" grpId="0" animBg="1"/>
      <p:bldP spid="11"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p:cNvSpPr>
            <a:spLocks noGrp="1"/>
          </p:cNvSpPr>
          <p:nvPr>
            <p:ph type="dt" sz="half" idx="10"/>
          </p:nvPr>
        </p:nvSpPr>
        <p:spPr/>
        <p:txBody>
          <a:bodyPr/>
          <a:lstStyle/>
          <a:p>
            <a:fld id="{69204AA4-B700-4075-8EAE-7AAC66AF55BF}" type="datetime1">
              <a:rPr lang="es-DO"/>
              <a:pPr/>
              <a:t>21/11/2020</a:t>
            </a:fld>
            <a:endParaRPr lang="es-DO"/>
          </a:p>
        </p:txBody>
      </p:sp>
      <p:sp>
        <p:nvSpPr>
          <p:cNvPr id="12" name="Slide Number Placeholder 6"/>
          <p:cNvSpPr>
            <a:spLocks noGrp="1"/>
          </p:cNvSpPr>
          <p:nvPr>
            <p:ph type="sldNum" sz="quarter" idx="12"/>
          </p:nvPr>
        </p:nvSpPr>
        <p:spPr/>
        <p:txBody>
          <a:bodyPr/>
          <a:lstStyle/>
          <a:p>
            <a:fld id="{AC24A9B0-4DEE-4F4F-A58F-E061B47B93FB}" type="slidenum">
              <a:rPr lang="es-DO"/>
              <a:pPr/>
              <a:t>47</a:t>
            </a:fld>
            <a:endParaRPr lang="es-DO"/>
          </a:p>
        </p:txBody>
      </p:sp>
      <p:sp>
        <p:nvSpPr>
          <p:cNvPr id="137219" name="Rectangle 3"/>
          <p:cNvSpPr>
            <a:spLocks noChangeArrowheads="1"/>
          </p:cNvSpPr>
          <p:nvPr/>
        </p:nvSpPr>
        <p:spPr bwMode="auto">
          <a:xfrm>
            <a:off x="0" y="2438400"/>
            <a:ext cx="9144000" cy="0"/>
          </a:xfrm>
          <a:prstGeom prst="rect">
            <a:avLst/>
          </a:prstGeom>
          <a:noFill/>
          <a:ln w="9525">
            <a:noFill/>
            <a:miter lim="800000"/>
            <a:headEnd/>
            <a:tailEnd/>
          </a:ln>
          <a:effectLst/>
        </p:spPr>
        <p:txBody>
          <a:bodyPr wrap="none" anchor="ctr">
            <a:spAutoFit/>
          </a:bodyPr>
          <a:lstStyle/>
          <a:p>
            <a:endParaRPr lang="en-US"/>
          </a:p>
        </p:txBody>
      </p:sp>
      <p:sp>
        <p:nvSpPr>
          <p:cNvPr id="5" name="Rectangle 4"/>
          <p:cNvSpPr/>
          <p:nvPr/>
        </p:nvSpPr>
        <p:spPr>
          <a:xfrm>
            <a:off x="664368" y="1447800"/>
            <a:ext cx="7815263" cy="3277820"/>
          </a:xfrm>
          <a:prstGeom prst="rect">
            <a:avLst/>
          </a:prstGeom>
          <a:ln w="28575">
            <a:solidFill>
              <a:srgbClr val="000099"/>
            </a:solidFill>
            <a:prstDash val="dashDot"/>
          </a:ln>
        </p:spPr>
        <p:txBody>
          <a:bodyPr wrap="square">
            <a:spAutoFit/>
          </a:bodyPr>
          <a:lstStyle/>
          <a:p>
            <a:pPr algn="ctr">
              <a:spcAft>
                <a:spcPts val="0"/>
              </a:spcAft>
            </a:pPr>
            <a:endParaRPr lang="es-ES" sz="800" dirty="0">
              <a:solidFill>
                <a:srgbClr val="0033CC"/>
              </a:solidFill>
              <a:effectLst>
                <a:outerShdw blurRad="38100" dist="38100" dir="2700000" algn="tl">
                  <a:srgbClr val="000000">
                    <a:alpha val="43137"/>
                  </a:srgbClr>
                </a:outerShdw>
              </a:effectLst>
            </a:endParaRPr>
          </a:p>
          <a:p>
            <a:pPr algn="ctr">
              <a:spcAft>
                <a:spcPts val="1800"/>
              </a:spcAft>
            </a:pPr>
            <a:r>
              <a:rPr lang="es-ES" sz="2400" dirty="0">
                <a:solidFill>
                  <a:srgbClr val="0033CC"/>
                </a:solidFill>
                <a:effectLst>
                  <a:outerShdw blurRad="38100" dist="38100" dir="2700000" algn="tl">
                    <a:srgbClr val="000000">
                      <a:alpha val="43137"/>
                    </a:srgbClr>
                  </a:outerShdw>
                </a:effectLst>
              </a:rPr>
              <a:t>En el caso de la República Dominicana, la variación de las líquidas implosivas en el habla popular permite realizar una división geolingüística del país que contrasta con la situación en las otras dos islas antillanas.</a:t>
            </a:r>
          </a:p>
          <a:p>
            <a:pPr algn="ctr">
              <a:spcAft>
                <a:spcPts val="2400"/>
              </a:spcAft>
            </a:pPr>
            <a:r>
              <a:rPr lang="es-ES" sz="2000" dirty="0">
                <a:solidFill>
                  <a:srgbClr val="0033CC"/>
                </a:solidFill>
                <a:effectLst>
                  <a:outerShdw blurRad="38100" dist="38100" dir="2700000" algn="tl">
                    <a:srgbClr val="000000">
                      <a:alpha val="43137"/>
                    </a:srgbClr>
                  </a:outerShdw>
                </a:effectLst>
              </a:rPr>
              <a:t>Al trabajo de M. A. Jiménez Sabater (1975) se debe la confección de un mapa que muestra la distribución geográfica de las variantes.</a:t>
            </a:r>
            <a:endParaRPr lang="en-US" sz="2000" dirty="0">
              <a:solidFill>
                <a:srgbClr val="0000CC"/>
              </a:solidFill>
              <a:ea typeface="Calibri" panose="020F0502020204030204" pitchFamily="34" charset="0"/>
            </a:endParaRPr>
          </a:p>
          <a:p>
            <a:pPr algn="ctr"/>
            <a:r>
              <a:rPr lang="es-ES" sz="2000" dirty="0">
                <a:solidFill>
                  <a:srgbClr val="0033CC"/>
                </a:solidFill>
                <a:effectLst>
                  <a:outerShdw blurRad="38100" dist="38100" dir="2700000" algn="tl">
                    <a:srgbClr val="000000">
                      <a:alpha val="43137"/>
                    </a:srgbClr>
                  </a:outerShdw>
                </a:effectLst>
              </a:rPr>
              <a:t>En la siguiente diapositiva se ejemplifica oralmente la diversidad regional.</a:t>
            </a:r>
          </a:p>
          <a:p>
            <a:pPr algn="ctr"/>
            <a:endParaRPr lang="es-ES" sz="800" dirty="0">
              <a:solidFill>
                <a:srgbClr val="0000CC"/>
              </a:solidFill>
            </a:endParaRPr>
          </a:p>
        </p:txBody>
      </p:sp>
    </p:spTree>
    <p:extLst>
      <p:ext uri="{BB962C8B-B14F-4D97-AF65-F5344CB8AC3E}">
        <p14:creationId xmlns:p14="http://schemas.microsoft.com/office/powerpoint/2010/main" val="2442100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arn(inVertical)">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barn(inVertical)">
                                      <p:cBhvr>
                                        <p:cTn id="21"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4498" name="Object 2"/>
          <p:cNvGraphicFramePr>
            <a:graphicFrameLocks noGrp="1" noChangeAspect="1"/>
          </p:cNvGraphicFramePr>
          <p:nvPr>
            <p:ph idx="1"/>
            <p:extLst>
              <p:ext uri="{D42A27DB-BD31-4B8C-83A1-F6EECF244321}">
                <p14:modId xmlns:p14="http://schemas.microsoft.com/office/powerpoint/2010/main" val="3522727759"/>
              </p:ext>
            </p:extLst>
          </p:nvPr>
        </p:nvGraphicFramePr>
        <p:xfrm>
          <a:off x="1532476" y="1799841"/>
          <a:ext cx="4660900" cy="3276600"/>
        </p:xfrm>
        <a:graphic>
          <a:graphicData uri="http://schemas.openxmlformats.org/presentationml/2006/ole">
            <mc:AlternateContent xmlns:mc="http://schemas.openxmlformats.org/markup-compatibility/2006">
              <mc:Choice xmlns:v="urn:schemas-microsoft-com:vml" Requires="v">
                <p:oleObj spid="_x0000_s4212" name="Drawing" r:id="rId19" imgW="3007866" imgH="2112692" progId="Presentations.Drawing.12">
                  <p:embed/>
                </p:oleObj>
              </mc:Choice>
              <mc:Fallback>
                <p:oleObj name="Drawing" r:id="rId19" imgW="3007866" imgH="2112692" progId="Presentations.Drawing.12">
                  <p:embed/>
                  <p:pic>
                    <p:nvPicPr>
                      <p:cNvPr id="0" name=""/>
                      <p:cNvPicPr>
                        <a:picLocks noGrp="1"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32476" y="1799841"/>
                        <a:ext cx="4660900" cy="3276600"/>
                      </a:xfrm>
                      <a:prstGeom prst="rect">
                        <a:avLst/>
                      </a:prstGeom>
                      <a:blipFill dpi="0" rotWithShape="0">
                        <a:blip r:embed="rId21"/>
                        <a:srcRect/>
                        <a:tile tx="0" ty="0" sx="100000" sy="100000" flip="none" algn="tl"/>
                      </a:blipFill>
                      <a:ln w="12700">
                        <a:noFill/>
                        <a:miter lim="800000"/>
                        <a:headEnd/>
                        <a:tailEnd/>
                      </a:ln>
                    </p:spPr>
                  </p:pic>
                </p:oleObj>
              </mc:Fallback>
            </mc:AlternateContent>
          </a:graphicData>
        </a:graphic>
      </p:graphicFrame>
      <p:sp>
        <p:nvSpPr>
          <p:cNvPr id="4" name="Date Placeholder 3"/>
          <p:cNvSpPr>
            <a:spLocks noGrp="1"/>
          </p:cNvSpPr>
          <p:nvPr>
            <p:ph type="dt" sz="half" idx="10"/>
          </p:nvPr>
        </p:nvSpPr>
        <p:spPr/>
        <p:txBody>
          <a:bodyPr/>
          <a:lstStyle/>
          <a:p>
            <a:fld id="{DB60672B-BCE7-41D7-8C46-56F0D2C1934C}" type="datetime1">
              <a:rPr lang="es-DO" smtClean="0"/>
              <a:pPr/>
              <a:t>21/11/2020</a:t>
            </a:fld>
            <a:endParaRPr lang="es-DO"/>
          </a:p>
        </p:txBody>
      </p:sp>
      <p:sp>
        <p:nvSpPr>
          <p:cNvPr id="5" name="Slide Number Placeholder 4"/>
          <p:cNvSpPr>
            <a:spLocks noGrp="1"/>
          </p:cNvSpPr>
          <p:nvPr>
            <p:ph type="sldNum" sz="quarter" idx="12"/>
          </p:nvPr>
        </p:nvSpPr>
        <p:spPr/>
        <p:txBody>
          <a:bodyPr/>
          <a:lstStyle/>
          <a:p>
            <a:fld id="{1868EA03-A2B5-4922-B577-5601BF7EA8F3}" type="slidenum">
              <a:rPr lang="es-DO" smtClean="0"/>
              <a:pPr/>
              <a:t>48</a:t>
            </a:fld>
            <a:endParaRPr lang="es-DO"/>
          </a:p>
        </p:txBody>
      </p:sp>
      <p:sp>
        <p:nvSpPr>
          <p:cNvPr id="12" name="Rectangle 11"/>
          <p:cNvSpPr/>
          <p:nvPr/>
        </p:nvSpPr>
        <p:spPr>
          <a:xfrm>
            <a:off x="1807843" y="733137"/>
            <a:ext cx="5528314" cy="830997"/>
          </a:xfrm>
          <a:prstGeom prst="rect">
            <a:avLst/>
          </a:prstGeom>
          <a:solidFill>
            <a:schemeClr val="bg1"/>
          </a:solidFill>
          <a:ln w="12700">
            <a:solidFill>
              <a:srgbClr val="0000CC"/>
            </a:solidFill>
          </a:ln>
        </p:spPr>
        <p:txBody>
          <a:bodyPr wrap="square">
            <a:spAutoFit/>
          </a:bodyPr>
          <a:lstStyle/>
          <a:p>
            <a:pPr algn="ctr"/>
            <a:r>
              <a:rPr lang="es-ES" sz="1600" dirty="0">
                <a:solidFill>
                  <a:srgbClr val="1053C0"/>
                </a:solidFill>
                <a:cs typeface="Times New Roman" pitchFamily="18" charset="0"/>
              </a:rPr>
              <a:t>Hay vehículo</a:t>
            </a:r>
            <a:r>
              <a:rPr lang="es-ES" sz="1600" b="1" strike="sngStrike" dirty="0">
                <a:solidFill>
                  <a:srgbClr val="800000"/>
                </a:solidFill>
                <a:cs typeface="Times New Roman" pitchFamily="18" charset="0"/>
              </a:rPr>
              <a:t>s</a:t>
            </a:r>
            <a:r>
              <a:rPr lang="es-ES" sz="1600" dirty="0">
                <a:solidFill>
                  <a:srgbClr val="1053C0"/>
                </a:solidFill>
                <a:cs typeface="Times New Roman" pitchFamily="18" charset="0"/>
              </a:rPr>
              <a:t> que </a:t>
            </a:r>
            <a:r>
              <a:rPr lang="es-ES" sz="1600" dirty="0" err="1">
                <a:solidFill>
                  <a:srgbClr val="FF0000"/>
                </a:solidFill>
                <a:cs typeface="Times New Roman" pitchFamily="18" charset="0"/>
              </a:rPr>
              <a:t>pe</a:t>
            </a:r>
            <a:r>
              <a:rPr lang="es-ES" sz="1600" b="1" u="sng" dirty="0" err="1">
                <a:solidFill>
                  <a:srgbClr val="800000"/>
                </a:solidFill>
                <a:cs typeface="Times New Roman" pitchFamily="18" charset="0"/>
              </a:rPr>
              <a:t>i</a:t>
            </a:r>
            <a:r>
              <a:rPr lang="es-ES" sz="1600" dirty="0" err="1">
                <a:solidFill>
                  <a:srgbClr val="FF0000"/>
                </a:solidFill>
                <a:cs typeface="Times New Roman" pitchFamily="18" charset="0"/>
              </a:rPr>
              <a:t>tenecen</a:t>
            </a:r>
            <a:r>
              <a:rPr lang="es-ES" sz="1600" dirty="0">
                <a:solidFill>
                  <a:srgbClr val="1053C0"/>
                </a:solidFill>
                <a:cs typeface="Times New Roman" pitchFamily="18" charset="0"/>
              </a:rPr>
              <a:t> a la parada, pero vehículo</a:t>
            </a:r>
            <a:r>
              <a:rPr lang="es-ES" sz="1600" b="1" strike="sngStrike" dirty="0">
                <a:solidFill>
                  <a:srgbClr val="800000"/>
                </a:solidFill>
                <a:cs typeface="Times New Roman" pitchFamily="18" charset="0"/>
              </a:rPr>
              <a:t>s</a:t>
            </a:r>
            <a:r>
              <a:rPr lang="es-ES" sz="1600" dirty="0">
                <a:solidFill>
                  <a:srgbClr val="1053C0"/>
                </a:solidFill>
                <a:cs typeface="Times New Roman" pitchFamily="18" charset="0"/>
              </a:rPr>
              <a:t> que, que no </a:t>
            </a:r>
            <a:r>
              <a:rPr lang="es-ES" sz="1600" dirty="0" err="1">
                <a:solidFill>
                  <a:srgbClr val="FF0000"/>
                </a:solidFill>
                <a:cs typeface="Times New Roman" pitchFamily="18" charset="0"/>
              </a:rPr>
              <a:t>pe</a:t>
            </a:r>
            <a:r>
              <a:rPr lang="es-ES" sz="1600" b="1" u="sng" dirty="0" err="1">
                <a:solidFill>
                  <a:srgbClr val="800000"/>
                </a:solidFill>
                <a:cs typeface="Times New Roman" pitchFamily="18" charset="0"/>
              </a:rPr>
              <a:t>i</a:t>
            </a:r>
            <a:r>
              <a:rPr lang="es-ES" sz="1600" dirty="0" err="1">
                <a:solidFill>
                  <a:srgbClr val="FF0000"/>
                </a:solidFill>
                <a:cs typeface="Times New Roman" pitchFamily="18" charset="0"/>
              </a:rPr>
              <a:t>tenecen</a:t>
            </a:r>
            <a:r>
              <a:rPr lang="es-ES" sz="1600" dirty="0">
                <a:solidFill>
                  <a:srgbClr val="1053C0"/>
                </a:solidFill>
                <a:cs typeface="Times New Roman" pitchFamily="18" charset="0"/>
              </a:rPr>
              <a:t>. </a:t>
            </a:r>
            <a:r>
              <a:rPr lang="es-ES" sz="1600" b="1" strike="sngStrike" dirty="0">
                <a:solidFill>
                  <a:srgbClr val="800000"/>
                </a:solidFill>
                <a:cs typeface="Times New Roman" pitchFamily="18" charset="0"/>
              </a:rPr>
              <a:t>Es</a:t>
            </a:r>
            <a:r>
              <a:rPr lang="es-ES" sz="1600" dirty="0">
                <a:solidFill>
                  <a:srgbClr val="1053C0"/>
                </a:solidFill>
                <a:cs typeface="Times New Roman" pitchFamily="18" charset="0"/>
              </a:rPr>
              <a:t>tán entrando a la guagua cogiéndole dinero, a cada </a:t>
            </a:r>
            <a:r>
              <a:rPr lang="es-ES" sz="1600" dirty="0" err="1">
                <a:solidFill>
                  <a:srgbClr val="FF0000"/>
                </a:solidFill>
                <a:cs typeface="Times New Roman" pitchFamily="18" charset="0"/>
              </a:rPr>
              <a:t>chofe</a:t>
            </a:r>
            <a:r>
              <a:rPr lang="es-ES" sz="1600" b="1" u="sng" dirty="0" err="1">
                <a:solidFill>
                  <a:srgbClr val="800000"/>
                </a:solidFill>
                <a:cs typeface="Times New Roman" pitchFamily="18" charset="0"/>
              </a:rPr>
              <a:t>i</a:t>
            </a:r>
            <a:r>
              <a:rPr lang="es-ES" sz="1600" dirty="0">
                <a:solidFill>
                  <a:srgbClr val="1053C0"/>
                </a:solidFill>
                <a:cs typeface="Times New Roman" pitchFamily="18" charset="0"/>
              </a:rPr>
              <a:t> le </a:t>
            </a:r>
            <a:r>
              <a:rPr lang="es-ES" sz="1600" b="1" strike="sngStrike" dirty="0">
                <a:solidFill>
                  <a:srgbClr val="800000"/>
                </a:solidFill>
                <a:cs typeface="Times New Roman" pitchFamily="18" charset="0"/>
              </a:rPr>
              <a:t>es</a:t>
            </a:r>
            <a:r>
              <a:rPr lang="es-ES" sz="1600" dirty="0">
                <a:solidFill>
                  <a:srgbClr val="1053C0"/>
                </a:solidFill>
                <a:cs typeface="Times New Roman" pitchFamily="18" charset="0"/>
              </a:rPr>
              <a:t>tán cogiendo de a mi</a:t>
            </a:r>
            <a:r>
              <a:rPr lang="es-ES" sz="1600" b="1" strike="sngStrike" dirty="0">
                <a:solidFill>
                  <a:srgbClr val="800000"/>
                </a:solidFill>
                <a:cs typeface="Times New Roman" pitchFamily="18" charset="0"/>
              </a:rPr>
              <a:t>l</a:t>
            </a:r>
            <a:r>
              <a:rPr lang="es-ES" sz="1600" dirty="0">
                <a:solidFill>
                  <a:srgbClr val="1053C0"/>
                </a:solidFill>
                <a:cs typeface="Times New Roman" pitchFamily="18" charset="0"/>
              </a:rPr>
              <a:t> y de a do</a:t>
            </a:r>
            <a:r>
              <a:rPr lang="es-ES" sz="1600" b="1" strike="sngStrike" dirty="0">
                <a:solidFill>
                  <a:srgbClr val="800000"/>
                </a:solidFill>
                <a:cs typeface="Times New Roman" pitchFamily="18" charset="0"/>
              </a:rPr>
              <a:t>s</a:t>
            </a:r>
            <a:r>
              <a:rPr lang="es-ES" sz="1600" dirty="0">
                <a:solidFill>
                  <a:srgbClr val="1053C0"/>
                </a:solidFill>
                <a:cs typeface="Times New Roman" pitchFamily="18" charset="0"/>
              </a:rPr>
              <a:t> mi</a:t>
            </a:r>
            <a:r>
              <a:rPr lang="es-ES" sz="1600" b="1" strike="sngStrike" dirty="0">
                <a:solidFill>
                  <a:srgbClr val="800000"/>
                </a:solidFill>
                <a:cs typeface="Times New Roman" pitchFamily="18" charset="0"/>
              </a:rPr>
              <a:t>l</a:t>
            </a:r>
            <a:r>
              <a:rPr lang="es-ES" sz="1600" dirty="0">
                <a:solidFill>
                  <a:srgbClr val="1053C0"/>
                </a:solidFill>
                <a:cs typeface="Times New Roman" pitchFamily="18" charset="0"/>
              </a:rPr>
              <a:t> peso</a:t>
            </a:r>
            <a:r>
              <a:rPr lang="es-ES" sz="1600" b="1" strike="sngStrike" dirty="0">
                <a:solidFill>
                  <a:srgbClr val="800000"/>
                </a:solidFill>
                <a:cs typeface="Times New Roman" pitchFamily="18" charset="0"/>
              </a:rPr>
              <a:t>s</a:t>
            </a:r>
            <a:r>
              <a:rPr lang="es-ES" sz="1600" dirty="0">
                <a:solidFill>
                  <a:srgbClr val="1053C0"/>
                </a:solidFill>
                <a:cs typeface="Times New Roman" pitchFamily="18" charset="0"/>
              </a:rPr>
              <a:t>.</a:t>
            </a:r>
            <a:endParaRPr lang="en-US" b="1" dirty="0">
              <a:solidFill>
                <a:srgbClr val="1053C0"/>
              </a:solidFill>
            </a:endParaRPr>
          </a:p>
        </p:txBody>
      </p:sp>
      <p:sp>
        <p:nvSpPr>
          <p:cNvPr id="13" name="Rectangle 12"/>
          <p:cNvSpPr/>
          <p:nvPr/>
        </p:nvSpPr>
        <p:spPr>
          <a:xfrm>
            <a:off x="239371" y="5547586"/>
            <a:ext cx="4419601" cy="830997"/>
          </a:xfrm>
          <a:prstGeom prst="rect">
            <a:avLst/>
          </a:prstGeom>
          <a:ln w="12700">
            <a:solidFill>
              <a:srgbClr val="0000CC"/>
            </a:solidFill>
          </a:ln>
        </p:spPr>
        <p:txBody>
          <a:bodyPr wrap="square">
            <a:spAutoFit/>
          </a:bodyPr>
          <a:lstStyle/>
          <a:p>
            <a:pPr algn="ctr"/>
            <a:r>
              <a:rPr lang="es-ES" sz="1600" dirty="0">
                <a:solidFill>
                  <a:srgbClr val="FF0000"/>
                </a:solidFill>
                <a:cs typeface="Times New Roman" pitchFamily="18" charset="0"/>
              </a:rPr>
              <a:t>E</a:t>
            </a:r>
            <a:r>
              <a:rPr lang="es-ES" sz="1600" b="1" u="sng" dirty="0">
                <a:solidFill>
                  <a:srgbClr val="800000"/>
                </a:solidFill>
                <a:cs typeface="Times New Roman" pitchFamily="18" charset="0"/>
              </a:rPr>
              <a:t>r</a:t>
            </a:r>
            <a:r>
              <a:rPr lang="es-ES" sz="1600" dirty="0">
                <a:solidFill>
                  <a:srgbClr val="1053C0"/>
                </a:solidFill>
                <a:cs typeface="Times New Roman" pitchFamily="18" charset="0"/>
              </a:rPr>
              <a:t> que e</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cs typeface="Times New Roman" pitchFamily="18" charset="0"/>
              </a:rPr>
              <a:t>taba de jardinero se enfermó y me hicieron entonc</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600" dirty="0">
                <a:solidFill>
                  <a:srgbClr val="1053C0"/>
                </a:solidFill>
                <a:cs typeface="Times New Roman" pitchFamily="18" charset="0"/>
              </a:rPr>
              <a:t> </a:t>
            </a:r>
            <a:r>
              <a:rPr lang="es-ES" sz="1600" dirty="0" err="1">
                <a:solidFill>
                  <a:srgbClr val="FF0000"/>
                </a:solidFill>
                <a:cs typeface="Times New Roman" pitchFamily="18" charset="0"/>
              </a:rPr>
              <a:t>e</a:t>
            </a:r>
            <a:r>
              <a:rPr lang="es-ES" sz="1600" b="1" u="sng" dirty="0" err="1">
                <a:solidFill>
                  <a:srgbClr val="800000"/>
                </a:solidFill>
                <a:cs typeface="Times New Roman" pitchFamily="18" charset="0"/>
              </a:rPr>
              <a:t>r</a:t>
            </a:r>
            <a:r>
              <a:rPr lang="es-ES" sz="1600" dirty="0">
                <a:solidFill>
                  <a:srgbClr val="1053C0"/>
                </a:solidFill>
                <a:cs typeface="Times New Roman" pitchFamily="18" charset="0"/>
              </a:rPr>
              <a:t> cambio a la jardinería, po</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cs typeface="Times New Roman" pitchFamily="18" charset="0"/>
              </a:rPr>
              <a:t>que él no podía </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600" dirty="0">
                <a:solidFill>
                  <a:srgbClr val="1053C0"/>
                </a:solidFill>
                <a:cs typeface="Times New Roman" pitchFamily="18" charset="0"/>
              </a:rPr>
              <a:t>tar trabajando en la jardinería.</a:t>
            </a:r>
            <a:endParaRPr lang="en-US" b="1" dirty="0">
              <a:solidFill>
                <a:srgbClr val="1053C0"/>
              </a:solidFill>
            </a:endParaRPr>
          </a:p>
        </p:txBody>
      </p:sp>
      <p:sp>
        <p:nvSpPr>
          <p:cNvPr id="14" name="Rectangle 13"/>
          <p:cNvSpPr/>
          <p:nvPr/>
        </p:nvSpPr>
        <p:spPr>
          <a:xfrm>
            <a:off x="4734352" y="5485433"/>
            <a:ext cx="4166814" cy="1015663"/>
          </a:xfrm>
          <a:prstGeom prst="rect">
            <a:avLst/>
          </a:prstGeom>
          <a:ln w="12700">
            <a:solidFill>
              <a:srgbClr val="0000CC"/>
            </a:solidFill>
          </a:ln>
        </p:spPr>
        <p:txBody>
          <a:bodyPr wrap="square">
            <a:spAutoFit/>
          </a:bodyPr>
          <a:lstStyle/>
          <a:p>
            <a:pPr algn="ctr">
              <a:lnSpc>
                <a:spcPts val="1800"/>
              </a:lnSpc>
            </a:pPr>
            <a:r>
              <a:rPr lang="es-ES" sz="1600" dirty="0" err="1">
                <a:solidFill>
                  <a:srgbClr val="0000CC"/>
                </a:solidFill>
                <a:effectLst>
                  <a:outerShdw blurRad="38100" dist="38100" dir="2700000" algn="tl">
                    <a:srgbClr val="000000">
                      <a:alpha val="43137"/>
                    </a:srgbClr>
                  </a:outerShdw>
                </a:effectLst>
                <a:cs typeface="Times New Roman" pitchFamily="18" charset="0"/>
              </a:rPr>
              <a:t>Tranpo</a:t>
            </a:r>
            <a:r>
              <a:rPr lang="es-ES" sz="1600" b="1" u="sng" dirty="0" err="1">
                <a:solidFill>
                  <a:srgbClr val="800000"/>
                </a:solidFill>
                <a:effectLst>
                  <a:outerShdw blurRad="38100" dist="38100" dir="2700000" algn="tl">
                    <a:srgbClr val="000000">
                      <a:alpha val="43137"/>
                    </a:srgbClr>
                  </a:outerShdw>
                </a:effectLst>
                <a:cs typeface="Times New Roman" pitchFamily="18" charset="0"/>
              </a:rPr>
              <a:t>l</a:t>
            </a:r>
            <a:r>
              <a:rPr lang="es-ES" sz="1600" dirty="0" err="1">
                <a:solidFill>
                  <a:srgbClr val="0000CC"/>
                </a:solidFill>
                <a:effectLst>
                  <a:outerShdw blurRad="38100" dist="38100" dir="2700000" algn="tl">
                    <a:srgbClr val="000000">
                      <a:alpha val="43137"/>
                    </a:srgbClr>
                  </a:outerShdw>
                </a:effectLst>
                <a:cs typeface="Times New Roman" pitchFamily="18" charset="0"/>
              </a:rPr>
              <a:t>te</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err="1">
                <a:solidFill>
                  <a:srgbClr val="0000CC"/>
                </a:solidFill>
                <a:effectLst>
                  <a:outerShdw blurRad="38100" dist="38100" dir="2700000" algn="tl">
                    <a:srgbClr val="000000">
                      <a:alpha val="43137"/>
                    </a:srgbClr>
                  </a:outerShdw>
                </a:effectLst>
                <a:cs typeface="Times New Roman" pitchFamily="18" charset="0"/>
              </a:rPr>
              <a:t>co</a:t>
            </a:r>
            <a:r>
              <a:rPr lang="es-ES" sz="1600" b="1" u="sng" dirty="0" err="1">
                <a:solidFill>
                  <a:srgbClr val="800000"/>
                </a:solidFill>
                <a:effectLst>
                  <a:outerShdw blurRad="38100" dist="38100" dir="2700000" algn="tl">
                    <a:srgbClr val="000000">
                      <a:alpha val="43137"/>
                    </a:srgbClr>
                  </a:outerShdw>
                </a:effectLst>
                <a:cs typeface="Times New Roman" pitchFamily="18" charset="0"/>
              </a:rPr>
              <a:t>l</a:t>
            </a:r>
            <a:r>
              <a:rPr lang="es-ES" sz="1600" dirty="0" err="1">
                <a:solidFill>
                  <a:srgbClr val="0000CC"/>
                </a:solidFill>
                <a:effectLst>
                  <a:outerShdw blurRad="38100" dist="38100" dir="2700000" algn="tl">
                    <a:srgbClr val="000000">
                      <a:alpha val="43137"/>
                    </a:srgbClr>
                  </a:outerShdw>
                </a:effectLst>
                <a:cs typeface="Times New Roman" pitchFamily="18" charset="0"/>
              </a:rPr>
              <a:t>to</a:t>
            </a:r>
            <a:r>
              <a:rPr lang="es-ES" sz="1600" dirty="0">
                <a:solidFill>
                  <a:srgbClr val="0000CC"/>
                </a:solidFill>
                <a:effectLst>
                  <a:outerShdw blurRad="38100" dist="38100" dir="2700000" algn="tl">
                    <a:srgbClr val="000000">
                      <a:alpha val="43137"/>
                    </a:srgbClr>
                  </a:outerShdw>
                </a:effectLst>
                <a:cs typeface="Times New Roman" pitchFamily="18" charset="0"/>
              </a:rPr>
              <a:t>, ahora e</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0000CC"/>
                </a:solidFill>
                <a:effectLst>
                  <a:outerShdw blurRad="38100" dist="38100" dir="2700000" algn="tl">
                    <a:srgbClr val="000000">
                      <a:alpha val="43137"/>
                    </a:srgbClr>
                  </a:outerShdw>
                </a:effectLst>
                <a:cs typeface="Times New Roman" pitchFamily="18" charset="0"/>
              </a:rPr>
              <a:t>tamo</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a:solidFill>
                  <a:srgbClr val="0000CC"/>
                </a:solidFill>
                <a:effectLst>
                  <a:outerShdw blurRad="38100" dist="38100" dir="2700000" algn="tl">
                    <a:srgbClr val="000000">
                      <a:alpha val="43137"/>
                    </a:srgbClr>
                  </a:outerShdw>
                </a:effectLst>
                <a:cs typeface="Times New Roman" pitchFamily="18" charset="0"/>
              </a:rPr>
              <a:t>cobrando trece peso</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err="1">
                <a:solidFill>
                  <a:srgbClr val="0000CC"/>
                </a:solidFill>
                <a:effectLst>
                  <a:outerShdw blurRad="38100" dist="38100" dir="2700000" algn="tl">
                    <a:srgbClr val="000000">
                      <a:alpha val="43137"/>
                    </a:srgbClr>
                  </a:outerShdw>
                </a:effectLst>
                <a:cs typeface="Times New Roman" pitchFamily="18" charset="0"/>
              </a:rPr>
              <a:t>Tranpo</a:t>
            </a:r>
            <a:r>
              <a:rPr lang="es-ES" sz="1600" b="1" u="sng" dirty="0" err="1">
                <a:solidFill>
                  <a:srgbClr val="800000"/>
                </a:solidFill>
                <a:effectLst>
                  <a:outerShdw blurRad="38100" dist="38100" dir="2700000" algn="tl">
                    <a:srgbClr val="000000">
                      <a:alpha val="43137"/>
                    </a:srgbClr>
                  </a:outerShdw>
                </a:effectLst>
                <a:cs typeface="Times New Roman" pitchFamily="18" charset="0"/>
              </a:rPr>
              <a:t>l</a:t>
            </a:r>
            <a:r>
              <a:rPr lang="es-ES" sz="1600" dirty="0" err="1">
                <a:solidFill>
                  <a:srgbClr val="0000CC"/>
                </a:solidFill>
                <a:effectLst>
                  <a:outerShdw blurRad="38100" dist="38100" dir="2700000" algn="tl">
                    <a:srgbClr val="000000">
                      <a:alpha val="43137"/>
                    </a:srgbClr>
                  </a:outerShdw>
                </a:effectLst>
                <a:cs typeface="Times New Roman" pitchFamily="18" charset="0"/>
              </a:rPr>
              <a:t>te</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a:solidFill>
                  <a:srgbClr val="0000CC"/>
                </a:solidFill>
                <a:effectLst>
                  <a:outerShdw blurRad="38100" dist="38100" dir="2700000" algn="tl">
                    <a:srgbClr val="000000">
                      <a:alpha val="43137"/>
                    </a:srgbClr>
                  </a:outerShdw>
                </a:effectLst>
                <a:cs typeface="Times New Roman" pitchFamily="18" charset="0"/>
              </a:rPr>
              <a:t>pa</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ra</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a:solidFill>
                  <a:srgbClr val="0000CC"/>
                </a:solidFill>
                <a:effectLst>
                  <a:outerShdw blurRad="38100" dist="38100" dir="2700000" algn="tl">
                    <a:srgbClr val="000000">
                      <a:alpha val="43137"/>
                    </a:srgbClr>
                  </a:outerShdw>
                </a:effectLst>
                <a:cs typeface="Times New Roman" pitchFamily="18" charset="0"/>
              </a:rPr>
              <a:t>entro, </a:t>
            </a:r>
            <a:r>
              <a:rPr lang="es-ES" sz="1600" dirty="0" err="1">
                <a:solidFill>
                  <a:srgbClr val="0000CC"/>
                </a:solidFill>
                <a:effectLst>
                  <a:outerShdw blurRad="38100" dist="38100" dir="2700000" algn="tl">
                    <a:srgbClr val="000000">
                      <a:alpha val="43137"/>
                    </a:srgbClr>
                  </a:outerShdw>
                </a:effectLst>
                <a:cs typeface="Times New Roman" pitchFamily="18" charset="0"/>
              </a:rPr>
              <a:t>Alcarrizo</a:t>
            </a:r>
            <a:r>
              <a:rPr lang="es-ES" sz="1600" dirty="0">
                <a:solidFill>
                  <a:srgbClr val="0000CC"/>
                </a:solidFill>
                <a:effectLst>
                  <a:outerShdw blurRad="38100" dist="38100" dir="2700000" algn="tl">
                    <a:srgbClr val="000000">
                      <a:alpha val="43137"/>
                    </a:srgbClr>
                  </a:outerShdw>
                </a:effectLst>
                <a:cs typeface="Times New Roman" pitchFamily="18" charset="0"/>
              </a:rPr>
              <a:t> americano, ha</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0000CC"/>
                </a:solidFill>
                <a:effectLst>
                  <a:outerShdw blurRad="38100" dist="38100" dir="2700000" algn="tl">
                    <a:srgbClr val="000000">
                      <a:alpha val="43137"/>
                    </a:srgbClr>
                  </a:outerShdw>
                </a:effectLst>
                <a:cs typeface="Times New Roman" pitchFamily="18" charset="0"/>
              </a:rPr>
              <a:t>ta</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a:solidFill>
                  <a:srgbClr val="0000CC"/>
                </a:solidFill>
                <a:effectLst>
                  <a:outerShdw blurRad="38100" dist="38100" dir="2700000" algn="tl">
                    <a:srgbClr val="000000">
                      <a:alpha val="43137"/>
                    </a:srgbClr>
                  </a:outerShdw>
                </a:effectLst>
                <a:cs typeface="Times New Roman" pitchFamily="18" charset="0"/>
              </a:rPr>
              <a:t>el puente de control, </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600" dirty="0">
                <a:solidFill>
                  <a:srgbClr val="0000CC"/>
                </a:solidFill>
                <a:effectLst>
                  <a:outerShdw blurRad="38100" dist="38100" dir="2700000" algn="tl">
                    <a:srgbClr val="000000">
                      <a:alpha val="43137"/>
                    </a:srgbClr>
                  </a:outerShdw>
                </a:effectLst>
                <a:cs typeface="Times New Roman" pitchFamily="18" charset="0"/>
              </a:rPr>
              <a:t>tamo</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a:solidFill>
                  <a:srgbClr val="0000CC"/>
                </a:solidFill>
                <a:effectLst>
                  <a:outerShdw blurRad="38100" dist="38100" dir="2700000" algn="tl">
                    <a:srgbClr val="000000">
                      <a:alpha val="43137"/>
                    </a:srgbClr>
                  </a:outerShdw>
                </a:effectLst>
                <a:cs typeface="Times New Roman" pitchFamily="18" charset="0"/>
              </a:rPr>
              <a:t>cobrando dieciocho peso</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a:t>
            </a:r>
            <a:endParaRPr lang="en-US" b="1" dirty="0">
              <a:solidFill>
                <a:srgbClr val="1053C0"/>
              </a:solidFill>
              <a:effectLst>
                <a:outerShdw blurRad="38100" dist="38100" dir="2700000" algn="tl">
                  <a:srgbClr val="000000">
                    <a:alpha val="43137"/>
                  </a:srgbClr>
                </a:outerShdw>
              </a:effectLst>
            </a:endParaRPr>
          </a:p>
        </p:txBody>
      </p:sp>
      <p:pic>
        <p:nvPicPr>
          <p:cNvPr id="16" name="Vocalización2.mp3">
            <a:hlinkClick r:id="" action="ppaction://media"/>
          </p:cNvPr>
          <p:cNvPicPr>
            <a:picLocks noChangeAspect="1"/>
          </p:cNvPicPr>
          <p:nvPr>
            <a:audioFile r:link="rId3"/>
            <p:extLst>
              <p:ext uri="{DAA4B4D4-6D71-4841-9C94-3DE7FCFB9230}">
                <p14:media xmlns:p14="http://schemas.microsoft.com/office/powerpoint/2010/main" r:link="rId2"/>
              </p:ext>
            </p:extLst>
          </p:nvPr>
        </p:nvPicPr>
        <p:blipFill>
          <a:blip r:embed="rId22" cstate="print"/>
          <a:stretch>
            <a:fillRect/>
          </a:stretch>
        </p:blipFill>
        <p:spPr>
          <a:xfrm flipV="1">
            <a:off x="8676427" y="608728"/>
            <a:ext cx="76202" cy="76202"/>
          </a:xfrm>
          <a:prstGeom prst="rect">
            <a:avLst/>
          </a:prstGeom>
        </p:spPr>
      </p:pic>
      <p:pic>
        <p:nvPicPr>
          <p:cNvPr id="18" name="TranpoLte.COLTO.mp3">
            <a:hlinkClick r:id="" action="ppaction://media"/>
          </p:cNvPr>
          <p:cNvPicPr>
            <a:picLocks noChangeAspect="1"/>
          </p:cNvPicPr>
          <p:nvPr>
            <a:audioFile r:link="rId5"/>
            <p:extLst>
              <p:ext uri="{DAA4B4D4-6D71-4841-9C94-3DE7FCFB9230}">
                <p14:media xmlns:p14="http://schemas.microsoft.com/office/powerpoint/2010/main" r:link="rId4"/>
              </p:ext>
            </p:extLst>
          </p:nvPr>
        </p:nvPicPr>
        <p:blipFill>
          <a:blip r:embed="rId22" cstate="print"/>
          <a:stretch>
            <a:fillRect/>
          </a:stretch>
        </p:blipFill>
        <p:spPr>
          <a:xfrm>
            <a:off x="8161408" y="1336510"/>
            <a:ext cx="76141" cy="76141"/>
          </a:xfrm>
          <a:prstGeom prst="rect">
            <a:avLst/>
          </a:prstGeom>
        </p:spPr>
      </p:pic>
      <p:cxnSp>
        <p:nvCxnSpPr>
          <p:cNvPr id="24" name="Straight Arrow Connector 23"/>
          <p:cNvCxnSpPr>
            <a:cxnSpLocks/>
          </p:cNvCxnSpPr>
          <p:nvPr/>
        </p:nvCxnSpPr>
        <p:spPr>
          <a:xfrm flipV="1">
            <a:off x="3288693" y="1596994"/>
            <a:ext cx="795749" cy="1070006"/>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cxnSpLocks/>
          </p:cNvCxnSpPr>
          <p:nvPr/>
        </p:nvCxnSpPr>
        <p:spPr>
          <a:xfrm flipH="1">
            <a:off x="1532476" y="3733800"/>
            <a:ext cx="1006806" cy="1782578"/>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a:off x="4163544" y="3768098"/>
            <a:ext cx="733875" cy="1714006"/>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305889" y="1929965"/>
            <a:ext cx="2611347" cy="2308324"/>
          </a:xfrm>
          <a:prstGeom prst="rect">
            <a:avLst/>
          </a:prstGeom>
          <a:ln w="12700">
            <a:solidFill>
              <a:srgbClr val="0000CC"/>
            </a:solidFill>
          </a:ln>
        </p:spPr>
        <p:txBody>
          <a:bodyPr wrap="square">
            <a:spAutoFit/>
          </a:bodyPr>
          <a:lstStyle/>
          <a:p>
            <a:pPr algn="ctr"/>
            <a:r>
              <a:rPr lang="es-ES" sz="1600" dirty="0">
                <a:solidFill>
                  <a:srgbClr val="1053C0"/>
                </a:solidFill>
                <a:effectLst>
                  <a:outerShdw blurRad="38100" dist="38100" dir="2700000" algn="tl">
                    <a:srgbClr val="000000">
                      <a:alpha val="43137"/>
                    </a:srgbClr>
                  </a:outerShdw>
                </a:effectLst>
                <a:cs typeface="Times New Roman" pitchFamily="18" charset="0"/>
              </a:rPr>
              <a:t>A mí me </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es</a:t>
            </a:r>
            <a:r>
              <a:rPr lang="es-ES" sz="1600" dirty="0">
                <a:solidFill>
                  <a:srgbClr val="1053C0"/>
                </a:solidFill>
                <a:effectLst>
                  <a:outerShdw blurRad="38100" dist="38100" dir="2700000" algn="tl">
                    <a:srgbClr val="000000">
                      <a:alpha val="43137"/>
                    </a:srgbClr>
                  </a:outerShdw>
                </a:effectLst>
                <a:cs typeface="Times New Roman" pitchFamily="18" charset="0"/>
              </a:rPr>
              <a:t>taba llevando el diablo y me metí a ese grupo. Ha</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ta que un día dicen lo</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 tigre</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 Franci</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co, que hay que </a:t>
            </a:r>
            <a:r>
              <a:rPr lang="es-ES" sz="1600" dirty="0">
                <a:solidFill>
                  <a:srgbClr val="C00000"/>
                </a:solidFill>
                <a:effectLst>
                  <a:outerShdw blurRad="38100" dist="38100" dir="2700000" algn="tl">
                    <a:srgbClr val="000000">
                      <a:alpha val="43137"/>
                    </a:srgbClr>
                  </a:outerShdw>
                </a:effectLst>
                <a:cs typeface="Times New Roman" pitchFamily="18" charset="0"/>
              </a:rPr>
              <a:t>pone</a:t>
            </a:r>
            <a:r>
              <a:rPr lang="es-ES" sz="1600" b="1" strike="sngStrike" dirty="0">
                <a:solidFill>
                  <a:srgbClr val="C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 una bomba. Iba conmigo uno que sí sabía </a:t>
            </a:r>
            <a:r>
              <a:rPr lang="es-ES" sz="1600" dirty="0">
                <a:solidFill>
                  <a:srgbClr val="C00000"/>
                </a:solidFill>
                <a:effectLst>
                  <a:outerShdw blurRad="38100" dist="38100" dir="2700000" algn="tl">
                    <a:srgbClr val="000000">
                      <a:alpha val="43137"/>
                    </a:srgbClr>
                  </a:outerShdw>
                </a:effectLst>
                <a:cs typeface="Times New Roman" pitchFamily="18" charset="0"/>
              </a:rPr>
              <a:t>pone</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la. Yo tenía que </a:t>
            </a:r>
            <a:r>
              <a:rPr lang="es-ES" sz="1600" dirty="0">
                <a:solidFill>
                  <a:srgbClr val="C00000"/>
                </a:solidFill>
                <a:effectLst>
                  <a:outerShdw blurRad="38100" dist="38100" dir="2700000" algn="tl">
                    <a:srgbClr val="000000">
                      <a:alpha val="43137"/>
                    </a:srgbClr>
                  </a:outerShdw>
                </a:effectLst>
                <a:cs typeface="Times New Roman" pitchFamily="18" charset="0"/>
              </a:rPr>
              <a:t>pasa</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 a </a:t>
            </a:r>
            <a:r>
              <a:rPr lang="es-ES" sz="1600" dirty="0" err="1">
                <a:solidFill>
                  <a:srgbClr val="C00000"/>
                </a:solidFill>
                <a:effectLst>
                  <a:outerShdw blurRad="38100" dist="38100" dir="2700000" algn="tl">
                    <a:srgbClr val="000000">
                      <a:alpha val="43137"/>
                    </a:srgbClr>
                  </a:outerShdw>
                </a:effectLst>
                <a:cs typeface="Times New Roman" pitchFamily="18" charset="0"/>
              </a:rPr>
              <a:t>bu</a:t>
            </a:r>
            <a:r>
              <a:rPr lang="es-ES" sz="1600" b="1" strike="sngStrike" dirty="0" err="1">
                <a:solidFill>
                  <a:srgbClr val="800000"/>
                </a:solidFill>
                <a:effectLst>
                  <a:outerShdw blurRad="38100" dist="38100" dir="2700000" algn="tl">
                    <a:srgbClr val="000000">
                      <a:alpha val="43137"/>
                    </a:srgbClr>
                  </a:outerShdw>
                </a:effectLst>
                <a:cs typeface="Times New Roman" pitchFamily="18" charset="0"/>
              </a:rPr>
              <a:t>s</a:t>
            </a:r>
            <a:r>
              <a:rPr lang="es-ES" sz="1600" dirty="0" err="1">
                <a:solidFill>
                  <a:srgbClr val="C00000"/>
                </a:solidFill>
                <a:effectLst>
                  <a:outerShdw blurRad="38100" dist="38100" dir="2700000" algn="tl">
                    <a:srgbClr val="000000">
                      <a:alpha val="43137"/>
                    </a:srgbClr>
                  </a:outerShdw>
                </a:effectLst>
                <a:cs typeface="Times New Roman" pitchFamily="18" charset="0"/>
              </a:rPr>
              <a:t>cá</a:t>
            </a:r>
            <a:r>
              <a:rPr lang="es-ES" sz="1600" b="1" strike="sngStrike" dirty="0" err="1">
                <a:solidFill>
                  <a:srgbClr val="8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 al hombre a su casa po</a:t>
            </a:r>
            <a:r>
              <a:rPr lang="es-ES" sz="1600" b="1" strike="sngStrike" dirty="0">
                <a:solidFill>
                  <a:srgbClr val="8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 la madrugada.</a:t>
            </a:r>
            <a:endParaRPr lang="en-US" sz="1600" dirty="0">
              <a:solidFill>
                <a:srgbClr val="1053C0"/>
              </a:solidFill>
              <a:effectLst>
                <a:outerShdw blurRad="38100" dist="38100" dir="2700000" algn="tl">
                  <a:srgbClr val="000000">
                    <a:alpha val="43137"/>
                  </a:srgbClr>
                </a:outerShdw>
              </a:effectLst>
            </a:endParaRPr>
          </a:p>
        </p:txBody>
      </p:sp>
      <p:cxnSp>
        <p:nvCxnSpPr>
          <p:cNvPr id="21" name="Straight Arrow Connector 20"/>
          <p:cNvCxnSpPr>
            <a:cxnSpLocks/>
          </p:cNvCxnSpPr>
          <p:nvPr/>
        </p:nvCxnSpPr>
        <p:spPr>
          <a:xfrm flipV="1">
            <a:off x="4222305" y="2192525"/>
            <a:ext cx="2076124" cy="1440964"/>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pic>
        <p:nvPicPr>
          <p:cNvPr id="27" name="Elisión.ERE.fin.mp3">
            <a:hlinkClick r:id="" action="ppaction://media"/>
          </p:cNvPr>
          <p:cNvPicPr>
            <a:picLocks noChangeAspect="1"/>
          </p:cNvPicPr>
          <p:nvPr>
            <a:audioFile r:link="rId7"/>
            <p:extLst>
              <p:ext uri="{DAA4B4D4-6D71-4841-9C94-3DE7FCFB9230}">
                <p14:media xmlns:p14="http://schemas.microsoft.com/office/powerpoint/2010/main" r:link="rId6"/>
              </p:ext>
            </p:extLst>
          </p:nvPr>
        </p:nvPicPr>
        <p:blipFill>
          <a:blip r:embed="rId22" cstate="print"/>
          <a:stretch>
            <a:fillRect/>
          </a:stretch>
        </p:blipFill>
        <p:spPr>
          <a:xfrm>
            <a:off x="8166120" y="1655453"/>
            <a:ext cx="76200" cy="76200"/>
          </a:xfrm>
          <a:prstGeom prst="rect">
            <a:avLst/>
          </a:prstGeom>
        </p:spPr>
      </p:pic>
      <p:sp>
        <p:nvSpPr>
          <p:cNvPr id="2" name="Freeform 1"/>
          <p:cNvSpPr/>
          <p:nvPr/>
        </p:nvSpPr>
        <p:spPr>
          <a:xfrm>
            <a:off x="2197100" y="2565400"/>
            <a:ext cx="0" cy="0"/>
          </a:xfrm>
          <a:custGeom>
            <a:avLst/>
            <a:gdLst>
              <a:gd name="connsiteX0" fmla="*/ 0 w 0"/>
              <a:gd name="connsiteY0" fmla="*/ 0 h 0"/>
              <a:gd name="connsiteX1" fmla="*/ 0 w 0"/>
              <a:gd name="connsiteY1" fmla="*/ 0 h 0"/>
            </a:gdLst>
            <a:ahLst/>
            <a:cxnLst>
              <a:cxn ang="0">
                <a:pos x="connsiteX0" y="connsiteY0"/>
              </a:cxn>
              <a:cxn ang="0">
                <a:pos x="connsiteX1" y="connsiteY1"/>
              </a:cxn>
            </a:cxnLst>
            <a:rect l="l" t="t" r="r" b="b"/>
            <a:pathLst>
              <a:path>
                <a:moveTo>
                  <a:pt x="0" y="0"/>
                </a:moveTo>
                <a:lnTo>
                  <a:pt x="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1389" y="5147046"/>
            <a:ext cx="1155124" cy="369332"/>
          </a:xfrm>
          <a:prstGeom prst="rect">
            <a:avLst/>
          </a:prstGeom>
        </p:spPr>
        <p:txBody>
          <a:bodyPr wrap="none">
            <a:spAutoFit/>
          </a:bodyPr>
          <a:lstStyle/>
          <a:p>
            <a:r>
              <a:rPr lang="es-DO" b="1" dirty="0">
                <a:solidFill>
                  <a:srgbClr val="0000FF"/>
                </a:solidFill>
              </a:rPr>
              <a:t>rotacismo</a:t>
            </a:r>
            <a:endParaRPr lang="en-US" dirty="0"/>
          </a:p>
        </p:txBody>
      </p:sp>
      <p:sp>
        <p:nvSpPr>
          <p:cNvPr id="19" name="Rectangle 18"/>
          <p:cNvSpPr/>
          <p:nvPr/>
        </p:nvSpPr>
        <p:spPr>
          <a:xfrm>
            <a:off x="6363213" y="1600762"/>
            <a:ext cx="813043" cy="369332"/>
          </a:xfrm>
          <a:prstGeom prst="rect">
            <a:avLst/>
          </a:prstGeom>
        </p:spPr>
        <p:txBody>
          <a:bodyPr wrap="none">
            <a:spAutoFit/>
          </a:bodyPr>
          <a:lstStyle/>
          <a:p>
            <a:r>
              <a:rPr lang="es-DO" b="1" dirty="0">
                <a:solidFill>
                  <a:srgbClr val="0000FF"/>
                </a:solidFill>
              </a:rPr>
              <a:t>elisión</a:t>
            </a:r>
            <a:endParaRPr lang="en-US" dirty="0"/>
          </a:p>
        </p:txBody>
      </p:sp>
      <p:sp>
        <p:nvSpPr>
          <p:cNvPr id="20" name="Rectangle 19"/>
          <p:cNvSpPr/>
          <p:nvPr/>
        </p:nvSpPr>
        <p:spPr>
          <a:xfrm>
            <a:off x="4931228" y="5075531"/>
            <a:ext cx="3127779" cy="369332"/>
          </a:xfrm>
          <a:prstGeom prst="rect">
            <a:avLst/>
          </a:prstGeom>
        </p:spPr>
        <p:txBody>
          <a:bodyPr wrap="none">
            <a:spAutoFit/>
          </a:bodyPr>
          <a:lstStyle/>
          <a:p>
            <a:r>
              <a:rPr lang="es-DO" b="1" dirty="0">
                <a:solidFill>
                  <a:srgbClr val="0000FF"/>
                </a:solidFill>
              </a:rPr>
              <a:t>lambdacismo (lateralización)</a:t>
            </a:r>
            <a:endParaRPr lang="en-US" dirty="0"/>
          </a:p>
        </p:txBody>
      </p:sp>
      <p:sp>
        <p:nvSpPr>
          <p:cNvPr id="22" name="Rectangle 21"/>
          <p:cNvSpPr/>
          <p:nvPr/>
        </p:nvSpPr>
        <p:spPr>
          <a:xfrm>
            <a:off x="2029233" y="1557972"/>
            <a:ext cx="1390124" cy="369332"/>
          </a:xfrm>
          <a:prstGeom prst="rect">
            <a:avLst/>
          </a:prstGeom>
        </p:spPr>
        <p:txBody>
          <a:bodyPr wrap="none">
            <a:spAutoFit/>
          </a:bodyPr>
          <a:lstStyle/>
          <a:p>
            <a:r>
              <a:rPr lang="es-DO" b="1" dirty="0">
                <a:solidFill>
                  <a:srgbClr val="0000FF"/>
                </a:solidFill>
              </a:rPr>
              <a:t>vocalización</a:t>
            </a:r>
            <a:endParaRPr lang="en-US" dirty="0"/>
          </a:p>
        </p:txBody>
      </p:sp>
      <p:sp>
        <p:nvSpPr>
          <p:cNvPr id="26" name="Rectangle 25">
            <a:extLst>
              <a:ext uri="{FF2B5EF4-FFF2-40B4-BE49-F238E27FC236}">
                <a16:creationId xmlns:a16="http://schemas.microsoft.com/office/drawing/2014/main" id="{34B4815A-3FBC-4545-933E-CDAB6C3450CE}"/>
              </a:ext>
            </a:extLst>
          </p:cNvPr>
          <p:cNvSpPr/>
          <p:nvPr/>
        </p:nvSpPr>
        <p:spPr>
          <a:xfrm>
            <a:off x="239371" y="5549342"/>
            <a:ext cx="4419601" cy="830997"/>
          </a:xfrm>
          <a:prstGeom prst="rect">
            <a:avLst/>
          </a:prstGeom>
          <a:solidFill>
            <a:schemeClr val="bg1"/>
          </a:solidFill>
          <a:ln w="12700">
            <a:solidFill>
              <a:srgbClr val="0000CC"/>
            </a:solidFill>
          </a:ln>
        </p:spPr>
        <p:txBody>
          <a:bodyPr wrap="square">
            <a:spAutoFit/>
          </a:bodyPr>
          <a:lstStyle/>
          <a:p>
            <a:pPr algn="ctr"/>
            <a:r>
              <a:rPr lang="es-ES" sz="1600" dirty="0">
                <a:solidFill>
                  <a:srgbClr val="1053C0"/>
                </a:solidFill>
                <a:effectLst>
                  <a:outerShdw blurRad="38100" dist="38100" dir="2700000" algn="tl">
                    <a:srgbClr val="000000">
                      <a:alpha val="43137"/>
                    </a:srgbClr>
                  </a:outerShdw>
                </a:effectLst>
                <a:cs typeface="Times New Roman" pitchFamily="18" charset="0"/>
              </a:rPr>
              <a:t>No hay trabajo, porque una parte del trabajo y del empleo e</a:t>
            </a:r>
            <a:r>
              <a:rPr lang="es-ES" sz="1600" strike="sngStrike" dirty="0">
                <a:solidFill>
                  <a:srgbClr val="C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 </a:t>
            </a:r>
            <a:r>
              <a:rPr lang="es-ES" sz="1600" dirty="0" err="1">
                <a:solidFill>
                  <a:srgbClr val="1053C0"/>
                </a:solidFill>
                <a:effectLst>
                  <a:outerShdw blurRad="38100" dist="38100" dir="2700000" algn="tl">
                    <a:srgbClr val="000000">
                      <a:alpha val="43137"/>
                    </a:srgbClr>
                  </a:outerShdw>
                </a:effectLst>
                <a:cs typeface="Times New Roman" pitchFamily="18" charset="0"/>
              </a:rPr>
              <a:t>e</a:t>
            </a:r>
            <a:r>
              <a:rPr lang="es-ES" sz="1600" b="1" u="sng" dirty="0" err="1">
                <a:solidFill>
                  <a:srgbClr val="C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 campo. Que </a:t>
            </a:r>
            <a:r>
              <a:rPr lang="es-ES" sz="1600" dirty="0" err="1">
                <a:solidFill>
                  <a:srgbClr val="1053C0"/>
                </a:solidFill>
                <a:effectLst>
                  <a:outerShdw blurRad="38100" dist="38100" dir="2700000" algn="tl">
                    <a:srgbClr val="000000">
                      <a:alpha val="43137"/>
                    </a:srgbClr>
                  </a:outerShdw>
                </a:effectLst>
                <a:cs typeface="Times New Roman" pitchFamily="18" charset="0"/>
              </a:rPr>
              <a:t>e</a:t>
            </a:r>
            <a:r>
              <a:rPr lang="es-ES" sz="1600" b="1" u="sng" dirty="0" err="1">
                <a:solidFill>
                  <a:srgbClr val="C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 Gobierno invierta en </a:t>
            </a:r>
            <a:r>
              <a:rPr lang="es-ES" sz="1600" dirty="0" err="1">
                <a:solidFill>
                  <a:srgbClr val="1053C0"/>
                </a:solidFill>
                <a:effectLst>
                  <a:outerShdw blurRad="38100" dist="38100" dir="2700000" algn="tl">
                    <a:srgbClr val="000000">
                      <a:alpha val="43137"/>
                    </a:srgbClr>
                  </a:outerShdw>
                </a:effectLst>
                <a:cs typeface="Times New Roman" pitchFamily="18" charset="0"/>
              </a:rPr>
              <a:t>e</a:t>
            </a:r>
            <a:r>
              <a:rPr lang="es-ES" sz="1600" b="1" u="sng" dirty="0" err="1">
                <a:solidFill>
                  <a:srgbClr val="C00000"/>
                </a:solidFill>
                <a:effectLst>
                  <a:outerShdw blurRad="38100" dist="38100" dir="2700000" algn="tl">
                    <a:srgbClr val="000000">
                      <a:alpha val="43137"/>
                    </a:srgbClr>
                  </a:outerShdw>
                </a:effectLst>
                <a:cs typeface="Times New Roman" pitchFamily="18" charset="0"/>
              </a:rPr>
              <a:t>r</a:t>
            </a:r>
            <a:r>
              <a:rPr lang="es-ES" sz="1600" b="1" u="sng" dirty="0">
                <a:solidFill>
                  <a:srgbClr val="C00000"/>
                </a:solidFill>
                <a:effectLst>
                  <a:outerShdw blurRad="38100" dist="38100" dir="2700000" algn="tl">
                    <a:srgbClr val="000000">
                      <a:alpha val="43137"/>
                    </a:srgbClr>
                  </a:outerShdw>
                </a:effectLst>
                <a:cs typeface="Times New Roman" pitchFamily="18" charset="0"/>
              </a:rPr>
              <a:t> </a:t>
            </a:r>
            <a:r>
              <a:rPr lang="es-ES" sz="1600" dirty="0">
                <a:solidFill>
                  <a:srgbClr val="1053C0"/>
                </a:solidFill>
                <a:effectLst>
                  <a:outerShdw blurRad="38100" dist="38100" dir="2700000" algn="tl">
                    <a:srgbClr val="000000">
                      <a:alpha val="43137"/>
                    </a:srgbClr>
                  </a:outerShdw>
                </a:effectLst>
                <a:cs typeface="Times New Roman" pitchFamily="18" charset="0"/>
              </a:rPr>
              <a:t>campo, que no e</a:t>
            </a:r>
            <a:r>
              <a:rPr lang="es-ES" sz="1600" strike="sngStrike" dirty="0">
                <a:solidFill>
                  <a:srgbClr val="C00000"/>
                </a:solidFill>
                <a:effectLst>
                  <a:outerShdw blurRad="38100" dist="38100" dir="2700000" algn="tl">
                    <a:srgbClr val="000000">
                      <a:alpha val="43137"/>
                    </a:srgbClr>
                  </a:outerShdw>
                </a:effectLst>
                <a:cs typeface="Times New Roman" pitchFamily="18" charset="0"/>
              </a:rPr>
              <a:t>s</a:t>
            </a:r>
            <a:r>
              <a:rPr lang="es-ES" sz="1600" dirty="0">
                <a:solidFill>
                  <a:srgbClr val="1053C0"/>
                </a:solidFill>
                <a:effectLst>
                  <a:outerShdw blurRad="38100" dist="38100" dir="2700000" algn="tl">
                    <a:srgbClr val="000000">
                      <a:alpha val="43137"/>
                    </a:srgbClr>
                  </a:outerShdw>
                </a:effectLst>
                <a:cs typeface="Times New Roman" pitchFamily="18" charset="0"/>
              </a:rPr>
              <a:t>tán invirtiendo en </a:t>
            </a:r>
            <a:r>
              <a:rPr lang="es-ES" sz="1600" dirty="0" err="1">
                <a:solidFill>
                  <a:srgbClr val="1053C0"/>
                </a:solidFill>
                <a:effectLst>
                  <a:outerShdw blurRad="38100" dist="38100" dir="2700000" algn="tl">
                    <a:srgbClr val="000000">
                      <a:alpha val="43137"/>
                    </a:srgbClr>
                  </a:outerShdw>
                </a:effectLst>
                <a:cs typeface="Times New Roman" pitchFamily="18" charset="0"/>
              </a:rPr>
              <a:t>e</a:t>
            </a:r>
            <a:r>
              <a:rPr lang="es-ES" sz="1600" b="1" u="sng" dirty="0" err="1">
                <a:solidFill>
                  <a:srgbClr val="C00000"/>
                </a:solidFill>
                <a:effectLst>
                  <a:outerShdw blurRad="38100" dist="38100" dir="2700000" algn="tl">
                    <a:srgbClr val="000000">
                      <a:alpha val="43137"/>
                    </a:srgbClr>
                  </a:outerShdw>
                </a:effectLst>
                <a:cs typeface="Times New Roman" pitchFamily="18" charset="0"/>
              </a:rPr>
              <a:t>r</a:t>
            </a:r>
            <a:r>
              <a:rPr lang="es-ES" sz="1600" dirty="0">
                <a:solidFill>
                  <a:srgbClr val="1053C0"/>
                </a:solidFill>
                <a:effectLst>
                  <a:outerShdw blurRad="38100" dist="38100" dir="2700000" algn="tl">
                    <a:srgbClr val="000000">
                      <a:alpha val="43137"/>
                    </a:srgbClr>
                  </a:outerShdw>
                </a:effectLst>
                <a:cs typeface="Times New Roman" pitchFamily="18" charset="0"/>
              </a:rPr>
              <a:t> campo.</a:t>
            </a:r>
            <a:endParaRPr lang="en-US" b="1" dirty="0">
              <a:solidFill>
                <a:srgbClr val="1053C0"/>
              </a:solidFill>
              <a:effectLst>
                <a:outerShdw blurRad="38100" dist="38100" dir="2700000" algn="tl">
                  <a:srgbClr val="000000">
                    <a:alpha val="43137"/>
                  </a:srgbClr>
                </a:outerShdw>
              </a:effectLst>
            </a:endParaRPr>
          </a:p>
        </p:txBody>
      </p:sp>
      <p:pic>
        <p:nvPicPr>
          <p:cNvPr id="7" name="SanJuan.ERcampo">
            <a:hlinkClick r:id="" action="ppaction://media"/>
            <a:extLst>
              <a:ext uri="{FF2B5EF4-FFF2-40B4-BE49-F238E27FC236}">
                <a16:creationId xmlns:a16="http://schemas.microsoft.com/office/drawing/2014/main" id="{1AE4EFE8-975A-4698-94C6-49404C403727}"/>
              </a:ext>
            </a:extLst>
          </p:cNvPr>
          <p:cNvPicPr>
            <a:picLocks noChangeAspect="1"/>
          </p:cNvPicPr>
          <p:nvPr>
            <a:audioFile r:link="rId9"/>
            <p:extLst>
              <p:ext uri="{DAA4B4D4-6D71-4841-9C94-3DE7FCFB9230}">
                <p14:media xmlns:p14="http://schemas.microsoft.com/office/powerpoint/2010/main" r:embed="rId8"/>
              </p:ext>
            </p:extLst>
          </p:nvPr>
        </p:nvPicPr>
        <p:blipFill>
          <a:blip r:embed="rId23"/>
          <a:stretch>
            <a:fillRect/>
          </a:stretch>
        </p:blipFill>
        <p:spPr>
          <a:xfrm>
            <a:off x="8663148" y="984854"/>
            <a:ext cx="89481" cy="89481"/>
          </a:xfrm>
          <a:prstGeom prst="rect">
            <a:avLst/>
          </a:prstGeom>
        </p:spPr>
      </p:pic>
      <p:pic>
        <p:nvPicPr>
          <p:cNvPr id="9" name="SanJuan.ERcambio">
            <a:hlinkClick r:id="" action="ppaction://media"/>
            <a:extLst>
              <a:ext uri="{FF2B5EF4-FFF2-40B4-BE49-F238E27FC236}">
                <a16:creationId xmlns:a16="http://schemas.microsoft.com/office/drawing/2014/main" id="{5D3BBAD1-14F2-4283-88F8-2B9A7706BFB6}"/>
              </a:ext>
            </a:extLst>
          </p:cNvPr>
          <p:cNvPicPr>
            <a:picLocks noChangeAspect="1"/>
          </p:cNvPicPr>
          <p:nvPr>
            <a:audioFile r:link="rId11"/>
            <p:extLst>
              <p:ext uri="{DAA4B4D4-6D71-4841-9C94-3DE7FCFB9230}">
                <p14:media xmlns:p14="http://schemas.microsoft.com/office/powerpoint/2010/main" r:embed="rId10"/>
              </p:ext>
            </p:extLst>
          </p:nvPr>
        </p:nvPicPr>
        <p:blipFill>
          <a:blip r:embed="rId23"/>
          <a:stretch>
            <a:fillRect/>
          </a:stretch>
        </p:blipFill>
        <p:spPr>
          <a:xfrm>
            <a:off x="8097808" y="960391"/>
            <a:ext cx="139741" cy="139741"/>
          </a:xfrm>
          <a:prstGeom prst="rect">
            <a:avLst/>
          </a:prstGeom>
        </p:spPr>
      </p:pic>
      <p:sp>
        <p:nvSpPr>
          <p:cNvPr id="29" name="Rectangle 28">
            <a:extLst>
              <a:ext uri="{FF2B5EF4-FFF2-40B4-BE49-F238E27FC236}">
                <a16:creationId xmlns:a16="http://schemas.microsoft.com/office/drawing/2014/main" id="{C7FDF801-AFDE-4192-B8CC-607929A843C7}"/>
              </a:ext>
            </a:extLst>
          </p:cNvPr>
          <p:cNvSpPr/>
          <p:nvPr/>
        </p:nvSpPr>
        <p:spPr>
          <a:xfrm>
            <a:off x="4734352" y="5488762"/>
            <a:ext cx="4166814" cy="1015663"/>
          </a:xfrm>
          <a:prstGeom prst="rect">
            <a:avLst/>
          </a:prstGeom>
          <a:solidFill>
            <a:schemeClr val="bg1"/>
          </a:solidFill>
          <a:ln w="12700">
            <a:solidFill>
              <a:srgbClr val="0000CC"/>
            </a:solidFill>
          </a:ln>
        </p:spPr>
        <p:txBody>
          <a:bodyPr wrap="square">
            <a:spAutoFit/>
          </a:bodyPr>
          <a:lstStyle/>
          <a:p>
            <a:pPr algn="ctr">
              <a:lnSpc>
                <a:spcPts val="1800"/>
              </a:lnSpc>
            </a:pPr>
            <a:r>
              <a:rPr lang="es-ES" sz="1600" dirty="0">
                <a:solidFill>
                  <a:srgbClr val="0000CC"/>
                </a:solidFill>
                <a:effectLst>
                  <a:outerShdw blurRad="38100" dist="38100" dir="2700000" algn="tl">
                    <a:srgbClr val="000000">
                      <a:alpha val="43137"/>
                    </a:srgbClr>
                  </a:outerShdw>
                </a:effectLst>
              </a:rPr>
              <a:t>Y si ello</a:t>
            </a:r>
            <a:r>
              <a:rPr lang="es-ES" sz="1600" b="1" strike="sngStrike" dirty="0">
                <a:solidFill>
                  <a:srgbClr val="C00000"/>
                </a:solidFill>
                <a:effectLst>
                  <a:outerShdw blurRad="38100" dist="38100" dir="2700000" algn="tl">
                    <a:srgbClr val="000000">
                      <a:alpha val="43137"/>
                    </a:srgbClr>
                  </a:outerShdw>
                </a:effectLst>
              </a:rPr>
              <a:t>s</a:t>
            </a:r>
            <a:r>
              <a:rPr lang="es-ES" sz="1600" dirty="0">
                <a:solidFill>
                  <a:srgbClr val="0000CC"/>
                </a:solidFill>
                <a:effectLst>
                  <a:outerShdw blurRad="38100" dist="38100" dir="2700000" algn="tl">
                    <a:srgbClr val="000000">
                      <a:alpha val="43137"/>
                    </a:srgbClr>
                  </a:outerShdw>
                </a:effectLst>
              </a:rPr>
              <a:t> vinieron aquí fue po</a:t>
            </a:r>
            <a:r>
              <a:rPr lang="es-ES" sz="1600" b="1" strike="sngStrike" dirty="0">
                <a:solidFill>
                  <a:srgbClr val="C00000"/>
                </a:solidFill>
                <a:effectLst>
                  <a:outerShdw blurRad="38100" dist="38100" dir="2700000" algn="tl">
                    <a:srgbClr val="000000">
                      <a:alpha val="43137"/>
                    </a:srgbClr>
                  </a:outerShdw>
                </a:effectLst>
              </a:rPr>
              <a:t>r</a:t>
            </a:r>
            <a:r>
              <a:rPr lang="es-ES" sz="1600" dirty="0">
                <a:solidFill>
                  <a:srgbClr val="0000CC"/>
                </a:solidFill>
                <a:effectLst>
                  <a:outerShdw blurRad="38100" dist="38100" dir="2700000" algn="tl">
                    <a:srgbClr val="000000">
                      <a:alpha val="43137"/>
                    </a:srgbClr>
                  </a:outerShdw>
                </a:effectLst>
              </a:rPr>
              <a:t>que alguien lo</a:t>
            </a:r>
            <a:r>
              <a:rPr lang="es-ES" sz="1600" b="1" strike="sngStrike" dirty="0">
                <a:solidFill>
                  <a:srgbClr val="C00000"/>
                </a:solidFill>
                <a:effectLst>
                  <a:outerShdw blurRad="38100" dist="38100" dir="2700000" algn="tl">
                    <a:srgbClr val="000000">
                      <a:alpha val="43137"/>
                    </a:srgbClr>
                  </a:outerShdw>
                </a:effectLst>
              </a:rPr>
              <a:t>s</a:t>
            </a:r>
            <a:r>
              <a:rPr lang="es-ES" sz="1600" dirty="0">
                <a:solidFill>
                  <a:srgbClr val="0000CC"/>
                </a:solidFill>
                <a:effectLst>
                  <a:outerShdw blurRad="38100" dist="38100" dir="2700000" algn="tl">
                    <a:srgbClr val="000000">
                      <a:alpha val="43137"/>
                    </a:srgbClr>
                  </a:outerShdw>
                </a:effectLst>
              </a:rPr>
              <a:t> mandó arregla</a:t>
            </a:r>
            <a:r>
              <a:rPr lang="es-ES" b="1" strike="sngStrike" dirty="0">
                <a:solidFill>
                  <a:srgbClr val="C00000"/>
                </a:solidFill>
                <a:effectLst>
                  <a:outerShdw blurRad="38100" dist="38100" dir="2700000" algn="tl">
                    <a:srgbClr val="000000">
                      <a:alpha val="43137"/>
                    </a:srgbClr>
                  </a:outerShdw>
                </a:effectLst>
              </a:rPr>
              <a:t>r</a:t>
            </a:r>
            <a:r>
              <a:rPr lang="es-ES" sz="1600" dirty="0">
                <a:solidFill>
                  <a:srgbClr val="000000"/>
                </a:solidFill>
                <a:effectLst>
                  <a:outerShdw blurRad="38100" dist="38100" dir="2700000" algn="tl">
                    <a:srgbClr val="000000">
                      <a:alpha val="43137"/>
                    </a:srgbClr>
                  </a:outerShdw>
                </a:effectLst>
              </a:rPr>
              <a:t> </a:t>
            </a:r>
            <a:r>
              <a:rPr lang="es-ES" sz="1600" dirty="0">
                <a:solidFill>
                  <a:srgbClr val="0000CC"/>
                </a:solidFill>
                <a:effectLst>
                  <a:outerShdw blurRad="38100" dist="38100" dir="2700000" algn="tl">
                    <a:srgbClr val="000000">
                      <a:alpha val="43137"/>
                    </a:srgbClr>
                  </a:outerShdw>
                </a:effectLst>
              </a:rPr>
              <a:t>un </a:t>
            </a:r>
            <a:r>
              <a:rPr lang="es-ES" sz="1600" dirty="0" err="1">
                <a:solidFill>
                  <a:srgbClr val="0000CC"/>
                </a:solidFill>
                <a:effectLst>
                  <a:outerShdw blurRad="38100" dist="38100" dir="2700000" algn="tl">
                    <a:srgbClr val="000000">
                      <a:alpha val="43137"/>
                    </a:srgbClr>
                  </a:outerShdw>
                </a:effectLst>
              </a:rPr>
              <a:t>moto</a:t>
            </a:r>
            <a:r>
              <a:rPr lang="es-ES" b="1" dirty="0" err="1">
                <a:solidFill>
                  <a:srgbClr val="C00000"/>
                </a:solidFill>
                <a:effectLst>
                  <a:outerShdw blurRad="38100" dist="38100" dir="2700000" algn="tl">
                    <a:srgbClr val="000000">
                      <a:alpha val="43137"/>
                    </a:srgbClr>
                  </a:outerShdw>
                </a:effectLst>
              </a:rPr>
              <a:t>l</a:t>
            </a:r>
            <a:r>
              <a:rPr lang="es-ES" sz="1600" dirty="0">
                <a:solidFill>
                  <a:srgbClr val="000000"/>
                </a:solidFill>
                <a:effectLst>
                  <a:outerShdw blurRad="38100" dist="38100" dir="2700000" algn="tl">
                    <a:srgbClr val="000000">
                      <a:alpha val="43137"/>
                    </a:srgbClr>
                  </a:outerShdw>
                </a:effectLst>
              </a:rPr>
              <a:t> </a:t>
            </a:r>
            <a:r>
              <a:rPr lang="es-ES" sz="1600" dirty="0">
                <a:solidFill>
                  <a:srgbClr val="0000CC"/>
                </a:solidFill>
                <a:effectLst>
                  <a:outerShdw blurRad="38100" dist="38100" dir="2700000" algn="tl">
                    <a:srgbClr val="000000">
                      <a:alpha val="43137"/>
                    </a:srgbClr>
                  </a:outerShdw>
                </a:effectLst>
              </a:rPr>
              <a:t>donde él y ese e</a:t>
            </a:r>
            <a:r>
              <a:rPr lang="es-ES" sz="1600" b="1" strike="sngStrike" dirty="0">
                <a:solidFill>
                  <a:srgbClr val="C00000"/>
                </a:solidFill>
                <a:effectLst>
                  <a:outerShdw blurRad="38100" dist="38100" dir="2700000" algn="tl">
                    <a:srgbClr val="000000">
                      <a:alpha val="43137"/>
                    </a:srgbClr>
                  </a:outerShdw>
                </a:effectLst>
              </a:rPr>
              <a:t>s</a:t>
            </a:r>
            <a:r>
              <a:rPr lang="es-ES" sz="1600" dirty="0">
                <a:solidFill>
                  <a:srgbClr val="0000CC"/>
                </a:solidFill>
                <a:effectLst>
                  <a:outerShdw blurRad="38100" dist="38100" dir="2700000" algn="tl">
                    <a:srgbClr val="000000">
                      <a:alpha val="43137"/>
                    </a:srgbClr>
                  </a:outerShdw>
                </a:effectLst>
              </a:rPr>
              <a:t> su trabajo. Tenía que arregla</a:t>
            </a:r>
            <a:r>
              <a:rPr lang="es-ES" b="1" strike="sngStrike" dirty="0">
                <a:solidFill>
                  <a:srgbClr val="C00000"/>
                </a:solidFill>
                <a:effectLst>
                  <a:outerShdw blurRad="38100" dist="38100" dir="2700000" algn="tl">
                    <a:srgbClr val="000000">
                      <a:alpha val="43137"/>
                    </a:srgbClr>
                  </a:outerShdw>
                </a:effectLst>
              </a:rPr>
              <a:t>r</a:t>
            </a:r>
            <a:r>
              <a:rPr lang="es-ES" sz="1600" dirty="0">
                <a:solidFill>
                  <a:srgbClr val="000000"/>
                </a:solidFill>
                <a:effectLst>
                  <a:outerShdw blurRad="38100" dist="38100" dir="2700000" algn="tl">
                    <a:srgbClr val="000000">
                      <a:alpha val="43137"/>
                    </a:srgbClr>
                  </a:outerShdw>
                </a:effectLst>
              </a:rPr>
              <a:t> </a:t>
            </a:r>
            <a:r>
              <a:rPr lang="es-ES" sz="1600" dirty="0">
                <a:solidFill>
                  <a:srgbClr val="0000CC"/>
                </a:solidFill>
                <a:effectLst>
                  <a:outerShdw blurRad="38100" dist="38100" dir="2700000" algn="tl">
                    <a:srgbClr val="000000">
                      <a:alpha val="43137"/>
                    </a:srgbClr>
                  </a:outerShdw>
                </a:effectLst>
              </a:rPr>
              <a:t>el </a:t>
            </a:r>
            <a:r>
              <a:rPr lang="es-ES" sz="1600" dirty="0" err="1">
                <a:solidFill>
                  <a:srgbClr val="0000CC"/>
                </a:solidFill>
                <a:effectLst>
                  <a:outerShdw blurRad="38100" dist="38100" dir="2700000" algn="tl">
                    <a:srgbClr val="000000">
                      <a:alpha val="43137"/>
                    </a:srgbClr>
                  </a:outerShdw>
                </a:effectLst>
              </a:rPr>
              <a:t>moto</a:t>
            </a:r>
            <a:r>
              <a:rPr lang="es-ES" b="1" dirty="0" err="1">
                <a:solidFill>
                  <a:srgbClr val="C00000"/>
                </a:solidFill>
                <a:effectLst>
                  <a:outerShdw blurRad="38100" dist="38100" dir="2700000" algn="tl">
                    <a:srgbClr val="000000">
                      <a:alpha val="43137"/>
                    </a:srgbClr>
                  </a:outerShdw>
                </a:effectLst>
              </a:rPr>
              <a:t>l</a:t>
            </a:r>
            <a:r>
              <a:rPr lang="es-ES" sz="1600" dirty="0">
                <a:solidFill>
                  <a:srgbClr val="3604EE"/>
                </a:solidFill>
                <a:effectLst>
                  <a:outerShdw blurRad="38100" dist="38100" dir="2700000" algn="tl">
                    <a:srgbClr val="000000">
                      <a:alpha val="43137"/>
                    </a:srgbClr>
                  </a:outerShdw>
                </a:effectLst>
              </a:rPr>
              <a:t>, </a:t>
            </a:r>
            <a:r>
              <a:rPr lang="es-ES" sz="1600" dirty="0">
                <a:solidFill>
                  <a:srgbClr val="0000CC"/>
                </a:solidFill>
                <a:effectLst>
                  <a:outerShdw blurRad="38100" dist="38100" dir="2700000" algn="tl">
                    <a:srgbClr val="000000">
                      <a:alpha val="43137"/>
                    </a:srgbClr>
                  </a:outerShdw>
                </a:effectLst>
              </a:rPr>
              <a:t>po</a:t>
            </a:r>
            <a:r>
              <a:rPr lang="es-ES" sz="1600" b="1" strike="sngStrike" dirty="0">
                <a:solidFill>
                  <a:srgbClr val="C00000"/>
                </a:solidFill>
                <a:effectLst>
                  <a:outerShdw blurRad="38100" dist="38100" dir="2700000" algn="tl">
                    <a:srgbClr val="000000">
                      <a:alpha val="43137"/>
                    </a:srgbClr>
                  </a:outerShdw>
                </a:effectLst>
              </a:rPr>
              <a:t>r</a:t>
            </a:r>
            <a:r>
              <a:rPr lang="es-ES" sz="1600" dirty="0">
                <a:solidFill>
                  <a:srgbClr val="0000CC"/>
                </a:solidFill>
                <a:effectLst>
                  <a:outerShdw blurRad="38100" dist="38100" dir="2700000" algn="tl">
                    <a:srgbClr val="000000">
                      <a:alpha val="43137"/>
                    </a:srgbClr>
                  </a:outerShdw>
                </a:effectLst>
              </a:rPr>
              <a:t>que de eso vive, arregla</a:t>
            </a:r>
            <a:r>
              <a:rPr lang="es-ES" sz="1600" b="1" strike="sngStrike" dirty="0">
                <a:solidFill>
                  <a:srgbClr val="C00000"/>
                </a:solidFill>
                <a:effectLst>
                  <a:outerShdw blurRad="38100" dist="38100" dir="2700000" algn="tl">
                    <a:srgbClr val="000000">
                      <a:alpha val="43137"/>
                    </a:srgbClr>
                  </a:outerShdw>
                </a:effectLst>
              </a:rPr>
              <a:t>r</a:t>
            </a:r>
            <a:r>
              <a:rPr lang="es-ES" sz="1600" dirty="0">
                <a:solidFill>
                  <a:srgbClr val="000000"/>
                </a:solidFill>
                <a:effectLst>
                  <a:outerShdw blurRad="38100" dist="38100" dir="2700000" algn="tl">
                    <a:srgbClr val="000000">
                      <a:alpha val="43137"/>
                    </a:srgbClr>
                  </a:outerShdw>
                </a:effectLst>
              </a:rPr>
              <a:t> </a:t>
            </a:r>
            <a:r>
              <a:rPr lang="es-ES" sz="1600" dirty="0" err="1">
                <a:solidFill>
                  <a:srgbClr val="0000CC"/>
                </a:solidFill>
                <a:effectLst>
                  <a:outerShdw blurRad="38100" dist="38100" dir="2700000" algn="tl">
                    <a:srgbClr val="000000">
                      <a:alpha val="43137"/>
                    </a:srgbClr>
                  </a:outerShdw>
                </a:effectLst>
              </a:rPr>
              <a:t>moto</a:t>
            </a:r>
            <a:r>
              <a:rPr lang="es-ES" b="1" dirty="0" err="1">
                <a:solidFill>
                  <a:srgbClr val="C00000"/>
                </a:solidFill>
                <a:effectLst>
                  <a:outerShdw blurRad="38100" dist="38100" dir="2700000" algn="tl">
                    <a:srgbClr val="000000">
                      <a:alpha val="43137"/>
                    </a:srgbClr>
                  </a:outerShdw>
                </a:effectLst>
              </a:rPr>
              <a:t>l</a:t>
            </a:r>
            <a:r>
              <a:rPr lang="es-ES" sz="1600" dirty="0">
                <a:solidFill>
                  <a:srgbClr val="000000"/>
                </a:solidFill>
                <a:effectLst>
                  <a:outerShdw blurRad="38100" dist="38100" dir="2700000" algn="tl">
                    <a:srgbClr val="000000">
                      <a:alpha val="43137"/>
                    </a:srgbClr>
                  </a:outerShdw>
                </a:effectLst>
              </a:rPr>
              <a:t>.</a:t>
            </a:r>
            <a:endParaRPr lang="en-US" b="1" dirty="0">
              <a:solidFill>
                <a:srgbClr val="1053C0"/>
              </a:solidFill>
              <a:effectLst>
                <a:outerShdw blurRad="38100" dist="38100" dir="2700000" algn="tl">
                  <a:srgbClr val="000000">
                    <a:alpha val="43137"/>
                  </a:srgbClr>
                </a:outerShdw>
              </a:effectLst>
            </a:endParaRPr>
          </a:p>
        </p:txBody>
      </p:sp>
      <p:pic>
        <p:nvPicPr>
          <p:cNvPr id="8" name="MotoL">
            <a:hlinkClick r:id="" action="ppaction://media"/>
            <a:extLst>
              <a:ext uri="{FF2B5EF4-FFF2-40B4-BE49-F238E27FC236}">
                <a16:creationId xmlns:a16="http://schemas.microsoft.com/office/drawing/2014/main" id="{372A7FE7-2364-4E3B-8D61-D0CA6951A4BA}"/>
              </a:ext>
            </a:extLst>
          </p:cNvPr>
          <p:cNvPicPr>
            <a:picLocks noChangeAspect="1"/>
          </p:cNvPicPr>
          <p:nvPr>
            <a:audioFile r:link="rId13"/>
            <p:extLst>
              <p:ext uri="{DAA4B4D4-6D71-4841-9C94-3DE7FCFB9230}">
                <p14:media xmlns:p14="http://schemas.microsoft.com/office/powerpoint/2010/main" r:embed="rId12"/>
              </p:ext>
            </p:extLst>
          </p:nvPr>
        </p:nvPicPr>
        <p:blipFill>
          <a:blip r:embed="rId23"/>
          <a:stretch>
            <a:fillRect/>
          </a:stretch>
        </p:blipFill>
        <p:spPr>
          <a:xfrm>
            <a:off x="8666258" y="1336510"/>
            <a:ext cx="83260" cy="83260"/>
          </a:xfrm>
          <a:prstGeom prst="rect">
            <a:avLst/>
          </a:prstGeom>
        </p:spPr>
      </p:pic>
      <p:sp>
        <p:nvSpPr>
          <p:cNvPr id="30" name="Rectangle 29">
            <a:extLst>
              <a:ext uri="{FF2B5EF4-FFF2-40B4-BE49-F238E27FC236}">
                <a16:creationId xmlns:a16="http://schemas.microsoft.com/office/drawing/2014/main" id="{66FD11C6-D165-42B9-A97C-60DC2E36362E}"/>
              </a:ext>
            </a:extLst>
          </p:cNvPr>
          <p:cNvSpPr/>
          <p:nvPr/>
        </p:nvSpPr>
        <p:spPr>
          <a:xfrm>
            <a:off x="4995925" y="4278859"/>
            <a:ext cx="3623455" cy="1246495"/>
          </a:xfrm>
          <a:prstGeom prst="rect">
            <a:avLst/>
          </a:prstGeom>
          <a:solidFill>
            <a:schemeClr val="bg1"/>
          </a:solidFill>
          <a:ln w="12700">
            <a:solidFill>
              <a:srgbClr val="0000CC"/>
            </a:solidFill>
          </a:ln>
        </p:spPr>
        <p:txBody>
          <a:bodyPr wrap="square">
            <a:spAutoFit/>
          </a:bodyPr>
          <a:lstStyle/>
          <a:p>
            <a:pPr algn="ctr"/>
            <a:r>
              <a:rPr lang="es-ES" sz="1500" dirty="0">
                <a:solidFill>
                  <a:srgbClr val="1053C0"/>
                </a:solidFill>
                <a:effectLst>
                  <a:outerShdw blurRad="38100" dist="38100" dir="2700000" algn="tl">
                    <a:srgbClr val="000000">
                      <a:alpha val="43137"/>
                    </a:srgbClr>
                  </a:outerShdw>
                </a:effectLst>
                <a:cs typeface="Times New Roman" pitchFamily="18" charset="0"/>
              </a:rPr>
              <a:t>Me quitó la cena, di</a:t>
            </a:r>
            <a:r>
              <a:rPr lang="es-ES" sz="1500" b="1" strike="sngStrike" dirty="0">
                <a:solidFill>
                  <a:srgbClr val="C00000"/>
                </a:solidFill>
                <a:effectLst>
                  <a:outerShdw blurRad="38100" dist="38100" dir="2700000" algn="tl">
                    <a:srgbClr val="000000">
                      <a:alpha val="43137"/>
                    </a:srgbClr>
                  </a:outerShdw>
                </a:effectLst>
                <a:cs typeface="Times New Roman" pitchFamily="18" charset="0"/>
              </a:rPr>
              <a:t>z</a:t>
            </a:r>
            <a:r>
              <a:rPr lang="es-ES" sz="1500" dirty="0">
                <a:solidFill>
                  <a:srgbClr val="1053C0"/>
                </a:solidFill>
                <a:effectLst>
                  <a:outerShdw blurRad="38100" dist="38100" dir="2700000" algn="tl">
                    <a:srgbClr val="000000">
                      <a:alpha val="43137"/>
                    </a:srgbClr>
                  </a:outerShdw>
                </a:effectLst>
                <a:cs typeface="Times New Roman" pitchFamily="18" charset="0"/>
              </a:rPr>
              <a:t>que que él era él que se la iba, se la iba a comer y agarró y entró </a:t>
            </a:r>
            <a:r>
              <a:rPr lang="es-ES" sz="1500" b="1" dirty="0">
                <a:solidFill>
                  <a:srgbClr val="0000CC"/>
                </a:solidFill>
                <a:effectLst>
                  <a:outerShdw blurRad="38100" dist="38100" dir="2700000" algn="tl">
                    <a:srgbClr val="000000">
                      <a:alpha val="43137"/>
                    </a:srgbClr>
                  </a:outerShdw>
                </a:effectLst>
                <a:cs typeface="Times New Roman" pitchFamily="18" charset="0"/>
              </a:rPr>
              <a:t>el</a:t>
            </a:r>
            <a:r>
              <a:rPr lang="en-US" sz="1500" b="1" dirty="0">
                <a:solidFill>
                  <a:srgbClr val="0000CC"/>
                </a:solidFill>
                <a:effectLst>
                  <a:outerShdw blurRad="38100" dist="38100" dir="2700000" algn="tl">
                    <a:srgbClr val="000000">
                      <a:alpha val="43137"/>
                    </a:srgbClr>
                  </a:outerShdw>
                </a:effectLst>
                <a:cs typeface="Times New Roman" pitchFamily="18" charset="0"/>
              </a:rPr>
              <a:t>[</a:t>
            </a:r>
            <a:r>
              <a:rPr lang="es-ES" sz="1500" b="1" dirty="0">
                <a:solidFill>
                  <a:srgbClr val="C00000"/>
                </a:solidFill>
                <a:effectLst>
                  <a:outerShdw blurRad="38100" dist="38100" dir="2700000" algn="tl">
                    <a:srgbClr val="000000">
                      <a:alpha val="43137"/>
                    </a:srgbClr>
                  </a:outerShdw>
                </a:effectLst>
                <a:cs typeface="Times New Roman" pitchFamily="18" charset="0"/>
              </a:rPr>
              <a:t>p</a:t>
            </a:r>
            <a:r>
              <a:rPr lang="es-ES" sz="1500" b="1" dirty="0">
                <a:solidFill>
                  <a:srgbClr val="0000CC"/>
                </a:solidFill>
                <a:effectLst>
                  <a:outerShdw blurRad="38100" dist="38100" dir="2700000" algn="tl">
                    <a:srgbClr val="000000">
                      <a:alpha val="43137"/>
                    </a:srgbClr>
                  </a:outerShdw>
                </a:effectLst>
                <a:cs typeface="Times New Roman" pitchFamily="18" charset="0"/>
              </a:rPr>
              <a:t>] pan</a:t>
            </a:r>
            <a:r>
              <a:rPr lang="es-ES" sz="1500" dirty="0">
                <a:solidFill>
                  <a:srgbClr val="0000CC"/>
                </a:solidFill>
                <a:effectLst>
                  <a:outerShdw blurRad="38100" dist="38100" dir="2700000" algn="tl">
                    <a:srgbClr val="000000">
                      <a:alpha val="43137"/>
                    </a:srgbClr>
                  </a:outerShdw>
                </a:effectLst>
                <a:cs typeface="Times New Roman" pitchFamily="18" charset="0"/>
              </a:rPr>
              <a:t> </a:t>
            </a:r>
            <a:r>
              <a:rPr lang="es-ES" sz="1500" dirty="0">
                <a:solidFill>
                  <a:srgbClr val="1053C0"/>
                </a:solidFill>
                <a:effectLst>
                  <a:outerShdw blurRad="38100" dist="38100" dir="2700000" algn="tl">
                    <a:srgbClr val="000000">
                      <a:alpha val="43137"/>
                    </a:srgbClr>
                  </a:outerShdw>
                </a:effectLst>
                <a:cs typeface="Times New Roman" pitchFamily="18" charset="0"/>
              </a:rPr>
              <a:t>en </a:t>
            </a:r>
            <a:r>
              <a:rPr lang="es-ES" sz="1500" b="1" dirty="0">
                <a:solidFill>
                  <a:srgbClr val="0000CC"/>
                </a:solidFill>
                <a:effectLst>
                  <a:outerShdw blurRad="38100" dist="38100" dir="2700000" algn="tl">
                    <a:srgbClr val="000000">
                      <a:alpha val="43137"/>
                    </a:srgbClr>
                  </a:outerShdw>
                </a:effectLst>
                <a:cs typeface="Times New Roman" pitchFamily="18" charset="0"/>
              </a:rPr>
              <a:t>el[</a:t>
            </a:r>
            <a:r>
              <a:rPr lang="es-ES" sz="1500" b="1" dirty="0">
                <a:solidFill>
                  <a:srgbClr val="C00000"/>
                </a:solidFill>
                <a:effectLst>
                  <a:outerShdw blurRad="38100" dist="38100" dir="2700000" algn="tl">
                    <a:srgbClr val="000000">
                      <a:alpha val="43137"/>
                    </a:srgbClr>
                  </a:outerShdw>
                </a:effectLst>
                <a:cs typeface="Times New Roman" pitchFamily="18" charset="0"/>
              </a:rPr>
              <a:t>b</a:t>
            </a:r>
            <a:r>
              <a:rPr lang="es-ES" sz="1500" b="1" dirty="0">
                <a:solidFill>
                  <a:srgbClr val="0000CC"/>
                </a:solidFill>
                <a:effectLst>
                  <a:outerShdw blurRad="38100" dist="38100" dir="2700000" algn="tl">
                    <a:srgbClr val="000000">
                      <a:alpha val="43137"/>
                    </a:srgbClr>
                  </a:outerShdw>
                </a:effectLst>
                <a:cs typeface="Times New Roman" pitchFamily="18" charset="0"/>
              </a:rPr>
              <a:t>] vaso</a:t>
            </a:r>
            <a:r>
              <a:rPr lang="es-ES" sz="1500" dirty="0">
                <a:solidFill>
                  <a:srgbClr val="1053C0"/>
                </a:solidFill>
                <a:effectLst>
                  <a:outerShdw blurRad="38100" dist="38100" dir="2700000" algn="tl">
                    <a:srgbClr val="000000">
                      <a:alpha val="43137"/>
                    </a:srgbClr>
                  </a:outerShdw>
                </a:effectLst>
                <a:cs typeface="Times New Roman" pitchFamily="18" charset="0"/>
              </a:rPr>
              <a:t>, como que era un chocolate y hizo un </a:t>
            </a:r>
            <a:r>
              <a:rPr lang="es-ES" sz="1500" b="1" dirty="0" err="1">
                <a:solidFill>
                  <a:srgbClr val="0000CC"/>
                </a:solidFill>
                <a:effectLst>
                  <a:outerShdw blurRad="38100" dist="38100" dir="2700000" algn="tl">
                    <a:srgbClr val="000000">
                      <a:alpha val="43137"/>
                    </a:srgbClr>
                  </a:outerShdw>
                </a:effectLst>
                <a:cs typeface="Times New Roman" pitchFamily="18" charset="0"/>
              </a:rPr>
              <a:t>desor</a:t>
            </a:r>
            <a:r>
              <a:rPr lang="es-ES" sz="1500" b="1" dirty="0">
                <a:solidFill>
                  <a:srgbClr val="0000CC"/>
                </a:solidFill>
                <a:effectLst>
                  <a:outerShdw blurRad="38100" dist="38100" dir="2700000" algn="tl">
                    <a:srgbClr val="000000">
                      <a:alpha val="43137"/>
                    </a:srgbClr>
                  </a:outerShdw>
                </a:effectLst>
                <a:cs typeface="Times New Roman" pitchFamily="18" charset="0"/>
              </a:rPr>
              <a:t>[</a:t>
            </a:r>
            <a:r>
              <a:rPr lang="es-ES" sz="1500" b="1" dirty="0">
                <a:solidFill>
                  <a:srgbClr val="C00000"/>
                </a:solidFill>
                <a:effectLst>
                  <a:outerShdw blurRad="38100" dist="38100" dir="2700000" algn="tl">
                    <a:srgbClr val="000000">
                      <a:alpha val="43137"/>
                    </a:srgbClr>
                  </a:outerShdw>
                </a:effectLst>
                <a:cs typeface="Times New Roman" pitchFamily="18" charset="0"/>
              </a:rPr>
              <a:t>d</a:t>
            </a:r>
            <a:r>
              <a:rPr lang="es-ES" sz="1500" b="1" dirty="0">
                <a:solidFill>
                  <a:srgbClr val="0000CC"/>
                </a:solidFill>
                <a:effectLst>
                  <a:outerShdw blurRad="38100" dist="38100" dir="2700000" algn="tl">
                    <a:srgbClr val="000000">
                      <a:alpha val="43137"/>
                    </a:srgbClr>
                  </a:outerShdw>
                </a:effectLst>
                <a:cs typeface="Times New Roman" pitchFamily="18" charset="0"/>
              </a:rPr>
              <a:t>]den</a:t>
            </a:r>
            <a:r>
              <a:rPr lang="es-ES" sz="1500" dirty="0">
                <a:solidFill>
                  <a:srgbClr val="1053C0"/>
                </a:solidFill>
                <a:effectLst>
                  <a:outerShdw blurRad="38100" dist="38100" dir="2700000" algn="tl">
                    <a:srgbClr val="000000">
                      <a:alpha val="43137"/>
                    </a:srgbClr>
                  </a:outerShdw>
                </a:effectLst>
                <a:cs typeface="Times New Roman" pitchFamily="18" charset="0"/>
              </a:rPr>
              <a:t>, y se lo comió así mi</a:t>
            </a:r>
            <a:r>
              <a:rPr lang="es-ES" sz="1500" b="1" strike="sngStrike" dirty="0">
                <a:solidFill>
                  <a:srgbClr val="C00000"/>
                </a:solidFill>
                <a:effectLst>
                  <a:outerShdw blurRad="38100" dist="38100" dir="2700000" algn="tl">
                    <a:srgbClr val="000000">
                      <a:alpha val="43137"/>
                    </a:srgbClr>
                  </a:outerShdw>
                </a:effectLst>
                <a:cs typeface="Times New Roman" pitchFamily="18" charset="0"/>
              </a:rPr>
              <a:t>s</a:t>
            </a:r>
            <a:r>
              <a:rPr lang="es-ES" sz="1500" dirty="0">
                <a:solidFill>
                  <a:srgbClr val="1053C0"/>
                </a:solidFill>
                <a:effectLst>
                  <a:outerShdw blurRad="38100" dist="38100" dir="2700000" algn="tl">
                    <a:srgbClr val="000000">
                      <a:alpha val="43137"/>
                    </a:srgbClr>
                  </a:outerShdw>
                </a:effectLst>
                <a:cs typeface="Times New Roman" pitchFamily="18" charset="0"/>
              </a:rPr>
              <a:t>mo que, ya tú sabe</a:t>
            </a:r>
            <a:r>
              <a:rPr lang="es-ES" sz="1500" b="1" strike="sngStrike" dirty="0">
                <a:solidFill>
                  <a:srgbClr val="C00000"/>
                </a:solidFill>
                <a:effectLst>
                  <a:outerShdw blurRad="38100" dist="38100" dir="2700000" algn="tl">
                    <a:srgbClr val="000000">
                      <a:alpha val="43137"/>
                    </a:srgbClr>
                  </a:outerShdw>
                </a:effectLst>
                <a:cs typeface="Times New Roman" pitchFamily="18" charset="0"/>
              </a:rPr>
              <a:t>s</a:t>
            </a:r>
            <a:r>
              <a:rPr lang="es-ES" sz="1500" dirty="0">
                <a:solidFill>
                  <a:srgbClr val="1053C0"/>
                </a:solidFill>
                <a:effectLst>
                  <a:outerShdw blurRad="38100" dist="38100" dir="2700000" algn="tl">
                    <a:srgbClr val="000000">
                      <a:alpha val="43137"/>
                    </a:srgbClr>
                  </a:outerShdw>
                </a:effectLst>
                <a:cs typeface="Times New Roman" pitchFamily="18" charset="0"/>
              </a:rPr>
              <a:t>…</a:t>
            </a:r>
            <a:endParaRPr lang="en-US" sz="1500" b="1" dirty="0">
              <a:solidFill>
                <a:srgbClr val="1053C0"/>
              </a:solidFill>
              <a:effectLst>
                <a:outerShdw blurRad="38100" dist="38100" dir="2700000" algn="tl">
                  <a:srgbClr val="000000">
                    <a:alpha val="43137"/>
                  </a:srgbClr>
                </a:outerShdw>
              </a:effectLst>
            </a:endParaRPr>
          </a:p>
        </p:txBody>
      </p:sp>
      <p:cxnSp>
        <p:nvCxnSpPr>
          <p:cNvPr id="32" name="Straight Arrow Connector 31">
            <a:extLst>
              <a:ext uri="{FF2B5EF4-FFF2-40B4-BE49-F238E27FC236}">
                <a16:creationId xmlns:a16="http://schemas.microsoft.com/office/drawing/2014/main" id="{D762083C-8B1C-48FC-854D-33697A5DA366}"/>
              </a:ext>
            </a:extLst>
          </p:cNvPr>
          <p:cNvCxnSpPr>
            <a:cxnSpLocks/>
          </p:cNvCxnSpPr>
          <p:nvPr/>
        </p:nvCxnSpPr>
        <p:spPr>
          <a:xfrm>
            <a:off x="4947642" y="3406198"/>
            <a:ext cx="137179" cy="863620"/>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B97AEBFF-7404-4344-8C39-849A8153F786}"/>
              </a:ext>
            </a:extLst>
          </p:cNvPr>
          <p:cNvSpPr/>
          <p:nvPr/>
        </p:nvSpPr>
        <p:spPr>
          <a:xfrm>
            <a:off x="5041947" y="3935067"/>
            <a:ext cx="1321266" cy="369332"/>
          </a:xfrm>
          <a:prstGeom prst="rect">
            <a:avLst/>
          </a:prstGeom>
          <a:noFill/>
        </p:spPr>
        <p:txBody>
          <a:bodyPr wrap="square">
            <a:spAutoFit/>
          </a:bodyPr>
          <a:lstStyle/>
          <a:p>
            <a:r>
              <a:rPr lang="es-DO" b="1" dirty="0" err="1">
                <a:solidFill>
                  <a:srgbClr val="0000FF"/>
                </a:solidFill>
              </a:rPr>
              <a:t>geminaci</a:t>
            </a:r>
            <a:r>
              <a:rPr lang="es-ES" b="1" dirty="0" err="1">
                <a:solidFill>
                  <a:srgbClr val="0000FF"/>
                </a:solidFill>
              </a:rPr>
              <a:t>ón</a:t>
            </a:r>
            <a:endParaRPr lang="en-US" dirty="0"/>
          </a:p>
        </p:txBody>
      </p:sp>
      <p:pic>
        <p:nvPicPr>
          <p:cNvPr id="39" name="GEM.ebbaso.desodden">
            <a:hlinkClick r:id="" action="ppaction://media"/>
            <a:extLst>
              <a:ext uri="{FF2B5EF4-FFF2-40B4-BE49-F238E27FC236}">
                <a16:creationId xmlns:a16="http://schemas.microsoft.com/office/drawing/2014/main" id="{9CE0AC8C-FE64-40AD-8653-660D3EB17F74}"/>
              </a:ext>
            </a:extLst>
          </p:cNvPr>
          <p:cNvPicPr>
            <a:picLocks noChangeAspect="1"/>
          </p:cNvPicPr>
          <p:nvPr>
            <a:audioFile r:link="rId15"/>
            <p:extLst>
              <p:ext uri="{DAA4B4D4-6D71-4841-9C94-3DE7FCFB9230}">
                <p14:media xmlns:p14="http://schemas.microsoft.com/office/powerpoint/2010/main" r:embed="rId14"/>
              </p:ext>
            </p:extLst>
          </p:nvPr>
        </p:nvPicPr>
        <p:blipFill>
          <a:blip r:embed="rId23"/>
          <a:stretch>
            <a:fillRect/>
          </a:stretch>
        </p:blipFill>
        <p:spPr>
          <a:xfrm>
            <a:off x="8676427" y="1664674"/>
            <a:ext cx="76200" cy="76200"/>
          </a:xfrm>
          <a:prstGeom prst="rect">
            <a:avLst/>
          </a:prstGeom>
        </p:spPr>
      </p:pic>
      <p:sp>
        <p:nvSpPr>
          <p:cNvPr id="6" name="Rectangle 5">
            <a:extLst>
              <a:ext uri="{FF2B5EF4-FFF2-40B4-BE49-F238E27FC236}">
                <a16:creationId xmlns:a16="http://schemas.microsoft.com/office/drawing/2014/main" id="{467BA182-9824-4148-BF55-86FD61B67ACA}"/>
              </a:ext>
            </a:extLst>
          </p:cNvPr>
          <p:cNvSpPr/>
          <p:nvPr/>
        </p:nvSpPr>
        <p:spPr>
          <a:xfrm>
            <a:off x="1794780" y="492400"/>
            <a:ext cx="5541377" cy="1077218"/>
          </a:xfrm>
          <a:prstGeom prst="rect">
            <a:avLst/>
          </a:prstGeom>
          <a:solidFill>
            <a:schemeClr val="bg1"/>
          </a:solidFill>
          <a:ln w="12700">
            <a:solidFill>
              <a:srgbClr val="000066"/>
            </a:solidFill>
          </a:ln>
        </p:spPr>
        <p:txBody>
          <a:bodyPr wrap="square">
            <a:spAutoFit/>
          </a:bodyPr>
          <a:lstStyle/>
          <a:p>
            <a:pPr marL="228600" lvl="0" indent="-228600" algn="ctr">
              <a:spcBef>
                <a:spcPts val="0"/>
              </a:spcBef>
              <a:buClr>
                <a:srgbClr val="B71E42"/>
              </a:buClr>
              <a:buSzPct val="100000"/>
            </a:pP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Lo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médico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u</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ted sabe, hacen la </a:t>
            </a:r>
            <a:r>
              <a:rPr lang="es-ES" sz="1600" dirty="0" err="1">
                <a:solidFill>
                  <a:srgbClr val="000099"/>
                </a:solidFill>
                <a:effectLst>
                  <a:outerShdw blurRad="38100" dist="38100" dir="2700000" algn="tl">
                    <a:srgbClr val="000000">
                      <a:alpha val="43137"/>
                    </a:srgbClr>
                  </a:outerShdw>
                </a:effectLst>
                <a:cs typeface="Times New Roman" panose="02020603050405020304" pitchFamily="18" charset="0"/>
              </a:rPr>
              <a:t>hue</a:t>
            </a:r>
            <a:r>
              <a:rPr lang="es-ES" sz="16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600" dirty="0" err="1">
                <a:solidFill>
                  <a:srgbClr val="000099"/>
                </a:solidFill>
                <a:effectLst>
                  <a:outerShdw blurRad="38100" dist="38100" dir="2700000" algn="tl">
                    <a:srgbClr val="000000">
                      <a:alpha val="43137"/>
                    </a:srgbClr>
                  </a:outerShdw>
                </a:effectLst>
                <a:cs typeface="Times New Roman" panose="02020603050405020304" pitchFamily="18" charset="0"/>
              </a:rPr>
              <a:t>ga</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entonce</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nosotro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lo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paciente</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e</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que pasamo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trabajo. Sí, po</a:t>
            </a:r>
            <a:r>
              <a:rPr lang="es-ES" sz="1600" b="1" u="sng" strike="sngStrike"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que nosotro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e</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tamo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aquí de</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de las sei</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y media de la mañana y todavía no no</a:t>
            </a:r>
            <a:r>
              <a:rPr lang="es-ES" sz="1600" b="1" strike="sngStrike" dirty="0">
                <a:solidFill>
                  <a:srgbClr val="A50021"/>
                </a:solidFill>
                <a:effectLst>
                  <a:outerShdw blurRad="38100" dist="38100" dir="2700000" algn="tl">
                    <a:srgbClr val="000000">
                      <a:alpha val="43137"/>
                    </a:srgbClr>
                  </a:outerShdw>
                </a:effectLst>
                <a:cs typeface="Times New Roman" panose="02020603050405020304" pitchFamily="18" charset="0"/>
              </a:rPr>
              <a:t>s</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han podido </a:t>
            </a:r>
            <a:r>
              <a:rPr lang="es-ES" sz="1600" dirty="0" err="1">
                <a:solidFill>
                  <a:srgbClr val="000099"/>
                </a:solidFill>
                <a:effectLst>
                  <a:outerShdw blurRad="38100" dist="38100" dir="2700000" algn="tl">
                    <a:srgbClr val="000000">
                      <a:alpha val="43137"/>
                    </a:srgbClr>
                  </a:outerShdw>
                </a:effectLst>
                <a:cs typeface="Times New Roman" panose="02020603050405020304" pitchFamily="18" charset="0"/>
              </a:rPr>
              <a:t>ve</a:t>
            </a:r>
            <a:r>
              <a:rPr lang="es-ES" sz="16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po</a:t>
            </a:r>
            <a:r>
              <a:rPr lang="es-ES" sz="1600" b="1" u="sng" dirty="0">
                <a:solidFill>
                  <a:srgbClr val="C00000"/>
                </a:solidFill>
                <a:effectLst>
                  <a:outerShdw blurRad="38100" dist="38100" dir="2700000" algn="tl">
                    <a:srgbClr val="000000">
                      <a:alpha val="43137"/>
                    </a:srgbClr>
                  </a:outerShdw>
                </a:effectLst>
                <a:cs typeface="Times New Roman" panose="02020603050405020304" pitchFamily="18" charset="0"/>
              </a:rPr>
              <a:t>r</a:t>
            </a:r>
            <a:r>
              <a:rPr lang="es-ES" sz="1600" b="1" u="sng" dirty="0">
                <a:solidFill>
                  <a:srgbClr val="000099"/>
                </a:solidFill>
                <a:effectLst>
                  <a:outerShdw blurRad="38100" dist="38100" dir="2700000" algn="tl">
                    <a:srgbClr val="000000">
                      <a:alpha val="43137"/>
                    </a:srgbClr>
                  </a:outerShdw>
                </a:effectLst>
                <a:cs typeface="Times New Roman" panose="02020603050405020304" pitchFamily="18" charset="0"/>
              </a:rPr>
              <a:t> e</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so, </a:t>
            </a:r>
            <a:r>
              <a:rPr lang="es-ES" sz="1600" dirty="0" err="1">
                <a:solidFill>
                  <a:srgbClr val="000099"/>
                </a:solidFill>
                <a:effectLst>
                  <a:outerShdw blurRad="38100" dist="38100" dir="2700000" algn="tl">
                    <a:srgbClr val="000000">
                      <a:alpha val="43137"/>
                    </a:srgbClr>
                  </a:outerShdw>
                </a:effectLst>
                <a:cs typeface="Times New Roman" panose="02020603050405020304" pitchFamily="18" charset="0"/>
              </a:rPr>
              <a:t>po</a:t>
            </a:r>
            <a:r>
              <a:rPr lang="es-ES" sz="16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 la </a:t>
            </a:r>
            <a:r>
              <a:rPr lang="es-ES" sz="1600" dirty="0" err="1">
                <a:solidFill>
                  <a:srgbClr val="000099"/>
                </a:solidFill>
                <a:effectLst>
                  <a:outerShdw blurRad="38100" dist="38100" dir="2700000" algn="tl">
                    <a:srgbClr val="000000">
                      <a:alpha val="43137"/>
                    </a:srgbClr>
                  </a:outerShdw>
                </a:effectLst>
                <a:cs typeface="Times New Roman" panose="02020603050405020304" pitchFamily="18" charset="0"/>
              </a:rPr>
              <a:t>hue</a:t>
            </a:r>
            <a:r>
              <a:rPr lang="es-ES" sz="1600" b="1" u="sng" dirty="0" err="1">
                <a:solidFill>
                  <a:srgbClr val="C00000"/>
                </a:solidFill>
                <a:effectLst>
                  <a:outerShdw blurRad="38100" dist="38100" dir="2700000" algn="tl">
                    <a:srgbClr val="000000">
                      <a:alpha val="43137"/>
                    </a:srgbClr>
                  </a:outerShdw>
                </a:effectLst>
                <a:cs typeface="Times New Roman" panose="02020603050405020304" pitchFamily="18" charset="0"/>
              </a:rPr>
              <a:t>i</a:t>
            </a:r>
            <a:r>
              <a:rPr lang="es-ES" sz="1600" dirty="0" err="1">
                <a:solidFill>
                  <a:srgbClr val="000099"/>
                </a:solidFill>
                <a:effectLst>
                  <a:outerShdw blurRad="38100" dist="38100" dir="2700000" algn="tl">
                    <a:srgbClr val="000000">
                      <a:alpha val="43137"/>
                    </a:srgbClr>
                  </a:outerShdw>
                </a:effectLst>
                <a:cs typeface="Times New Roman" panose="02020603050405020304" pitchFamily="18" charset="0"/>
              </a:rPr>
              <a:t>ga</a:t>
            </a:r>
            <a:r>
              <a:rPr lang="es-ES" sz="1600" dirty="0">
                <a:solidFill>
                  <a:srgbClr val="000099"/>
                </a:solidFill>
                <a:effectLst>
                  <a:outerShdw blurRad="38100" dist="38100" dir="2700000" algn="tl">
                    <a:srgbClr val="000000">
                      <a:alpha val="43137"/>
                    </a:srgbClr>
                  </a:outerShdw>
                </a:effectLst>
                <a:cs typeface="Times New Roman" panose="02020603050405020304" pitchFamily="18" charset="0"/>
              </a:rPr>
              <a:t>.</a:t>
            </a:r>
          </a:p>
        </p:txBody>
      </p:sp>
      <p:pic>
        <p:nvPicPr>
          <p:cNvPr id="10" name="Vocaliz.Fem">
            <a:hlinkClick r:id="" action="ppaction://media"/>
            <a:extLst>
              <a:ext uri="{FF2B5EF4-FFF2-40B4-BE49-F238E27FC236}">
                <a16:creationId xmlns:a16="http://schemas.microsoft.com/office/drawing/2014/main" id="{233A05EA-2685-4DE9-8636-3DE182AA791F}"/>
              </a:ext>
            </a:extLst>
          </p:cNvPr>
          <p:cNvPicPr>
            <a:picLocks noChangeAspect="1"/>
          </p:cNvPicPr>
          <p:nvPr>
            <a:audioFile r:link="rId17"/>
            <p:extLst>
              <p:ext uri="{DAA4B4D4-6D71-4841-9C94-3DE7FCFB9230}">
                <p14:media xmlns:p14="http://schemas.microsoft.com/office/powerpoint/2010/main" r:embed="rId16"/>
              </p:ext>
            </p:extLst>
          </p:nvPr>
        </p:nvPicPr>
        <p:blipFill>
          <a:blip r:embed="rId23"/>
          <a:stretch>
            <a:fillRect/>
          </a:stretch>
        </p:blipFill>
        <p:spPr>
          <a:xfrm>
            <a:off x="8084603" y="566408"/>
            <a:ext cx="157605" cy="157605"/>
          </a:xfrm>
          <a:prstGeom prst="rect">
            <a:avLst/>
          </a:prstGeom>
        </p:spPr>
      </p:pic>
      <p:pic>
        <p:nvPicPr>
          <p:cNvPr id="11" name="Picture 10" descr="rd_mapa1">
            <a:extLst>
              <a:ext uri="{FF2B5EF4-FFF2-40B4-BE49-F238E27FC236}">
                <a16:creationId xmlns:a16="http://schemas.microsoft.com/office/drawing/2014/main" id="{322A4DE6-037A-415B-90A5-480D74116D3D}"/>
              </a:ext>
            </a:extLst>
          </p:cNvPr>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421416" y="1901553"/>
            <a:ext cx="4660900" cy="3050818"/>
          </a:xfrm>
          <a:prstGeom prst="rect">
            <a:avLst/>
          </a:prstGeom>
          <a:noFill/>
        </p:spPr>
      </p:pic>
    </p:spTree>
    <p:extLst>
      <p:ext uri="{BB962C8B-B14F-4D97-AF65-F5344CB8AC3E}">
        <p14:creationId xmlns:p14="http://schemas.microsoft.com/office/powerpoint/2010/main" val="2144507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additive="base">
                                        <p:cTn id="7" dur="1000" fill="hold"/>
                                        <p:tgtEl>
                                          <p:spTgt spid="234498"/>
                                        </p:tgtEl>
                                        <p:attrNameLst>
                                          <p:attrName>ppt_x</p:attrName>
                                        </p:attrNameLst>
                                      </p:cBhvr>
                                      <p:tavLst>
                                        <p:tav tm="0">
                                          <p:val>
                                            <p:strVal val="#ppt_x"/>
                                          </p:val>
                                        </p:tav>
                                        <p:tav tm="100000">
                                          <p:val>
                                            <p:strVal val="#ppt_x"/>
                                          </p:val>
                                        </p:tav>
                                      </p:tavLst>
                                    </p:anim>
                                    <p:anim calcmode="lin" valueType="num">
                                      <p:cBhvr additive="base">
                                        <p:cTn id="8" dur="1000" fill="hold"/>
                                        <p:tgtEl>
                                          <p:spTgt spid="23449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6" presetClass="entr" presetSubtype="21" fill="hold" grpId="0" nodeType="after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1000" fill="hold"/>
                                        <p:tgtEl>
                                          <p:spTgt spid="12"/>
                                        </p:tgtEl>
                                        <p:attrNameLst>
                                          <p:attrName>ppt_x</p:attrName>
                                        </p:attrNameLst>
                                      </p:cBhvr>
                                      <p:tavLst>
                                        <p:tav tm="0">
                                          <p:val>
                                            <p:strVal val="#ppt_x-.2"/>
                                          </p:val>
                                        </p:tav>
                                        <p:tav tm="100000">
                                          <p:val>
                                            <p:strVal val="#ppt_x"/>
                                          </p:val>
                                        </p:tav>
                                      </p:tavLst>
                                    </p:anim>
                                    <p:anim calcmode="lin" valueType="num">
                                      <p:cBhvr>
                                        <p:cTn id="1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2"/>
                                        </p:tgtEl>
                                      </p:cBhvr>
                                    </p:animEffect>
                                  </p:childTnLst>
                                </p:cTn>
                              </p:par>
                            </p:childTnLst>
                          </p:cTn>
                        </p:par>
                        <p:par>
                          <p:cTn id="20" fill="hold">
                            <p:stCondLst>
                              <p:cond delay="1000"/>
                            </p:stCondLst>
                            <p:childTnLst>
                              <p:par>
                                <p:cTn id="21" presetID="3" presetClass="entr" presetSubtype="1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blinds(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0527" fill="hold"/>
                                        <p:tgtEl>
                                          <p:spTgt spid="16"/>
                                        </p:tgtEl>
                                      </p:cBhvr>
                                    </p:cmd>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9743" fill="hold"/>
                                        <p:tgtEl>
                                          <p:spTgt spid="10"/>
                                        </p:tgtEl>
                                      </p:cBhvr>
                                    </p:cmd>
                                  </p:childTnLst>
                                </p:cTn>
                              </p:par>
                            </p:childTnLst>
                          </p:cTn>
                        </p:par>
                      </p:childTnLst>
                    </p:cTn>
                  </p:par>
                  <p:par>
                    <p:cTn id="37" fill="hold">
                      <p:stCondLst>
                        <p:cond delay="indefinite"/>
                      </p:stCondLst>
                      <p:childTnLst>
                        <p:par>
                          <p:cTn id="38" fill="hold">
                            <p:stCondLst>
                              <p:cond delay="0"/>
                            </p:stCondLst>
                            <p:childTnLst>
                              <p:par>
                                <p:cTn id="39" presetID="29"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ppt_x</p:attrName>
                                        </p:attrNameLst>
                                      </p:cBhvr>
                                      <p:tavLst>
                                        <p:tav tm="0">
                                          <p:val>
                                            <p:strVal val="#ppt_x-.2"/>
                                          </p:val>
                                        </p:tav>
                                        <p:tav tm="100000">
                                          <p:val>
                                            <p:strVal val="#ppt_x"/>
                                          </p:val>
                                        </p:tav>
                                      </p:tavLst>
                                    </p:anim>
                                    <p:anim calcmode="lin" valueType="num">
                                      <p:cBhvr>
                                        <p:cTn id="42"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3" dur="500"/>
                                        <p:tgtEl>
                                          <p:spTgt spid="13"/>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par>
                          <p:cTn id="47" fill="hold">
                            <p:stCondLst>
                              <p:cond delay="500"/>
                            </p:stCondLst>
                            <p:childTnLst>
                              <p:par>
                                <p:cTn id="48" presetID="3" presetClass="entr" presetSubtype="1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7471" fill="hold"/>
                                        <p:tgtEl>
                                          <p:spTgt spid="9"/>
                                        </p:tgtEl>
                                      </p:cBhvr>
                                    </p:cmd>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barn(inVertical)">
                                      <p:cBhvr>
                                        <p:cTn id="59" dur="500"/>
                                        <p:tgtEl>
                                          <p:spTgt spid="26"/>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8150" fill="hold"/>
                                        <p:tgtEl>
                                          <p:spTgt spid="7"/>
                                        </p:tgtEl>
                                      </p:cBhvr>
                                    </p:cmd>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grpId="0" nodeType="clickEffect">
                                  <p:stCondLst>
                                    <p:cond delay="0"/>
                                  </p:stCondLst>
                                  <p:childTnLst>
                                    <p:set>
                                      <p:cBhvr>
                                        <p:cTn id="67" dur="1" fill="hold">
                                          <p:stCondLst>
                                            <p:cond delay="0"/>
                                          </p:stCondLst>
                                        </p:cTn>
                                        <p:tgtEl>
                                          <p:spTgt spid="14"/>
                                        </p:tgtEl>
                                        <p:attrNameLst>
                                          <p:attrName>style.visibility</p:attrName>
                                        </p:attrNameLst>
                                      </p:cBhvr>
                                      <p:to>
                                        <p:strVal val="visible"/>
                                      </p:to>
                                    </p:set>
                                    <p:anim calcmode="lin" valueType="num">
                                      <p:cBhvr>
                                        <p:cTn id="68" dur="1000" fill="hold"/>
                                        <p:tgtEl>
                                          <p:spTgt spid="14"/>
                                        </p:tgtEl>
                                        <p:attrNameLst>
                                          <p:attrName>ppt_x</p:attrName>
                                        </p:attrNameLst>
                                      </p:cBhvr>
                                      <p:tavLst>
                                        <p:tav tm="0">
                                          <p:val>
                                            <p:strVal val="#ppt_x-.2"/>
                                          </p:val>
                                        </p:tav>
                                        <p:tav tm="100000">
                                          <p:val>
                                            <p:strVal val="#ppt_x"/>
                                          </p:val>
                                        </p:tav>
                                      </p:tavLst>
                                    </p:anim>
                                    <p:anim calcmode="lin" valueType="num">
                                      <p:cBhvr>
                                        <p:cTn id="6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70" dur="1000"/>
                                        <p:tgtEl>
                                          <p:spTgt spid="14"/>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barn(inVertical)">
                                      <p:cBhvr>
                                        <p:cTn id="73" dur="500"/>
                                        <p:tgtEl>
                                          <p:spTgt spid="20"/>
                                        </p:tgtEl>
                                      </p:cBhvr>
                                    </p:animEffect>
                                  </p:childTnLst>
                                </p:cTn>
                              </p:par>
                            </p:childTnLst>
                          </p:cTn>
                        </p:par>
                        <p:par>
                          <p:cTn id="74" fill="hold">
                            <p:stCondLst>
                              <p:cond delay="1000"/>
                            </p:stCondLst>
                            <p:childTnLst>
                              <p:par>
                                <p:cTn id="75" presetID="3" presetClass="entr" presetSubtype="10" fill="hold" nodeType="after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blinds(horizontal)">
                                      <p:cBhvr>
                                        <p:cTn id="77" dur="500"/>
                                        <p:tgtEl>
                                          <p:spTgt spid="31"/>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1546" fill="hold"/>
                                        <p:tgtEl>
                                          <p:spTgt spid="18"/>
                                        </p:tgtEl>
                                      </p:cBhvr>
                                    </p:cmd>
                                  </p:childTnLst>
                                </p:cTn>
                              </p:par>
                            </p:childTnLst>
                          </p:cTn>
                        </p:par>
                      </p:childTnLst>
                    </p:cTn>
                  </p:par>
                  <p:par>
                    <p:cTn id="82" fill="hold">
                      <p:stCondLst>
                        <p:cond delay="indefinite"/>
                      </p:stCondLst>
                      <p:childTnLst>
                        <p:par>
                          <p:cTn id="83" fill="hold">
                            <p:stCondLst>
                              <p:cond delay="0"/>
                            </p:stCondLst>
                            <p:childTnLst>
                              <p:par>
                                <p:cTn id="84" presetID="29" presetClass="entr" presetSubtype="0" fill="hold" grpId="0" nodeType="clickEffect">
                                  <p:stCondLst>
                                    <p:cond delay="0"/>
                                  </p:stCondLst>
                                  <p:childTnLst>
                                    <p:set>
                                      <p:cBhvr>
                                        <p:cTn id="85" dur="1" fill="hold">
                                          <p:stCondLst>
                                            <p:cond delay="0"/>
                                          </p:stCondLst>
                                        </p:cTn>
                                        <p:tgtEl>
                                          <p:spTgt spid="29"/>
                                        </p:tgtEl>
                                        <p:attrNameLst>
                                          <p:attrName>style.visibility</p:attrName>
                                        </p:attrNameLst>
                                      </p:cBhvr>
                                      <p:to>
                                        <p:strVal val="visible"/>
                                      </p:to>
                                    </p:set>
                                    <p:anim calcmode="lin" valueType="num">
                                      <p:cBhvr>
                                        <p:cTn id="86" dur="500" fill="hold"/>
                                        <p:tgtEl>
                                          <p:spTgt spid="29"/>
                                        </p:tgtEl>
                                        <p:attrNameLst>
                                          <p:attrName>ppt_x</p:attrName>
                                        </p:attrNameLst>
                                      </p:cBhvr>
                                      <p:tavLst>
                                        <p:tav tm="0">
                                          <p:val>
                                            <p:strVal val="#ppt_x-.2"/>
                                          </p:val>
                                        </p:tav>
                                        <p:tav tm="100000">
                                          <p:val>
                                            <p:strVal val="#ppt_x"/>
                                          </p:val>
                                        </p:tav>
                                      </p:tavLst>
                                    </p:anim>
                                    <p:anim calcmode="lin" valueType="num">
                                      <p:cBhvr>
                                        <p:cTn id="87" dur="5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88" dur="500"/>
                                        <p:tgtEl>
                                          <p:spTgt spid="29"/>
                                        </p:tgtEl>
                                      </p:cBhvr>
                                    </p:animEffect>
                                  </p:childTnLst>
                                </p:cTn>
                              </p:par>
                            </p:childTnLst>
                          </p:cTn>
                        </p:par>
                      </p:childTnLst>
                    </p:cTn>
                  </p:par>
                  <p:par>
                    <p:cTn id="89" fill="hold">
                      <p:stCondLst>
                        <p:cond delay="indefinite"/>
                      </p:stCondLst>
                      <p:childTnLst>
                        <p:par>
                          <p:cTn id="90" fill="hold">
                            <p:stCondLst>
                              <p:cond delay="0"/>
                            </p:stCondLst>
                            <p:childTnLst>
                              <p:par>
                                <p:cTn id="91" presetID="1" presetClass="mediacall" presetSubtype="0" fill="hold" nodeType="clickEffect">
                                  <p:stCondLst>
                                    <p:cond delay="0"/>
                                  </p:stCondLst>
                                  <p:childTnLst>
                                    <p:cmd type="call" cmd="playFrom(0.0)">
                                      <p:cBhvr>
                                        <p:cTn id="92" dur="7000" fill="hold"/>
                                        <p:tgtEl>
                                          <p:spTgt spid="8"/>
                                        </p:tgtEl>
                                      </p:cBhvr>
                                    </p:cmd>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barn(inVertical)">
                                      <p:cBhvr>
                                        <p:cTn id="97" dur="500"/>
                                        <p:tgtEl>
                                          <p:spTgt spid="34"/>
                                        </p:tgtEl>
                                      </p:cBhvr>
                                    </p:animEffect>
                                  </p:childTnLst>
                                </p:cTn>
                              </p:par>
                              <p:par>
                                <p:cTn id="98" presetID="16" presetClass="entr" presetSubtype="21" fill="hold" nodeType="withEffect">
                                  <p:stCondLst>
                                    <p:cond delay="0"/>
                                  </p:stCondLst>
                                  <p:childTnLst>
                                    <p:set>
                                      <p:cBhvr>
                                        <p:cTn id="99" dur="1" fill="hold">
                                          <p:stCondLst>
                                            <p:cond delay="0"/>
                                          </p:stCondLst>
                                        </p:cTn>
                                        <p:tgtEl>
                                          <p:spTgt spid="32"/>
                                        </p:tgtEl>
                                        <p:attrNameLst>
                                          <p:attrName>style.visibility</p:attrName>
                                        </p:attrNameLst>
                                      </p:cBhvr>
                                      <p:to>
                                        <p:strVal val="visible"/>
                                      </p:to>
                                    </p:set>
                                    <p:animEffect transition="in" filter="barn(inVertical)">
                                      <p:cBhvr>
                                        <p:cTn id="100" dur="500"/>
                                        <p:tgtEl>
                                          <p:spTgt spid="32"/>
                                        </p:tgtEl>
                                      </p:cBhvr>
                                    </p:animEffect>
                                  </p:childTnLst>
                                </p:cTn>
                              </p:par>
                              <p:par>
                                <p:cTn id="101" presetID="29" presetClass="entr" presetSubtype="0" fill="hold" grpId="0" nodeType="withEffect">
                                  <p:stCondLst>
                                    <p:cond delay="0"/>
                                  </p:stCondLst>
                                  <p:childTnLst>
                                    <p:set>
                                      <p:cBhvr>
                                        <p:cTn id="102" dur="1" fill="hold">
                                          <p:stCondLst>
                                            <p:cond delay="0"/>
                                          </p:stCondLst>
                                        </p:cTn>
                                        <p:tgtEl>
                                          <p:spTgt spid="30"/>
                                        </p:tgtEl>
                                        <p:attrNameLst>
                                          <p:attrName>style.visibility</p:attrName>
                                        </p:attrNameLst>
                                      </p:cBhvr>
                                      <p:to>
                                        <p:strVal val="visible"/>
                                      </p:to>
                                    </p:set>
                                    <p:anim calcmode="lin" valueType="num">
                                      <p:cBhvr>
                                        <p:cTn id="103" dur="1000" fill="hold"/>
                                        <p:tgtEl>
                                          <p:spTgt spid="30"/>
                                        </p:tgtEl>
                                        <p:attrNameLst>
                                          <p:attrName>ppt_x</p:attrName>
                                        </p:attrNameLst>
                                      </p:cBhvr>
                                      <p:tavLst>
                                        <p:tav tm="0">
                                          <p:val>
                                            <p:strVal val="#ppt_x-.2"/>
                                          </p:val>
                                        </p:tav>
                                        <p:tav tm="100000">
                                          <p:val>
                                            <p:strVal val="#ppt_x"/>
                                          </p:val>
                                        </p:tav>
                                      </p:tavLst>
                                    </p:anim>
                                    <p:anim calcmode="lin" valueType="num">
                                      <p:cBhvr>
                                        <p:cTn id="104"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05" dur="1000"/>
                                        <p:tgtEl>
                                          <p:spTgt spid="30"/>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mediacall" presetSubtype="0" fill="hold" nodeType="clickEffect">
                                  <p:stCondLst>
                                    <p:cond delay="0"/>
                                  </p:stCondLst>
                                  <p:childTnLst>
                                    <p:cmd type="call" cmd="playFrom(0.0)">
                                      <p:cBhvr>
                                        <p:cTn id="109" dur="12460" fill="hold"/>
                                        <p:tgtEl>
                                          <p:spTgt spid="39"/>
                                        </p:tgtEl>
                                      </p:cBhvr>
                                    </p:cmd>
                                  </p:childTnLst>
                                </p:cTn>
                              </p:par>
                            </p:childTnLst>
                          </p:cTn>
                        </p:par>
                      </p:childTnLst>
                    </p:cTn>
                  </p:par>
                  <p:par>
                    <p:cTn id="110" fill="hold">
                      <p:stCondLst>
                        <p:cond delay="indefinite"/>
                      </p:stCondLst>
                      <p:childTnLst>
                        <p:par>
                          <p:cTn id="111" fill="hold">
                            <p:stCondLst>
                              <p:cond delay="0"/>
                            </p:stCondLst>
                            <p:childTnLst>
                              <p:par>
                                <p:cTn id="112" presetID="5" presetClass="entr" presetSubtype="10" fill="hold" grpId="0" nodeType="clickEffect">
                                  <p:stCondLst>
                                    <p:cond delay="0"/>
                                  </p:stCondLst>
                                  <p:childTnLst>
                                    <p:set>
                                      <p:cBhvr>
                                        <p:cTn id="113" dur="1" fill="hold">
                                          <p:stCondLst>
                                            <p:cond delay="0"/>
                                          </p:stCondLst>
                                        </p:cTn>
                                        <p:tgtEl>
                                          <p:spTgt spid="15"/>
                                        </p:tgtEl>
                                        <p:attrNameLst>
                                          <p:attrName>style.visibility</p:attrName>
                                        </p:attrNameLst>
                                      </p:cBhvr>
                                      <p:to>
                                        <p:strVal val="visible"/>
                                      </p:to>
                                    </p:set>
                                    <p:animEffect transition="in" filter="checkerboard(across)">
                                      <p:cBhvr>
                                        <p:cTn id="114" dur="500"/>
                                        <p:tgtEl>
                                          <p:spTgt spid="15"/>
                                        </p:tgtEl>
                                      </p:cBhvr>
                                    </p:animEffect>
                                  </p:childTnLst>
                                </p:cTn>
                              </p:par>
                              <p:par>
                                <p:cTn id="115" presetID="16" presetClass="entr" presetSubtype="21" fill="hold" grpId="0" nodeType="withEffect">
                                  <p:stCondLst>
                                    <p:cond delay="0"/>
                                  </p:stCondLst>
                                  <p:childTnLst>
                                    <p:set>
                                      <p:cBhvr>
                                        <p:cTn id="116" dur="1" fill="hold">
                                          <p:stCondLst>
                                            <p:cond delay="0"/>
                                          </p:stCondLst>
                                        </p:cTn>
                                        <p:tgtEl>
                                          <p:spTgt spid="19"/>
                                        </p:tgtEl>
                                        <p:attrNameLst>
                                          <p:attrName>style.visibility</p:attrName>
                                        </p:attrNameLst>
                                      </p:cBhvr>
                                      <p:to>
                                        <p:strVal val="visible"/>
                                      </p:to>
                                    </p:set>
                                    <p:animEffect transition="in" filter="barn(inVertical)">
                                      <p:cBhvr>
                                        <p:cTn id="117" dur="500"/>
                                        <p:tgtEl>
                                          <p:spTgt spid="19"/>
                                        </p:tgtEl>
                                      </p:cBhvr>
                                    </p:animEffect>
                                  </p:childTnLst>
                                </p:cTn>
                              </p:par>
                            </p:childTnLst>
                          </p:cTn>
                        </p:par>
                        <p:par>
                          <p:cTn id="118" fill="hold">
                            <p:stCondLst>
                              <p:cond delay="500"/>
                            </p:stCondLst>
                            <p:childTnLst>
                              <p:par>
                                <p:cTn id="119" presetID="5" presetClass="entr" presetSubtype="10" fill="hold" nodeType="afterEffect">
                                  <p:stCondLst>
                                    <p:cond delay="0"/>
                                  </p:stCondLst>
                                  <p:childTnLst>
                                    <p:set>
                                      <p:cBhvr>
                                        <p:cTn id="120" dur="1" fill="hold">
                                          <p:stCondLst>
                                            <p:cond delay="0"/>
                                          </p:stCondLst>
                                        </p:cTn>
                                        <p:tgtEl>
                                          <p:spTgt spid="21"/>
                                        </p:tgtEl>
                                        <p:attrNameLst>
                                          <p:attrName>style.visibility</p:attrName>
                                        </p:attrNameLst>
                                      </p:cBhvr>
                                      <p:to>
                                        <p:strVal val="visible"/>
                                      </p:to>
                                    </p:set>
                                    <p:animEffect transition="in" filter="checkerboard(across)">
                                      <p:cBhvr>
                                        <p:cTn id="121" dur="500"/>
                                        <p:tgtEl>
                                          <p:spTgt spid="21"/>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mediacall" presetSubtype="0" fill="hold" nodeType="clickEffect">
                                  <p:stCondLst>
                                    <p:cond delay="0"/>
                                  </p:stCondLst>
                                  <p:childTnLst>
                                    <p:cmd type="call" cmd="playFrom(0.0)">
                                      <p:cBhvr>
                                        <p:cTn id="125" dur="11206" fill="hold"/>
                                        <p:tgtEl>
                                          <p:spTgt spid="27"/>
                                        </p:tgtEl>
                                      </p:cBhvr>
                                    </p:cmd>
                                  </p:childTnLst>
                                </p:cTn>
                              </p:par>
                            </p:childTnLst>
                          </p:cTn>
                        </p:par>
                      </p:childTnLst>
                    </p:cTn>
                  </p:par>
                  <p:par>
                    <p:cTn id="126" fill="hold">
                      <p:stCondLst>
                        <p:cond delay="indefinite"/>
                      </p:stCondLst>
                      <p:childTnLst>
                        <p:par>
                          <p:cTn id="127" fill="hold">
                            <p:stCondLst>
                              <p:cond delay="0"/>
                            </p:stCondLst>
                            <p:childTnLst>
                              <p:par>
                                <p:cTn id="128" presetID="2" presetClass="entr" presetSubtype="9"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 calcmode="lin" valueType="num">
                                      <p:cBhvr additive="base">
                                        <p:cTn id="130" dur="1000" fill="hold"/>
                                        <p:tgtEl>
                                          <p:spTgt spid="11"/>
                                        </p:tgtEl>
                                        <p:attrNameLst>
                                          <p:attrName>ppt_x</p:attrName>
                                        </p:attrNameLst>
                                      </p:cBhvr>
                                      <p:tavLst>
                                        <p:tav tm="0">
                                          <p:val>
                                            <p:strVal val="0-#ppt_w/2"/>
                                          </p:val>
                                        </p:tav>
                                        <p:tav tm="100000">
                                          <p:val>
                                            <p:strVal val="#ppt_x"/>
                                          </p:val>
                                        </p:tav>
                                      </p:tavLst>
                                    </p:anim>
                                    <p:anim calcmode="lin" valueType="num">
                                      <p:cBhvr additive="base">
                                        <p:cTn id="131"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2"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audio>
              <p:cMediaNode>
                <p:cTn id="133" fill="hold" display="0">
                  <p:stCondLst>
                    <p:cond delay="indefinite"/>
                  </p:stCondLst>
                  <p:endCondLst>
                    <p:cond evt="onNext" delay="0">
                      <p:tgtEl>
                        <p:sldTgt/>
                      </p:tgtEl>
                    </p:cond>
                    <p:cond evt="onPrev" delay="0">
                      <p:tgtEl>
                        <p:sldTgt/>
                      </p:tgtEl>
                    </p:cond>
                    <p:cond evt="onStopAudio" delay="0">
                      <p:tgtEl>
                        <p:sldTgt/>
                      </p:tgtEl>
                    </p:cond>
                  </p:endCondLst>
                </p:cTn>
                <p:tgtEl>
                  <p:spTgt spid="18"/>
                </p:tgtEl>
              </p:cMediaNode>
            </p:audio>
            <p:audio>
              <p:cMediaNode>
                <p:cTn id="134" fill="hold" display="0">
                  <p:stCondLst>
                    <p:cond delay="indefinite"/>
                  </p:stCondLst>
                  <p:endCondLst>
                    <p:cond evt="onNext" delay="0">
                      <p:tgtEl>
                        <p:sldTgt/>
                      </p:tgtEl>
                    </p:cond>
                    <p:cond evt="onPrev" delay="0">
                      <p:tgtEl>
                        <p:sldTgt/>
                      </p:tgtEl>
                    </p:cond>
                    <p:cond evt="onStopAudio" delay="0">
                      <p:tgtEl>
                        <p:sldTgt/>
                      </p:tgtEl>
                    </p:cond>
                  </p:endCondLst>
                </p:cTn>
                <p:tgtEl>
                  <p:spTgt spid="27"/>
                </p:tgtEl>
              </p:cMediaNode>
            </p:audio>
            <p:audio>
              <p:cMediaNode vol="80000">
                <p:cTn id="135"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136"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137"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138" fill="hold" display="0">
                  <p:stCondLst>
                    <p:cond delay="indefinite"/>
                  </p:stCondLst>
                  <p:endCondLst>
                    <p:cond evt="onStopAudio" delay="0">
                      <p:tgtEl>
                        <p:sldTgt/>
                      </p:tgtEl>
                    </p:cond>
                    <p:cond evt="onNext" delay="0">
                      <p:tgtEl>
                        <p:sldTgt/>
                      </p:tgtEl>
                    </p:cond>
                  </p:endCondLst>
                </p:cTn>
                <p:tgtEl>
                  <p:spTgt spid="39"/>
                </p:tgtEl>
              </p:cMediaNode>
            </p:audio>
            <p:audio>
              <p:cMediaNode vol="80000">
                <p:cTn id="139"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12" grpId="0" animBg="1"/>
      <p:bldP spid="13" grpId="0" animBg="1"/>
      <p:bldP spid="14" grpId="0" animBg="1"/>
      <p:bldP spid="15" grpId="0" animBg="1"/>
      <p:bldP spid="3" grpId="0"/>
      <p:bldP spid="19" grpId="0"/>
      <p:bldP spid="20" grpId="0"/>
      <p:bldP spid="22" grpId="0"/>
      <p:bldP spid="26" grpId="0" animBg="1"/>
      <p:bldP spid="29" grpId="0" animBg="1"/>
      <p:bldP spid="30" grpId="0" animBg="1"/>
      <p:bldP spid="34" grpId="0"/>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2899" y="2286000"/>
            <a:ext cx="8458200" cy="3206930"/>
          </a:xfrm>
          <a:ln w="28575">
            <a:solidFill>
              <a:srgbClr val="002060"/>
            </a:solidFill>
            <a:prstDash val="dashDot"/>
          </a:ln>
        </p:spPr>
        <p:txBody>
          <a:bodyPr/>
          <a:lstStyle/>
          <a:p>
            <a:pPr marL="0" marR="0" indent="0" algn="just">
              <a:spcBef>
                <a:spcPts val="0"/>
              </a:spcBef>
              <a:spcAft>
                <a:spcPts val="0"/>
              </a:spcAft>
              <a:buNone/>
            </a:pPr>
            <a:endParaRPr lang="es-ES_tradnl" sz="800" dirty="0">
              <a:solidFill>
                <a:srgbClr val="0000CC"/>
              </a:solidFill>
              <a:effectLst>
                <a:outerShdw blurRad="38100" dist="38100" dir="2700000" algn="tl">
                  <a:srgbClr val="000000">
                    <a:alpha val="43137"/>
                  </a:srgbClr>
                </a:outerShdw>
              </a:effectLst>
              <a:latin typeface="Times New Roman"/>
              <a:ea typeface="Calibri"/>
              <a:cs typeface="Times New Roman"/>
            </a:endParaRPr>
          </a:p>
          <a:p>
            <a:pPr marL="0" marR="0" indent="0" algn="just">
              <a:lnSpc>
                <a:spcPct val="115000"/>
              </a:lnSpc>
              <a:spcBef>
                <a:spcPts val="0"/>
              </a:spcBef>
              <a:spcAft>
                <a:spcPts val="600"/>
              </a:spcAft>
              <a:buNone/>
            </a:pPr>
            <a:r>
              <a:rPr lang="es-ES_tradnl" sz="2000" dirty="0">
                <a:solidFill>
                  <a:srgbClr val="0000CC"/>
                </a:solidFill>
                <a:effectLst>
                  <a:outerShdw blurRad="38100" dist="38100" dir="2700000" algn="tl">
                    <a:srgbClr val="000000">
                      <a:alpha val="43137"/>
                    </a:srgbClr>
                  </a:outerShdw>
                </a:effectLst>
                <a:latin typeface="Times New Roman"/>
                <a:ea typeface="Calibri"/>
                <a:cs typeface="Times New Roman"/>
              </a:rPr>
              <a:t>Choy López sugiere una división en 5 zonas dialectales basándose, fundamental-mente, en la variación de las líquidas y de la /s/ implosiva </a:t>
            </a:r>
            <a:r>
              <a:rPr lang="es-ES" sz="2000" dirty="0">
                <a:solidFill>
                  <a:srgbClr val="0000CC"/>
                </a:solidFill>
                <a:effectLst>
                  <a:outerShdw blurRad="38100" dist="38100" dir="2700000" algn="tl">
                    <a:srgbClr val="000000">
                      <a:alpha val="43137"/>
                    </a:srgbClr>
                  </a:outerShdw>
                </a:effectLst>
                <a:latin typeface="Times New Roman"/>
                <a:ea typeface="Calibri"/>
                <a:cs typeface="Times New Roman"/>
              </a:rPr>
              <a:t>en el habla popular.</a:t>
            </a:r>
            <a:endParaRPr lang="es-ES_tradnl" sz="2000" dirty="0">
              <a:solidFill>
                <a:srgbClr val="0000CC"/>
              </a:solidFill>
              <a:effectLst>
                <a:outerShdw blurRad="38100" dist="38100" dir="2700000" algn="tl">
                  <a:srgbClr val="000000">
                    <a:alpha val="43137"/>
                  </a:srgbClr>
                </a:outerShdw>
              </a:effectLst>
              <a:latin typeface="Times New Roman"/>
              <a:ea typeface="Calibri"/>
              <a:cs typeface="Times New Roman"/>
            </a:endParaRPr>
          </a:p>
          <a:p>
            <a:pPr marL="0" marR="0" algn="just">
              <a:lnSpc>
                <a:spcPct val="115000"/>
              </a:lnSpc>
              <a:spcBef>
                <a:spcPts val="0"/>
              </a:spcBef>
              <a:spcAft>
                <a:spcPts val="0"/>
              </a:spcAft>
            </a:pPr>
            <a:endParaRPr lang="es-ES_tradnl" sz="1000" b="1" dirty="0">
              <a:latin typeface="Times New Roman"/>
              <a:ea typeface="Calibri"/>
              <a:cs typeface="Times New Roman"/>
            </a:endParaRPr>
          </a:p>
          <a:p>
            <a:pPr marL="0" marR="0" algn="just">
              <a:spcBef>
                <a:spcPts val="0"/>
              </a:spcBef>
              <a:spcAft>
                <a:spcPts val="600"/>
              </a:spcAft>
            </a:pPr>
            <a:r>
              <a:rPr lang="es-ES_tradnl" sz="2000" b="1" dirty="0">
                <a:solidFill>
                  <a:srgbClr val="0000CC"/>
                </a:solidFill>
                <a:latin typeface="Times New Roman"/>
                <a:ea typeface="Calibri"/>
                <a:cs typeface="Times New Roman"/>
              </a:rPr>
              <a:t>I.	</a:t>
            </a:r>
            <a:r>
              <a:rPr lang="es-ES" sz="2000" b="1" dirty="0">
                <a:solidFill>
                  <a:srgbClr val="0000CC"/>
                </a:solidFill>
                <a:latin typeface="Times New Roman" pitchFamily="18" charset="0"/>
                <a:cs typeface="Times New Roman" pitchFamily="18" charset="0"/>
              </a:rPr>
              <a:t> Zona occidental</a:t>
            </a:r>
            <a:endParaRPr lang="es-ES_tradnl" sz="2000" b="1" dirty="0">
              <a:solidFill>
                <a:srgbClr val="0000CC"/>
              </a:solidFill>
              <a:latin typeface="Times New Roman"/>
              <a:ea typeface="Calibri"/>
              <a:cs typeface="Times New Roman"/>
            </a:endParaRPr>
          </a:p>
          <a:p>
            <a:pPr marL="0" marR="0" algn="just">
              <a:spcBef>
                <a:spcPts val="0"/>
              </a:spcBef>
              <a:spcAft>
                <a:spcPts val="600"/>
              </a:spcAft>
            </a:pPr>
            <a:r>
              <a:rPr lang="es-ES_tradnl" sz="2000" b="1" dirty="0">
                <a:solidFill>
                  <a:srgbClr val="0000CC"/>
                </a:solidFill>
                <a:latin typeface="Times New Roman"/>
                <a:ea typeface="Calibri"/>
                <a:cs typeface="Times New Roman"/>
              </a:rPr>
              <a:t>II.	</a:t>
            </a:r>
            <a:r>
              <a:rPr lang="es-ES" sz="2000" b="1" dirty="0">
                <a:solidFill>
                  <a:srgbClr val="0000CC"/>
                </a:solidFill>
                <a:latin typeface="Times New Roman" pitchFamily="18" charset="0"/>
                <a:cs typeface="Times New Roman" pitchFamily="18" charset="0"/>
              </a:rPr>
              <a:t> Zona central</a:t>
            </a:r>
            <a:endParaRPr lang="es-ES_tradnl" sz="2000" b="1" dirty="0">
              <a:solidFill>
                <a:srgbClr val="0000CC"/>
              </a:solidFill>
              <a:latin typeface="Times New Roman"/>
              <a:ea typeface="Calibri"/>
              <a:cs typeface="Times New Roman"/>
            </a:endParaRPr>
          </a:p>
          <a:p>
            <a:pPr marL="0" marR="0" algn="just">
              <a:spcBef>
                <a:spcPts val="0"/>
              </a:spcBef>
              <a:spcAft>
                <a:spcPts val="600"/>
              </a:spcAft>
            </a:pPr>
            <a:r>
              <a:rPr lang="es-ES_tradnl" sz="2000" b="1" dirty="0">
                <a:solidFill>
                  <a:srgbClr val="0000CC"/>
                </a:solidFill>
                <a:latin typeface="Times New Roman"/>
                <a:ea typeface="Calibri"/>
                <a:cs typeface="Times New Roman"/>
              </a:rPr>
              <a:t>III.	</a:t>
            </a:r>
            <a:r>
              <a:rPr lang="es-ES" sz="2000" b="1" dirty="0">
                <a:solidFill>
                  <a:srgbClr val="0000CC"/>
                </a:solidFill>
                <a:latin typeface="Times New Roman" pitchFamily="18" charset="0"/>
                <a:cs typeface="Times New Roman" pitchFamily="18" charset="0"/>
              </a:rPr>
              <a:t> Zona centro-oriental </a:t>
            </a:r>
            <a:endParaRPr lang="es-ES_tradnl" sz="2000" b="1" dirty="0">
              <a:solidFill>
                <a:srgbClr val="0000CC"/>
              </a:solidFill>
              <a:latin typeface="Times New Roman"/>
              <a:ea typeface="Calibri"/>
              <a:cs typeface="Times New Roman"/>
            </a:endParaRPr>
          </a:p>
          <a:p>
            <a:pPr marL="0" marR="0" algn="just">
              <a:spcBef>
                <a:spcPts val="0"/>
              </a:spcBef>
              <a:spcAft>
                <a:spcPts val="600"/>
              </a:spcAft>
            </a:pPr>
            <a:r>
              <a:rPr lang="es-ES_tradnl" sz="2000" b="1" dirty="0">
                <a:solidFill>
                  <a:srgbClr val="0000CC"/>
                </a:solidFill>
                <a:latin typeface="Times New Roman"/>
                <a:ea typeface="Calibri"/>
                <a:cs typeface="Times New Roman"/>
              </a:rPr>
              <a:t>IV.</a:t>
            </a:r>
            <a:r>
              <a:rPr lang="es-ES_tradnl" sz="2000" dirty="0">
                <a:solidFill>
                  <a:srgbClr val="0000CC"/>
                </a:solidFill>
                <a:latin typeface="Times New Roman"/>
                <a:ea typeface="Calibri"/>
                <a:cs typeface="Times New Roman"/>
              </a:rPr>
              <a:t>	</a:t>
            </a:r>
            <a:r>
              <a:rPr lang="es-ES" sz="2000" b="1" dirty="0">
                <a:solidFill>
                  <a:srgbClr val="0000CC"/>
                </a:solidFill>
                <a:latin typeface="Times New Roman" pitchFamily="18" charset="0"/>
                <a:cs typeface="Times New Roman" pitchFamily="18" charset="0"/>
              </a:rPr>
              <a:t> Zona sur-oriental</a:t>
            </a:r>
            <a:endParaRPr lang="es-ES_tradnl" sz="2000" dirty="0">
              <a:solidFill>
                <a:srgbClr val="0000CC"/>
              </a:solidFill>
              <a:latin typeface="Times New Roman"/>
              <a:ea typeface="Calibri"/>
              <a:cs typeface="Times New Roman"/>
            </a:endParaRPr>
          </a:p>
          <a:p>
            <a:pPr marL="0" marR="0" algn="just">
              <a:spcBef>
                <a:spcPts val="0"/>
              </a:spcBef>
              <a:spcAft>
                <a:spcPts val="600"/>
              </a:spcAft>
            </a:pPr>
            <a:r>
              <a:rPr lang="es-ES_tradnl" sz="2000" b="1" dirty="0">
                <a:solidFill>
                  <a:srgbClr val="0000CC"/>
                </a:solidFill>
                <a:latin typeface="Times New Roman"/>
                <a:ea typeface="Calibri"/>
                <a:cs typeface="Times New Roman"/>
              </a:rPr>
              <a:t>V.</a:t>
            </a:r>
            <a:r>
              <a:rPr lang="es-ES_tradnl" sz="2000" dirty="0">
                <a:solidFill>
                  <a:srgbClr val="0000CC"/>
                </a:solidFill>
                <a:latin typeface="Times New Roman"/>
                <a:ea typeface="Calibri"/>
                <a:cs typeface="Times New Roman"/>
              </a:rPr>
              <a:t>	</a:t>
            </a:r>
            <a:r>
              <a:rPr lang="es-ES" sz="2000" b="1" dirty="0">
                <a:solidFill>
                  <a:srgbClr val="0000CC"/>
                </a:solidFill>
                <a:latin typeface="Times New Roman" pitchFamily="18" charset="0"/>
                <a:cs typeface="Times New Roman" pitchFamily="18" charset="0"/>
              </a:rPr>
              <a:t> Zona extremo-oriental</a:t>
            </a:r>
            <a:endParaRPr lang="en-US" sz="2000" dirty="0">
              <a:solidFill>
                <a:srgbClr val="0000CC"/>
              </a:solidFill>
              <a:latin typeface="Calibri"/>
              <a:ea typeface="Calibri"/>
              <a:cs typeface="Times New Roman"/>
            </a:endParaRPr>
          </a:p>
        </p:txBody>
      </p:sp>
      <p:sp>
        <p:nvSpPr>
          <p:cNvPr id="4" name="Rectangle 3">
            <a:extLst>
              <a:ext uri="{FF2B5EF4-FFF2-40B4-BE49-F238E27FC236}">
                <a16:creationId xmlns:a16="http://schemas.microsoft.com/office/drawing/2014/main" id="{21C24D2F-E1EC-4EC4-B30F-7DB5EEDFE126}"/>
              </a:ext>
            </a:extLst>
          </p:cNvPr>
          <p:cNvSpPr/>
          <p:nvPr/>
        </p:nvSpPr>
        <p:spPr>
          <a:xfrm>
            <a:off x="2857499" y="1370150"/>
            <a:ext cx="3429000" cy="369332"/>
          </a:xfrm>
          <a:prstGeom prst="rect">
            <a:avLst/>
          </a:prstGeom>
        </p:spPr>
        <p:txBody>
          <a:bodyPr wrap="square">
            <a:spAutoFit/>
          </a:bodyPr>
          <a:lstStyle/>
          <a:p>
            <a:pPr algn="ctr"/>
            <a:r>
              <a:rPr lang="es-ES" dirty="0">
                <a:solidFill>
                  <a:srgbClr val="0000CC"/>
                </a:solidFill>
                <a:effectLst>
                  <a:outerShdw blurRad="38100" dist="38100" dir="2700000" algn="tl">
                    <a:srgbClr val="000000">
                      <a:alpha val="43137"/>
                    </a:srgbClr>
                  </a:outerShdw>
                </a:effectLst>
              </a:rPr>
              <a:t>(Choy López, Luis Roberto. 2006)</a:t>
            </a:r>
          </a:p>
        </p:txBody>
      </p:sp>
      <p:sp>
        <p:nvSpPr>
          <p:cNvPr id="6" name="Rectangle 5">
            <a:extLst>
              <a:ext uri="{FF2B5EF4-FFF2-40B4-BE49-F238E27FC236}">
                <a16:creationId xmlns:a16="http://schemas.microsoft.com/office/drawing/2014/main" id="{181686A9-BB9F-44EB-803E-7E83F085339E}"/>
              </a:ext>
            </a:extLst>
          </p:cNvPr>
          <p:cNvSpPr/>
          <p:nvPr/>
        </p:nvSpPr>
        <p:spPr>
          <a:xfrm>
            <a:off x="3856899" y="841850"/>
            <a:ext cx="1430200" cy="523220"/>
          </a:xfrm>
          <a:prstGeom prst="rect">
            <a:avLst/>
          </a:prstGeom>
        </p:spPr>
        <p:txBody>
          <a:bodyPr wrap="none">
            <a:spAutoFit/>
          </a:bodyPr>
          <a:lstStyle/>
          <a:p>
            <a:r>
              <a:rPr lang="es-ES" sz="2800" dirty="0">
                <a:solidFill>
                  <a:srgbClr val="0000CC"/>
                </a:solidFill>
                <a:effectLst>
                  <a:outerShdw blurRad="38100" dist="38100" dir="2700000" algn="tl">
                    <a:srgbClr val="000000">
                      <a:alpha val="43137"/>
                    </a:srgbClr>
                  </a:outerShdw>
                </a:effectLst>
              </a:rPr>
              <a:t>En Cuba</a:t>
            </a:r>
          </a:p>
        </p:txBody>
      </p:sp>
    </p:spTree>
    <p:extLst>
      <p:ext uri="{BB962C8B-B14F-4D97-AF65-F5344CB8AC3E}">
        <p14:creationId xmlns:p14="http://schemas.microsoft.com/office/powerpoint/2010/main" val="70215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50"/>
                            </p:stCondLst>
                            <p:childTnLst>
                              <p:par>
                                <p:cTn id="9" presetID="16" presetClass="entr" presetSubtype="37"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Vertical)">
                                      <p:cBhvr>
                                        <p:cTn id="11" dur="500"/>
                                        <p:tgtEl>
                                          <p:spTgt spid="4"/>
                                        </p:tgtEl>
                                      </p:cBhvr>
                                    </p:animEffect>
                                  </p:childTnLst>
                                </p:cTn>
                              </p:par>
                            </p:childTnLst>
                          </p:cTn>
                        </p:par>
                        <p:par>
                          <p:cTn id="12" fill="hold">
                            <p:stCondLst>
                              <p:cond delay="1050"/>
                            </p:stCondLst>
                            <p:childTnLst>
                              <p:par>
                                <p:cTn id="13" presetID="16" presetClass="entr" presetSubtype="37" fill="hold" grpId="0" nodeType="afterEffect">
                                  <p:stCondLst>
                                    <p:cond delay="0"/>
                                  </p:stCondLst>
                                  <p:childTnLst>
                                    <p:set>
                                      <p:cBhvr>
                                        <p:cTn id="14" dur="1" fill="hold">
                                          <p:stCondLst>
                                            <p:cond delay="0"/>
                                          </p:stCondLst>
                                        </p:cTn>
                                        <p:tgtEl>
                                          <p:spTgt spid="3">
                                            <p:bg/>
                                          </p:spTgt>
                                        </p:tgtEl>
                                        <p:attrNameLst>
                                          <p:attrName>style.visibility</p:attrName>
                                        </p:attrNameLst>
                                      </p:cBhvr>
                                      <p:to>
                                        <p:strVal val="visible"/>
                                      </p:to>
                                    </p:set>
                                    <p:animEffect transition="in" filter="barn(outVertical)">
                                      <p:cBhvr>
                                        <p:cTn id="15" dur="500"/>
                                        <p:tgtEl>
                                          <p:spTgt spid="3">
                                            <p:bg/>
                                          </p:spTgt>
                                        </p:tgtEl>
                                      </p:cBhvr>
                                    </p:animEffect>
                                  </p:childTnLst>
                                </p:cTn>
                              </p:par>
                            </p:childTnLst>
                          </p:cTn>
                        </p:par>
                        <p:par>
                          <p:cTn id="16" fill="hold">
                            <p:stCondLst>
                              <p:cond delay="1550"/>
                            </p:stCondLst>
                            <p:childTnLst>
                              <p:par>
                                <p:cTn id="17" presetID="22" presetClass="entr" presetSubtype="4" fill="hold" grpId="0" nodeType="after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ipe(down)">
                                      <p:cBhvr>
                                        <p:cTn id="24" dur="500"/>
                                        <p:tgtEl>
                                          <p:spTgt spid="3">
                                            <p:txEl>
                                              <p:pRg st="3" end="3"/>
                                            </p:txEl>
                                          </p:spTgt>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down)">
                                      <p:cBhvr>
                                        <p:cTn id="28" dur="500"/>
                                        <p:tgtEl>
                                          <p:spTgt spid="3">
                                            <p:txEl>
                                              <p:pRg st="4" end="4"/>
                                            </p:txEl>
                                          </p:spTgt>
                                        </p:tgtEl>
                                      </p:cBhvr>
                                    </p:animEffect>
                                  </p:childTnLst>
                                </p:cTn>
                              </p:par>
                            </p:childTnLst>
                          </p:cTn>
                        </p:par>
                        <p:par>
                          <p:cTn id="29" fill="hold">
                            <p:stCondLst>
                              <p:cond delay="1000"/>
                            </p:stCondLst>
                            <p:childTnLst>
                              <p:par>
                                <p:cTn id="30" presetID="22" presetClass="entr" presetSubtype="4"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par>
                          <p:cTn id="33" fill="hold">
                            <p:stCondLst>
                              <p:cond delay="1500"/>
                            </p:stCondLst>
                            <p:childTnLst>
                              <p:par>
                                <p:cTn id="34" presetID="22" presetClass="entr" presetSubtype="4" fill="hold" grpId="0" nodeType="after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down)">
                                      <p:cBhvr>
                                        <p:cTn id="36" dur="500"/>
                                        <p:tgtEl>
                                          <p:spTgt spid="3">
                                            <p:txEl>
                                              <p:pRg st="6" end="6"/>
                                            </p:txEl>
                                          </p:spTgt>
                                        </p:tgtEl>
                                      </p:cBhvr>
                                    </p:animEffect>
                                  </p:childTnLst>
                                </p:cTn>
                              </p:par>
                            </p:childTnLst>
                          </p:cTn>
                        </p:par>
                        <p:par>
                          <p:cTn id="37" fill="hold">
                            <p:stCondLst>
                              <p:cond delay="2000"/>
                            </p:stCondLst>
                            <p:childTnLst>
                              <p:par>
                                <p:cTn id="38" presetID="22" presetClass="entr" presetSubtype="4" fill="hold" grpId="0" nodeType="after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wipe(down)">
                                      <p:cBhvr>
                                        <p:cTn id="4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650" y="1126478"/>
            <a:ext cx="8648699" cy="5568490"/>
          </a:xfrm>
          <a:solidFill>
            <a:schemeClr val="bg1"/>
          </a:solidFill>
          <a:ln w="19050">
            <a:solidFill>
              <a:srgbClr val="070BBD"/>
            </a:solidFill>
          </a:ln>
        </p:spPr>
        <p:txBody>
          <a:bodyPr>
            <a:normAutofit/>
          </a:bodyPr>
          <a:lstStyle/>
          <a:p>
            <a:pPr algn="just">
              <a:spcBef>
                <a:spcPts val="0"/>
              </a:spcBef>
            </a:pPr>
            <a:endParaRPr lang="es-ES_tradnl" sz="600" dirty="0">
              <a:solidFill>
                <a:srgbClr val="960000"/>
              </a:solidFill>
              <a:latin typeface="Times New Roman" pitchFamily="18" charset="0"/>
              <a:cs typeface="Times New Roman" pitchFamily="18" charset="0"/>
            </a:endParaRPr>
          </a:p>
          <a:p>
            <a:pPr lvl="0" algn="ctr">
              <a:lnSpc>
                <a:spcPts val="1900"/>
              </a:lnSpc>
              <a:spcBef>
                <a:spcPts val="0"/>
              </a:spcBef>
              <a:spcAft>
                <a:spcPts val="800"/>
              </a:spcAft>
              <a:buClr>
                <a:srgbClr val="2DA2BF"/>
              </a:buClr>
            </a:pPr>
            <a:r>
              <a:rPr lang="es-ES_tradnl"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Después, cuando llegó el domingo, ya día de regreso, me dice una de las que daba las charlas: ‘Marta, tú estás totalmente cambiada, algo te sucede.’ Yo le dije: ‘no, no, nada.’</a:t>
            </a:r>
            <a:endParaRPr lang="es-ES" sz="18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lvl="0" algn="ctr">
              <a:lnSpc>
                <a:spcPts val="1900"/>
              </a:lnSpc>
              <a:spcAft>
                <a:spcPts val="800"/>
              </a:spcAft>
              <a:buClr>
                <a:srgbClr val="2DA2BF"/>
              </a:buClr>
            </a:pPr>
            <a:r>
              <a:rPr lang="es-ES" sz="18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Yo no me puedo imaginar, es que mi esposo haya perdido la vida de esa forma, es que yo no… Es algo que yo no puedo concebir todavía. Mi esposo no era ningún criminal. A mi esposo lo querían muchas personas.</a:t>
            </a:r>
          </a:p>
          <a:p>
            <a:pPr lvl="0" algn="ctr">
              <a:lnSpc>
                <a:spcPts val="1900"/>
              </a:lnSpc>
              <a:spcAft>
                <a:spcPts val="800"/>
              </a:spcAft>
              <a:buClr>
                <a:srgbClr val="2DA2BF"/>
              </a:buClr>
            </a:pPr>
            <a:r>
              <a:rPr lang="es-ES"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Bueno, mi sueño es, ya te digo, lograr que todas las viviendas tengan sus documentos y que cambien su estructura. Es el mejor sueño que yo tengo para este barrio es ese.</a:t>
            </a:r>
          </a:p>
          <a:p>
            <a:pPr lvl="0" algn="ctr">
              <a:lnSpc>
                <a:spcPts val="1900"/>
              </a:lnSpc>
              <a:spcAft>
                <a:spcPts val="800"/>
              </a:spcAft>
              <a:buClr>
                <a:srgbClr val="2DA2BF"/>
              </a:buClr>
            </a:pPr>
            <a:r>
              <a:rPr lang="es-ES" sz="18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Y la policía cuando estábamos nosotros estaba hasta la fuerza de choque, y hoy, cuando estaban tumbando el portón, que eran los, los supuestos trabajadores de la supuesta asociación allí ellos no, no, la policía habían dos o tres. Ahí no, no había como que una violencia y era el mismo acto.</a:t>
            </a:r>
          </a:p>
          <a:p>
            <a:pPr lvl="0" algn="ctr">
              <a:lnSpc>
                <a:spcPts val="1900"/>
              </a:lnSpc>
              <a:spcAft>
                <a:spcPts val="800"/>
              </a:spcAft>
              <a:buClr>
                <a:srgbClr val="2DA2BF"/>
              </a:buClr>
            </a:pPr>
            <a:r>
              <a:rPr lang="es-ES" sz="1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Sencillamente, se ponen de acuerdo entre las partes, visitan, unos a otros se visitan a ver si lo que tienen es lo conveniente, si las condiciones que se les explicaron son las adecuadas, si no hay cosas que no… que todo esté lo más de acorde, que la oferta sea tal y como tú la necesitas. </a:t>
            </a:r>
          </a:p>
          <a:p>
            <a:pPr lvl="0" algn="ctr">
              <a:lnSpc>
                <a:spcPts val="1900"/>
              </a:lnSpc>
              <a:spcAft>
                <a:spcPts val="800"/>
              </a:spcAft>
              <a:buClr>
                <a:srgbClr val="2DA2BF"/>
              </a:buClr>
            </a:pPr>
            <a:r>
              <a:rPr lang="es-ES" sz="18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Y yo me eché mi muchachita al hombro y le dije a la otra, vámonos, porque nada más habíamos tres solas en la casa. Digo, vámonos que nos ahogamos y dejamos todo así, trancado con candado sí. Y </a:t>
            </a:r>
            <a:r>
              <a:rPr lang="es-ES" sz="1800" dirty="0" err="1">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cu</a:t>
            </a:r>
            <a:r>
              <a:rPr lang="es-ES" sz="1800" dirty="0">
                <a:solidFill>
                  <a:srgbClr val="0066FF"/>
                </a:solidFill>
                <a:effectLst>
                  <a:outerShdw blurRad="38100" dist="38100" dir="2700000" algn="tl">
                    <a:srgbClr val="000000">
                      <a:alpha val="43137"/>
                    </a:srgbClr>
                  </a:outerShdw>
                </a:effectLst>
                <a:latin typeface="Times New Roman" pitchFamily="18" charset="0"/>
                <a:cs typeface="Times New Roman" pitchFamily="18" charset="0"/>
              </a:rPr>
              <a:t>, y, nos tiramos para allá, y voy a llamar a otra hija mía que vive allí, y cuando quise llamarla me tumbé con todo, que me pelé una rodilla.</a:t>
            </a:r>
          </a:p>
        </p:txBody>
      </p:sp>
      <p:pic>
        <p:nvPicPr>
          <p:cNvPr id="4" name="Cuba.2f">
            <a:hlinkClick r:id="" action="ppaction://media"/>
            <a:extLst>
              <a:ext uri="{FF2B5EF4-FFF2-40B4-BE49-F238E27FC236}">
                <a16:creationId xmlns:a16="http://schemas.microsoft.com/office/drawing/2014/main" id="{7E2543F8-F1B2-48F6-AA68-40E4F12E48C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262180" y="222710"/>
            <a:ext cx="131913" cy="131913"/>
          </a:xfrm>
          <a:prstGeom prst="rect">
            <a:avLst/>
          </a:prstGeom>
        </p:spPr>
      </p:pic>
      <p:pic>
        <p:nvPicPr>
          <p:cNvPr id="5" name="Cuba.3f">
            <a:hlinkClick r:id="" action="ppaction://media"/>
            <a:extLst>
              <a:ext uri="{FF2B5EF4-FFF2-40B4-BE49-F238E27FC236}">
                <a16:creationId xmlns:a16="http://schemas.microsoft.com/office/drawing/2014/main" id="{15FF5656-1BFD-4637-9711-33057834F55C}"/>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1180360" y="177243"/>
            <a:ext cx="131912" cy="131912"/>
          </a:xfrm>
          <a:prstGeom prst="rect">
            <a:avLst/>
          </a:prstGeom>
        </p:spPr>
      </p:pic>
      <p:pic>
        <p:nvPicPr>
          <p:cNvPr id="6" name="P.R.1f">
            <a:hlinkClick r:id="" action="ppaction://media"/>
            <a:extLst>
              <a:ext uri="{FF2B5EF4-FFF2-40B4-BE49-F238E27FC236}">
                <a16:creationId xmlns:a16="http://schemas.microsoft.com/office/drawing/2014/main" id="{F42F813E-2A36-413A-B955-67F48555DFE2}"/>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50025" y="163032"/>
            <a:ext cx="152399" cy="152399"/>
          </a:xfrm>
          <a:prstGeom prst="rect">
            <a:avLst/>
          </a:prstGeom>
        </p:spPr>
      </p:pic>
      <p:pic>
        <p:nvPicPr>
          <p:cNvPr id="7" name="P.R.2f">
            <a:hlinkClick r:id="" action="ppaction://media"/>
            <a:extLst>
              <a:ext uri="{FF2B5EF4-FFF2-40B4-BE49-F238E27FC236}">
                <a16:creationId xmlns:a16="http://schemas.microsoft.com/office/drawing/2014/main" id="{23993FD5-7726-45BF-9949-6EBE1CC6B953}"/>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7860066" y="212467"/>
            <a:ext cx="152400" cy="152400"/>
          </a:xfrm>
          <a:prstGeom prst="rect">
            <a:avLst/>
          </a:prstGeom>
        </p:spPr>
      </p:pic>
      <p:pic>
        <p:nvPicPr>
          <p:cNvPr id="9" name="Rep.Dom.1f">
            <a:hlinkClick r:id="" action="ppaction://media"/>
            <a:extLst>
              <a:ext uri="{FF2B5EF4-FFF2-40B4-BE49-F238E27FC236}">
                <a16:creationId xmlns:a16="http://schemas.microsoft.com/office/drawing/2014/main" id="{1A7D45FB-26C9-4A63-941B-FFA43E9526A9}"/>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381000" y="158036"/>
            <a:ext cx="152399" cy="152399"/>
          </a:xfrm>
          <a:prstGeom prst="rect">
            <a:avLst/>
          </a:prstGeom>
        </p:spPr>
      </p:pic>
      <p:pic>
        <p:nvPicPr>
          <p:cNvPr id="10" name="Rep.Dom.2f">
            <a:hlinkClick r:id="" action="ppaction://media"/>
            <a:extLst>
              <a:ext uri="{FF2B5EF4-FFF2-40B4-BE49-F238E27FC236}">
                <a16:creationId xmlns:a16="http://schemas.microsoft.com/office/drawing/2014/main" id="{63E303FD-AA0B-45B2-927E-F20E0155BE39}"/>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8610596" y="218551"/>
            <a:ext cx="111034" cy="111034"/>
          </a:xfrm>
          <a:prstGeom prst="rect">
            <a:avLst/>
          </a:prstGeom>
        </p:spPr>
      </p:pic>
      <p:sp>
        <p:nvSpPr>
          <p:cNvPr id="11" name="Rectangle 10">
            <a:extLst>
              <a:ext uri="{FF2B5EF4-FFF2-40B4-BE49-F238E27FC236}">
                <a16:creationId xmlns:a16="http://schemas.microsoft.com/office/drawing/2014/main" id="{8A31C053-6154-4862-B8AE-1D8BBD522755}"/>
              </a:ext>
            </a:extLst>
          </p:cNvPr>
          <p:cNvSpPr/>
          <p:nvPr/>
        </p:nvSpPr>
        <p:spPr>
          <a:xfrm>
            <a:off x="1632837" y="309155"/>
            <a:ext cx="5878323" cy="713465"/>
          </a:xfrm>
          <a:prstGeom prst="rect">
            <a:avLst/>
          </a:prstGeom>
          <a:blipFill>
            <a:blip r:embed="rId15"/>
            <a:tile tx="0" ty="0" sx="100000" sy="100000" flip="none" algn="tl"/>
          </a:blipFill>
          <a:ln w="28575">
            <a:solidFill>
              <a:srgbClr val="0000CC"/>
            </a:solidFill>
            <a:prstDash val="dashDot"/>
          </a:ln>
        </p:spPr>
        <p:txBody>
          <a:bodyPr wrap="square">
            <a:spAutoFit/>
          </a:bodyPr>
          <a:lstStyle/>
          <a:p>
            <a:pPr algn="ctr">
              <a:lnSpc>
                <a:spcPts val="2500"/>
              </a:lnSpc>
            </a:pPr>
            <a:r>
              <a:rPr lang="es-ES" sz="2000" b="1" dirty="0">
                <a:solidFill>
                  <a:srgbClr val="0000CC"/>
                </a:solidFill>
                <a:effectLst>
                  <a:outerShdw blurRad="38100" dist="38100" dir="2700000" algn="tl">
                    <a:srgbClr val="000000">
                      <a:alpha val="43137"/>
                    </a:srgbClr>
                  </a:outerShdw>
                </a:effectLst>
                <a:cs typeface="Times New Roman" pitchFamily="18" charset="0"/>
              </a:rPr>
              <a:t>Antes de comenzar, a manera de preámbulo,</a:t>
            </a:r>
          </a:p>
          <a:p>
            <a:pPr algn="ctr">
              <a:lnSpc>
                <a:spcPts val="2500"/>
              </a:lnSpc>
            </a:pPr>
            <a:r>
              <a:rPr lang="es-ES" sz="2000" b="1" dirty="0">
                <a:solidFill>
                  <a:srgbClr val="0000CC"/>
                </a:solidFill>
                <a:effectLst>
                  <a:outerShdw blurRad="38100" dist="38100" dir="2700000" algn="tl">
                    <a:srgbClr val="000000">
                      <a:alpha val="43137"/>
                    </a:srgbClr>
                  </a:outerShdw>
                </a:effectLst>
                <a:cs typeface="Times New Roman" pitchFamily="18" charset="0"/>
              </a:rPr>
              <a:t>seis muestras de habla antillana </a:t>
            </a:r>
            <a:r>
              <a:rPr lang="es-ES" dirty="0">
                <a:solidFill>
                  <a:srgbClr val="0000CC"/>
                </a:solidFill>
                <a:effectLst>
                  <a:outerShdw blurRad="38100" dist="38100" dir="2700000" algn="tl">
                    <a:srgbClr val="000000">
                      <a:alpha val="43137"/>
                    </a:srgbClr>
                  </a:outerShdw>
                </a:effectLst>
                <a:cs typeface="Times New Roman" pitchFamily="18" charset="0"/>
              </a:rPr>
              <a:t>(2 de cada isla)</a:t>
            </a:r>
            <a:r>
              <a:rPr lang="es-ES" sz="2000" dirty="0">
                <a:solidFill>
                  <a:srgbClr val="0000CC"/>
                </a:solidFill>
                <a:effectLst>
                  <a:outerShdw blurRad="38100" dist="38100" dir="2700000" algn="tl">
                    <a:srgbClr val="000000">
                      <a:alpha val="43137"/>
                    </a:srgbClr>
                  </a:outerShdw>
                </a:effectLst>
                <a:cs typeface="Times New Roman"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56" presetClass="entr" presetSubtype="0" fill="hold" nodeType="withEffect">
                                  <p:stCondLst>
                                    <p:cond delay="0"/>
                                  </p:stCondLst>
                                  <p:iterate type="wd">
                                    <p:tmPct val="10000"/>
                                  </p:iterate>
                                  <p:childTnLst>
                                    <p:set>
                                      <p:cBhvr>
                                        <p:cTn id="9" dur="1" fill="hold">
                                          <p:stCondLst>
                                            <p:cond delay="0"/>
                                          </p:stCondLst>
                                        </p:cTn>
                                        <p:tgtEl>
                                          <p:spTgt spid="11">
                                            <p:txEl>
                                              <p:pRg st="0" end="0"/>
                                            </p:txEl>
                                          </p:spTgt>
                                        </p:tgtEl>
                                        <p:attrNameLst>
                                          <p:attrName>style.visibility</p:attrName>
                                        </p:attrNameLst>
                                      </p:cBhvr>
                                      <p:to>
                                        <p:strVal val="visible"/>
                                      </p:to>
                                    </p:set>
                                    <p:anim by="(-#ppt_w*2)" calcmode="lin" valueType="num">
                                      <p:cBhvr rctx="PPT">
                                        <p:cTn id="10" dur="250" autoRev="1" fill="hold">
                                          <p:stCondLst>
                                            <p:cond delay="0"/>
                                          </p:stCondLst>
                                        </p:cTn>
                                        <p:tgtEl>
                                          <p:spTgt spid="11">
                                            <p:txEl>
                                              <p:pRg st="0" end="0"/>
                                            </p:txEl>
                                          </p:spTgt>
                                        </p:tgtEl>
                                        <p:attrNameLst>
                                          <p:attrName>ppt_w</p:attrName>
                                        </p:attrNameLst>
                                      </p:cBhvr>
                                    </p:anim>
                                    <p:anim by="(#ppt_w*0.50)" calcmode="lin" valueType="num">
                                      <p:cBhvr>
                                        <p:cTn id="11" dur="250" decel="50000" autoRev="1" fill="hold">
                                          <p:stCondLst>
                                            <p:cond delay="0"/>
                                          </p:stCondLst>
                                        </p:cTn>
                                        <p:tgtEl>
                                          <p:spTgt spid="11">
                                            <p:txEl>
                                              <p:pRg st="0" end="0"/>
                                            </p:txEl>
                                          </p:spTgt>
                                        </p:tgtEl>
                                        <p:attrNameLst>
                                          <p:attrName>ppt_x</p:attrName>
                                        </p:attrNameLst>
                                      </p:cBhvr>
                                    </p:anim>
                                    <p:anim from="(-#ppt_h/2)" to="(#ppt_y)" calcmode="lin" valueType="num">
                                      <p:cBhvr>
                                        <p:cTn id="12" dur="500" fill="hold">
                                          <p:stCondLst>
                                            <p:cond delay="0"/>
                                          </p:stCondLst>
                                        </p:cTn>
                                        <p:tgtEl>
                                          <p:spTgt spid="11">
                                            <p:txEl>
                                              <p:pRg st="0" end="0"/>
                                            </p:txEl>
                                          </p:spTgt>
                                        </p:tgtEl>
                                        <p:attrNameLst>
                                          <p:attrName>ppt_y</p:attrName>
                                        </p:attrNameLst>
                                      </p:cBhvr>
                                    </p:anim>
                                    <p:animRot by="21600000">
                                      <p:cBhvr>
                                        <p:cTn id="13" dur="500" fill="hold">
                                          <p:stCondLst>
                                            <p:cond delay="0"/>
                                          </p:stCondLst>
                                        </p:cTn>
                                        <p:tgtEl>
                                          <p:spTgt spid="11">
                                            <p:txEl>
                                              <p:pRg st="0" end="0"/>
                                            </p:txEl>
                                          </p:spTgt>
                                        </p:tgtEl>
                                        <p:attrNameLst>
                                          <p:attrName>r</p:attrName>
                                        </p:attrNameLst>
                                      </p:cBhvr>
                                    </p:animRot>
                                  </p:childTnLst>
                                </p:cTn>
                              </p:par>
                              <p:par>
                                <p:cTn id="14" presetID="56" presetClass="entr" presetSubtype="0" fill="hold" nodeType="withEffect">
                                  <p:stCondLst>
                                    <p:cond delay="0"/>
                                  </p:stCondLst>
                                  <p:iterate type="wd">
                                    <p:tmPct val="10000"/>
                                  </p:iterate>
                                  <p:childTnLst>
                                    <p:set>
                                      <p:cBhvr>
                                        <p:cTn id="15" dur="1" fill="hold">
                                          <p:stCondLst>
                                            <p:cond delay="0"/>
                                          </p:stCondLst>
                                        </p:cTn>
                                        <p:tgtEl>
                                          <p:spTgt spid="11">
                                            <p:txEl>
                                              <p:pRg st="1" end="1"/>
                                            </p:txEl>
                                          </p:spTgt>
                                        </p:tgtEl>
                                        <p:attrNameLst>
                                          <p:attrName>style.visibility</p:attrName>
                                        </p:attrNameLst>
                                      </p:cBhvr>
                                      <p:to>
                                        <p:strVal val="visible"/>
                                      </p:to>
                                    </p:set>
                                    <p:anim by="(-#ppt_w*2)" calcmode="lin" valueType="num">
                                      <p:cBhvr rctx="PPT">
                                        <p:cTn id="16" dur="250" autoRev="1" fill="hold">
                                          <p:stCondLst>
                                            <p:cond delay="0"/>
                                          </p:stCondLst>
                                        </p:cTn>
                                        <p:tgtEl>
                                          <p:spTgt spid="11">
                                            <p:txEl>
                                              <p:pRg st="1" end="1"/>
                                            </p:txEl>
                                          </p:spTgt>
                                        </p:tgtEl>
                                        <p:attrNameLst>
                                          <p:attrName>ppt_w</p:attrName>
                                        </p:attrNameLst>
                                      </p:cBhvr>
                                    </p:anim>
                                    <p:anim by="(#ppt_w*0.50)" calcmode="lin" valueType="num">
                                      <p:cBhvr>
                                        <p:cTn id="17" dur="250" decel="50000" autoRev="1" fill="hold">
                                          <p:stCondLst>
                                            <p:cond delay="0"/>
                                          </p:stCondLst>
                                        </p:cTn>
                                        <p:tgtEl>
                                          <p:spTgt spid="11">
                                            <p:txEl>
                                              <p:pRg st="1" end="1"/>
                                            </p:txEl>
                                          </p:spTgt>
                                        </p:tgtEl>
                                        <p:attrNameLst>
                                          <p:attrName>ppt_x</p:attrName>
                                        </p:attrNameLst>
                                      </p:cBhvr>
                                    </p:anim>
                                    <p:anim from="(-#ppt_h/2)" to="(#ppt_y)" calcmode="lin" valueType="num">
                                      <p:cBhvr>
                                        <p:cTn id="18" dur="500" fill="hold">
                                          <p:stCondLst>
                                            <p:cond delay="0"/>
                                          </p:stCondLst>
                                        </p:cTn>
                                        <p:tgtEl>
                                          <p:spTgt spid="11">
                                            <p:txEl>
                                              <p:pRg st="1" end="1"/>
                                            </p:txEl>
                                          </p:spTgt>
                                        </p:tgtEl>
                                        <p:attrNameLst>
                                          <p:attrName>ppt_y</p:attrName>
                                        </p:attrNameLst>
                                      </p:cBhvr>
                                    </p:anim>
                                    <p:animRot by="21600000">
                                      <p:cBhvr>
                                        <p:cTn id="19" dur="500" fill="hold">
                                          <p:stCondLst>
                                            <p:cond delay="0"/>
                                          </p:stCondLst>
                                        </p:cTn>
                                        <p:tgtEl>
                                          <p:spTgt spid="11">
                                            <p:txEl>
                                              <p:pRg st="1" end="1"/>
                                            </p:txEl>
                                          </p:spTgt>
                                        </p:tgtEl>
                                        <p:attrNameLst>
                                          <p:attrName>r</p:attrName>
                                        </p:attrNameLst>
                                      </p:cBhvr>
                                    </p:animRot>
                                  </p:childTnLst>
                                </p:cTn>
                              </p:par>
                            </p:childTnLst>
                          </p:cTn>
                        </p:par>
                        <p:par>
                          <p:cTn id="20" fill="hold">
                            <p:stCondLst>
                              <p:cond delay="1000"/>
                            </p:stCondLst>
                            <p:childTnLst>
                              <p:par>
                                <p:cTn id="21" presetID="16" presetClass="entr" presetSubtype="37" fill="hold" grpId="0" nodeType="afterEffect">
                                  <p:stCondLst>
                                    <p:cond delay="0"/>
                                  </p:stCondLst>
                                  <p:childTnLst>
                                    <p:set>
                                      <p:cBhvr>
                                        <p:cTn id="22" dur="1" fill="hold">
                                          <p:stCondLst>
                                            <p:cond delay="0"/>
                                          </p:stCondLst>
                                        </p:cTn>
                                        <p:tgtEl>
                                          <p:spTgt spid="3">
                                            <p:bg/>
                                          </p:spTgt>
                                        </p:tgtEl>
                                        <p:attrNameLst>
                                          <p:attrName>style.visibility</p:attrName>
                                        </p:attrNameLst>
                                      </p:cBhvr>
                                      <p:to>
                                        <p:strVal val="visible"/>
                                      </p:to>
                                    </p:set>
                                    <p:animEffect transition="in" filter="barn(outVertical)">
                                      <p:cBhvr>
                                        <p:cTn id="23" dur="500"/>
                                        <p:tgtEl>
                                          <p:spTgt spid="3">
                                            <p:bg/>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outVertical)">
                                      <p:cBhvr>
                                        <p:cTn id="28" dur="5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11546" fill="hold"/>
                                        <p:tgtEl>
                                          <p:spTgt spid="9"/>
                                        </p:tgtEl>
                                      </p:cBhvr>
                                    </p:cmd>
                                  </p:childTnLst>
                                </p:cTn>
                              </p:par>
                            </p:childTnLst>
                          </p:cTn>
                        </p:par>
                      </p:childTnLst>
                    </p:cTn>
                  </p:par>
                  <p:par>
                    <p:cTn id="33" fill="hold">
                      <p:stCondLst>
                        <p:cond delay="indefinite"/>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out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2695" fill="hold"/>
                                        <p:tgtEl>
                                          <p:spTgt spid="6"/>
                                        </p:tgtEl>
                                      </p:cBhvr>
                                    </p:cmd>
                                  </p:childTnLst>
                                </p:cTn>
                              </p:par>
                            </p:childTnLst>
                          </p:cTn>
                        </p:par>
                      </p:childTnLst>
                    </p:cTn>
                  </p:par>
                  <p:par>
                    <p:cTn id="42" fill="hold">
                      <p:stCondLst>
                        <p:cond delay="indefinite"/>
                      </p:stCondLst>
                      <p:childTnLst>
                        <p:par>
                          <p:cTn id="43" fill="hold">
                            <p:stCondLst>
                              <p:cond delay="0"/>
                            </p:stCondLst>
                            <p:childTnLst>
                              <p:par>
                                <p:cTn id="44" presetID="16" presetClass="entr" presetSubtype="37"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barn(outVertical)">
                                      <p:cBhvr>
                                        <p:cTn id="46" dur="500"/>
                                        <p:tgtEl>
                                          <p:spTgt spid="3">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9247" fill="hold"/>
                                        <p:tgtEl>
                                          <p:spTgt spid="5"/>
                                        </p:tgtEl>
                                      </p:cBhvr>
                                    </p:cmd>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barn(outVertical)">
                                      <p:cBhvr>
                                        <p:cTn id="55" dur="5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5438" fill="hold"/>
                                        <p:tgtEl>
                                          <p:spTgt spid="7"/>
                                        </p:tgtEl>
                                      </p:cBhvr>
                                    </p:cmd>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grpId="0" nodeType="clickEffect">
                                  <p:stCondLst>
                                    <p:cond delay="0"/>
                                  </p:stCondLst>
                                  <p:childTnLst>
                                    <p:set>
                                      <p:cBhvr>
                                        <p:cTn id="63" dur="1" fill="hold">
                                          <p:stCondLst>
                                            <p:cond delay="0"/>
                                          </p:stCondLst>
                                        </p:cTn>
                                        <p:tgtEl>
                                          <p:spTgt spid="3">
                                            <p:txEl>
                                              <p:pRg st="5" end="5"/>
                                            </p:txEl>
                                          </p:spTgt>
                                        </p:tgtEl>
                                        <p:attrNameLst>
                                          <p:attrName>style.visibility</p:attrName>
                                        </p:attrNameLst>
                                      </p:cBhvr>
                                      <p:to>
                                        <p:strVal val="visible"/>
                                      </p:to>
                                    </p:set>
                                    <p:animEffect transition="in" filter="barn(outVertical)">
                                      <p:cBhvr>
                                        <p:cTn id="64" dur="500"/>
                                        <p:tgtEl>
                                          <p:spTgt spid="3">
                                            <p:txEl>
                                              <p:pRg st="5" end="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6953" fill="hold"/>
                                        <p:tgtEl>
                                          <p:spTgt spid="4"/>
                                        </p:tgtEl>
                                      </p:cBhvr>
                                    </p:cmd>
                                  </p:childTnLst>
                                </p:cTn>
                              </p:par>
                            </p:childTnLst>
                          </p:cTn>
                        </p:par>
                      </p:childTnLst>
                    </p:cTn>
                  </p:par>
                  <p:par>
                    <p:cTn id="69" fill="hold">
                      <p:stCondLst>
                        <p:cond delay="indefinite"/>
                      </p:stCondLst>
                      <p:childTnLst>
                        <p:par>
                          <p:cTn id="70" fill="hold">
                            <p:stCondLst>
                              <p:cond delay="0"/>
                            </p:stCondLst>
                            <p:childTnLst>
                              <p:par>
                                <p:cTn id="71" presetID="16" presetClass="entr" presetSubtype="37"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Effect transition="in" filter="barn(outVertical)">
                                      <p:cBhvr>
                                        <p:cTn id="73" dur="500"/>
                                        <p:tgtEl>
                                          <p:spTgt spid="3">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1455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8"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79"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80"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81"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82"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83"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3" grpId="0" uiExpand="1" build="p"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098" y="273588"/>
            <a:ext cx="6781801" cy="490066"/>
          </a:xfrm>
          <a:ln w="12700">
            <a:solidFill>
              <a:srgbClr val="0000CC"/>
            </a:solidFill>
          </a:ln>
        </p:spPr>
        <p:txBody>
          <a:bodyPr>
            <a:noAutofit/>
          </a:bodyPr>
          <a:lstStyle/>
          <a:p>
            <a:r>
              <a:rPr lang="es-ES" sz="2000" b="1" dirty="0">
                <a:solidFill>
                  <a:srgbClr val="3333CC"/>
                </a:solidFill>
                <a:latin typeface="Times New Roman" pitchFamily="18" charset="0"/>
                <a:cs typeface="Times New Roman" pitchFamily="18" charset="0"/>
              </a:rPr>
              <a:t>Con relación a las </a:t>
            </a:r>
            <a:r>
              <a:rPr lang="es-ES" sz="2000" b="1" dirty="0">
                <a:solidFill>
                  <a:srgbClr val="3333CC"/>
                </a:solidFill>
                <a:effectLst>
                  <a:outerShdw blurRad="38100" dist="38100" dir="2700000" algn="tl">
                    <a:srgbClr val="000000">
                      <a:alpha val="43137"/>
                    </a:srgbClr>
                  </a:outerShdw>
                </a:effectLst>
                <a:latin typeface="Times New Roman" pitchFamily="18" charset="0"/>
                <a:cs typeface="Times New Roman" pitchFamily="18" charset="0"/>
              </a:rPr>
              <a:t>líquidas /r, l/</a:t>
            </a:r>
            <a:r>
              <a:rPr lang="es-ES" sz="2000" b="1" dirty="0">
                <a:solidFill>
                  <a:srgbClr val="3333CC"/>
                </a:solidFill>
                <a:latin typeface="Times New Roman" pitchFamily="18" charset="0"/>
                <a:cs typeface="Times New Roman" pitchFamily="18" charset="0"/>
              </a:rPr>
              <a:t>, el autor destaca lo siguiente:</a:t>
            </a:r>
            <a:endParaRPr lang="en-US" sz="20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838200"/>
            <a:ext cx="8686800" cy="5776568"/>
          </a:xfrm>
          <a:ln w="19050">
            <a:solidFill>
              <a:srgbClr val="0000CC"/>
            </a:solidFill>
            <a:prstDash val="lgDashDotDot"/>
          </a:ln>
        </p:spPr>
        <p:txBody>
          <a:bodyPr>
            <a:normAutofit fontScale="77500" lnSpcReduction="20000"/>
          </a:bodyPr>
          <a:lstStyle/>
          <a:p>
            <a:pPr marL="400050" indent="-400050" algn="just">
              <a:spcBef>
                <a:spcPts val="0"/>
              </a:spcBef>
              <a:buNone/>
            </a:pPr>
            <a:endParaRPr lang="es-ES" sz="800" b="1" dirty="0">
              <a:solidFill>
                <a:srgbClr val="800080"/>
              </a:solidFill>
              <a:latin typeface="Times New Roman" pitchFamily="18" charset="0"/>
              <a:cs typeface="Times New Roman" pitchFamily="18" charset="0"/>
            </a:endParaRPr>
          </a:p>
          <a:p>
            <a:pPr marL="400050" indent="-400050" algn="just">
              <a:spcBef>
                <a:spcPts val="0"/>
              </a:spcBef>
              <a:spcAft>
                <a:spcPts val="600"/>
              </a:spcAft>
              <a:buNone/>
            </a:pPr>
            <a:r>
              <a:rPr lang="es-ES" sz="2600" b="1" u="sng"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1.</a:t>
            </a:r>
            <a:r>
              <a:rPr lang="es-ES" sz="26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ASIMILACIÓN</a:t>
            </a:r>
            <a:r>
              <a:rPr lang="es-ES" sz="23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300" dirty="0">
                <a:solidFill>
                  <a:srgbClr val="0000CC"/>
                </a:solidFill>
                <a:latin typeface="Times New Roman" pitchFamily="18" charset="0"/>
                <a:cs typeface="Times New Roman" pitchFamily="18" charset="0"/>
              </a:rPr>
              <a:t>a la consonante siguiente: </a:t>
            </a:r>
            <a:r>
              <a:rPr lang="es-ES" sz="2300" i="1" dirty="0">
                <a:solidFill>
                  <a:srgbClr val="0000CC"/>
                </a:solidFill>
                <a:latin typeface="Times New Roman" pitchFamily="18" charset="0"/>
                <a:cs typeface="Times New Roman" pitchFamily="18" charset="0"/>
              </a:rPr>
              <a:t>vuelta </a:t>
            </a:r>
            <a:r>
              <a:rPr lang="es-ES" sz="2300" dirty="0">
                <a:solidFill>
                  <a:srgbClr val="0000CC"/>
                </a:solidFill>
                <a:latin typeface="Times New Roman" pitchFamily="18" charset="0"/>
                <a:cs typeface="Times New Roman" pitchFamily="18" charset="0"/>
              </a:rPr>
              <a:t>[</a:t>
            </a:r>
            <a:r>
              <a:rPr lang="es-ES" sz="2300" b="1" dirty="0" err="1">
                <a:solidFill>
                  <a:srgbClr val="0000CC"/>
                </a:solidFill>
                <a:latin typeface="Times New Roman" pitchFamily="18" charset="0"/>
                <a:cs typeface="Times New Roman" pitchFamily="18" charset="0"/>
              </a:rPr>
              <a:t>buétta</a:t>
            </a:r>
            <a:r>
              <a:rPr lang="es-ES" sz="2300" dirty="0">
                <a:solidFill>
                  <a:srgbClr val="0000CC"/>
                </a:solidFill>
                <a:latin typeface="Times New Roman" pitchFamily="18" charset="0"/>
                <a:cs typeface="Times New Roman" pitchFamily="18" charset="0"/>
              </a:rPr>
              <a:t>], </a:t>
            </a:r>
            <a:r>
              <a:rPr lang="es-ES" sz="2300" i="1" dirty="0">
                <a:solidFill>
                  <a:srgbClr val="0000CC"/>
                </a:solidFill>
                <a:latin typeface="Times New Roman" pitchFamily="18" charset="0"/>
                <a:cs typeface="Times New Roman" pitchFamily="18" charset="0"/>
              </a:rPr>
              <a:t>parque </a:t>
            </a:r>
            <a:r>
              <a:rPr lang="es-ES" sz="2300" dirty="0">
                <a:solidFill>
                  <a:srgbClr val="0000CC"/>
                </a:solidFill>
                <a:latin typeface="Times New Roman" pitchFamily="18" charset="0"/>
                <a:cs typeface="Times New Roman" pitchFamily="18" charset="0"/>
              </a:rPr>
              <a:t>[</a:t>
            </a:r>
            <a:r>
              <a:rPr lang="es-ES" sz="2300" b="1" dirty="0" err="1">
                <a:solidFill>
                  <a:srgbClr val="0000CC"/>
                </a:solidFill>
                <a:latin typeface="Times New Roman" pitchFamily="18" charset="0"/>
                <a:cs typeface="Times New Roman" pitchFamily="18" charset="0"/>
              </a:rPr>
              <a:t>pákke</a:t>
            </a:r>
            <a:r>
              <a:rPr lang="es-ES" sz="2300" dirty="0">
                <a:solidFill>
                  <a:srgbClr val="0000CC"/>
                </a:solidFill>
                <a:latin typeface="Times New Roman" pitchFamily="18" charset="0"/>
                <a:cs typeface="Times New Roman" pitchFamily="18" charset="0"/>
              </a:rPr>
              <a:t>]</a:t>
            </a:r>
          </a:p>
          <a:p>
            <a:pPr marL="400050" indent="-400050" algn="just">
              <a:spcBef>
                <a:spcPts val="0"/>
              </a:spcBef>
              <a:spcAft>
                <a:spcPts val="1200"/>
              </a:spcAft>
              <a:buNone/>
            </a:pPr>
            <a:r>
              <a:rPr lang="es-ES" sz="21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Es predominante en:</a:t>
            </a:r>
          </a:p>
          <a:p>
            <a:pPr marL="400050" indent="-400050" algn="just">
              <a:spcBef>
                <a:spcPts val="0"/>
              </a:spcBef>
              <a:spcAft>
                <a:spcPts val="600"/>
              </a:spcAft>
              <a:buNone/>
            </a:pPr>
            <a:r>
              <a:rPr lang="es-ES" sz="21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I. Zona occidental </a:t>
            </a:r>
            <a:r>
              <a:rPr lang="es-ES" sz="2100" b="1" dirty="0">
                <a:solidFill>
                  <a:srgbClr val="0000CC"/>
                </a:solidFill>
                <a:latin typeface="Times New Roman" pitchFamily="18" charset="0"/>
                <a:cs typeface="Times New Roman" pitchFamily="18" charset="0"/>
              </a:rPr>
              <a:t>(</a:t>
            </a:r>
            <a:r>
              <a:rPr lang="es-ES" sz="2100" dirty="0">
                <a:solidFill>
                  <a:srgbClr val="0000CC"/>
                </a:solidFill>
                <a:latin typeface="Times New Roman" pitchFamily="18" charset="0"/>
                <a:cs typeface="Times New Roman" pitchFamily="18" charset="0"/>
              </a:rPr>
              <a:t>Pinar del Río, Ciudad de La Habana, Matanzas, Cienfuegos y Trinidad</a:t>
            </a:r>
            <a:r>
              <a:rPr lang="es-ES" sz="2100" b="1" dirty="0">
                <a:solidFill>
                  <a:srgbClr val="0000CC"/>
                </a:solidFill>
                <a:latin typeface="Times New Roman" pitchFamily="18" charset="0"/>
                <a:cs typeface="Times New Roman" pitchFamily="18" charset="0"/>
              </a:rPr>
              <a:t>)</a:t>
            </a:r>
          </a:p>
          <a:p>
            <a:pPr marL="400050" indent="-400050" algn="just">
              <a:spcAft>
                <a:spcPts val="600"/>
              </a:spcAft>
              <a:buNone/>
            </a:pPr>
            <a:r>
              <a:rPr lang="es-ES" sz="21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II. Zona central </a:t>
            </a:r>
            <a:r>
              <a:rPr lang="es-ES" sz="2100" dirty="0">
                <a:solidFill>
                  <a:srgbClr val="0000CC"/>
                </a:solidFill>
                <a:latin typeface="Times New Roman" pitchFamily="18" charset="0"/>
                <a:cs typeface="Times New Roman" pitchFamily="18" charset="0"/>
              </a:rPr>
              <a:t>(Santa Clara, Sancti Spíritus y Ciego de Ávila)</a:t>
            </a:r>
          </a:p>
          <a:p>
            <a:pPr marL="400050" indent="-400050" algn="just">
              <a:spcAft>
                <a:spcPts val="600"/>
              </a:spcAft>
              <a:buNone/>
            </a:pPr>
            <a:r>
              <a:rPr lang="es-ES" sz="1800" dirty="0">
                <a:solidFill>
                  <a:srgbClr val="0000CC"/>
                </a:solidFill>
                <a:latin typeface="Times New Roman" pitchFamily="18" charset="0"/>
                <a:cs typeface="Times New Roman" pitchFamily="18" charset="0"/>
              </a:rPr>
              <a:t>	</a:t>
            </a:r>
            <a:endParaRPr lang="en-U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buNone/>
            </a:pPr>
            <a:endParaRPr lang="es-ES" sz="1600" dirty="0">
              <a:solidFill>
                <a:srgbClr val="0000CC"/>
              </a:solidFill>
              <a:latin typeface="Times New Roman" pitchFamily="18" charset="0"/>
              <a:cs typeface="Times New Roman" pitchFamily="18" charset="0"/>
            </a:endParaRPr>
          </a:p>
          <a:p>
            <a:pPr marL="400050" indent="-400050" algn="just">
              <a:spcBef>
                <a:spcPts val="0"/>
              </a:spcBef>
              <a:spcAft>
                <a:spcPts val="600"/>
              </a:spcAft>
              <a:buNone/>
            </a:pPr>
            <a:endParaRPr lang="es-ES" sz="16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400050" indent="-400050" algn="just">
              <a:spcBef>
                <a:spcPts val="0"/>
              </a:spcBef>
              <a:spcAft>
                <a:spcPts val="600"/>
              </a:spcAft>
              <a:buNone/>
            </a:pPr>
            <a:endParaRPr lang="es-ES" sz="16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400050" indent="-400050" algn="just">
              <a:spcBef>
                <a:spcPts val="0"/>
              </a:spcBef>
              <a:spcAft>
                <a:spcPts val="600"/>
              </a:spcAft>
              <a:buNone/>
            </a:pPr>
            <a:endParaRPr lang="es-ES" sz="16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400050" indent="-400050" algn="just">
              <a:spcBef>
                <a:spcPts val="0"/>
              </a:spcBef>
              <a:spcAft>
                <a:spcPts val="600"/>
              </a:spcAft>
              <a:buNone/>
            </a:pPr>
            <a:endParaRPr lang="es-ES" sz="16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400050" indent="-400050" algn="just">
              <a:spcBef>
                <a:spcPts val="0"/>
              </a:spcBef>
              <a:spcAft>
                <a:spcPts val="600"/>
              </a:spcAft>
              <a:buNone/>
            </a:pPr>
            <a:endParaRPr lang="es-ES" sz="19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a:p>
            <a:pPr marL="400050" indent="-400050" algn="just">
              <a:spcBef>
                <a:spcPts val="600"/>
              </a:spcBef>
              <a:spcAft>
                <a:spcPts val="600"/>
              </a:spcAft>
              <a:buNone/>
            </a:pPr>
            <a:r>
              <a:rPr lang="es-ES" sz="2600" b="1" u="sng"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2.</a:t>
            </a:r>
            <a:r>
              <a:rPr lang="es-ES" sz="2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LATERALIZACIÓN </a:t>
            </a:r>
            <a:r>
              <a:rPr lang="es-ES" sz="2300" dirty="0">
                <a:solidFill>
                  <a:srgbClr val="C00000"/>
                </a:solidFill>
                <a:latin typeface="Times New Roman" pitchFamily="18" charset="0"/>
                <a:cs typeface="Times New Roman" pitchFamily="18" charset="0"/>
              </a:rPr>
              <a:t>de /r/: </a:t>
            </a:r>
            <a:r>
              <a:rPr lang="es-ES" sz="2300" i="1" dirty="0">
                <a:solidFill>
                  <a:srgbClr val="0000CC"/>
                </a:solidFill>
                <a:latin typeface="Times New Roman" pitchFamily="18" charset="0"/>
                <a:cs typeface="Times New Roman" pitchFamily="18" charset="0"/>
              </a:rPr>
              <a:t>por favor</a:t>
            </a:r>
            <a:r>
              <a:rPr lang="es-ES" sz="2300" dirty="0">
                <a:solidFill>
                  <a:srgbClr val="0000CC"/>
                </a:solidFill>
                <a:latin typeface="Times New Roman" pitchFamily="18" charset="0"/>
                <a:cs typeface="Times New Roman" pitchFamily="18" charset="0"/>
              </a:rPr>
              <a:t> [</a:t>
            </a:r>
            <a:r>
              <a:rPr lang="es-ES" sz="2300" dirty="0" err="1">
                <a:solidFill>
                  <a:srgbClr val="0000CC"/>
                </a:solidFill>
                <a:latin typeface="Times New Roman" pitchFamily="18" charset="0"/>
                <a:cs typeface="Times New Roman" pitchFamily="18" charset="0"/>
              </a:rPr>
              <a:t>pol</a:t>
            </a:r>
            <a:r>
              <a:rPr lang="es-ES" sz="2300" dirty="0">
                <a:solidFill>
                  <a:srgbClr val="0000CC"/>
                </a:solidFill>
                <a:latin typeface="Times New Roman" pitchFamily="18" charset="0"/>
                <a:cs typeface="Times New Roman" pitchFamily="18" charset="0"/>
              </a:rPr>
              <a:t> </a:t>
            </a:r>
            <a:r>
              <a:rPr lang="es-ES" sz="2300" dirty="0" err="1">
                <a:solidFill>
                  <a:srgbClr val="0000CC"/>
                </a:solidFill>
                <a:latin typeface="Times New Roman" pitchFamily="18" charset="0"/>
                <a:cs typeface="Times New Roman" pitchFamily="18" charset="0"/>
              </a:rPr>
              <a:t>faból</a:t>
            </a:r>
            <a:r>
              <a:rPr lang="es-ES" sz="2300" dirty="0">
                <a:solidFill>
                  <a:srgbClr val="0000CC"/>
                </a:solidFill>
                <a:latin typeface="Times New Roman" pitchFamily="18" charset="0"/>
                <a:cs typeface="Times New Roman" pitchFamily="18" charset="0"/>
              </a:rPr>
              <a:t>], </a:t>
            </a:r>
            <a:r>
              <a:rPr lang="es-ES" sz="2100" dirty="0">
                <a:solidFill>
                  <a:srgbClr val="0000CC"/>
                </a:solidFill>
                <a:latin typeface="Times New Roman" pitchFamily="18" charset="0"/>
                <a:cs typeface="Times New Roman" pitchFamily="18" charset="0"/>
              </a:rPr>
              <a:t>más frecuente aquí que en otras zonas.</a:t>
            </a:r>
          </a:p>
          <a:p>
            <a:pPr marL="400050" indent="-400050" algn="just">
              <a:spcBef>
                <a:spcPts val="0"/>
              </a:spcBef>
              <a:spcAft>
                <a:spcPts val="1200"/>
              </a:spcAft>
              <a:buNone/>
            </a:pPr>
            <a:r>
              <a:rPr lang="es-ES" sz="19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Es predominante en:</a:t>
            </a:r>
          </a:p>
          <a:p>
            <a:pPr marL="400050" indent="-400050" algn="just">
              <a:spcBef>
                <a:spcPts val="0"/>
              </a:spcBef>
              <a:spcAft>
                <a:spcPts val="600"/>
              </a:spcAft>
              <a:buNone/>
            </a:pPr>
            <a:r>
              <a:rPr lang="es-ES" sz="2100" b="1"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IV. Zona sur-oriental</a:t>
            </a:r>
            <a:r>
              <a:rPr lang="es-ES" sz="2100" dirty="0">
                <a:solidFill>
                  <a:srgbClr val="0000CC"/>
                </a:solidFill>
                <a:latin typeface="Times New Roman" pitchFamily="18" charset="0"/>
                <a:cs typeface="Times New Roman" pitchFamily="18" charset="0"/>
              </a:rPr>
              <a:t> (Santiago de Cuba y Guantánamo)</a:t>
            </a:r>
          </a:p>
          <a:p>
            <a:pPr marL="400050" indent="-400050" algn="just">
              <a:buNone/>
            </a:pPr>
            <a:endParaRPr lang="es-ES" sz="1600" dirty="0">
              <a:solidFill>
                <a:srgbClr val="0000CC"/>
              </a:solidFill>
              <a:latin typeface="Times New Roman" pitchFamily="18" charset="0"/>
              <a:cs typeface="Times New Roman" pitchFamily="18" charset="0"/>
            </a:endParaRPr>
          </a:p>
        </p:txBody>
      </p:sp>
      <p:pic>
        <p:nvPicPr>
          <p:cNvPr id="4" name="Picture 3" descr="MapaCuba"/>
          <p:cNvPicPr>
            <a:picLocks noChangeAspect="1" noChangeArrowheads="1"/>
          </p:cNvPicPr>
          <p:nvPr/>
        </p:nvPicPr>
        <p:blipFill>
          <a:blip r:embed="rId6" cstate="print"/>
          <a:srcRect/>
          <a:stretch>
            <a:fillRect/>
          </a:stretch>
        </p:blipFill>
        <p:spPr bwMode="auto">
          <a:xfrm>
            <a:off x="495124" y="2499360"/>
            <a:ext cx="8153751" cy="2578993"/>
          </a:xfrm>
          <a:prstGeom prst="rect">
            <a:avLst/>
          </a:prstGeom>
          <a:noFill/>
          <a:ln w="9525">
            <a:noFill/>
            <a:miter lim="800000"/>
            <a:headEnd/>
            <a:tailEnd/>
          </a:ln>
        </p:spPr>
      </p:pic>
      <p:sp>
        <p:nvSpPr>
          <p:cNvPr id="7" name="Freeform: Shape 6">
            <a:extLst>
              <a:ext uri="{FF2B5EF4-FFF2-40B4-BE49-F238E27FC236}">
                <a16:creationId xmlns:a16="http://schemas.microsoft.com/office/drawing/2014/main" id="{402A51C9-9E94-4821-B772-08CF52DCE688}"/>
              </a:ext>
            </a:extLst>
          </p:cNvPr>
          <p:cNvSpPr/>
          <p:nvPr/>
        </p:nvSpPr>
        <p:spPr>
          <a:xfrm>
            <a:off x="495124" y="2359881"/>
            <a:ext cx="5321749" cy="1694863"/>
          </a:xfrm>
          <a:custGeom>
            <a:avLst/>
            <a:gdLst>
              <a:gd name="connsiteX0" fmla="*/ 365760 w 5704114"/>
              <a:gd name="connsiteY0" fmla="*/ 156754 h 1550126"/>
              <a:gd name="connsiteX1" fmla="*/ 1645920 w 5704114"/>
              <a:gd name="connsiteY1" fmla="*/ 121920 h 1550126"/>
              <a:gd name="connsiteX2" fmla="*/ 1776548 w 5704114"/>
              <a:gd name="connsiteY2" fmla="*/ 113211 h 1550126"/>
              <a:gd name="connsiteX3" fmla="*/ 2037805 w 5704114"/>
              <a:gd name="connsiteY3" fmla="*/ 87086 h 1550126"/>
              <a:gd name="connsiteX4" fmla="*/ 2081348 w 5704114"/>
              <a:gd name="connsiteY4" fmla="*/ 78377 h 1550126"/>
              <a:gd name="connsiteX5" fmla="*/ 2133600 w 5704114"/>
              <a:gd name="connsiteY5" fmla="*/ 69669 h 1550126"/>
              <a:gd name="connsiteX6" fmla="*/ 2194560 w 5704114"/>
              <a:gd name="connsiteY6" fmla="*/ 60960 h 1550126"/>
              <a:gd name="connsiteX7" fmla="*/ 2229394 w 5704114"/>
              <a:gd name="connsiteY7" fmla="*/ 52251 h 1550126"/>
              <a:gd name="connsiteX8" fmla="*/ 2368731 w 5704114"/>
              <a:gd name="connsiteY8" fmla="*/ 34834 h 1550126"/>
              <a:gd name="connsiteX9" fmla="*/ 2464525 w 5704114"/>
              <a:gd name="connsiteY9" fmla="*/ 17417 h 1550126"/>
              <a:gd name="connsiteX10" fmla="*/ 2560320 w 5704114"/>
              <a:gd name="connsiteY10" fmla="*/ 0 h 1550126"/>
              <a:gd name="connsiteX11" fmla="*/ 3431177 w 5704114"/>
              <a:gd name="connsiteY11" fmla="*/ 8709 h 1550126"/>
              <a:gd name="connsiteX12" fmla="*/ 3622765 w 5704114"/>
              <a:gd name="connsiteY12" fmla="*/ 26126 h 1550126"/>
              <a:gd name="connsiteX13" fmla="*/ 3727268 w 5704114"/>
              <a:gd name="connsiteY13" fmla="*/ 43543 h 1550126"/>
              <a:gd name="connsiteX14" fmla="*/ 3753394 w 5704114"/>
              <a:gd name="connsiteY14" fmla="*/ 52251 h 1550126"/>
              <a:gd name="connsiteX15" fmla="*/ 3884022 w 5704114"/>
              <a:gd name="connsiteY15" fmla="*/ 60960 h 1550126"/>
              <a:gd name="connsiteX16" fmla="*/ 3927565 w 5704114"/>
              <a:gd name="connsiteY16" fmla="*/ 69669 h 1550126"/>
              <a:gd name="connsiteX17" fmla="*/ 3988525 w 5704114"/>
              <a:gd name="connsiteY17" fmla="*/ 78377 h 1550126"/>
              <a:gd name="connsiteX18" fmla="*/ 4023360 w 5704114"/>
              <a:gd name="connsiteY18" fmla="*/ 87086 h 1550126"/>
              <a:gd name="connsiteX19" fmla="*/ 4110445 w 5704114"/>
              <a:gd name="connsiteY19" fmla="*/ 95794 h 1550126"/>
              <a:gd name="connsiteX20" fmla="*/ 4162697 w 5704114"/>
              <a:gd name="connsiteY20" fmla="*/ 104503 h 1550126"/>
              <a:gd name="connsiteX21" fmla="*/ 4206240 w 5704114"/>
              <a:gd name="connsiteY21" fmla="*/ 113211 h 1550126"/>
              <a:gd name="connsiteX22" fmla="*/ 4302034 w 5704114"/>
              <a:gd name="connsiteY22" fmla="*/ 121920 h 1550126"/>
              <a:gd name="connsiteX23" fmla="*/ 4328160 w 5704114"/>
              <a:gd name="connsiteY23" fmla="*/ 130629 h 1550126"/>
              <a:gd name="connsiteX24" fmla="*/ 4371702 w 5704114"/>
              <a:gd name="connsiteY24" fmla="*/ 139337 h 1550126"/>
              <a:gd name="connsiteX25" fmla="*/ 4406537 w 5704114"/>
              <a:gd name="connsiteY25" fmla="*/ 148046 h 1550126"/>
              <a:gd name="connsiteX26" fmla="*/ 4511040 w 5704114"/>
              <a:gd name="connsiteY26" fmla="*/ 182880 h 1550126"/>
              <a:gd name="connsiteX27" fmla="*/ 4580708 w 5704114"/>
              <a:gd name="connsiteY27" fmla="*/ 209006 h 1550126"/>
              <a:gd name="connsiteX28" fmla="*/ 4659085 w 5704114"/>
              <a:gd name="connsiteY28" fmla="*/ 226423 h 1550126"/>
              <a:gd name="connsiteX29" fmla="*/ 4693920 w 5704114"/>
              <a:gd name="connsiteY29" fmla="*/ 243840 h 1550126"/>
              <a:gd name="connsiteX30" fmla="*/ 4772297 w 5704114"/>
              <a:gd name="connsiteY30" fmla="*/ 261257 h 1550126"/>
              <a:gd name="connsiteX31" fmla="*/ 4876800 w 5704114"/>
              <a:gd name="connsiteY31" fmla="*/ 287383 h 1550126"/>
              <a:gd name="connsiteX32" fmla="*/ 4902925 w 5704114"/>
              <a:gd name="connsiteY32" fmla="*/ 304800 h 1550126"/>
              <a:gd name="connsiteX33" fmla="*/ 4963885 w 5704114"/>
              <a:gd name="connsiteY33" fmla="*/ 322217 h 1550126"/>
              <a:gd name="connsiteX34" fmla="*/ 5068388 w 5704114"/>
              <a:gd name="connsiteY34" fmla="*/ 365760 h 1550126"/>
              <a:gd name="connsiteX35" fmla="*/ 5146765 w 5704114"/>
              <a:gd name="connsiteY35" fmla="*/ 391886 h 1550126"/>
              <a:gd name="connsiteX36" fmla="*/ 5199017 w 5704114"/>
              <a:gd name="connsiteY36" fmla="*/ 409303 h 1550126"/>
              <a:gd name="connsiteX37" fmla="*/ 5225142 w 5704114"/>
              <a:gd name="connsiteY37" fmla="*/ 418011 h 1550126"/>
              <a:gd name="connsiteX38" fmla="*/ 5277394 w 5704114"/>
              <a:gd name="connsiteY38" fmla="*/ 444137 h 1550126"/>
              <a:gd name="connsiteX39" fmla="*/ 5303520 w 5704114"/>
              <a:gd name="connsiteY39" fmla="*/ 461554 h 1550126"/>
              <a:gd name="connsiteX40" fmla="*/ 5364480 w 5704114"/>
              <a:gd name="connsiteY40" fmla="*/ 478971 h 1550126"/>
              <a:gd name="connsiteX41" fmla="*/ 5425440 w 5704114"/>
              <a:gd name="connsiteY41" fmla="*/ 505097 h 1550126"/>
              <a:gd name="connsiteX42" fmla="*/ 5468982 w 5704114"/>
              <a:gd name="connsiteY42" fmla="*/ 531223 h 1550126"/>
              <a:gd name="connsiteX43" fmla="*/ 5521234 w 5704114"/>
              <a:gd name="connsiteY43" fmla="*/ 566057 h 1550126"/>
              <a:gd name="connsiteX44" fmla="*/ 5547360 w 5704114"/>
              <a:gd name="connsiteY44" fmla="*/ 583474 h 1550126"/>
              <a:gd name="connsiteX45" fmla="*/ 5582194 w 5704114"/>
              <a:gd name="connsiteY45" fmla="*/ 635726 h 1550126"/>
              <a:gd name="connsiteX46" fmla="*/ 5599611 w 5704114"/>
              <a:gd name="connsiteY46" fmla="*/ 661851 h 1550126"/>
              <a:gd name="connsiteX47" fmla="*/ 5634445 w 5704114"/>
              <a:gd name="connsiteY47" fmla="*/ 748937 h 1550126"/>
              <a:gd name="connsiteX48" fmla="*/ 5643154 w 5704114"/>
              <a:gd name="connsiteY48" fmla="*/ 775063 h 1550126"/>
              <a:gd name="connsiteX49" fmla="*/ 5677988 w 5704114"/>
              <a:gd name="connsiteY49" fmla="*/ 827314 h 1550126"/>
              <a:gd name="connsiteX50" fmla="*/ 5695405 w 5704114"/>
              <a:gd name="connsiteY50" fmla="*/ 862149 h 1550126"/>
              <a:gd name="connsiteX51" fmla="*/ 5704114 w 5704114"/>
              <a:gd name="connsiteY51" fmla="*/ 940526 h 1550126"/>
              <a:gd name="connsiteX52" fmla="*/ 5695405 w 5704114"/>
              <a:gd name="connsiteY52" fmla="*/ 1053737 h 1550126"/>
              <a:gd name="connsiteX53" fmla="*/ 5651862 w 5704114"/>
              <a:gd name="connsiteY53" fmla="*/ 1105989 h 1550126"/>
              <a:gd name="connsiteX54" fmla="*/ 5599611 w 5704114"/>
              <a:gd name="connsiteY54" fmla="*/ 1123406 h 1550126"/>
              <a:gd name="connsiteX55" fmla="*/ 5381897 w 5704114"/>
              <a:gd name="connsiteY55" fmla="*/ 1140823 h 1550126"/>
              <a:gd name="connsiteX56" fmla="*/ 5312228 w 5704114"/>
              <a:gd name="connsiteY56" fmla="*/ 1201783 h 1550126"/>
              <a:gd name="connsiteX57" fmla="*/ 5303520 w 5704114"/>
              <a:gd name="connsiteY57" fmla="*/ 1227909 h 1550126"/>
              <a:gd name="connsiteX58" fmla="*/ 5259977 w 5704114"/>
              <a:gd name="connsiteY58" fmla="*/ 1262743 h 1550126"/>
              <a:gd name="connsiteX59" fmla="*/ 5251268 w 5704114"/>
              <a:gd name="connsiteY59" fmla="*/ 1288869 h 1550126"/>
              <a:gd name="connsiteX60" fmla="*/ 5181600 w 5704114"/>
              <a:gd name="connsiteY60" fmla="*/ 1367246 h 1550126"/>
              <a:gd name="connsiteX61" fmla="*/ 5138057 w 5704114"/>
              <a:gd name="connsiteY61" fmla="*/ 1393371 h 1550126"/>
              <a:gd name="connsiteX62" fmla="*/ 5111931 w 5704114"/>
              <a:gd name="connsiteY62" fmla="*/ 1419497 h 1550126"/>
              <a:gd name="connsiteX63" fmla="*/ 5068388 w 5704114"/>
              <a:gd name="connsiteY63" fmla="*/ 1436914 h 1550126"/>
              <a:gd name="connsiteX64" fmla="*/ 5007428 w 5704114"/>
              <a:gd name="connsiteY64" fmla="*/ 1454331 h 1550126"/>
              <a:gd name="connsiteX65" fmla="*/ 4990011 w 5704114"/>
              <a:gd name="connsiteY65" fmla="*/ 1471749 h 1550126"/>
              <a:gd name="connsiteX66" fmla="*/ 4876800 w 5704114"/>
              <a:gd name="connsiteY66" fmla="*/ 1506583 h 1550126"/>
              <a:gd name="connsiteX67" fmla="*/ 4859382 w 5704114"/>
              <a:gd name="connsiteY67" fmla="*/ 1524000 h 1550126"/>
              <a:gd name="connsiteX68" fmla="*/ 4781005 w 5704114"/>
              <a:gd name="connsiteY68" fmla="*/ 1541417 h 1550126"/>
              <a:gd name="connsiteX69" fmla="*/ 4746171 w 5704114"/>
              <a:gd name="connsiteY69" fmla="*/ 1550126 h 1550126"/>
              <a:gd name="connsiteX70" fmla="*/ 4232365 w 5704114"/>
              <a:gd name="connsiteY70" fmla="*/ 1541417 h 1550126"/>
              <a:gd name="connsiteX71" fmla="*/ 4162697 w 5704114"/>
              <a:gd name="connsiteY71" fmla="*/ 1532709 h 1550126"/>
              <a:gd name="connsiteX72" fmla="*/ 4023360 w 5704114"/>
              <a:gd name="connsiteY72" fmla="*/ 1506583 h 1550126"/>
              <a:gd name="connsiteX73" fmla="*/ 3849188 w 5704114"/>
              <a:gd name="connsiteY73" fmla="*/ 1489166 h 1550126"/>
              <a:gd name="connsiteX74" fmla="*/ 3796937 w 5704114"/>
              <a:gd name="connsiteY74" fmla="*/ 1480457 h 1550126"/>
              <a:gd name="connsiteX75" fmla="*/ 3735977 w 5704114"/>
              <a:gd name="connsiteY75" fmla="*/ 1471749 h 1550126"/>
              <a:gd name="connsiteX76" fmla="*/ 3701142 w 5704114"/>
              <a:gd name="connsiteY76" fmla="*/ 1463040 h 1550126"/>
              <a:gd name="connsiteX77" fmla="*/ 3579222 w 5704114"/>
              <a:gd name="connsiteY77" fmla="*/ 1445623 h 1550126"/>
              <a:gd name="connsiteX78" fmla="*/ 3535680 w 5704114"/>
              <a:gd name="connsiteY78" fmla="*/ 1436914 h 1550126"/>
              <a:gd name="connsiteX79" fmla="*/ 3483428 w 5704114"/>
              <a:gd name="connsiteY79" fmla="*/ 1428206 h 1550126"/>
              <a:gd name="connsiteX80" fmla="*/ 3387634 w 5704114"/>
              <a:gd name="connsiteY80" fmla="*/ 1402080 h 1550126"/>
              <a:gd name="connsiteX81" fmla="*/ 3335382 w 5704114"/>
              <a:gd name="connsiteY81" fmla="*/ 1384663 h 1550126"/>
              <a:gd name="connsiteX82" fmla="*/ 3309257 w 5704114"/>
              <a:gd name="connsiteY82" fmla="*/ 1375954 h 1550126"/>
              <a:gd name="connsiteX83" fmla="*/ 3274422 w 5704114"/>
              <a:gd name="connsiteY83" fmla="*/ 1367246 h 1550126"/>
              <a:gd name="connsiteX84" fmla="*/ 3213462 w 5704114"/>
              <a:gd name="connsiteY84" fmla="*/ 1341120 h 1550126"/>
              <a:gd name="connsiteX85" fmla="*/ 3161211 w 5704114"/>
              <a:gd name="connsiteY85" fmla="*/ 1323703 h 1550126"/>
              <a:gd name="connsiteX86" fmla="*/ 3135085 w 5704114"/>
              <a:gd name="connsiteY86" fmla="*/ 1314994 h 1550126"/>
              <a:gd name="connsiteX87" fmla="*/ 3091542 w 5704114"/>
              <a:gd name="connsiteY87" fmla="*/ 1306286 h 1550126"/>
              <a:gd name="connsiteX88" fmla="*/ 3056708 w 5704114"/>
              <a:gd name="connsiteY88" fmla="*/ 1288869 h 1550126"/>
              <a:gd name="connsiteX89" fmla="*/ 2995748 w 5704114"/>
              <a:gd name="connsiteY89" fmla="*/ 1280160 h 1550126"/>
              <a:gd name="connsiteX90" fmla="*/ 2960914 w 5704114"/>
              <a:gd name="connsiteY90" fmla="*/ 1271451 h 1550126"/>
              <a:gd name="connsiteX91" fmla="*/ 2908662 w 5704114"/>
              <a:gd name="connsiteY91" fmla="*/ 1254034 h 1550126"/>
              <a:gd name="connsiteX92" fmla="*/ 2882537 w 5704114"/>
              <a:gd name="connsiteY92" fmla="*/ 1245326 h 1550126"/>
              <a:gd name="connsiteX93" fmla="*/ 2821577 w 5704114"/>
              <a:gd name="connsiteY93" fmla="*/ 1236617 h 1550126"/>
              <a:gd name="connsiteX94" fmla="*/ 2708365 w 5704114"/>
              <a:gd name="connsiteY94" fmla="*/ 1219200 h 1550126"/>
              <a:gd name="connsiteX95" fmla="*/ 2603862 w 5704114"/>
              <a:gd name="connsiteY95" fmla="*/ 1201783 h 1550126"/>
              <a:gd name="connsiteX96" fmla="*/ 2560320 w 5704114"/>
              <a:gd name="connsiteY96" fmla="*/ 1193074 h 1550126"/>
              <a:gd name="connsiteX97" fmla="*/ 2464525 w 5704114"/>
              <a:gd name="connsiteY97" fmla="*/ 1184366 h 1550126"/>
              <a:gd name="connsiteX98" fmla="*/ 2412274 w 5704114"/>
              <a:gd name="connsiteY98" fmla="*/ 1175657 h 1550126"/>
              <a:gd name="connsiteX99" fmla="*/ 2386148 w 5704114"/>
              <a:gd name="connsiteY99" fmla="*/ 1166949 h 1550126"/>
              <a:gd name="connsiteX100" fmla="*/ 2220685 w 5704114"/>
              <a:gd name="connsiteY100" fmla="*/ 1140823 h 1550126"/>
              <a:gd name="connsiteX101" fmla="*/ 2107474 w 5704114"/>
              <a:gd name="connsiteY101" fmla="*/ 1123406 h 1550126"/>
              <a:gd name="connsiteX102" fmla="*/ 2020388 w 5704114"/>
              <a:gd name="connsiteY102" fmla="*/ 1105989 h 1550126"/>
              <a:gd name="connsiteX103" fmla="*/ 1907177 w 5704114"/>
              <a:gd name="connsiteY103" fmla="*/ 1071154 h 1550126"/>
              <a:gd name="connsiteX104" fmla="*/ 1715588 w 5704114"/>
              <a:gd name="connsiteY104" fmla="*/ 1045029 h 1550126"/>
              <a:gd name="connsiteX105" fmla="*/ 1402080 w 5704114"/>
              <a:gd name="connsiteY105" fmla="*/ 1053737 h 1550126"/>
              <a:gd name="connsiteX106" fmla="*/ 1332411 w 5704114"/>
              <a:gd name="connsiteY106" fmla="*/ 1079863 h 1550126"/>
              <a:gd name="connsiteX107" fmla="*/ 1280160 w 5704114"/>
              <a:gd name="connsiteY107" fmla="*/ 1097280 h 1550126"/>
              <a:gd name="connsiteX108" fmla="*/ 1254034 w 5704114"/>
              <a:gd name="connsiteY108" fmla="*/ 1114697 h 1550126"/>
              <a:gd name="connsiteX109" fmla="*/ 1193074 w 5704114"/>
              <a:gd name="connsiteY109" fmla="*/ 1132114 h 1550126"/>
              <a:gd name="connsiteX110" fmla="*/ 1132114 w 5704114"/>
              <a:gd name="connsiteY110" fmla="*/ 1166949 h 1550126"/>
              <a:gd name="connsiteX111" fmla="*/ 1079862 w 5704114"/>
              <a:gd name="connsiteY111" fmla="*/ 1184366 h 1550126"/>
              <a:gd name="connsiteX112" fmla="*/ 1018902 w 5704114"/>
              <a:gd name="connsiteY112" fmla="*/ 1210491 h 1550126"/>
              <a:gd name="connsiteX113" fmla="*/ 957942 w 5704114"/>
              <a:gd name="connsiteY113" fmla="*/ 1236617 h 1550126"/>
              <a:gd name="connsiteX114" fmla="*/ 888274 w 5704114"/>
              <a:gd name="connsiteY114" fmla="*/ 1254034 h 1550126"/>
              <a:gd name="connsiteX115" fmla="*/ 792480 w 5704114"/>
              <a:gd name="connsiteY115" fmla="*/ 1280160 h 1550126"/>
              <a:gd name="connsiteX116" fmla="*/ 705394 w 5704114"/>
              <a:gd name="connsiteY116" fmla="*/ 1297577 h 1550126"/>
              <a:gd name="connsiteX117" fmla="*/ 592182 w 5704114"/>
              <a:gd name="connsiteY117" fmla="*/ 1306286 h 1550126"/>
              <a:gd name="connsiteX118" fmla="*/ 461554 w 5704114"/>
              <a:gd name="connsiteY118" fmla="*/ 1323703 h 1550126"/>
              <a:gd name="connsiteX119" fmla="*/ 191588 w 5704114"/>
              <a:gd name="connsiteY119" fmla="*/ 1314994 h 1550126"/>
              <a:gd name="connsiteX120" fmla="*/ 148045 w 5704114"/>
              <a:gd name="connsiteY120" fmla="*/ 1306286 h 1550126"/>
              <a:gd name="connsiteX121" fmla="*/ 113211 w 5704114"/>
              <a:gd name="connsiteY121" fmla="*/ 1288869 h 1550126"/>
              <a:gd name="connsiteX122" fmla="*/ 87085 w 5704114"/>
              <a:gd name="connsiteY122" fmla="*/ 1280160 h 1550126"/>
              <a:gd name="connsiteX123" fmla="*/ 43542 w 5704114"/>
              <a:gd name="connsiteY123" fmla="*/ 1245326 h 1550126"/>
              <a:gd name="connsiteX124" fmla="*/ 17417 w 5704114"/>
              <a:gd name="connsiteY124" fmla="*/ 1158240 h 1550126"/>
              <a:gd name="connsiteX125" fmla="*/ 0 w 5704114"/>
              <a:gd name="connsiteY125" fmla="*/ 1018903 h 1550126"/>
              <a:gd name="connsiteX126" fmla="*/ 8708 w 5704114"/>
              <a:gd name="connsiteY126" fmla="*/ 661851 h 1550126"/>
              <a:gd name="connsiteX127" fmla="*/ 17417 w 5704114"/>
              <a:gd name="connsiteY127" fmla="*/ 635726 h 1550126"/>
              <a:gd name="connsiteX128" fmla="*/ 26125 w 5704114"/>
              <a:gd name="connsiteY128" fmla="*/ 600891 h 1550126"/>
              <a:gd name="connsiteX129" fmla="*/ 52251 w 5704114"/>
              <a:gd name="connsiteY129" fmla="*/ 522514 h 1550126"/>
              <a:gd name="connsiteX130" fmla="*/ 60960 w 5704114"/>
              <a:gd name="connsiteY130" fmla="*/ 496389 h 1550126"/>
              <a:gd name="connsiteX131" fmla="*/ 69668 w 5704114"/>
              <a:gd name="connsiteY131" fmla="*/ 461554 h 1550126"/>
              <a:gd name="connsiteX132" fmla="*/ 87085 w 5704114"/>
              <a:gd name="connsiteY132" fmla="*/ 435429 h 1550126"/>
              <a:gd name="connsiteX133" fmla="*/ 113211 w 5704114"/>
              <a:gd name="connsiteY133" fmla="*/ 374469 h 1550126"/>
              <a:gd name="connsiteX134" fmla="*/ 130628 w 5704114"/>
              <a:gd name="connsiteY134" fmla="*/ 357051 h 1550126"/>
              <a:gd name="connsiteX135" fmla="*/ 139337 w 5704114"/>
              <a:gd name="connsiteY135" fmla="*/ 330926 h 1550126"/>
              <a:gd name="connsiteX136" fmla="*/ 235131 w 5704114"/>
              <a:gd name="connsiteY136" fmla="*/ 252549 h 1550126"/>
              <a:gd name="connsiteX137" fmla="*/ 278674 w 5704114"/>
              <a:gd name="connsiteY137" fmla="*/ 217714 h 1550126"/>
              <a:gd name="connsiteX138" fmla="*/ 304800 w 5704114"/>
              <a:gd name="connsiteY138" fmla="*/ 191589 h 1550126"/>
              <a:gd name="connsiteX139" fmla="*/ 357051 w 5704114"/>
              <a:gd name="connsiteY139" fmla="*/ 182880 h 1550126"/>
              <a:gd name="connsiteX140" fmla="*/ 365760 w 5704114"/>
              <a:gd name="connsiteY140" fmla="*/ 156754 h 1550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704114" h="1550126">
                <a:moveTo>
                  <a:pt x="365760" y="156754"/>
                </a:moveTo>
                <a:cubicBezTo>
                  <a:pt x="580571" y="146594"/>
                  <a:pt x="383871" y="138101"/>
                  <a:pt x="1645920" y="121920"/>
                </a:cubicBezTo>
                <a:cubicBezTo>
                  <a:pt x="1689556" y="121361"/>
                  <a:pt x="1733005" y="116114"/>
                  <a:pt x="1776548" y="113211"/>
                </a:cubicBezTo>
                <a:cubicBezTo>
                  <a:pt x="1933041" y="78435"/>
                  <a:pt x="1785914" y="106462"/>
                  <a:pt x="2037805" y="87086"/>
                </a:cubicBezTo>
                <a:cubicBezTo>
                  <a:pt x="2052563" y="85951"/>
                  <a:pt x="2066785" y="81025"/>
                  <a:pt x="2081348" y="78377"/>
                </a:cubicBezTo>
                <a:cubicBezTo>
                  <a:pt x="2098721" y="75218"/>
                  <a:pt x="2116148" y="72354"/>
                  <a:pt x="2133600" y="69669"/>
                </a:cubicBezTo>
                <a:cubicBezTo>
                  <a:pt x="2153888" y="66548"/>
                  <a:pt x="2174365" y="64632"/>
                  <a:pt x="2194560" y="60960"/>
                </a:cubicBezTo>
                <a:cubicBezTo>
                  <a:pt x="2206336" y="58819"/>
                  <a:pt x="2217618" y="54392"/>
                  <a:pt x="2229394" y="52251"/>
                </a:cubicBezTo>
                <a:cubicBezTo>
                  <a:pt x="2268432" y="45153"/>
                  <a:pt x="2331351" y="38987"/>
                  <a:pt x="2368731" y="34834"/>
                </a:cubicBezTo>
                <a:cubicBezTo>
                  <a:pt x="2435607" y="18116"/>
                  <a:pt x="2370916" y="33019"/>
                  <a:pt x="2464525" y="17417"/>
                </a:cubicBezTo>
                <a:cubicBezTo>
                  <a:pt x="2496539" y="12081"/>
                  <a:pt x="2528388" y="5806"/>
                  <a:pt x="2560320" y="0"/>
                </a:cubicBezTo>
                <a:lnTo>
                  <a:pt x="3431177" y="8709"/>
                </a:lnTo>
                <a:cubicBezTo>
                  <a:pt x="3522948" y="10305"/>
                  <a:pt x="3546515" y="15233"/>
                  <a:pt x="3622765" y="26126"/>
                </a:cubicBezTo>
                <a:cubicBezTo>
                  <a:pt x="3684014" y="46541"/>
                  <a:pt x="3610600" y="24099"/>
                  <a:pt x="3727268" y="43543"/>
                </a:cubicBezTo>
                <a:cubicBezTo>
                  <a:pt x="3736323" y="45052"/>
                  <a:pt x="3744270" y="51237"/>
                  <a:pt x="3753394" y="52251"/>
                </a:cubicBezTo>
                <a:cubicBezTo>
                  <a:pt x="3796766" y="57070"/>
                  <a:pt x="3840479" y="58057"/>
                  <a:pt x="3884022" y="60960"/>
                </a:cubicBezTo>
                <a:cubicBezTo>
                  <a:pt x="3898536" y="63863"/>
                  <a:pt x="3912965" y="67236"/>
                  <a:pt x="3927565" y="69669"/>
                </a:cubicBezTo>
                <a:cubicBezTo>
                  <a:pt x="3947812" y="73043"/>
                  <a:pt x="3968330" y="74705"/>
                  <a:pt x="3988525" y="78377"/>
                </a:cubicBezTo>
                <a:cubicBezTo>
                  <a:pt x="4000301" y="80518"/>
                  <a:pt x="4011511" y="85393"/>
                  <a:pt x="4023360" y="87086"/>
                </a:cubicBezTo>
                <a:cubicBezTo>
                  <a:pt x="4052240" y="91212"/>
                  <a:pt x="4081497" y="92176"/>
                  <a:pt x="4110445" y="95794"/>
                </a:cubicBezTo>
                <a:cubicBezTo>
                  <a:pt x="4127966" y="97984"/>
                  <a:pt x="4145324" y="101344"/>
                  <a:pt x="4162697" y="104503"/>
                </a:cubicBezTo>
                <a:cubicBezTo>
                  <a:pt x="4177260" y="107151"/>
                  <a:pt x="4191553" y="111375"/>
                  <a:pt x="4206240" y="113211"/>
                </a:cubicBezTo>
                <a:cubicBezTo>
                  <a:pt x="4238055" y="117188"/>
                  <a:pt x="4270103" y="119017"/>
                  <a:pt x="4302034" y="121920"/>
                </a:cubicBezTo>
                <a:cubicBezTo>
                  <a:pt x="4310743" y="124823"/>
                  <a:pt x="4319254" y="128403"/>
                  <a:pt x="4328160" y="130629"/>
                </a:cubicBezTo>
                <a:cubicBezTo>
                  <a:pt x="4342519" y="134219"/>
                  <a:pt x="4357253" y="136126"/>
                  <a:pt x="4371702" y="139337"/>
                </a:cubicBezTo>
                <a:cubicBezTo>
                  <a:pt x="4383386" y="141933"/>
                  <a:pt x="4394925" y="145143"/>
                  <a:pt x="4406537" y="148046"/>
                </a:cubicBezTo>
                <a:cubicBezTo>
                  <a:pt x="4476838" y="190225"/>
                  <a:pt x="4422220" y="165115"/>
                  <a:pt x="4511040" y="182880"/>
                </a:cubicBezTo>
                <a:cubicBezTo>
                  <a:pt x="4527953" y="186263"/>
                  <a:pt x="4569586" y="205669"/>
                  <a:pt x="4580708" y="209006"/>
                </a:cubicBezTo>
                <a:cubicBezTo>
                  <a:pt x="4608314" y="217288"/>
                  <a:pt x="4632268" y="216367"/>
                  <a:pt x="4659085" y="226423"/>
                </a:cubicBezTo>
                <a:cubicBezTo>
                  <a:pt x="4671241" y="230981"/>
                  <a:pt x="4681764" y="239282"/>
                  <a:pt x="4693920" y="243840"/>
                </a:cubicBezTo>
                <a:cubicBezTo>
                  <a:pt x="4714786" y="251665"/>
                  <a:pt x="4752051" y="255736"/>
                  <a:pt x="4772297" y="261257"/>
                </a:cubicBezTo>
                <a:cubicBezTo>
                  <a:pt x="4880739" y="290831"/>
                  <a:pt x="4768507" y="269333"/>
                  <a:pt x="4876800" y="287383"/>
                </a:cubicBezTo>
                <a:cubicBezTo>
                  <a:pt x="4885508" y="293189"/>
                  <a:pt x="4893564" y="300119"/>
                  <a:pt x="4902925" y="304800"/>
                </a:cubicBezTo>
                <a:cubicBezTo>
                  <a:pt x="4915421" y="311048"/>
                  <a:pt x="4952720" y="319426"/>
                  <a:pt x="4963885" y="322217"/>
                </a:cubicBezTo>
                <a:cubicBezTo>
                  <a:pt x="5012924" y="354909"/>
                  <a:pt x="4980083" y="336325"/>
                  <a:pt x="5068388" y="365760"/>
                </a:cubicBezTo>
                <a:lnTo>
                  <a:pt x="5146765" y="391886"/>
                </a:lnTo>
                <a:lnTo>
                  <a:pt x="5199017" y="409303"/>
                </a:lnTo>
                <a:lnTo>
                  <a:pt x="5225142" y="418011"/>
                </a:lnTo>
                <a:cubicBezTo>
                  <a:pt x="5300007" y="467923"/>
                  <a:pt x="5205291" y="408087"/>
                  <a:pt x="5277394" y="444137"/>
                </a:cubicBezTo>
                <a:cubicBezTo>
                  <a:pt x="5286756" y="448818"/>
                  <a:pt x="5294159" y="456873"/>
                  <a:pt x="5303520" y="461554"/>
                </a:cubicBezTo>
                <a:cubicBezTo>
                  <a:pt x="5316019" y="467803"/>
                  <a:pt x="5353312" y="476179"/>
                  <a:pt x="5364480" y="478971"/>
                </a:cubicBezTo>
                <a:cubicBezTo>
                  <a:pt x="5434982" y="525976"/>
                  <a:pt x="5341092" y="467609"/>
                  <a:pt x="5425440" y="505097"/>
                </a:cubicBezTo>
                <a:cubicBezTo>
                  <a:pt x="5440907" y="511971"/>
                  <a:pt x="5454702" y="522136"/>
                  <a:pt x="5468982" y="531223"/>
                </a:cubicBezTo>
                <a:cubicBezTo>
                  <a:pt x="5486642" y="542461"/>
                  <a:pt x="5503817" y="554446"/>
                  <a:pt x="5521234" y="566057"/>
                </a:cubicBezTo>
                <a:lnTo>
                  <a:pt x="5547360" y="583474"/>
                </a:lnTo>
                <a:lnTo>
                  <a:pt x="5582194" y="635726"/>
                </a:lnTo>
                <a:cubicBezTo>
                  <a:pt x="5588000" y="644434"/>
                  <a:pt x="5596301" y="651922"/>
                  <a:pt x="5599611" y="661851"/>
                </a:cubicBezTo>
                <a:cubicBezTo>
                  <a:pt x="5639251" y="780774"/>
                  <a:pt x="5596006" y="659247"/>
                  <a:pt x="5634445" y="748937"/>
                </a:cubicBezTo>
                <a:cubicBezTo>
                  <a:pt x="5638061" y="757375"/>
                  <a:pt x="5638696" y="767038"/>
                  <a:pt x="5643154" y="775063"/>
                </a:cubicBezTo>
                <a:cubicBezTo>
                  <a:pt x="5653320" y="793361"/>
                  <a:pt x="5668627" y="808591"/>
                  <a:pt x="5677988" y="827314"/>
                </a:cubicBezTo>
                <a:lnTo>
                  <a:pt x="5695405" y="862149"/>
                </a:lnTo>
                <a:cubicBezTo>
                  <a:pt x="5698308" y="888275"/>
                  <a:pt x="5704114" y="914240"/>
                  <a:pt x="5704114" y="940526"/>
                </a:cubicBezTo>
                <a:cubicBezTo>
                  <a:pt x="5704114" y="978374"/>
                  <a:pt x="5702380" y="1016537"/>
                  <a:pt x="5695405" y="1053737"/>
                </a:cubicBezTo>
                <a:cubicBezTo>
                  <a:pt x="5693262" y="1065167"/>
                  <a:pt x="5659377" y="1101814"/>
                  <a:pt x="5651862" y="1105989"/>
                </a:cubicBezTo>
                <a:cubicBezTo>
                  <a:pt x="5635813" y="1114905"/>
                  <a:pt x="5617028" y="1117600"/>
                  <a:pt x="5599611" y="1123406"/>
                </a:cubicBezTo>
                <a:cubicBezTo>
                  <a:pt x="5512842" y="1152328"/>
                  <a:pt x="5582619" y="1131699"/>
                  <a:pt x="5381897" y="1140823"/>
                </a:cubicBezTo>
                <a:cubicBezTo>
                  <a:pt x="5320936" y="1181463"/>
                  <a:pt x="5341256" y="1158240"/>
                  <a:pt x="5312228" y="1201783"/>
                </a:cubicBezTo>
                <a:cubicBezTo>
                  <a:pt x="5309325" y="1210492"/>
                  <a:pt x="5308243" y="1220038"/>
                  <a:pt x="5303520" y="1227909"/>
                </a:cubicBezTo>
                <a:cubicBezTo>
                  <a:pt x="5295249" y="1241695"/>
                  <a:pt x="5271841" y="1254834"/>
                  <a:pt x="5259977" y="1262743"/>
                </a:cubicBezTo>
                <a:cubicBezTo>
                  <a:pt x="5257074" y="1271452"/>
                  <a:pt x="5255373" y="1280658"/>
                  <a:pt x="5251268" y="1288869"/>
                </a:cubicBezTo>
                <a:cubicBezTo>
                  <a:pt x="5235729" y="1319947"/>
                  <a:pt x="5204677" y="1344169"/>
                  <a:pt x="5181600" y="1367246"/>
                </a:cubicBezTo>
                <a:cubicBezTo>
                  <a:pt x="5157693" y="1391153"/>
                  <a:pt x="5171969" y="1382067"/>
                  <a:pt x="5138057" y="1393371"/>
                </a:cubicBezTo>
                <a:cubicBezTo>
                  <a:pt x="5129348" y="1402080"/>
                  <a:pt x="5122375" y="1412970"/>
                  <a:pt x="5111931" y="1419497"/>
                </a:cubicBezTo>
                <a:cubicBezTo>
                  <a:pt x="5098675" y="1427782"/>
                  <a:pt x="5083025" y="1431425"/>
                  <a:pt x="5068388" y="1436914"/>
                </a:cubicBezTo>
                <a:cubicBezTo>
                  <a:pt x="5043396" y="1446286"/>
                  <a:pt x="5034885" y="1447467"/>
                  <a:pt x="5007428" y="1454331"/>
                </a:cubicBezTo>
                <a:cubicBezTo>
                  <a:pt x="5001622" y="1460137"/>
                  <a:pt x="4997486" y="1468351"/>
                  <a:pt x="4990011" y="1471749"/>
                </a:cubicBezTo>
                <a:cubicBezTo>
                  <a:pt x="4953462" y="1488362"/>
                  <a:pt x="4915237" y="1496973"/>
                  <a:pt x="4876800" y="1506583"/>
                </a:cubicBezTo>
                <a:cubicBezTo>
                  <a:pt x="4870994" y="1512389"/>
                  <a:pt x="4866423" y="1519776"/>
                  <a:pt x="4859382" y="1524000"/>
                </a:cubicBezTo>
                <a:cubicBezTo>
                  <a:pt x="4842430" y="1534171"/>
                  <a:pt x="4792443" y="1539129"/>
                  <a:pt x="4781005" y="1541417"/>
                </a:cubicBezTo>
                <a:cubicBezTo>
                  <a:pt x="4769269" y="1543764"/>
                  <a:pt x="4757782" y="1547223"/>
                  <a:pt x="4746171" y="1550126"/>
                </a:cubicBezTo>
                <a:lnTo>
                  <a:pt x="4232365" y="1541417"/>
                </a:lnTo>
                <a:cubicBezTo>
                  <a:pt x="4208972" y="1540719"/>
                  <a:pt x="4185895" y="1535802"/>
                  <a:pt x="4162697" y="1532709"/>
                </a:cubicBezTo>
                <a:cubicBezTo>
                  <a:pt x="4062590" y="1519361"/>
                  <a:pt x="4138272" y="1529566"/>
                  <a:pt x="4023360" y="1506583"/>
                </a:cubicBezTo>
                <a:cubicBezTo>
                  <a:pt x="3954880" y="1492887"/>
                  <a:pt x="3933431" y="1495183"/>
                  <a:pt x="3849188" y="1489166"/>
                </a:cubicBezTo>
                <a:lnTo>
                  <a:pt x="3796937" y="1480457"/>
                </a:lnTo>
                <a:cubicBezTo>
                  <a:pt x="3776649" y="1477336"/>
                  <a:pt x="3756172" y="1475421"/>
                  <a:pt x="3735977" y="1471749"/>
                </a:cubicBezTo>
                <a:cubicBezTo>
                  <a:pt x="3724201" y="1469608"/>
                  <a:pt x="3712948" y="1465008"/>
                  <a:pt x="3701142" y="1463040"/>
                </a:cubicBezTo>
                <a:cubicBezTo>
                  <a:pt x="3660648" y="1456291"/>
                  <a:pt x="3619772" y="1452026"/>
                  <a:pt x="3579222" y="1445623"/>
                </a:cubicBezTo>
                <a:cubicBezTo>
                  <a:pt x="3564602" y="1443314"/>
                  <a:pt x="3550243" y="1439562"/>
                  <a:pt x="3535680" y="1436914"/>
                </a:cubicBezTo>
                <a:cubicBezTo>
                  <a:pt x="3518307" y="1433755"/>
                  <a:pt x="3500845" y="1431109"/>
                  <a:pt x="3483428" y="1428206"/>
                </a:cubicBezTo>
                <a:cubicBezTo>
                  <a:pt x="3325539" y="1375576"/>
                  <a:pt x="3523027" y="1439006"/>
                  <a:pt x="3387634" y="1402080"/>
                </a:cubicBezTo>
                <a:cubicBezTo>
                  <a:pt x="3369921" y="1397249"/>
                  <a:pt x="3352799" y="1390469"/>
                  <a:pt x="3335382" y="1384663"/>
                </a:cubicBezTo>
                <a:cubicBezTo>
                  <a:pt x="3326674" y="1381760"/>
                  <a:pt x="3318162" y="1378180"/>
                  <a:pt x="3309257" y="1375954"/>
                </a:cubicBezTo>
                <a:lnTo>
                  <a:pt x="3274422" y="1367246"/>
                </a:lnTo>
                <a:cubicBezTo>
                  <a:pt x="3232974" y="1339614"/>
                  <a:pt x="3264585" y="1356457"/>
                  <a:pt x="3213462" y="1341120"/>
                </a:cubicBezTo>
                <a:cubicBezTo>
                  <a:pt x="3195877" y="1335845"/>
                  <a:pt x="3178628" y="1329509"/>
                  <a:pt x="3161211" y="1323703"/>
                </a:cubicBezTo>
                <a:cubicBezTo>
                  <a:pt x="3152502" y="1320800"/>
                  <a:pt x="3144087" y="1316794"/>
                  <a:pt x="3135085" y="1314994"/>
                </a:cubicBezTo>
                <a:lnTo>
                  <a:pt x="3091542" y="1306286"/>
                </a:lnTo>
                <a:cubicBezTo>
                  <a:pt x="3079931" y="1300480"/>
                  <a:pt x="3069232" y="1292285"/>
                  <a:pt x="3056708" y="1288869"/>
                </a:cubicBezTo>
                <a:cubicBezTo>
                  <a:pt x="3036905" y="1283468"/>
                  <a:pt x="3015943" y="1283832"/>
                  <a:pt x="2995748" y="1280160"/>
                </a:cubicBezTo>
                <a:cubicBezTo>
                  <a:pt x="2983972" y="1278019"/>
                  <a:pt x="2972378" y="1274890"/>
                  <a:pt x="2960914" y="1271451"/>
                </a:cubicBezTo>
                <a:cubicBezTo>
                  <a:pt x="2943329" y="1266175"/>
                  <a:pt x="2926079" y="1259840"/>
                  <a:pt x="2908662" y="1254034"/>
                </a:cubicBezTo>
                <a:cubicBezTo>
                  <a:pt x="2899954" y="1251131"/>
                  <a:pt x="2891624" y="1246624"/>
                  <a:pt x="2882537" y="1245326"/>
                </a:cubicBezTo>
                <a:lnTo>
                  <a:pt x="2821577" y="1236617"/>
                </a:lnTo>
                <a:cubicBezTo>
                  <a:pt x="2762185" y="1216821"/>
                  <a:pt x="2822350" y="1234743"/>
                  <a:pt x="2708365" y="1219200"/>
                </a:cubicBezTo>
                <a:cubicBezTo>
                  <a:pt x="2673374" y="1214428"/>
                  <a:pt x="2638491" y="1208709"/>
                  <a:pt x="2603862" y="1201783"/>
                </a:cubicBezTo>
                <a:cubicBezTo>
                  <a:pt x="2589348" y="1198880"/>
                  <a:pt x="2575007" y="1194910"/>
                  <a:pt x="2560320" y="1193074"/>
                </a:cubicBezTo>
                <a:cubicBezTo>
                  <a:pt x="2528504" y="1189097"/>
                  <a:pt x="2496369" y="1188112"/>
                  <a:pt x="2464525" y="1184366"/>
                </a:cubicBezTo>
                <a:cubicBezTo>
                  <a:pt x="2446989" y="1182303"/>
                  <a:pt x="2429511" y="1179487"/>
                  <a:pt x="2412274" y="1175657"/>
                </a:cubicBezTo>
                <a:cubicBezTo>
                  <a:pt x="2403313" y="1173666"/>
                  <a:pt x="2395180" y="1168591"/>
                  <a:pt x="2386148" y="1166949"/>
                </a:cubicBezTo>
                <a:cubicBezTo>
                  <a:pt x="2331211" y="1156961"/>
                  <a:pt x="2274855" y="1154366"/>
                  <a:pt x="2220685" y="1140823"/>
                </a:cubicBezTo>
                <a:cubicBezTo>
                  <a:pt x="2160350" y="1125738"/>
                  <a:pt x="2197747" y="1133436"/>
                  <a:pt x="2107474" y="1123406"/>
                </a:cubicBezTo>
                <a:cubicBezTo>
                  <a:pt x="2021602" y="1094781"/>
                  <a:pt x="2180487" y="1146014"/>
                  <a:pt x="2020388" y="1105989"/>
                </a:cubicBezTo>
                <a:cubicBezTo>
                  <a:pt x="1922751" y="1081580"/>
                  <a:pt x="1972163" y="1084151"/>
                  <a:pt x="1907177" y="1071154"/>
                </a:cubicBezTo>
                <a:cubicBezTo>
                  <a:pt x="1801063" y="1049931"/>
                  <a:pt x="1822733" y="1054769"/>
                  <a:pt x="1715588" y="1045029"/>
                </a:cubicBezTo>
                <a:cubicBezTo>
                  <a:pt x="1611085" y="1047932"/>
                  <a:pt x="1506493" y="1048516"/>
                  <a:pt x="1402080" y="1053737"/>
                </a:cubicBezTo>
                <a:cubicBezTo>
                  <a:pt x="1369758" y="1055353"/>
                  <a:pt x="1361565" y="1068201"/>
                  <a:pt x="1332411" y="1079863"/>
                </a:cubicBezTo>
                <a:cubicBezTo>
                  <a:pt x="1315365" y="1086681"/>
                  <a:pt x="1295436" y="1087096"/>
                  <a:pt x="1280160" y="1097280"/>
                </a:cubicBezTo>
                <a:cubicBezTo>
                  <a:pt x="1271451" y="1103086"/>
                  <a:pt x="1263395" y="1110016"/>
                  <a:pt x="1254034" y="1114697"/>
                </a:cubicBezTo>
                <a:cubicBezTo>
                  <a:pt x="1241537" y="1120945"/>
                  <a:pt x="1204240" y="1129323"/>
                  <a:pt x="1193074" y="1132114"/>
                </a:cubicBezTo>
                <a:cubicBezTo>
                  <a:pt x="1169512" y="1147822"/>
                  <a:pt x="1159731" y="1155902"/>
                  <a:pt x="1132114" y="1166949"/>
                </a:cubicBezTo>
                <a:cubicBezTo>
                  <a:pt x="1115068" y="1173768"/>
                  <a:pt x="1096283" y="1176155"/>
                  <a:pt x="1079862" y="1184366"/>
                </a:cubicBezTo>
                <a:cubicBezTo>
                  <a:pt x="1036817" y="1205888"/>
                  <a:pt x="1057344" y="1197678"/>
                  <a:pt x="1018902" y="1210491"/>
                </a:cubicBezTo>
                <a:cubicBezTo>
                  <a:pt x="989874" y="1239521"/>
                  <a:pt x="1011600" y="1224235"/>
                  <a:pt x="957942" y="1236617"/>
                </a:cubicBezTo>
                <a:cubicBezTo>
                  <a:pt x="934618" y="1241999"/>
                  <a:pt x="888274" y="1254034"/>
                  <a:pt x="888274" y="1254034"/>
                </a:cubicBezTo>
                <a:cubicBezTo>
                  <a:pt x="829364" y="1283489"/>
                  <a:pt x="875330" y="1265096"/>
                  <a:pt x="792480" y="1280160"/>
                </a:cubicBezTo>
                <a:cubicBezTo>
                  <a:pt x="729058" y="1291692"/>
                  <a:pt x="786353" y="1289055"/>
                  <a:pt x="705394" y="1297577"/>
                </a:cubicBezTo>
                <a:cubicBezTo>
                  <a:pt x="667753" y="1301539"/>
                  <a:pt x="629860" y="1302698"/>
                  <a:pt x="592182" y="1306286"/>
                </a:cubicBezTo>
                <a:cubicBezTo>
                  <a:pt x="558397" y="1309504"/>
                  <a:pt x="496346" y="1318732"/>
                  <a:pt x="461554" y="1323703"/>
                </a:cubicBezTo>
                <a:cubicBezTo>
                  <a:pt x="371565" y="1320800"/>
                  <a:pt x="281485" y="1319988"/>
                  <a:pt x="191588" y="1314994"/>
                </a:cubicBezTo>
                <a:cubicBezTo>
                  <a:pt x="176809" y="1314173"/>
                  <a:pt x="162087" y="1310967"/>
                  <a:pt x="148045" y="1306286"/>
                </a:cubicBezTo>
                <a:cubicBezTo>
                  <a:pt x="135729" y="1302181"/>
                  <a:pt x="125143" y="1293983"/>
                  <a:pt x="113211" y="1288869"/>
                </a:cubicBezTo>
                <a:cubicBezTo>
                  <a:pt x="104773" y="1285253"/>
                  <a:pt x="95296" y="1284265"/>
                  <a:pt x="87085" y="1280160"/>
                </a:cubicBezTo>
                <a:cubicBezTo>
                  <a:pt x="65116" y="1269175"/>
                  <a:pt x="59741" y="1261525"/>
                  <a:pt x="43542" y="1245326"/>
                </a:cubicBezTo>
                <a:cubicBezTo>
                  <a:pt x="32432" y="1211996"/>
                  <a:pt x="23999" y="1191148"/>
                  <a:pt x="17417" y="1158240"/>
                </a:cubicBezTo>
                <a:cubicBezTo>
                  <a:pt x="6611" y="1104212"/>
                  <a:pt x="6004" y="1078950"/>
                  <a:pt x="0" y="1018903"/>
                </a:cubicBezTo>
                <a:cubicBezTo>
                  <a:pt x="2903" y="899886"/>
                  <a:pt x="3302" y="780781"/>
                  <a:pt x="8708" y="661851"/>
                </a:cubicBezTo>
                <a:cubicBezTo>
                  <a:pt x="9125" y="652681"/>
                  <a:pt x="14895" y="644552"/>
                  <a:pt x="17417" y="635726"/>
                </a:cubicBezTo>
                <a:cubicBezTo>
                  <a:pt x="20705" y="624218"/>
                  <a:pt x="22686" y="612355"/>
                  <a:pt x="26125" y="600891"/>
                </a:cubicBezTo>
                <a:cubicBezTo>
                  <a:pt x="26130" y="600873"/>
                  <a:pt x="47894" y="535586"/>
                  <a:pt x="52251" y="522514"/>
                </a:cubicBezTo>
                <a:cubicBezTo>
                  <a:pt x="55154" y="513806"/>
                  <a:pt x="58734" y="505294"/>
                  <a:pt x="60960" y="496389"/>
                </a:cubicBezTo>
                <a:cubicBezTo>
                  <a:pt x="63863" y="484777"/>
                  <a:pt x="64953" y="472555"/>
                  <a:pt x="69668" y="461554"/>
                </a:cubicBezTo>
                <a:cubicBezTo>
                  <a:pt x="73791" y="451934"/>
                  <a:pt x="82404" y="444790"/>
                  <a:pt x="87085" y="435429"/>
                </a:cubicBezTo>
                <a:cubicBezTo>
                  <a:pt x="110309" y="388981"/>
                  <a:pt x="76967" y="428836"/>
                  <a:pt x="113211" y="374469"/>
                </a:cubicBezTo>
                <a:cubicBezTo>
                  <a:pt x="117765" y="367637"/>
                  <a:pt x="124822" y="362857"/>
                  <a:pt x="130628" y="357051"/>
                </a:cubicBezTo>
                <a:cubicBezTo>
                  <a:pt x="133531" y="348343"/>
                  <a:pt x="133829" y="338270"/>
                  <a:pt x="139337" y="330926"/>
                </a:cubicBezTo>
                <a:cubicBezTo>
                  <a:pt x="207340" y="240257"/>
                  <a:pt x="155951" y="331733"/>
                  <a:pt x="235131" y="252549"/>
                </a:cubicBezTo>
                <a:cubicBezTo>
                  <a:pt x="285788" y="201889"/>
                  <a:pt x="212777" y="272626"/>
                  <a:pt x="278674" y="217714"/>
                </a:cubicBezTo>
                <a:cubicBezTo>
                  <a:pt x="288135" y="209830"/>
                  <a:pt x="293546" y="196591"/>
                  <a:pt x="304800" y="191589"/>
                </a:cubicBezTo>
                <a:cubicBezTo>
                  <a:pt x="320935" y="184418"/>
                  <a:pt x="339921" y="187163"/>
                  <a:pt x="357051" y="182880"/>
                </a:cubicBezTo>
                <a:cubicBezTo>
                  <a:pt x="363348" y="181306"/>
                  <a:pt x="150949" y="166914"/>
                  <a:pt x="365760" y="156754"/>
                </a:cubicBezTo>
                <a:close/>
              </a:path>
            </a:pathLst>
          </a:custGeom>
          <a:noFill/>
          <a:ln w="38100">
            <a:solidFill>
              <a:srgbClr val="0000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Freeform: Shape 7">
            <a:extLst>
              <a:ext uri="{FF2B5EF4-FFF2-40B4-BE49-F238E27FC236}">
                <a16:creationId xmlns:a16="http://schemas.microsoft.com/office/drawing/2014/main" id="{14DACE90-C3D3-4E76-A290-F6EA0D03C0CF}"/>
              </a:ext>
            </a:extLst>
          </p:cNvPr>
          <p:cNvSpPr/>
          <p:nvPr/>
        </p:nvSpPr>
        <p:spPr>
          <a:xfrm>
            <a:off x="6369412" y="4436354"/>
            <a:ext cx="2393588" cy="705395"/>
          </a:xfrm>
          <a:custGeom>
            <a:avLst/>
            <a:gdLst>
              <a:gd name="connsiteX0" fmla="*/ 9124 w 2412726"/>
              <a:gd name="connsiteY0" fmla="*/ 522515 h 705395"/>
              <a:gd name="connsiteX1" fmla="*/ 70084 w 2412726"/>
              <a:gd name="connsiteY1" fmla="*/ 461555 h 705395"/>
              <a:gd name="connsiteX2" fmla="*/ 122336 w 2412726"/>
              <a:gd name="connsiteY2" fmla="*/ 444138 h 705395"/>
              <a:gd name="connsiteX3" fmla="*/ 148462 w 2412726"/>
              <a:gd name="connsiteY3" fmla="*/ 435429 h 705395"/>
              <a:gd name="connsiteX4" fmla="*/ 209422 w 2412726"/>
              <a:gd name="connsiteY4" fmla="*/ 409303 h 705395"/>
              <a:gd name="connsiteX5" fmla="*/ 235547 w 2412726"/>
              <a:gd name="connsiteY5" fmla="*/ 391886 h 705395"/>
              <a:gd name="connsiteX6" fmla="*/ 287799 w 2412726"/>
              <a:gd name="connsiteY6" fmla="*/ 374469 h 705395"/>
              <a:gd name="connsiteX7" fmla="*/ 313924 w 2412726"/>
              <a:gd name="connsiteY7" fmla="*/ 357052 h 705395"/>
              <a:gd name="connsiteX8" fmla="*/ 340050 w 2412726"/>
              <a:gd name="connsiteY8" fmla="*/ 348343 h 705395"/>
              <a:gd name="connsiteX9" fmla="*/ 392302 w 2412726"/>
              <a:gd name="connsiteY9" fmla="*/ 313509 h 705395"/>
              <a:gd name="connsiteX10" fmla="*/ 427136 w 2412726"/>
              <a:gd name="connsiteY10" fmla="*/ 296092 h 705395"/>
              <a:gd name="connsiteX11" fmla="*/ 453262 w 2412726"/>
              <a:gd name="connsiteY11" fmla="*/ 287383 h 705395"/>
              <a:gd name="connsiteX12" fmla="*/ 505513 w 2412726"/>
              <a:gd name="connsiteY12" fmla="*/ 261258 h 705395"/>
              <a:gd name="connsiteX13" fmla="*/ 575182 w 2412726"/>
              <a:gd name="connsiteY13" fmla="*/ 209006 h 705395"/>
              <a:gd name="connsiteX14" fmla="*/ 627433 w 2412726"/>
              <a:gd name="connsiteY14" fmla="*/ 174172 h 705395"/>
              <a:gd name="connsiteX15" fmla="*/ 653559 w 2412726"/>
              <a:gd name="connsiteY15" fmla="*/ 156755 h 705395"/>
              <a:gd name="connsiteX16" fmla="*/ 679684 w 2412726"/>
              <a:gd name="connsiteY16" fmla="*/ 148046 h 705395"/>
              <a:gd name="connsiteX17" fmla="*/ 723227 w 2412726"/>
              <a:gd name="connsiteY17" fmla="*/ 121920 h 705395"/>
              <a:gd name="connsiteX18" fmla="*/ 749353 w 2412726"/>
              <a:gd name="connsiteY18" fmla="*/ 95795 h 705395"/>
              <a:gd name="connsiteX19" fmla="*/ 775479 w 2412726"/>
              <a:gd name="connsiteY19" fmla="*/ 87086 h 705395"/>
              <a:gd name="connsiteX20" fmla="*/ 819022 w 2412726"/>
              <a:gd name="connsiteY20" fmla="*/ 52252 h 705395"/>
              <a:gd name="connsiteX21" fmla="*/ 871273 w 2412726"/>
              <a:gd name="connsiteY21" fmla="*/ 26126 h 705395"/>
              <a:gd name="connsiteX22" fmla="*/ 923524 w 2412726"/>
              <a:gd name="connsiteY22" fmla="*/ 0 h 705395"/>
              <a:gd name="connsiteX23" fmla="*/ 1332827 w 2412726"/>
              <a:gd name="connsiteY23" fmla="*/ 8709 h 705395"/>
              <a:gd name="connsiteX24" fmla="*/ 1393787 w 2412726"/>
              <a:gd name="connsiteY24" fmla="*/ 17418 h 705395"/>
              <a:gd name="connsiteX25" fmla="*/ 1472164 w 2412726"/>
              <a:gd name="connsiteY25" fmla="*/ 26126 h 705395"/>
              <a:gd name="connsiteX26" fmla="*/ 1637627 w 2412726"/>
              <a:gd name="connsiteY26" fmla="*/ 43543 h 705395"/>
              <a:gd name="connsiteX27" fmla="*/ 2081764 w 2412726"/>
              <a:gd name="connsiteY27" fmla="*/ 52252 h 705395"/>
              <a:gd name="connsiteX28" fmla="*/ 2134016 w 2412726"/>
              <a:gd name="connsiteY28" fmla="*/ 60960 h 705395"/>
              <a:gd name="connsiteX29" fmla="*/ 2160142 w 2412726"/>
              <a:gd name="connsiteY29" fmla="*/ 69669 h 705395"/>
              <a:gd name="connsiteX30" fmla="*/ 2221102 w 2412726"/>
              <a:gd name="connsiteY30" fmla="*/ 78378 h 705395"/>
              <a:gd name="connsiteX31" fmla="*/ 2273353 w 2412726"/>
              <a:gd name="connsiteY31" fmla="*/ 95795 h 705395"/>
              <a:gd name="connsiteX32" fmla="*/ 2299479 w 2412726"/>
              <a:gd name="connsiteY32" fmla="*/ 104503 h 705395"/>
              <a:gd name="connsiteX33" fmla="*/ 2325604 w 2412726"/>
              <a:gd name="connsiteY33" fmla="*/ 121920 h 705395"/>
              <a:gd name="connsiteX34" fmla="*/ 2377856 w 2412726"/>
              <a:gd name="connsiteY34" fmla="*/ 139338 h 705395"/>
              <a:gd name="connsiteX35" fmla="*/ 2412690 w 2412726"/>
              <a:gd name="connsiteY35" fmla="*/ 191589 h 705395"/>
              <a:gd name="connsiteX36" fmla="*/ 2403982 w 2412726"/>
              <a:gd name="connsiteY36" fmla="*/ 357052 h 705395"/>
              <a:gd name="connsiteX37" fmla="*/ 2395273 w 2412726"/>
              <a:gd name="connsiteY37" fmla="*/ 391886 h 705395"/>
              <a:gd name="connsiteX38" fmla="*/ 2351730 w 2412726"/>
              <a:gd name="connsiteY38" fmla="*/ 444138 h 705395"/>
              <a:gd name="connsiteX39" fmla="*/ 2325604 w 2412726"/>
              <a:gd name="connsiteY39" fmla="*/ 461555 h 705395"/>
              <a:gd name="connsiteX40" fmla="*/ 2299479 w 2412726"/>
              <a:gd name="connsiteY40" fmla="*/ 487680 h 705395"/>
              <a:gd name="connsiteX41" fmla="*/ 2273353 w 2412726"/>
              <a:gd name="connsiteY41" fmla="*/ 496389 h 705395"/>
              <a:gd name="connsiteX42" fmla="*/ 2194976 w 2412726"/>
              <a:gd name="connsiteY42" fmla="*/ 539932 h 705395"/>
              <a:gd name="connsiteX43" fmla="*/ 2160142 w 2412726"/>
              <a:gd name="connsiteY43" fmla="*/ 566058 h 705395"/>
              <a:gd name="connsiteX44" fmla="*/ 2107890 w 2412726"/>
              <a:gd name="connsiteY44" fmla="*/ 583475 h 705395"/>
              <a:gd name="connsiteX45" fmla="*/ 2029513 w 2412726"/>
              <a:gd name="connsiteY45" fmla="*/ 609600 h 705395"/>
              <a:gd name="connsiteX46" fmla="*/ 2003387 w 2412726"/>
              <a:gd name="connsiteY46" fmla="*/ 618309 h 705395"/>
              <a:gd name="connsiteX47" fmla="*/ 1959844 w 2412726"/>
              <a:gd name="connsiteY47" fmla="*/ 627018 h 705395"/>
              <a:gd name="connsiteX48" fmla="*/ 1907593 w 2412726"/>
              <a:gd name="connsiteY48" fmla="*/ 644435 h 705395"/>
              <a:gd name="connsiteX49" fmla="*/ 1776964 w 2412726"/>
              <a:gd name="connsiteY49" fmla="*/ 661852 h 705395"/>
              <a:gd name="connsiteX50" fmla="*/ 1742130 w 2412726"/>
              <a:gd name="connsiteY50" fmla="*/ 670560 h 705395"/>
              <a:gd name="connsiteX51" fmla="*/ 1681170 w 2412726"/>
              <a:gd name="connsiteY51" fmla="*/ 679269 h 705395"/>
              <a:gd name="connsiteX52" fmla="*/ 1576667 w 2412726"/>
              <a:gd name="connsiteY52" fmla="*/ 696686 h 705395"/>
              <a:gd name="connsiteX53" fmla="*/ 1385079 w 2412726"/>
              <a:gd name="connsiteY53" fmla="*/ 705395 h 705395"/>
              <a:gd name="connsiteX54" fmla="*/ 235547 w 2412726"/>
              <a:gd name="connsiteY54" fmla="*/ 696686 h 705395"/>
              <a:gd name="connsiteX55" fmla="*/ 183296 w 2412726"/>
              <a:gd name="connsiteY55" fmla="*/ 687978 h 705395"/>
              <a:gd name="connsiteX56" fmla="*/ 113627 w 2412726"/>
              <a:gd name="connsiteY56" fmla="*/ 661852 h 705395"/>
              <a:gd name="connsiteX57" fmla="*/ 87502 w 2412726"/>
              <a:gd name="connsiteY57" fmla="*/ 644435 h 705395"/>
              <a:gd name="connsiteX58" fmla="*/ 35250 w 2412726"/>
              <a:gd name="connsiteY58" fmla="*/ 618309 h 705395"/>
              <a:gd name="connsiteX59" fmla="*/ 416 w 2412726"/>
              <a:gd name="connsiteY59" fmla="*/ 566058 h 705395"/>
              <a:gd name="connsiteX60" fmla="*/ 9124 w 2412726"/>
              <a:gd name="connsiteY60" fmla="*/ 522515 h 7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12726" h="705395">
                <a:moveTo>
                  <a:pt x="9124" y="522515"/>
                </a:moveTo>
                <a:cubicBezTo>
                  <a:pt x="30119" y="496271"/>
                  <a:pt x="39968" y="474940"/>
                  <a:pt x="70084" y="461555"/>
                </a:cubicBezTo>
                <a:cubicBezTo>
                  <a:pt x="86861" y="454099"/>
                  <a:pt x="104919" y="449944"/>
                  <a:pt x="122336" y="444138"/>
                </a:cubicBezTo>
                <a:cubicBezTo>
                  <a:pt x="131045" y="441235"/>
                  <a:pt x="140824" y="440521"/>
                  <a:pt x="148462" y="435429"/>
                </a:cubicBezTo>
                <a:cubicBezTo>
                  <a:pt x="184546" y="411373"/>
                  <a:pt x="164433" y="420550"/>
                  <a:pt x="209422" y="409303"/>
                </a:cubicBezTo>
                <a:cubicBezTo>
                  <a:pt x="218130" y="403497"/>
                  <a:pt x="225983" y="396137"/>
                  <a:pt x="235547" y="391886"/>
                </a:cubicBezTo>
                <a:cubicBezTo>
                  <a:pt x="252324" y="384430"/>
                  <a:pt x="272523" y="384653"/>
                  <a:pt x="287799" y="374469"/>
                </a:cubicBezTo>
                <a:cubicBezTo>
                  <a:pt x="296507" y="368663"/>
                  <a:pt x="304563" y="361733"/>
                  <a:pt x="313924" y="357052"/>
                </a:cubicBezTo>
                <a:cubicBezTo>
                  <a:pt x="322135" y="352947"/>
                  <a:pt x="332025" y="352801"/>
                  <a:pt x="340050" y="348343"/>
                </a:cubicBezTo>
                <a:cubicBezTo>
                  <a:pt x="358349" y="338177"/>
                  <a:pt x="373579" y="322870"/>
                  <a:pt x="392302" y="313509"/>
                </a:cubicBezTo>
                <a:cubicBezTo>
                  <a:pt x="403913" y="307703"/>
                  <a:pt x="415204" y="301206"/>
                  <a:pt x="427136" y="296092"/>
                </a:cubicBezTo>
                <a:cubicBezTo>
                  <a:pt x="435574" y="292476"/>
                  <a:pt x="445051" y="291488"/>
                  <a:pt x="453262" y="287383"/>
                </a:cubicBezTo>
                <a:cubicBezTo>
                  <a:pt x="520781" y="253623"/>
                  <a:pt x="439851" y="283144"/>
                  <a:pt x="505513" y="261258"/>
                </a:cubicBezTo>
                <a:cubicBezTo>
                  <a:pt x="537732" y="229037"/>
                  <a:pt x="516097" y="248396"/>
                  <a:pt x="575182" y="209006"/>
                </a:cubicBezTo>
                <a:lnTo>
                  <a:pt x="627433" y="174172"/>
                </a:lnTo>
                <a:cubicBezTo>
                  <a:pt x="636142" y="168366"/>
                  <a:pt x="643630" y="160065"/>
                  <a:pt x="653559" y="156755"/>
                </a:cubicBezTo>
                <a:lnTo>
                  <a:pt x="679684" y="148046"/>
                </a:lnTo>
                <a:cubicBezTo>
                  <a:pt x="733931" y="93802"/>
                  <a:pt x="655395" y="167141"/>
                  <a:pt x="723227" y="121920"/>
                </a:cubicBezTo>
                <a:cubicBezTo>
                  <a:pt x="733474" y="115088"/>
                  <a:pt x="739106" y="102626"/>
                  <a:pt x="749353" y="95795"/>
                </a:cubicBezTo>
                <a:cubicBezTo>
                  <a:pt x="756991" y="90703"/>
                  <a:pt x="767268" y="91191"/>
                  <a:pt x="775479" y="87086"/>
                </a:cubicBezTo>
                <a:cubicBezTo>
                  <a:pt x="811212" y="69219"/>
                  <a:pt x="792025" y="73849"/>
                  <a:pt x="819022" y="52252"/>
                </a:cubicBezTo>
                <a:cubicBezTo>
                  <a:pt x="860618" y="18976"/>
                  <a:pt x="828348" y="47589"/>
                  <a:pt x="871273" y="26126"/>
                </a:cubicBezTo>
                <a:cubicBezTo>
                  <a:pt x="938803" y="-7639"/>
                  <a:pt x="857855" y="21891"/>
                  <a:pt x="923524" y="0"/>
                </a:cubicBezTo>
                <a:lnTo>
                  <a:pt x="1332827" y="8709"/>
                </a:lnTo>
                <a:cubicBezTo>
                  <a:pt x="1353339" y="9469"/>
                  <a:pt x="1373419" y="14872"/>
                  <a:pt x="1393787" y="17418"/>
                </a:cubicBezTo>
                <a:cubicBezTo>
                  <a:pt x="1419870" y="20678"/>
                  <a:pt x="1446142" y="22409"/>
                  <a:pt x="1472164" y="26126"/>
                </a:cubicBezTo>
                <a:cubicBezTo>
                  <a:pt x="1580223" y="41563"/>
                  <a:pt x="1433329" y="37257"/>
                  <a:pt x="1637627" y="43543"/>
                </a:cubicBezTo>
                <a:cubicBezTo>
                  <a:pt x="1785631" y="48097"/>
                  <a:pt x="1933718" y="49349"/>
                  <a:pt x="2081764" y="52252"/>
                </a:cubicBezTo>
                <a:cubicBezTo>
                  <a:pt x="2099181" y="55155"/>
                  <a:pt x="2116779" y="57130"/>
                  <a:pt x="2134016" y="60960"/>
                </a:cubicBezTo>
                <a:cubicBezTo>
                  <a:pt x="2142977" y="62951"/>
                  <a:pt x="2151141" y="67869"/>
                  <a:pt x="2160142" y="69669"/>
                </a:cubicBezTo>
                <a:cubicBezTo>
                  <a:pt x="2180270" y="73695"/>
                  <a:pt x="2200782" y="75475"/>
                  <a:pt x="2221102" y="78378"/>
                </a:cubicBezTo>
                <a:lnTo>
                  <a:pt x="2273353" y="95795"/>
                </a:lnTo>
                <a:lnTo>
                  <a:pt x="2299479" y="104503"/>
                </a:lnTo>
                <a:cubicBezTo>
                  <a:pt x="2308187" y="110309"/>
                  <a:pt x="2316040" y="117669"/>
                  <a:pt x="2325604" y="121920"/>
                </a:cubicBezTo>
                <a:cubicBezTo>
                  <a:pt x="2342381" y="129377"/>
                  <a:pt x="2377856" y="139338"/>
                  <a:pt x="2377856" y="139338"/>
                </a:cubicBezTo>
                <a:cubicBezTo>
                  <a:pt x="2389467" y="156755"/>
                  <a:pt x="2413790" y="170685"/>
                  <a:pt x="2412690" y="191589"/>
                </a:cubicBezTo>
                <a:cubicBezTo>
                  <a:pt x="2409787" y="246743"/>
                  <a:pt x="2408767" y="302029"/>
                  <a:pt x="2403982" y="357052"/>
                </a:cubicBezTo>
                <a:cubicBezTo>
                  <a:pt x="2402945" y="368976"/>
                  <a:pt x="2399988" y="380885"/>
                  <a:pt x="2395273" y="391886"/>
                </a:cubicBezTo>
                <a:cubicBezTo>
                  <a:pt x="2387661" y="409647"/>
                  <a:pt x="2365680" y="432513"/>
                  <a:pt x="2351730" y="444138"/>
                </a:cubicBezTo>
                <a:cubicBezTo>
                  <a:pt x="2343689" y="450838"/>
                  <a:pt x="2333645" y="454855"/>
                  <a:pt x="2325604" y="461555"/>
                </a:cubicBezTo>
                <a:cubicBezTo>
                  <a:pt x="2316143" y="469439"/>
                  <a:pt x="2309726" y="480849"/>
                  <a:pt x="2299479" y="487680"/>
                </a:cubicBezTo>
                <a:cubicBezTo>
                  <a:pt x="2291841" y="492772"/>
                  <a:pt x="2281378" y="491931"/>
                  <a:pt x="2273353" y="496389"/>
                </a:cubicBezTo>
                <a:cubicBezTo>
                  <a:pt x="2183519" y="546297"/>
                  <a:pt x="2254092" y="520226"/>
                  <a:pt x="2194976" y="539932"/>
                </a:cubicBezTo>
                <a:cubicBezTo>
                  <a:pt x="2183365" y="548641"/>
                  <a:pt x="2173124" y="559567"/>
                  <a:pt x="2160142" y="566058"/>
                </a:cubicBezTo>
                <a:cubicBezTo>
                  <a:pt x="2143721" y="574269"/>
                  <a:pt x="2125307" y="577669"/>
                  <a:pt x="2107890" y="583475"/>
                </a:cubicBezTo>
                <a:lnTo>
                  <a:pt x="2029513" y="609600"/>
                </a:lnTo>
                <a:cubicBezTo>
                  <a:pt x="2020804" y="612503"/>
                  <a:pt x="2012388" y="616509"/>
                  <a:pt x="2003387" y="618309"/>
                </a:cubicBezTo>
                <a:cubicBezTo>
                  <a:pt x="1988873" y="621212"/>
                  <a:pt x="1974124" y="623123"/>
                  <a:pt x="1959844" y="627018"/>
                </a:cubicBezTo>
                <a:cubicBezTo>
                  <a:pt x="1942132" y="631849"/>
                  <a:pt x="1925810" y="642158"/>
                  <a:pt x="1907593" y="644435"/>
                </a:cubicBezTo>
                <a:cubicBezTo>
                  <a:pt x="1883308" y="647470"/>
                  <a:pt x="1803424" y="657041"/>
                  <a:pt x="1776964" y="661852"/>
                </a:cubicBezTo>
                <a:cubicBezTo>
                  <a:pt x="1765188" y="663993"/>
                  <a:pt x="1753906" y="668419"/>
                  <a:pt x="1742130" y="670560"/>
                </a:cubicBezTo>
                <a:cubicBezTo>
                  <a:pt x="1721935" y="674232"/>
                  <a:pt x="1701445" y="676068"/>
                  <a:pt x="1681170" y="679269"/>
                </a:cubicBezTo>
                <a:cubicBezTo>
                  <a:pt x="1646287" y="684777"/>
                  <a:pt x="1611845" y="693582"/>
                  <a:pt x="1576667" y="696686"/>
                </a:cubicBezTo>
                <a:cubicBezTo>
                  <a:pt x="1512986" y="702305"/>
                  <a:pt x="1448942" y="702492"/>
                  <a:pt x="1385079" y="705395"/>
                </a:cubicBezTo>
                <a:lnTo>
                  <a:pt x="235547" y="696686"/>
                </a:lnTo>
                <a:cubicBezTo>
                  <a:pt x="217892" y="696430"/>
                  <a:pt x="200047" y="693562"/>
                  <a:pt x="183296" y="687978"/>
                </a:cubicBezTo>
                <a:cubicBezTo>
                  <a:pt x="48757" y="643131"/>
                  <a:pt x="303332" y="699790"/>
                  <a:pt x="113627" y="661852"/>
                </a:cubicBezTo>
                <a:cubicBezTo>
                  <a:pt x="104919" y="656046"/>
                  <a:pt x="96863" y="649116"/>
                  <a:pt x="87502" y="644435"/>
                </a:cubicBezTo>
                <a:cubicBezTo>
                  <a:pt x="15387" y="608377"/>
                  <a:pt x="110128" y="668227"/>
                  <a:pt x="35250" y="618309"/>
                </a:cubicBezTo>
                <a:cubicBezTo>
                  <a:pt x="23639" y="600892"/>
                  <a:pt x="-3689" y="586584"/>
                  <a:pt x="416" y="566058"/>
                </a:cubicBezTo>
                <a:lnTo>
                  <a:pt x="9124" y="522515"/>
                </a:ln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Cuba.Asimil.Fútbol">
            <a:hlinkClick r:id="" action="ppaction://media"/>
            <a:extLst>
              <a:ext uri="{FF2B5EF4-FFF2-40B4-BE49-F238E27FC236}">
                <a16:creationId xmlns:a16="http://schemas.microsoft.com/office/drawing/2014/main" id="{925033CD-7B78-49CF-845D-3DCBB649A4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57435" y="1389157"/>
            <a:ext cx="91440" cy="91440"/>
          </a:xfrm>
          <a:prstGeom prst="rect">
            <a:avLst/>
          </a:prstGeom>
        </p:spPr>
      </p:pic>
      <p:pic>
        <p:nvPicPr>
          <p:cNvPr id="10" name="Cuba.Lateral.TrabajaL">
            <a:hlinkClick r:id="" action="ppaction://media"/>
            <a:extLst>
              <a:ext uri="{FF2B5EF4-FFF2-40B4-BE49-F238E27FC236}">
                <a16:creationId xmlns:a16="http://schemas.microsoft.com/office/drawing/2014/main" id="{466E7EE1-F961-4E05-88A4-CBEA62272A6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65534" y="6095998"/>
            <a:ext cx="137621" cy="137621"/>
          </a:xfrm>
          <a:prstGeom prst="rect">
            <a:avLst/>
          </a:prstGeom>
        </p:spPr>
      </p:pic>
      <p:sp>
        <p:nvSpPr>
          <p:cNvPr id="11" name="Rectangle 10">
            <a:extLst>
              <a:ext uri="{FF2B5EF4-FFF2-40B4-BE49-F238E27FC236}">
                <a16:creationId xmlns:a16="http://schemas.microsoft.com/office/drawing/2014/main" id="{063FA8A1-795D-4F9E-81F4-5C884A68D6F3}"/>
              </a:ext>
            </a:extLst>
          </p:cNvPr>
          <p:cNvSpPr/>
          <p:nvPr/>
        </p:nvSpPr>
        <p:spPr>
          <a:xfrm>
            <a:off x="3593651" y="1533450"/>
            <a:ext cx="5321749" cy="646331"/>
          </a:xfrm>
          <a:prstGeom prst="rect">
            <a:avLst/>
          </a:prstGeom>
          <a:solidFill>
            <a:schemeClr val="bg1"/>
          </a:solidFill>
          <a:ln w="28575">
            <a:solidFill>
              <a:srgbClr val="2D03C5"/>
            </a:solidFill>
            <a:prstDash val="lgDash"/>
          </a:ln>
        </p:spPr>
        <p:txBody>
          <a:bodyPr wrap="square">
            <a:spAutoFit/>
          </a:bodyPr>
          <a:lstStyle/>
          <a:p>
            <a:pPr algn="ctr"/>
            <a:r>
              <a:rPr lang="es-ES" dirty="0">
                <a:solidFill>
                  <a:srgbClr val="3366FF"/>
                </a:solidFill>
                <a:effectLst>
                  <a:outerShdw blurRad="38100" dist="38100" dir="2700000" algn="tl">
                    <a:srgbClr val="000000">
                      <a:alpha val="43137"/>
                    </a:srgbClr>
                  </a:outerShdw>
                </a:effectLst>
                <a:cs typeface="Times New Roman" pitchFamily="18" charset="0"/>
              </a:rPr>
              <a:t>Pero les deseo la sue</a:t>
            </a:r>
            <a:r>
              <a:rPr lang="es-ES" b="1" u="sng" dirty="0">
                <a:solidFill>
                  <a:srgbClr val="C00000"/>
                </a:solidFill>
                <a:effectLst>
                  <a:outerShdw blurRad="38100" dist="38100" dir="2700000" algn="tl">
                    <a:srgbClr val="000000">
                      <a:alpha val="43137"/>
                    </a:srgbClr>
                  </a:outerShdw>
                </a:effectLst>
                <a:cs typeface="Times New Roman" pitchFamily="18" charset="0"/>
              </a:rPr>
              <a:t>r</a:t>
            </a:r>
            <a:r>
              <a:rPr lang="es-ES" dirty="0">
                <a:solidFill>
                  <a:srgbClr val="3366FF"/>
                </a:solidFill>
                <a:effectLst>
                  <a:outerShdw blurRad="38100" dist="38100" dir="2700000" algn="tl">
                    <a:srgbClr val="000000">
                      <a:alpha val="43137"/>
                    </a:srgbClr>
                  </a:outerShdw>
                </a:effectLst>
                <a:cs typeface="Times New Roman" pitchFamily="18" charset="0"/>
              </a:rPr>
              <a:t>te a los que se quedaron po</a:t>
            </a:r>
            <a:r>
              <a:rPr lang="es-ES" b="1" u="sng" dirty="0">
                <a:solidFill>
                  <a:srgbClr val="C00000"/>
                </a:solidFill>
                <a:effectLst>
                  <a:outerShdw blurRad="38100" dist="38100" dir="2700000" algn="tl">
                    <a:srgbClr val="000000">
                      <a:alpha val="43137"/>
                    </a:srgbClr>
                  </a:outerShdw>
                </a:effectLst>
                <a:cs typeface="Times New Roman" pitchFamily="18" charset="0"/>
              </a:rPr>
              <a:t>r</a:t>
            </a:r>
            <a:r>
              <a:rPr lang="es-ES" dirty="0">
                <a:solidFill>
                  <a:srgbClr val="3366FF"/>
                </a:solidFill>
                <a:effectLst>
                  <a:outerShdw blurRad="38100" dist="38100" dir="2700000" algn="tl">
                    <a:srgbClr val="000000">
                      <a:alpha val="43137"/>
                    </a:srgbClr>
                  </a:outerShdw>
                </a:effectLst>
                <a:cs typeface="Times New Roman" pitchFamily="18" charset="0"/>
              </a:rPr>
              <a:t>que quieren </a:t>
            </a:r>
            <a:r>
              <a:rPr lang="es-ES" dirty="0" err="1">
                <a:solidFill>
                  <a:srgbClr val="3366FF"/>
                </a:solidFill>
                <a:effectLst>
                  <a:outerShdw blurRad="38100" dist="38100" dir="2700000" algn="tl">
                    <a:srgbClr val="000000">
                      <a:alpha val="43137"/>
                    </a:srgbClr>
                  </a:outerShdw>
                </a:effectLst>
                <a:cs typeface="Times New Roman" pitchFamily="18" charset="0"/>
              </a:rPr>
              <a:t>busca</a:t>
            </a:r>
            <a:r>
              <a:rPr lang="es-ES" b="1" dirty="0" err="1">
                <a:solidFill>
                  <a:srgbClr val="C00000"/>
                </a:solidFill>
                <a:effectLst>
                  <a:outerShdw blurRad="38100" dist="38100" dir="2700000" algn="tl">
                    <a:srgbClr val="000000">
                      <a:alpha val="43137"/>
                    </a:srgbClr>
                  </a:outerShdw>
                </a:effectLst>
                <a:cs typeface="Times New Roman" pitchFamily="18" charset="0"/>
              </a:rPr>
              <a:t>l</a:t>
            </a:r>
            <a:r>
              <a:rPr lang="es-ES" dirty="0">
                <a:solidFill>
                  <a:srgbClr val="3366FF"/>
                </a:solidFill>
                <a:effectLst>
                  <a:outerShdw blurRad="38100" dist="38100" dir="2700000" algn="tl">
                    <a:srgbClr val="000000">
                      <a:alpha val="43137"/>
                    </a:srgbClr>
                  </a:outerShdw>
                </a:effectLst>
                <a:cs typeface="Times New Roman" pitchFamily="18" charset="0"/>
              </a:rPr>
              <a:t> el profesionalismo. Es una cosa lógica.</a:t>
            </a:r>
            <a:endParaRPr lang="es-ES" dirty="0">
              <a:solidFill>
                <a:srgbClr val="3366FF"/>
              </a:solidFill>
            </a:endParaRPr>
          </a:p>
        </p:txBody>
      </p:sp>
      <p:sp>
        <p:nvSpPr>
          <p:cNvPr id="12" name="Rectangle 11">
            <a:extLst>
              <a:ext uri="{FF2B5EF4-FFF2-40B4-BE49-F238E27FC236}">
                <a16:creationId xmlns:a16="http://schemas.microsoft.com/office/drawing/2014/main" id="{7185FB80-23ED-4EDA-B01F-F301A8FE3E36}"/>
              </a:ext>
            </a:extLst>
          </p:cNvPr>
          <p:cNvSpPr/>
          <p:nvPr/>
        </p:nvSpPr>
        <p:spPr>
          <a:xfrm>
            <a:off x="4114800" y="5968437"/>
            <a:ext cx="4800600" cy="646331"/>
          </a:xfrm>
          <a:prstGeom prst="rect">
            <a:avLst/>
          </a:prstGeom>
          <a:solidFill>
            <a:schemeClr val="bg1"/>
          </a:solidFill>
          <a:ln w="28575">
            <a:solidFill>
              <a:srgbClr val="0000FF"/>
            </a:solidFill>
            <a:prstDash val="lgDash"/>
          </a:ln>
        </p:spPr>
        <p:txBody>
          <a:bodyPr wrap="square">
            <a:spAutoFit/>
          </a:bodyPr>
          <a:lstStyle/>
          <a:p>
            <a:pPr algn="ctr"/>
            <a:r>
              <a:rPr lang="es-ES" dirty="0">
                <a:solidFill>
                  <a:srgbClr val="3366FF"/>
                </a:solidFill>
                <a:effectLst>
                  <a:outerShdw blurRad="38100" dist="38100" dir="2700000" algn="tl">
                    <a:srgbClr val="000000">
                      <a:alpha val="43137"/>
                    </a:srgbClr>
                  </a:outerShdw>
                </a:effectLst>
                <a:cs typeface="Times New Roman" pitchFamily="18" charset="0"/>
              </a:rPr>
              <a:t>Tengo ofe</a:t>
            </a:r>
            <a:r>
              <a:rPr lang="es-ES" b="1" u="sng" dirty="0">
                <a:solidFill>
                  <a:srgbClr val="C00000"/>
                </a:solidFill>
                <a:effectLst>
                  <a:outerShdw blurRad="38100" dist="38100" dir="2700000" algn="tl">
                    <a:srgbClr val="000000">
                      <a:alpha val="43137"/>
                    </a:srgbClr>
                  </a:outerShdw>
                </a:effectLst>
                <a:cs typeface="Times New Roman" pitchFamily="18" charset="0"/>
              </a:rPr>
              <a:t>r</a:t>
            </a:r>
            <a:r>
              <a:rPr lang="es-ES" dirty="0">
                <a:solidFill>
                  <a:srgbClr val="3366FF"/>
                </a:solidFill>
                <a:effectLst>
                  <a:outerShdw blurRad="38100" dist="38100" dir="2700000" algn="tl">
                    <a:srgbClr val="000000">
                      <a:alpha val="43137"/>
                    </a:srgbClr>
                  </a:outerShdw>
                </a:effectLst>
                <a:cs typeface="Times New Roman" pitchFamily="18" charset="0"/>
              </a:rPr>
              <a:t>tas de trabajo. El directo</a:t>
            </a:r>
            <a:r>
              <a:rPr lang="es-ES" b="1" u="sng" dirty="0">
                <a:solidFill>
                  <a:srgbClr val="C00000"/>
                </a:solidFill>
                <a:effectLst>
                  <a:outerShdw blurRad="38100" dist="38100" dir="2700000" algn="tl">
                    <a:srgbClr val="000000">
                      <a:alpha val="43137"/>
                    </a:srgbClr>
                  </a:outerShdw>
                </a:effectLst>
                <a:cs typeface="Times New Roman" pitchFamily="18" charset="0"/>
              </a:rPr>
              <a:t>r</a:t>
            </a:r>
            <a:r>
              <a:rPr lang="es-ES" dirty="0">
                <a:solidFill>
                  <a:srgbClr val="0000CC"/>
                </a:solidFill>
                <a:effectLst>
                  <a:outerShdw blurRad="38100" dist="38100" dir="2700000" algn="tl">
                    <a:srgbClr val="000000">
                      <a:alpha val="43137"/>
                    </a:srgbClr>
                  </a:outerShdw>
                </a:effectLst>
                <a:cs typeface="Times New Roman" pitchFamily="18" charset="0"/>
              </a:rPr>
              <a:t> </a:t>
            </a:r>
            <a:r>
              <a:rPr lang="es-ES" dirty="0">
                <a:solidFill>
                  <a:srgbClr val="3366FF"/>
                </a:solidFill>
                <a:effectLst>
                  <a:outerShdw blurRad="38100" dist="38100" dir="2700000" algn="tl">
                    <a:srgbClr val="000000">
                      <a:alpha val="43137"/>
                    </a:srgbClr>
                  </a:outerShdw>
                </a:effectLst>
                <a:cs typeface="Times New Roman" pitchFamily="18" charset="0"/>
              </a:rPr>
              <a:t>de la empresa me acepta a trabaja</a:t>
            </a:r>
            <a:r>
              <a:rPr lang="es-ES" b="1" u="sng" dirty="0">
                <a:solidFill>
                  <a:srgbClr val="C00000"/>
                </a:solidFill>
                <a:effectLst>
                  <a:outerShdw blurRad="38100" dist="38100" dir="2700000" algn="tl">
                    <a:srgbClr val="000000">
                      <a:alpha val="43137"/>
                    </a:srgbClr>
                  </a:outerShdw>
                </a:effectLst>
                <a:cs typeface="Times New Roman" pitchFamily="18" charset="0"/>
              </a:rPr>
              <a:t>r</a:t>
            </a:r>
            <a:r>
              <a:rPr lang="es-ES" dirty="0">
                <a:solidFill>
                  <a:srgbClr val="0000CC"/>
                </a:solidFill>
                <a:effectLst>
                  <a:outerShdw blurRad="38100" dist="38100" dir="2700000" algn="tl">
                    <a:srgbClr val="000000">
                      <a:alpha val="43137"/>
                    </a:srgbClr>
                  </a:outerShdw>
                </a:effectLst>
                <a:cs typeface="Times New Roman" pitchFamily="18" charset="0"/>
              </a:rPr>
              <a:t>. </a:t>
            </a:r>
            <a:endParaRPr lang="es-ES" dirty="0"/>
          </a:p>
        </p:txBody>
      </p:sp>
      <p:sp>
        <p:nvSpPr>
          <p:cNvPr id="13" name="Rectangle 12">
            <a:extLst>
              <a:ext uri="{FF2B5EF4-FFF2-40B4-BE49-F238E27FC236}">
                <a16:creationId xmlns:a16="http://schemas.microsoft.com/office/drawing/2014/main" id="{A95571BB-6619-4785-BC09-94E02427236C}"/>
              </a:ext>
            </a:extLst>
          </p:cNvPr>
          <p:cNvSpPr/>
          <p:nvPr/>
        </p:nvSpPr>
        <p:spPr>
          <a:xfrm>
            <a:off x="344975" y="4923334"/>
            <a:ext cx="5733963" cy="584775"/>
          </a:xfrm>
          <a:prstGeom prst="rect">
            <a:avLst/>
          </a:prstGeom>
          <a:solidFill>
            <a:srgbClr val="CCFFFF"/>
          </a:solidFill>
          <a:ln w="19050">
            <a:solidFill>
              <a:srgbClr val="3604EE"/>
            </a:solidFill>
            <a:prstDash val="sysDash"/>
          </a:ln>
        </p:spPr>
        <p:txBody>
          <a:bodyPr wrap="square">
            <a:spAutoFit/>
          </a:bodyPr>
          <a:lstStyle/>
          <a:p>
            <a:pPr algn="ctr"/>
            <a:r>
              <a:rPr lang="es-ES" sz="1600" dirty="0">
                <a:solidFill>
                  <a:srgbClr val="0000CC"/>
                </a:solidFill>
                <a:effectLst>
                  <a:outerShdw blurRad="38100" dist="38100" dir="2700000" algn="tl">
                    <a:srgbClr val="000000">
                      <a:alpha val="43137"/>
                    </a:srgbClr>
                  </a:outerShdw>
                </a:effectLst>
                <a:cs typeface="Times New Roman" pitchFamily="18" charset="0"/>
              </a:rPr>
              <a:t>La </a:t>
            </a:r>
            <a:r>
              <a:rPr lang="es-ES" sz="1600" dirty="0">
                <a:solidFill>
                  <a:srgbClr val="C00000"/>
                </a:solidFill>
                <a:effectLst>
                  <a:outerShdw blurRad="38100" dist="38100" dir="2700000" algn="tl">
                    <a:srgbClr val="000000">
                      <a:alpha val="43137"/>
                    </a:srgbClr>
                  </a:outerShdw>
                </a:effectLst>
                <a:cs typeface="Times New Roman" pitchFamily="18" charset="0"/>
              </a:rPr>
              <a:t>lateralización</a:t>
            </a:r>
            <a:r>
              <a:rPr lang="es-ES" sz="1600" dirty="0">
                <a:solidFill>
                  <a:srgbClr val="0000CC"/>
                </a:solidFill>
                <a:effectLst>
                  <a:outerShdw blurRad="38100" dist="38100" dir="2700000" algn="tl">
                    <a:srgbClr val="000000">
                      <a:alpha val="43137"/>
                    </a:srgbClr>
                  </a:outerShdw>
                </a:effectLst>
                <a:cs typeface="Times New Roman" pitchFamily="18" charset="0"/>
              </a:rPr>
              <a:t> es el hecho principal que provoca la percepción de semejanza que suele citarse entre el Oriente cubano y PR / RD.</a:t>
            </a:r>
            <a:endParaRPr lang="es-ES" sz="1600" dirty="0">
              <a:solidFill>
                <a:srgbClr val="0000CC"/>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checkerboard(across)">
                                      <p:cBhvr>
                                        <p:cTn id="14" dur="500"/>
                                        <p:tgtEl>
                                          <p:spTgt spid="3">
                                            <p:bg/>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heckerboard(across)">
                                      <p:cBhvr>
                                        <p:cTn id="19" dur="500"/>
                                        <p:tgtEl>
                                          <p:spTgt spid="3">
                                            <p:txEl>
                                              <p:pRg st="1" end="1"/>
                                            </p:txEl>
                                          </p:spTgt>
                                        </p:tgtEl>
                                      </p:cBhvr>
                                    </p:animEffect>
                                  </p:childTnLst>
                                </p:cTn>
                              </p:par>
                            </p:childTnLst>
                          </p:cTn>
                        </p:par>
                        <p:par>
                          <p:cTn id="20" fill="hold">
                            <p:stCondLst>
                              <p:cond delay="500"/>
                            </p:stCondLst>
                            <p:childTnLst>
                              <p:par>
                                <p:cTn id="21" presetID="5" presetClass="entr" presetSubtype="10" fill="hold" grpId="0" nodeType="after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childTnLst>
                          </p:cTn>
                        </p:par>
                        <p:par>
                          <p:cTn id="24" fill="hold">
                            <p:stCondLst>
                              <p:cond delay="1000"/>
                            </p:stCondLst>
                            <p:childTnLst>
                              <p:par>
                                <p:cTn id="25" presetID="5" presetClass="entr" presetSubtype="1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par>
                          <p:cTn id="28" fill="hold">
                            <p:stCondLst>
                              <p:cond delay="1500"/>
                            </p:stCondLst>
                            <p:childTnLst>
                              <p:par>
                                <p:cTn id="29" presetID="5" presetClass="entr" presetSubtype="1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heckerboard(across)">
                                      <p:cBhvr>
                                        <p:cTn id="31" dur="500"/>
                                        <p:tgtEl>
                                          <p:spTgt spid="3">
                                            <p:txEl>
                                              <p:pRg st="4" end="4"/>
                                            </p:txEl>
                                          </p:spTgt>
                                        </p:tgtEl>
                                      </p:cBhvr>
                                    </p:animEffect>
                                  </p:childTnLst>
                                </p:cTn>
                              </p:par>
                            </p:childTnLst>
                          </p:cTn>
                        </p:par>
                        <p:par>
                          <p:cTn id="32" fill="hold">
                            <p:stCondLst>
                              <p:cond delay="2000"/>
                            </p:stCondLst>
                            <p:childTnLst>
                              <p:par>
                                <p:cTn id="33" presetID="16" presetClass="entr" presetSubtype="21"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4963" fill="hold"/>
                                        <p:tgtEl>
                                          <p:spTgt spid="9"/>
                                        </p:tgtEl>
                                      </p:cBhvr>
                                    </p:cmd>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3">
                                            <p:txEl>
                                              <p:pRg st="21" end="21"/>
                                            </p:txEl>
                                          </p:spTgt>
                                        </p:tgtEl>
                                        <p:attrNameLst>
                                          <p:attrName>style.visibility</p:attrName>
                                        </p:attrNameLst>
                                      </p:cBhvr>
                                      <p:to>
                                        <p:strVal val="visible"/>
                                      </p:to>
                                    </p:set>
                                    <p:animEffect transition="in" filter="checkerboard(across)">
                                      <p:cBhvr>
                                        <p:cTn id="49" dur="500"/>
                                        <p:tgtEl>
                                          <p:spTgt spid="3">
                                            <p:txEl>
                                              <p:pRg st="21" end="21"/>
                                            </p:txEl>
                                          </p:spTgt>
                                        </p:tgtEl>
                                      </p:cBhvr>
                                    </p:animEffect>
                                  </p:childTnLst>
                                </p:cTn>
                              </p:par>
                            </p:childTnLst>
                          </p:cTn>
                        </p:par>
                        <p:par>
                          <p:cTn id="50" fill="hold">
                            <p:stCondLst>
                              <p:cond delay="500"/>
                            </p:stCondLst>
                            <p:childTnLst>
                              <p:par>
                                <p:cTn id="51" presetID="5" presetClass="entr" presetSubtype="10" fill="hold" grpId="0" nodeType="afterEffect">
                                  <p:stCondLst>
                                    <p:cond delay="0"/>
                                  </p:stCondLst>
                                  <p:childTnLst>
                                    <p:set>
                                      <p:cBhvr>
                                        <p:cTn id="52" dur="1" fill="hold">
                                          <p:stCondLst>
                                            <p:cond delay="0"/>
                                          </p:stCondLst>
                                        </p:cTn>
                                        <p:tgtEl>
                                          <p:spTgt spid="3">
                                            <p:txEl>
                                              <p:pRg st="22" end="22"/>
                                            </p:txEl>
                                          </p:spTgt>
                                        </p:tgtEl>
                                        <p:attrNameLst>
                                          <p:attrName>style.visibility</p:attrName>
                                        </p:attrNameLst>
                                      </p:cBhvr>
                                      <p:to>
                                        <p:strVal val="visible"/>
                                      </p:to>
                                    </p:set>
                                    <p:animEffect transition="in" filter="checkerboard(across)">
                                      <p:cBhvr>
                                        <p:cTn id="53" dur="500"/>
                                        <p:tgtEl>
                                          <p:spTgt spid="3">
                                            <p:txEl>
                                              <p:pRg st="22" end="22"/>
                                            </p:txEl>
                                          </p:spTgt>
                                        </p:tgtEl>
                                      </p:cBhvr>
                                    </p:animEffect>
                                  </p:childTnLst>
                                </p:cTn>
                              </p:par>
                            </p:childTnLst>
                          </p:cTn>
                        </p:par>
                        <p:par>
                          <p:cTn id="54" fill="hold">
                            <p:stCondLst>
                              <p:cond delay="1000"/>
                            </p:stCondLst>
                            <p:childTnLst>
                              <p:par>
                                <p:cTn id="55" presetID="5" presetClass="entr" presetSubtype="10" fill="hold" grpId="0" nodeType="afterEffect">
                                  <p:stCondLst>
                                    <p:cond delay="0"/>
                                  </p:stCondLst>
                                  <p:childTnLst>
                                    <p:set>
                                      <p:cBhvr>
                                        <p:cTn id="56" dur="1" fill="hold">
                                          <p:stCondLst>
                                            <p:cond delay="0"/>
                                          </p:stCondLst>
                                        </p:cTn>
                                        <p:tgtEl>
                                          <p:spTgt spid="3">
                                            <p:txEl>
                                              <p:pRg st="23" end="23"/>
                                            </p:txEl>
                                          </p:spTgt>
                                        </p:tgtEl>
                                        <p:attrNameLst>
                                          <p:attrName>style.visibility</p:attrName>
                                        </p:attrNameLst>
                                      </p:cBhvr>
                                      <p:to>
                                        <p:strVal val="visible"/>
                                      </p:to>
                                    </p:set>
                                    <p:animEffect transition="in" filter="checkerboard(across)">
                                      <p:cBhvr>
                                        <p:cTn id="57" dur="500"/>
                                        <p:tgtEl>
                                          <p:spTgt spid="3">
                                            <p:txEl>
                                              <p:pRg st="23" end="23"/>
                                            </p:txEl>
                                          </p:spTgt>
                                        </p:tgtEl>
                                      </p:cBhvr>
                                    </p:animEffect>
                                  </p:childTnLst>
                                </p:cTn>
                              </p:par>
                            </p:childTnLst>
                          </p:cTn>
                        </p:par>
                        <p:par>
                          <p:cTn id="58" fill="hold">
                            <p:stCondLst>
                              <p:cond delay="1500"/>
                            </p:stCondLst>
                            <p:childTnLst>
                              <p:par>
                                <p:cTn id="59" presetID="16" presetClass="entr" presetSubtype="37"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barn(outVertical)">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barn(inVertical)">
                                      <p:cBhvr>
                                        <p:cTn id="66" dur="500"/>
                                        <p:tgtEl>
                                          <p:spTgt spid="12"/>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mediacall" presetSubtype="0" fill="hold" nodeType="clickEffect">
                                  <p:stCondLst>
                                    <p:cond delay="0"/>
                                  </p:stCondLst>
                                  <p:childTnLst>
                                    <p:cmd type="call" cmd="playFrom(0.0)">
                                      <p:cBhvr>
                                        <p:cTn id="70" dur="4911" fill="hold"/>
                                        <p:tgtEl>
                                          <p:spTgt spid="10"/>
                                        </p:tgtEl>
                                      </p:cBhvr>
                                    </p:cmd>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arn(inVertical)">
                                      <p:cBhvr>
                                        <p:cTn id="7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77" fill="hold" display="0">
                  <p:stCondLst>
                    <p:cond delay="indefinite"/>
                  </p:stCondLst>
                  <p:endCondLst>
                    <p:cond evt="onStopAudio" delay="0">
                      <p:tgtEl>
                        <p:sldTgt/>
                      </p:tgtEl>
                    </p:cond>
                    <p:cond evt="onNext" delay="0">
                      <p:tgtEl>
                        <p:sldTgt/>
                      </p:tgtEl>
                    </p:cond>
                  </p:endCondLst>
                </p:cTn>
                <p:tgtEl>
                  <p:spTgt spid="10"/>
                </p:tgtEl>
              </p:cMediaNode>
            </p:audio>
          </p:childTnLst>
        </p:cTn>
      </p:par>
    </p:tnLst>
    <p:bldLst>
      <p:bldP spid="2" grpId="0" animBg="1"/>
      <p:bldP spid="3" grpId="0" uiExpand="1" build="p" animBg="1"/>
      <p:bldP spid="7" grpId="0" animBg="1"/>
      <p:bldP spid="8" grpId="0" animBg="1"/>
      <p:bldP spid="11" grpId="0" animBg="1"/>
      <p:bldP spid="12" grpId="0" animBg="1"/>
      <p:bldP spid="1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p:cNvSpPr>
            <a:spLocks noGrp="1"/>
          </p:cNvSpPr>
          <p:nvPr>
            <p:ph type="dt" sz="half" idx="10"/>
          </p:nvPr>
        </p:nvSpPr>
        <p:spPr/>
        <p:txBody>
          <a:bodyPr/>
          <a:lstStyle/>
          <a:p>
            <a:fld id="{69204AA4-B700-4075-8EAE-7AAC66AF55BF}" type="datetime1">
              <a:rPr lang="es-DO"/>
              <a:pPr/>
              <a:t>21/11/2020</a:t>
            </a:fld>
            <a:endParaRPr lang="es-DO"/>
          </a:p>
        </p:txBody>
      </p:sp>
      <p:sp>
        <p:nvSpPr>
          <p:cNvPr id="12" name="Slide Number Placeholder 6"/>
          <p:cNvSpPr>
            <a:spLocks noGrp="1"/>
          </p:cNvSpPr>
          <p:nvPr>
            <p:ph type="sldNum" sz="quarter" idx="12"/>
          </p:nvPr>
        </p:nvSpPr>
        <p:spPr/>
        <p:txBody>
          <a:bodyPr/>
          <a:lstStyle/>
          <a:p>
            <a:fld id="{AC24A9B0-4DEE-4F4F-A58F-E061B47B93FB}" type="slidenum">
              <a:rPr lang="es-DO"/>
              <a:pPr/>
              <a:t>51</a:t>
            </a:fld>
            <a:endParaRPr lang="es-DO"/>
          </a:p>
        </p:txBody>
      </p:sp>
      <p:sp>
        <p:nvSpPr>
          <p:cNvPr id="137219" name="Rectangle 3"/>
          <p:cNvSpPr>
            <a:spLocks noChangeArrowheads="1"/>
          </p:cNvSpPr>
          <p:nvPr/>
        </p:nvSpPr>
        <p:spPr bwMode="auto">
          <a:xfrm>
            <a:off x="0" y="2438400"/>
            <a:ext cx="9144000" cy="0"/>
          </a:xfrm>
          <a:prstGeom prst="rect">
            <a:avLst/>
          </a:prstGeom>
          <a:noFill/>
          <a:ln w="9525">
            <a:noFill/>
            <a:miter lim="800000"/>
            <a:headEnd/>
            <a:tailEnd/>
          </a:ln>
          <a:effectLst/>
        </p:spPr>
        <p:txBody>
          <a:bodyPr wrap="none" anchor="ctr">
            <a:spAutoFit/>
          </a:bodyPr>
          <a:lstStyle/>
          <a:p>
            <a:endParaRPr lang="en-US"/>
          </a:p>
        </p:txBody>
      </p:sp>
      <p:sp>
        <p:nvSpPr>
          <p:cNvPr id="5" name="Rectangle 4"/>
          <p:cNvSpPr/>
          <p:nvPr/>
        </p:nvSpPr>
        <p:spPr>
          <a:xfrm>
            <a:off x="609600" y="2133600"/>
            <a:ext cx="7924800" cy="1280160"/>
          </a:xfrm>
          <a:prstGeom prst="rect">
            <a:avLst/>
          </a:prstGeom>
          <a:ln w="28575">
            <a:solidFill>
              <a:srgbClr val="000099"/>
            </a:solidFill>
            <a:prstDash val="dashDot"/>
          </a:ln>
        </p:spPr>
        <p:txBody>
          <a:bodyPr wrap="square">
            <a:spAutoFit/>
          </a:bodyPr>
          <a:lstStyle/>
          <a:p>
            <a:pPr algn="ctr">
              <a:lnSpc>
                <a:spcPct val="150000"/>
              </a:lnSpc>
              <a:spcAft>
                <a:spcPts val="2400"/>
              </a:spcAft>
            </a:pPr>
            <a:r>
              <a:rPr lang="es-ES" sz="2400" dirty="0">
                <a:solidFill>
                  <a:srgbClr val="0033CC"/>
                </a:solidFill>
                <a:effectLst>
                  <a:outerShdw blurRad="38100" dist="38100" dir="2700000" algn="tl">
                    <a:srgbClr val="000000">
                      <a:alpha val="43137"/>
                    </a:srgbClr>
                  </a:outerShdw>
                </a:effectLst>
              </a:rPr>
              <a:t>Por otra parte, la </a:t>
            </a:r>
            <a:r>
              <a:rPr lang="es-ES" sz="2400" b="1" dirty="0">
                <a:solidFill>
                  <a:srgbClr val="0033CC"/>
                </a:solidFill>
                <a:effectLst>
                  <a:outerShdw blurRad="38100" dist="38100" dir="2700000" algn="tl">
                    <a:srgbClr val="000000">
                      <a:alpha val="43137"/>
                    </a:srgbClr>
                  </a:outerShdw>
                </a:effectLst>
              </a:rPr>
              <a:t>entonación</a:t>
            </a:r>
            <a:r>
              <a:rPr lang="es-ES" sz="2400" dirty="0">
                <a:solidFill>
                  <a:srgbClr val="0033CC"/>
                </a:solidFill>
                <a:effectLst>
                  <a:outerShdw blurRad="38100" dist="38100" dir="2700000" algn="tl">
                    <a:srgbClr val="000000">
                      <a:alpha val="43137"/>
                    </a:srgbClr>
                  </a:outerShdw>
                </a:effectLst>
              </a:rPr>
              <a:t> es, sin duda, el factor con mayor poder discriminador del modo de hablar de las tres islas.</a:t>
            </a:r>
          </a:p>
        </p:txBody>
      </p:sp>
    </p:spTree>
    <p:extLst>
      <p:ext uri="{BB962C8B-B14F-4D97-AF65-F5344CB8AC3E}">
        <p14:creationId xmlns:p14="http://schemas.microsoft.com/office/powerpoint/2010/main" val="1084319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iterate type="wd">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barn(inVertical)">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9300" y="329304"/>
            <a:ext cx="5105400" cy="563562"/>
          </a:xfrm>
        </p:spPr>
        <p:txBody>
          <a:bodyPr>
            <a:normAutofit/>
          </a:bodyPr>
          <a:lstStyle/>
          <a:p>
            <a:r>
              <a:rPr lang="es-ES_tradnl" sz="28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Muestras de la entonación</a:t>
            </a:r>
            <a:endParaRPr lang="en-US" sz="28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8600" y="1066798"/>
            <a:ext cx="8686800" cy="5334001"/>
          </a:xfrm>
          <a:ln w="28575">
            <a:solidFill>
              <a:srgbClr val="000066"/>
            </a:solidFill>
            <a:prstDash val="sysDash"/>
          </a:ln>
        </p:spPr>
        <p:txBody>
          <a:bodyPr>
            <a:normAutofit fontScale="92500" lnSpcReduction="10000"/>
          </a:bodyPr>
          <a:lstStyle/>
          <a:p>
            <a:pPr marL="0" indent="0" algn="ctr">
              <a:buNone/>
            </a:pPr>
            <a:endParaRPr lang="es-ES_tradnl" sz="800" dirty="0">
              <a:latin typeface="Times New Roman" panose="02020603050405020304" pitchFamily="18" charset="0"/>
              <a:cs typeface="Times New Roman" panose="02020603050405020304" pitchFamily="18" charset="0"/>
            </a:endParaRPr>
          </a:p>
          <a:p>
            <a:pPr marL="0" indent="0" algn="ctr">
              <a:spcBef>
                <a:spcPts val="0"/>
              </a:spcBef>
              <a:spcAft>
                <a:spcPts val="1200"/>
              </a:spcAft>
              <a:buNone/>
            </a:pPr>
            <a:r>
              <a:rPr lang="es-ES_tradnl" sz="19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después se van a hacer los trámites legales a través de Notaría, bufete y demás, todo lo que el Estado ha programado que se haga. Y ya, eso es todo. Y yo aquí estoy esperando encontrar lo mío.</a:t>
            </a:r>
          </a:p>
          <a:p>
            <a:pPr marL="0" indent="0" algn="ctr">
              <a:spcBef>
                <a:spcPts val="0"/>
              </a:spcBef>
              <a:spcAft>
                <a:spcPts val="600"/>
              </a:spcAft>
              <a:buNone/>
            </a:pPr>
            <a:r>
              <a:rPr lang="es-ES_tradnl" sz="19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Bueno, hasta ahora se ha adelantado bastante. Ya por lo menos, ya tenemos más ambiente, aunque aún nos queda mucho por hacer. Y tenemos que luchar por seguir adelante.</a:t>
            </a:r>
            <a:endPar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spcBef>
                <a:spcPts val="0"/>
              </a:spcBef>
              <a:spcAft>
                <a:spcPts val="1200"/>
              </a:spcAft>
              <a:buNone/>
            </a:pPr>
            <a:r>
              <a:rPr lang="es-ES_tradnl" sz="2200" b="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0" indent="0" algn="ctr">
              <a:spcBef>
                <a:spcPts val="0"/>
              </a:spcBef>
              <a:spcAft>
                <a:spcPts val="1200"/>
              </a:spcAft>
              <a:buNone/>
            </a:pPr>
            <a:r>
              <a:rPr lang="es-ES_tradnl" sz="19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_tradnl" sz="19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Bueno, pues yo pienso que porque están en la edad de que, pues, creen que todo el mundo es de ellos y como que, pues, ellos tienen dominio de todo.</a:t>
            </a:r>
          </a:p>
          <a:p>
            <a:pPr marL="0" indent="0" algn="ctr">
              <a:spcBef>
                <a:spcPts val="0"/>
              </a:spcBef>
              <a:spcAft>
                <a:spcPts val="600"/>
              </a:spcAft>
              <a:buNone/>
            </a:pPr>
            <a:r>
              <a:rPr lang="es-ES_tradnl" sz="19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9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Para también comercios o viviendas que sean de bajos ingresos o medianos, para que los mismos residentes pues tengan la oportunidad de, de optar por una de esas opciones…</a:t>
            </a:r>
            <a:endParaRPr lang="es-ES_tradnl" sz="19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spcBef>
                <a:spcPts val="0"/>
              </a:spcBef>
              <a:spcAft>
                <a:spcPts val="1800"/>
              </a:spcAft>
              <a:buNone/>
            </a:pPr>
            <a:r>
              <a:rPr lang="es-ES_tradnl" sz="2200" b="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s-ES_tradnl" sz="2200" u="sng"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spcBef>
                <a:spcPts val="0"/>
              </a:spcBef>
              <a:spcAft>
                <a:spcPts val="1200"/>
              </a:spcAft>
              <a:buNone/>
            </a:pPr>
            <a:r>
              <a:rPr lang="es-ES_tradnl" sz="19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Aquí sale el ratoncito de la, de la cueva donde el niño está buscando la ranita, y el perrito, ¿parece que vio la rana, sería, aquí?</a:t>
            </a:r>
            <a:endPar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indent="0" algn="ctr">
              <a:spcBef>
                <a:spcPts val="0"/>
              </a:spcBef>
              <a:buNone/>
            </a:pPr>
            <a:r>
              <a:rPr lang="es-ES_tradnl" sz="19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Comisión de Justicia se va a reunir </a:t>
            </a:r>
            <a:r>
              <a:rPr lang="es-ES_tradnl" sz="1900" dirty="0" err="1">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a:t>
            </a:r>
            <a:r>
              <a:rPr lang="es-ES_tradnl"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el Hotel Santo Domingo, ya como un, en forma de un seminario, a ultimar todos los detalles.</a:t>
            </a:r>
            <a:endParaRPr lang="en-US"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DB60672B-BCE7-41D7-8C46-56F0D2C1934C}" type="datetime1">
              <a:rPr lang="es-DO" smtClean="0">
                <a:solidFill>
                  <a:prstClr val="black">
                    <a:tint val="75000"/>
                  </a:prstClr>
                </a:solidFill>
              </a:rPr>
              <a:pPr/>
              <a:t>21/11/2020</a:t>
            </a:fld>
            <a:endParaRPr lang="es-DO">
              <a:solidFill>
                <a:prstClr val="black">
                  <a:tint val="75000"/>
                </a:prstClr>
              </a:solidFill>
            </a:endParaRPr>
          </a:p>
        </p:txBody>
      </p:sp>
      <p:sp>
        <p:nvSpPr>
          <p:cNvPr id="5" name="Slide Number Placeholder 4"/>
          <p:cNvSpPr>
            <a:spLocks noGrp="1"/>
          </p:cNvSpPr>
          <p:nvPr>
            <p:ph type="sldNum" sz="quarter" idx="12"/>
          </p:nvPr>
        </p:nvSpPr>
        <p:spPr/>
        <p:txBody>
          <a:bodyPr/>
          <a:lstStyle/>
          <a:p>
            <a:fld id="{1868EA03-A2B5-4922-B577-5601BF7EA8F3}" type="slidenum">
              <a:rPr lang="es-DO" smtClean="0">
                <a:solidFill>
                  <a:prstClr val="black">
                    <a:tint val="75000"/>
                  </a:prstClr>
                </a:solidFill>
              </a:rPr>
              <a:pPr/>
              <a:t>52</a:t>
            </a:fld>
            <a:endParaRPr lang="es-DO">
              <a:solidFill>
                <a:prstClr val="black">
                  <a:tint val="75000"/>
                </a:prstClr>
              </a:solidFill>
            </a:endParaRPr>
          </a:p>
        </p:txBody>
      </p:sp>
      <p:pic>
        <p:nvPicPr>
          <p:cNvPr id="9" name="Enton.Cuba.MJ">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7799177" y="361747"/>
            <a:ext cx="76200" cy="76200"/>
          </a:xfrm>
          <a:prstGeom prst="rect">
            <a:avLst/>
          </a:prstGeom>
        </p:spPr>
      </p:pic>
      <p:pic>
        <p:nvPicPr>
          <p:cNvPr id="10" name="Enton.F.RD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26055" y="333684"/>
            <a:ext cx="121489" cy="121489"/>
          </a:xfrm>
          <a:prstGeom prst="rect">
            <a:avLst/>
          </a:prstGeom>
        </p:spPr>
      </p:pic>
      <p:pic>
        <p:nvPicPr>
          <p:cNvPr id="11" name="Enton.PR.JFe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7794130" y="614376"/>
            <a:ext cx="81247" cy="81247"/>
          </a:xfrm>
          <a:prstGeom prst="rect">
            <a:avLst/>
          </a:prstGeom>
        </p:spPr>
      </p:pic>
      <p:sp>
        <p:nvSpPr>
          <p:cNvPr id="6" name="Rectangle 5"/>
          <p:cNvSpPr/>
          <p:nvPr/>
        </p:nvSpPr>
        <p:spPr>
          <a:xfrm>
            <a:off x="7931743" y="2667000"/>
            <a:ext cx="838691" cy="369332"/>
          </a:xfrm>
          <a:prstGeom prst="rect">
            <a:avLst/>
          </a:prstGeom>
          <a:ln w="38100">
            <a:solidFill>
              <a:srgbClr val="3604EE"/>
            </a:solidFill>
            <a:prstDash val="sysDot"/>
          </a:ln>
        </p:spPr>
        <p:txBody>
          <a:bodyPr wrap="none">
            <a:spAutoFit/>
          </a:bodyPr>
          <a:lstStyle/>
          <a:p>
            <a:r>
              <a:rPr lang="es-ES_tradnl" b="1" dirty="0">
                <a:solidFill>
                  <a:srgbClr val="800000"/>
                </a:solidFill>
                <a:effectLst>
                  <a:outerShdw blurRad="38100" dist="38100" dir="2700000" algn="tl">
                    <a:srgbClr val="000000">
                      <a:alpha val="43137"/>
                    </a:srgbClr>
                  </a:outerShdw>
                </a:effectLst>
                <a:cs typeface="Times New Roman" panose="02020603050405020304" pitchFamily="18" charset="0"/>
              </a:rPr>
              <a:t>CUBA</a:t>
            </a:r>
            <a:endParaRPr lang="en-US" b="1" dirty="0">
              <a:solidFill>
                <a:srgbClr val="800000"/>
              </a:solidFill>
            </a:endParaRPr>
          </a:p>
        </p:txBody>
      </p:sp>
      <p:sp>
        <p:nvSpPr>
          <p:cNvPr id="12" name="Rectangle 11"/>
          <p:cNvSpPr/>
          <p:nvPr/>
        </p:nvSpPr>
        <p:spPr>
          <a:xfrm>
            <a:off x="6812678" y="5985175"/>
            <a:ext cx="2044149" cy="369332"/>
          </a:xfrm>
          <a:prstGeom prst="rect">
            <a:avLst/>
          </a:prstGeom>
          <a:solidFill>
            <a:schemeClr val="bg1"/>
          </a:solidFill>
          <a:ln w="38100">
            <a:solidFill>
              <a:srgbClr val="0000CC"/>
            </a:solidFill>
            <a:prstDash val="sysDot"/>
          </a:ln>
        </p:spPr>
        <p:txBody>
          <a:bodyPr wrap="none">
            <a:spAutoFit/>
          </a:bodyPr>
          <a:lstStyle/>
          <a:p>
            <a:r>
              <a:rPr lang="es-ES" b="1" dirty="0">
                <a:solidFill>
                  <a:srgbClr val="800000"/>
                </a:solidFill>
              </a:rPr>
              <a:t>R. DOMINICANA</a:t>
            </a:r>
            <a:endParaRPr lang="en-US" b="1" dirty="0">
              <a:solidFill>
                <a:srgbClr val="800000"/>
              </a:solidFill>
            </a:endParaRPr>
          </a:p>
        </p:txBody>
      </p:sp>
      <p:sp>
        <p:nvSpPr>
          <p:cNvPr id="13" name="Rectangle 12"/>
          <p:cNvSpPr/>
          <p:nvPr/>
        </p:nvSpPr>
        <p:spPr>
          <a:xfrm>
            <a:off x="7062233" y="4495800"/>
            <a:ext cx="1794594" cy="369332"/>
          </a:xfrm>
          <a:prstGeom prst="rect">
            <a:avLst/>
          </a:prstGeom>
          <a:ln w="38100">
            <a:solidFill>
              <a:srgbClr val="0000CC"/>
            </a:solidFill>
            <a:prstDash val="sysDot"/>
          </a:ln>
        </p:spPr>
        <p:txBody>
          <a:bodyPr wrap="none">
            <a:spAutoFit/>
          </a:bodyPr>
          <a:lstStyle/>
          <a:p>
            <a:r>
              <a:rPr lang="es-ES" b="1" dirty="0">
                <a:solidFill>
                  <a:srgbClr val="800000"/>
                </a:solidFill>
              </a:rPr>
              <a:t>PUERTO RICO</a:t>
            </a:r>
            <a:endParaRPr lang="en-US" b="1" dirty="0">
              <a:solidFill>
                <a:srgbClr val="800000"/>
              </a:solidFill>
            </a:endParaRPr>
          </a:p>
        </p:txBody>
      </p:sp>
      <p:pic>
        <p:nvPicPr>
          <p:cNvPr id="7" name="Cuba.Enton.Z">
            <a:hlinkClick r:id="" action="ppaction://media"/>
            <a:extLst>
              <a:ext uri="{FF2B5EF4-FFF2-40B4-BE49-F238E27FC236}">
                <a16:creationId xmlns:a16="http://schemas.microsoft.com/office/drawing/2014/main" id="{E8BF7421-1C5C-44CA-9DF5-381C069AE283}"/>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229600" y="339103"/>
            <a:ext cx="121489" cy="121489"/>
          </a:xfrm>
          <a:prstGeom prst="rect">
            <a:avLst/>
          </a:prstGeom>
        </p:spPr>
      </p:pic>
      <p:pic>
        <p:nvPicPr>
          <p:cNvPr id="8" name="PR.Ent.Opcione">
            <a:hlinkClick r:id="" action="ppaction://media"/>
            <a:extLst>
              <a:ext uri="{FF2B5EF4-FFF2-40B4-BE49-F238E27FC236}">
                <a16:creationId xmlns:a16="http://schemas.microsoft.com/office/drawing/2014/main" id="{95EA7DF3-AD39-459C-BA40-476201B496C1}"/>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226412" y="591069"/>
            <a:ext cx="127863" cy="127863"/>
          </a:xfrm>
          <a:prstGeom prst="rect">
            <a:avLst/>
          </a:prstGeom>
        </p:spPr>
      </p:pic>
      <p:pic>
        <p:nvPicPr>
          <p:cNvPr id="14" name="RD.Enton.X">
            <a:hlinkClick r:id="" action="ppaction://media"/>
            <a:extLst>
              <a:ext uri="{FF2B5EF4-FFF2-40B4-BE49-F238E27FC236}">
                <a16:creationId xmlns:a16="http://schemas.microsoft.com/office/drawing/2014/main" id="{43B85C78-AAF4-49BB-9EF9-090C18E09312}"/>
              </a:ext>
            </a:extLst>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8612561" y="585540"/>
            <a:ext cx="134983" cy="134983"/>
          </a:xfrm>
          <a:prstGeom prst="rect">
            <a:avLst/>
          </a:prstGeom>
        </p:spPr>
      </p:pic>
    </p:spTree>
    <p:extLst>
      <p:ext uri="{BB962C8B-B14F-4D97-AF65-F5344CB8AC3E}">
        <p14:creationId xmlns:p14="http://schemas.microsoft.com/office/powerpoint/2010/main" val="13026559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barn(inVertical)">
                                      <p:cBhvr>
                                        <p:cTn id="12" dur="500"/>
                                        <p:tgtEl>
                                          <p:spTgt spid="3">
                                            <p:bg/>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0814" fill="hold"/>
                                        <p:tgtEl>
                                          <p:spTgt spid="9"/>
                                        </p:tgtEl>
                                      </p:cBhvr>
                                    </p:cmd>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9952" fill="hold"/>
                                        <p:tgtEl>
                                          <p:spTgt spid="7"/>
                                        </p:tgtEl>
                                      </p:cBhvr>
                                    </p:cmd>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arn(inVertical)">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7758" fill="hold"/>
                                        <p:tgtEl>
                                          <p:spTgt spid="11"/>
                                        </p:tgtEl>
                                      </p:cBhvr>
                                    </p:cmd>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barn(inVertical)">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8385" fill="hold"/>
                                        <p:tgtEl>
                                          <p:spTgt spid="8"/>
                                        </p:tgtEl>
                                      </p:cBhvr>
                                    </p:cmd>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barn(inVertical)">
                                      <p:cBhvr>
                                        <p:cTn id="54" dur="500"/>
                                        <p:tgtEl>
                                          <p:spTgt spid="3">
                                            <p:txEl>
                                              <p:pRg st="6" end="6"/>
                                            </p:txEl>
                                          </p:spTgt>
                                        </p:tgtEl>
                                      </p:cBhvr>
                                    </p:animEffect>
                                  </p:childTnLst>
                                </p:cTn>
                              </p:par>
                            </p:childTnLst>
                          </p:cTn>
                        </p:par>
                        <p:par>
                          <p:cTn id="55" fill="hold">
                            <p:stCondLst>
                              <p:cond delay="500"/>
                            </p:stCondLst>
                            <p:childTnLst>
                              <p:par>
                                <p:cTn id="56" presetID="16" presetClass="entr" presetSubtype="21" fill="hold" grpId="0" nodeType="after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barn(inVertical)">
                                      <p:cBhvr>
                                        <p:cTn id="58" dur="5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7680" fill="hold"/>
                                        <p:tgtEl>
                                          <p:spTgt spid="14"/>
                                        </p:tgtEl>
                                      </p:cBhvr>
                                    </p:cmd>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xEl>
                                              <p:pRg st="8" end="8"/>
                                            </p:txEl>
                                          </p:spTgt>
                                        </p:tgtEl>
                                        <p:attrNameLst>
                                          <p:attrName>style.visibility</p:attrName>
                                        </p:attrNameLst>
                                      </p:cBhvr>
                                      <p:to>
                                        <p:strVal val="visible"/>
                                      </p:to>
                                    </p:set>
                                    <p:animEffect transition="in" filter="barn(inVertical)">
                                      <p:cBhvr>
                                        <p:cTn id="67" dur="500"/>
                                        <p:tgtEl>
                                          <p:spTgt spid="3">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7523" fill="hold"/>
                                        <p:tgtEl>
                                          <p:spTgt spid="10"/>
                                        </p:tgtEl>
                                      </p:cBhvr>
                                    </p:cmd>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barn(inVertical)">
                                      <p:cBhvr>
                                        <p:cTn id="76" dur="500"/>
                                        <p:tgtEl>
                                          <p:spTgt spid="6"/>
                                        </p:tgtEl>
                                      </p:cBhvr>
                                    </p:animEffect>
                                  </p:childTnLst>
                                </p:cTn>
                              </p:par>
                            </p:childTnLst>
                          </p:cTn>
                        </p:par>
                        <p:par>
                          <p:cTn id="77" fill="hold">
                            <p:stCondLst>
                              <p:cond delay="500"/>
                            </p:stCondLst>
                            <p:childTnLst>
                              <p:par>
                                <p:cTn id="78" presetID="16" presetClass="entr" presetSubtype="21"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barn(inVertical)">
                                      <p:cBhvr>
                                        <p:cTn id="80" dur="500"/>
                                        <p:tgtEl>
                                          <p:spTgt spid="13"/>
                                        </p:tgtEl>
                                      </p:cBhvr>
                                    </p:animEffect>
                                  </p:childTnLst>
                                </p:cTn>
                              </p:par>
                            </p:childTnLst>
                          </p:cTn>
                        </p:par>
                        <p:par>
                          <p:cTn id="81" fill="hold">
                            <p:stCondLst>
                              <p:cond delay="1000"/>
                            </p:stCondLst>
                            <p:childTnLst>
                              <p:par>
                                <p:cTn id="82" presetID="16" presetClass="entr" presetSubtype="21" fill="hold" grpId="0" nodeType="afterEffect">
                                  <p:stCondLst>
                                    <p:cond delay="0"/>
                                  </p:stCondLst>
                                  <p:childTnLst>
                                    <p:set>
                                      <p:cBhvr>
                                        <p:cTn id="83" dur="1" fill="hold">
                                          <p:stCondLst>
                                            <p:cond delay="0"/>
                                          </p:stCondLst>
                                        </p:cTn>
                                        <p:tgtEl>
                                          <p:spTgt spid="12"/>
                                        </p:tgtEl>
                                        <p:attrNameLst>
                                          <p:attrName>style.visibility</p:attrName>
                                        </p:attrNameLst>
                                      </p:cBhvr>
                                      <p:to>
                                        <p:strVal val="visible"/>
                                      </p:to>
                                    </p:set>
                                    <p:animEffect transition="in" filter="barn(inVertical)">
                                      <p:cBhvr>
                                        <p:cTn id="8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5"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86" fill="hold" display="0">
                  <p:stCondLst>
                    <p:cond delay="indefinite"/>
                  </p:stCondLst>
                  <p:endCondLst>
                    <p:cond evt="onStopAudio" delay="0">
                      <p:tgtEl>
                        <p:sldTgt/>
                      </p:tgtEl>
                    </p:cond>
                    <p:cond evt="onNext" delay="0">
                      <p:tgtEl>
                        <p:sldTgt/>
                      </p:tgtEl>
                    </p:cond>
                  </p:endCondLst>
                </p:cTn>
                <p:tgtEl>
                  <p:spTgt spid="10"/>
                </p:tgtEl>
              </p:cMediaNode>
            </p:audio>
            <p:audio>
              <p:cMediaNode vol="80000">
                <p:cTn id="87" fill="hold" display="0">
                  <p:stCondLst>
                    <p:cond delay="indefinite"/>
                  </p:stCondLst>
                  <p:endCondLst>
                    <p:cond evt="onStopAudio" delay="0">
                      <p:tgtEl>
                        <p:sldTgt/>
                      </p:tgtEl>
                    </p:cond>
                    <p:cond evt="onNext" delay="0">
                      <p:tgtEl>
                        <p:sldTgt/>
                      </p:tgtEl>
                    </p:cond>
                  </p:endCondLst>
                </p:cTn>
                <p:tgtEl>
                  <p:spTgt spid="11"/>
                </p:tgtEl>
              </p:cMediaNode>
            </p:audio>
            <p:audio>
              <p:cMediaNode vol="80000">
                <p:cTn id="88"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89"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90" fill="hold" display="0">
                  <p:stCondLst>
                    <p:cond delay="indefinite"/>
                  </p:stCondLst>
                  <p:endCondLst>
                    <p:cond evt="onStopAudio" delay="0">
                      <p:tgtEl>
                        <p:sldTgt/>
                      </p:tgtEl>
                    </p:cond>
                    <p:cond evt="onNext" delay="0">
                      <p:tgtEl>
                        <p:sldTgt/>
                      </p:tgtEl>
                    </p:cond>
                  </p:endCondLst>
                </p:cTn>
                <p:tgtEl>
                  <p:spTgt spid="14"/>
                </p:tgtEl>
              </p:cMediaNode>
            </p:audio>
          </p:childTnLst>
        </p:cTn>
      </p:par>
    </p:tnLst>
    <p:bldLst>
      <p:bldP spid="2" grpId="0"/>
      <p:bldP spid="3" grpId="0" uiExpand="1" build="p" animBg="1"/>
      <p:bldP spid="6" grpId="0" animBg="1"/>
      <p:bldP spid="12" grpId="0" animBg="1"/>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0" y="396048"/>
            <a:ext cx="3619500" cy="457200"/>
          </a:xfrm>
          <a:ln w="12700">
            <a:solidFill>
              <a:srgbClr val="000099"/>
            </a:solidFill>
          </a:ln>
        </p:spPr>
        <p:txBody>
          <a:bodyPr/>
          <a:lstStyle/>
          <a:p>
            <a:r>
              <a:rPr lang="es-ES" sz="24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En el hotel Santo Domingo</a:t>
            </a:r>
            <a:endParaRPr lang="en-US" sz="12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p:cNvPicPr>
            <a:picLocks noGrp="1" noChangeArrowheads="1"/>
          </p:cNvPicPr>
          <p:nvPr>
            <p:ph idx="1"/>
          </p:nvPr>
        </p:nvPicPr>
        <p:blipFill>
          <a:blip r:embed="rId4" cstate="print"/>
          <a:srcRect/>
          <a:stretch>
            <a:fillRect/>
          </a:stretch>
        </p:blipFill>
        <p:spPr bwMode="auto">
          <a:xfrm>
            <a:off x="1333499" y="835190"/>
            <a:ext cx="6477000" cy="4628429"/>
          </a:xfrm>
          <a:prstGeom prst="rect">
            <a:avLst/>
          </a:prstGeom>
          <a:noFill/>
          <a:ln w="9525">
            <a:noFill/>
            <a:miter lim="800000"/>
            <a:headEnd/>
            <a:tailEnd/>
          </a:ln>
          <a:effectLst/>
        </p:spPr>
      </p:pic>
      <p:sp>
        <p:nvSpPr>
          <p:cNvPr id="7" name="Rectangle 6"/>
          <p:cNvSpPr/>
          <p:nvPr/>
        </p:nvSpPr>
        <p:spPr>
          <a:xfrm>
            <a:off x="1812744" y="4767590"/>
            <a:ext cx="3657600" cy="261610"/>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S" sz="11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la comisión de justicia se va a reunir </a:t>
            </a:r>
            <a:r>
              <a:rPr kumimoji="0" lang="es-ES" sz="11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co</a:t>
            </a:r>
            <a:endParaRPr kumimoji="0" lang="en-US" sz="11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cxnSp>
        <p:nvCxnSpPr>
          <p:cNvPr id="4" name="Straight Arrow Connector 3"/>
          <p:cNvCxnSpPr/>
          <p:nvPr/>
        </p:nvCxnSpPr>
        <p:spPr>
          <a:xfrm flipV="1">
            <a:off x="5410200" y="3149405"/>
            <a:ext cx="838200" cy="99060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p:cNvCxnSpPr>
          <p:nvPr/>
        </p:nvCxnSpPr>
        <p:spPr>
          <a:xfrm>
            <a:off x="6383927" y="3149405"/>
            <a:ext cx="626473" cy="1041595"/>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Entonabreve">
            <a:hlinkClick r:id="" action="ppaction://media"/>
            <a:extLst>
              <a:ext uri="{FF2B5EF4-FFF2-40B4-BE49-F238E27FC236}">
                <a16:creationId xmlns:a16="http://schemas.microsoft.com/office/drawing/2014/main" id="{2E64A85D-8ABA-4091-8B70-C70A3E3C07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447211"/>
            <a:ext cx="177437" cy="177437"/>
          </a:xfrm>
          <a:prstGeom prst="rect">
            <a:avLst/>
          </a:prstGeom>
        </p:spPr>
      </p:pic>
      <p:sp>
        <p:nvSpPr>
          <p:cNvPr id="5" name="Rectangle 4">
            <a:extLst>
              <a:ext uri="{FF2B5EF4-FFF2-40B4-BE49-F238E27FC236}">
                <a16:creationId xmlns:a16="http://schemas.microsoft.com/office/drawing/2014/main" id="{DBBC5827-7C27-4255-9A42-A287842EC816}"/>
              </a:ext>
            </a:extLst>
          </p:cNvPr>
          <p:cNvSpPr/>
          <p:nvPr/>
        </p:nvSpPr>
        <p:spPr>
          <a:xfrm>
            <a:off x="223836" y="5333571"/>
            <a:ext cx="8696325" cy="1077218"/>
          </a:xfrm>
          <a:prstGeom prst="rect">
            <a:avLst/>
          </a:prstGeom>
          <a:solidFill>
            <a:schemeClr val="bg1"/>
          </a:solidFill>
          <a:ln w="19050">
            <a:solidFill>
              <a:srgbClr val="0000CC"/>
            </a:solidFill>
            <a:prstDash val="dash"/>
          </a:ln>
        </p:spPr>
        <p:txBody>
          <a:bodyPr wrap="square">
            <a:spAutoFit/>
          </a:bodyPr>
          <a:lstStyle/>
          <a:p>
            <a:pPr algn="ctr"/>
            <a:r>
              <a:rPr lang="es-ES" sz="1600" dirty="0">
                <a:solidFill>
                  <a:srgbClr val="0000CC"/>
                </a:solidFill>
              </a:rPr>
              <a:t>Esta </a:t>
            </a:r>
            <a:r>
              <a:rPr lang="es-ES" sz="1600" b="1" dirty="0">
                <a:solidFill>
                  <a:srgbClr val="0000CC"/>
                </a:solidFill>
              </a:rPr>
              <a:t>notable subida del tono</a:t>
            </a:r>
            <a:r>
              <a:rPr lang="es-ES" sz="1600" dirty="0">
                <a:solidFill>
                  <a:srgbClr val="0000CC"/>
                </a:solidFill>
              </a:rPr>
              <a:t> en enunciados con valor aclaratorio o enfático, intercalados en la oración, constituye un rasgo de la entonación dominicana, que se ha generalizado sobre todo en el habla femenina. La secuencia alcanza una altura tonal propia de interrogaciones hasta llegar a su último acento y cae bruscamente en la sílaba final.</a:t>
            </a:r>
          </a:p>
        </p:txBody>
      </p:sp>
      <p:sp>
        <p:nvSpPr>
          <p:cNvPr id="6" name="Rectangle: Rounded Corners 5">
            <a:extLst>
              <a:ext uri="{FF2B5EF4-FFF2-40B4-BE49-F238E27FC236}">
                <a16:creationId xmlns:a16="http://schemas.microsoft.com/office/drawing/2014/main" id="{909CBC5D-AC95-4A96-83BD-8F3D2889A608}"/>
              </a:ext>
            </a:extLst>
          </p:cNvPr>
          <p:cNvSpPr/>
          <p:nvPr/>
        </p:nvSpPr>
        <p:spPr>
          <a:xfrm>
            <a:off x="5451566" y="4785648"/>
            <a:ext cx="1692456" cy="261610"/>
          </a:xfrm>
          <a:prstGeom prst="roundRect">
            <a:avLst/>
          </a:prstGeom>
          <a:solidFill>
            <a:schemeClr val="bg1"/>
          </a:solidFill>
          <a:ln>
            <a:solidFill>
              <a:srgbClr val="030E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angle 9">
            <a:extLst>
              <a:ext uri="{FF2B5EF4-FFF2-40B4-BE49-F238E27FC236}">
                <a16:creationId xmlns:a16="http://schemas.microsoft.com/office/drawing/2014/main" id="{8C6B008E-3B3E-4997-AA57-ED9593229C5B}"/>
              </a:ext>
            </a:extLst>
          </p:cNvPr>
          <p:cNvSpPr/>
          <p:nvPr/>
        </p:nvSpPr>
        <p:spPr>
          <a:xfrm>
            <a:off x="5451566" y="4776619"/>
            <a:ext cx="1752600" cy="261610"/>
          </a:xfrm>
          <a:prstGeom prst="rect">
            <a:avLst/>
          </a:prstGeom>
        </p:spPr>
        <p:txBody>
          <a:bodyPr wrap="square">
            <a:spAutoFit/>
          </a:bodyPr>
          <a:lstStyle/>
          <a:p>
            <a:r>
              <a:rPr lang="es-ES" sz="1100" dirty="0">
                <a:solidFill>
                  <a:srgbClr val="0000CC"/>
                </a:solidFill>
                <a:effectLst>
                  <a:outerShdw blurRad="38100" dist="38100" dir="2700000" algn="tl">
                    <a:srgbClr val="000000">
                      <a:alpha val="43137"/>
                    </a:srgbClr>
                  </a:outerShdw>
                </a:effectLst>
              </a:rPr>
              <a:t>en el Hotel Santo Domingo</a:t>
            </a:r>
            <a:endParaRPr lang="es-ES" sz="11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500"/>
                                        <p:tgtEl>
                                          <p:spTgt spid="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checkerboard(across)">
                                      <p:cBhvr>
                                        <p:cTn id="11" dur="500"/>
                                        <p:tgtEl>
                                          <p:spTgt spid="2050"/>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par>
                          <p:cTn id="18" fill="hold">
                            <p:stCondLst>
                              <p:cond delay="1000"/>
                            </p:stCondLst>
                            <p:childTnLst>
                              <p:par>
                                <p:cTn id="19" presetID="16" presetClass="entr" presetSubtype="21"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630" fill="hold"/>
                                        <p:tgtEl>
                                          <p:spTgt spid="3"/>
                                        </p:tgtEl>
                                      </p:cBhvr>
                                    </p:cmd>
                                  </p:childTnLst>
                                </p:cTn>
                              </p:par>
                            </p:childTnLst>
                          </p:cTn>
                        </p:par>
                      </p:childTnLst>
                    </p:cTn>
                  </p:par>
                  <p:par>
                    <p:cTn id="26" fill="hold">
                      <p:stCondLst>
                        <p:cond delay="indefinite"/>
                      </p:stCondLst>
                      <p:childTnLst>
                        <p:par>
                          <p:cTn id="27" fill="hold">
                            <p:stCondLst>
                              <p:cond delay="0"/>
                            </p:stCondLst>
                            <p:childTnLst>
                              <p:par>
                                <p:cTn id="28" presetID="16" presetClass="entr" presetSubtype="42"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outHorizontal)">
                                      <p:cBhvr>
                                        <p:cTn id="30" dur="500"/>
                                        <p:tgtEl>
                                          <p:spTgt spid="4"/>
                                        </p:tgtEl>
                                      </p:cBhvr>
                                    </p:animEffect>
                                  </p:childTnLst>
                                </p:cTn>
                              </p:par>
                            </p:childTnLst>
                          </p:cTn>
                        </p:par>
                        <p:par>
                          <p:cTn id="31" fill="hold">
                            <p:stCondLst>
                              <p:cond delay="500"/>
                            </p:stCondLst>
                            <p:childTnLst>
                              <p:par>
                                <p:cTn id="32" presetID="16" presetClass="entr" presetSubtype="21" fill="hold"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outVertical)">
                                      <p:cBhvr>
                                        <p:cTn id="3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cond evt="onNext" delay="0">
                      <p:tgtEl>
                        <p:sldTgt/>
                      </p:tgtEl>
                    </p:cond>
                  </p:endCondLst>
                </p:cTn>
                <p:tgtEl>
                  <p:spTgt spid="3"/>
                </p:tgtEl>
              </p:cMediaNode>
            </p:audio>
          </p:childTnLst>
        </p:cTn>
      </p:par>
    </p:tnLst>
    <p:bldLst>
      <p:bldP spid="2" grpId="0" animBg="1"/>
      <p:bldP spid="7" grpId="0"/>
      <p:bldP spid="5" grpId="0" animBg="1"/>
      <p:bldP spid="6" grpId="0" animBg="1"/>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7112" y="374467"/>
            <a:ext cx="8534400" cy="1068745"/>
          </a:xfrm>
          <a:ln w="19050">
            <a:solidFill>
              <a:srgbClr val="000099"/>
            </a:solidFill>
            <a:prstDash val="dash"/>
          </a:ln>
        </p:spPr>
        <p:txBody>
          <a:bodyPr>
            <a:noAutofit/>
          </a:bodyPr>
          <a:lstStyle/>
          <a:p>
            <a:pPr>
              <a:lnSpc>
                <a:spcPts val="2200"/>
              </a:lnSpc>
            </a:pPr>
            <a:r>
              <a:rPr lang="es-ES_tradnl" sz="16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Me lo mandó a hacer el encefalograma, me lo mandó a hacer </a:t>
            </a:r>
            <a:r>
              <a:rPr lang="es-ES_tradnl" sz="1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en el Grupo Médico Bolívar</a:t>
            </a:r>
            <a:r>
              <a:rPr lang="es-ES_tradnl" sz="16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rPr>
              <a:t>, pero yo no se lo hice allá porque había que llamar para coger cita. Y se lo hice en el Veinte-treinta. Luego se lo llevé, me dijo que ese estudio no servía, que yo tenía que volvérselo a hacer al Grupo Médico Bolívar.</a:t>
            </a:r>
            <a:endParaRPr lang="en-US" sz="16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026" name="Picture 2"/>
          <p:cNvPicPr>
            <a:picLocks noGrp="1" noChangeArrowheads="1"/>
          </p:cNvPicPr>
          <p:nvPr>
            <p:ph idx="1"/>
          </p:nvPr>
        </p:nvPicPr>
        <p:blipFill>
          <a:blip r:embed="rId8" cstate="print"/>
          <a:stretch>
            <a:fillRect/>
          </a:stretch>
        </p:blipFill>
        <p:spPr bwMode="auto">
          <a:xfrm>
            <a:off x="3659233" y="1443212"/>
            <a:ext cx="4722222" cy="3718247"/>
          </a:xfrm>
          <a:prstGeom prst="rect">
            <a:avLst/>
          </a:prstGeom>
          <a:noFill/>
          <a:ln w="9525">
            <a:noFill/>
            <a:miter lim="800000"/>
            <a:headEnd/>
            <a:tailEnd/>
          </a:ln>
          <a:effectLst/>
        </p:spPr>
      </p:pic>
      <p:cxnSp>
        <p:nvCxnSpPr>
          <p:cNvPr id="6" name="Straight Arrow Connector 5"/>
          <p:cNvCxnSpPr>
            <a:cxnSpLocks/>
          </p:cNvCxnSpPr>
          <p:nvPr/>
        </p:nvCxnSpPr>
        <p:spPr>
          <a:xfrm>
            <a:off x="6781800" y="3429000"/>
            <a:ext cx="615773" cy="66274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cxnSpLocks/>
          </p:cNvCxnSpPr>
          <p:nvPr/>
        </p:nvCxnSpPr>
        <p:spPr>
          <a:xfrm flipV="1">
            <a:off x="5608324" y="3381376"/>
            <a:ext cx="830332" cy="386074"/>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Entona.2">
            <a:hlinkClick r:id="" action="ppaction://media"/>
            <a:extLst>
              <a:ext uri="{FF2B5EF4-FFF2-40B4-BE49-F238E27FC236}">
                <a16:creationId xmlns:a16="http://schemas.microsoft.com/office/drawing/2014/main" id="{4EA64955-A111-42EE-BF5D-651773CA570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335" y="3066335"/>
            <a:ext cx="152400" cy="152400"/>
          </a:xfrm>
          <a:prstGeom prst="rect">
            <a:avLst/>
          </a:prstGeom>
        </p:spPr>
      </p:pic>
      <p:pic>
        <p:nvPicPr>
          <p:cNvPr id="3" name="Entona.3">
            <a:hlinkClick r:id="" action="ppaction://media"/>
            <a:extLst>
              <a:ext uri="{FF2B5EF4-FFF2-40B4-BE49-F238E27FC236}">
                <a16:creationId xmlns:a16="http://schemas.microsoft.com/office/drawing/2014/main" id="{4FA7256E-CF55-4B50-A016-501EE28C70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21335" y="2342202"/>
            <a:ext cx="175419" cy="175419"/>
          </a:xfrm>
          <a:prstGeom prst="rect">
            <a:avLst/>
          </a:prstGeom>
        </p:spPr>
      </p:pic>
      <p:sp>
        <p:nvSpPr>
          <p:cNvPr id="4" name="Rectangle 3">
            <a:extLst>
              <a:ext uri="{FF2B5EF4-FFF2-40B4-BE49-F238E27FC236}">
                <a16:creationId xmlns:a16="http://schemas.microsoft.com/office/drawing/2014/main" id="{8A4F7757-577F-462D-A9A1-C89D42BEC8A0}"/>
              </a:ext>
            </a:extLst>
          </p:cNvPr>
          <p:cNvSpPr/>
          <p:nvPr/>
        </p:nvSpPr>
        <p:spPr>
          <a:xfrm>
            <a:off x="327112" y="2209800"/>
            <a:ext cx="3296735" cy="2031325"/>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En el Grupo Médico Bolívar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_tradnl" sz="18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s-ES_tradnl" b="1" i="1" dirty="0">
              <a:solidFill>
                <a:srgbClr val="C00000"/>
              </a:solidFill>
              <a:effectLst>
                <a:outerShdw blurRad="38100" dist="38100" dir="2700000" algn="tl">
                  <a:srgbClr val="000000">
                    <a:alpha val="43137"/>
                  </a:srgbClr>
                </a:outerShdw>
              </a:effectLs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lang="es-ES_tradnl" b="1" i="1" dirty="0">
              <a:solidFill>
                <a:srgbClr val="C00000"/>
              </a:solidFill>
              <a:effectLst>
                <a:outerShdw blurRad="38100" dist="38100" dir="2700000" algn="tl">
                  <a:srgbClr val="000000">
                    <a:alpha val="43137"/>
                  </a:srgbClr>
                </a:outerShdw>
              </a:effectLst>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_tradnl" sz="18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ES_tradnl" sz="1800" b="1"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_tradnl"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¿Se trata de una interrogación?</a:t>
            </a:r>
            <a:endParaRPr kumimoji="0" lang="es-ES" sz="1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7" name="Rectangle 6">
            <a:extLst>
              <a:ext uri="{FF2B5EF4-FFF2-40B4-BE49-F238E27FC236}">
                <a16:creationId xmlns:a16="http://schemas.microsoft.com/office/drawing/2014/main" id="{1B92ED0D-1BC8-4DFE-B77F-6ACBC21E9A5C}"/>
              </a:ext>
            </a:extLst>
          </p:cNvPr>
          <p:cNvSpPr/>
          <p:nvPr/>
        </p:nvSpPr>
        <p:spPr>
          <a:xfrm>
            <a:off x="952500" y="5026338"/>
            <a:ext cx="7238999" cy="646331"/>
          </a:xfrm>
          <a:prstGeom prst="rect">
            <a:avLst/>
          </a:prstGeom>
          <a:solidFill>
            <a:schemeClr val="bg1"/>
          </a:solidFill>
          <a:ln w="28575">
            <a:solidFill>
              <a:srgbClr val="0000CC"/>
            </a:solidFill>
            <a:prstDash val="dash"/>
          </a:ln>
        </p:spPr>
        <p:txBody>
          <a:bodyPr wrap="square">
            <a:spAutoFit/>
          </a:bodyPr>
          <a:lstStyle/>
          <a:p>
            <a:pPr algn="ctr"/>
            <a:r>
              <a:rPr lang="es-ES_tradnl" dirty="0">
                <a:solidFill>
                  <a:srgbClr val="0000CC"/>
                </a:solidFill>
                <a:effectLst>
                  <a:outerShdw blurRad="38100" dist="38100" dir="2700000" algn="tl">
                    <a:srgbClr val="000000">
                      <a:alpha val="43137"/>
                    </a:srgbClr>
                  </a:outerShdw>
                </a:effectLst>
                <a:cs typeface="Times New Roman" pitchFamily="18" charset="0"/>
              </a:rPr>
              <a:t>Como se puede observar, se repite el esquema anterior de una fuerte subida de tono, con valor enfático, en medio de la oración enunciativa.</a:t>
            </a:r>
            <a:endParaRPr lang="es-ES" dirty="0"/>
          </a:p>
        </p:txBody>
      </p:sp>
      <p:sp>
        <p:nvSpPr>
          <p:cNvPr id="12" name="Rectangle 11">
            <a:extLst>
              <a:ext uri="{FF2B5EF4-FFF2-40B4-BE49-F238E27FC236}">
                <a16:creationId xmlns:a16="http://schemas.microsoft.com/office/drawing/2014/main" id="{223F50A7-0026-460B-A804-10808328C15F}"/>
              </a:ext>
            </a:extLst>
          </p:cNvPr>
          <p:cNvSpPr/>
          <p:nvPr/>
        </p:nvSpPr>
        <p:spPr>
          <a:xfrm>
            <a:off x="1508212" y="5822046"/>
            <a:ext cx="6172200" cy="800219"/>
          </a:xfrm>
          <a:prstGeom prst="rect">
            <a:avLst/>
          </a:prstGeom>
          <a:ln w="28575">
            <a:solidFill>
              <a:srgbClr val="006600"/>
            </a:solidFill>
            <a:prstDash val="sysDash"/>
          </a:ln>
        </p:spPr>
        <p:txBody>
          <a:bodyPr wrap="square">
            <a:spAutoFit/>
          </a:bodyPr>
          <a:lstStyle/>
          <a:p>
            <a:pPr algn="ctr"/>
            <a:r>
              <a:rPr lang="es-ES_tradnl" sz="1400" dirty="0">
                <a:solidFill>
                  <a:srgbClr val="006600"/>
                </a:solidFill>
                <a:effectLst>
                  <a:outerShdw blurRad="38100" dist="38100" dir="2700000" algn="tl">
                    <a:srgbClr val="000000">
                      <a:alpha val="43137"/>
                    </a:srgbClr>
                  </a:outerShdw>
                </a:effectLst>
                <a:cs typeface="Times New Roman" pitchFamily="18" charset="0"/>
              </a:rPr>
              <a:t>Y un ejemplo más:</a:t>
            </a:r>
          </a:p>
          <a:p>
            <a:pPr algn="ctr"/>
            <a:r>
              <a:rPr lang="es-ES_tradnl" sz="1600" dirty="0">
                <a:solidFill>
                  <a:srgbClr val="0000CC"/>
                </a:solidFill>
                <a:effectLst>
                  <a:outerShdw blurRad="38100" dist="38100" dir="2700000" algn="tl">
                    <a:srgbClr val="000000">
                      <a:alpha val="43137"/>
                    </a:srgbClr>
                  </a:outerShdw>
                </a:effectLst>
                <a:cs typeface="Times New Roman" pitchFamily="18" charset="0"/>
              </a:rPr>
              <a:t>Después, cuando llegó el domingo, ya </a:t>
            </a:r>
            <a:r>
              <a:rPr lang="es-ES_tradnl" sz="1600" b="1" dirty="0">
                <a:solidFill>
                  <a:srgbClr val="C00000"/>
                </a:solidFill>
                <a:effectLst>
                  <a:outerShdw blurRad="38100" dist="38100" dir="2700000" algn="tl">
                    <a:srgbClr val="000000">
                      <a:alpha val="43137"/>
                    </a:srgbClr>
                  </a:outerShdw>
                </a:effectLst>
                <a:cs typeface="Times New Roman" pitchFamily="18" charset="0"/>
              </a:rPr>
              <a:t>día de regreso</a:t>
            </a:r>
            <a:r>
              <a:rPr lang="es-ES_tradnl" sz="1600" dirty="0">
                <a:solidFill>
                  <a:srgbClr val="0000CC"/>
                </a:solidFill>
                <a:effectLst>
                  <a:outerShdw blurRad="38100" dist="38100" dir="2700000" algn="tl">
                    <a:srgbClr val="000000">
                      <a:alpha val="43137"/>
                    </a:srgbClr>
                  </a:outerShdw>
                </a:effectLst>
                <a:cs typeface="Times New Roman" pitchFamily="18" charset="0"/>
              </a:rPr>
              <a:t>, me dice una de las </a:t>
            </a:r>
            <a:r>
              <a:rPr lang="es-ES_tradnl" sz="1600" b="1" dirty="0">
                <a:solidFill>
                  <a:srgbClr val="C00000"/>
                </a:solidFill>
                <a:effectLst>
                  <a:outerShdw blurRad="38100" dist="38100" dir="2700000" algn="tl">
                    <a:srgbClr val="000000">
                      <a:alpha val="43137"/>
                    </a:srgbClr>
                  </a:outerShdw>
                </a:effectLst>
                <a:cs typeface="Times New Roman" pitchFamily="18" charset="0"/>
              </a:rPr>
              <a:t>que daba las charlas</a:t>
            </a:r>
            <a:r>
              <a:rPr lang="es-ES_tradnl" sz="1600" dirty="0">
                <a:solidFill>
                  <a:srgbClr val="0000CC"/>
                </a:solidFill>
                <a:effectLst>
                  <a:outerShdw blurRad="38100" dist="38100" dir="2700000" algn="tl">
                    <a:srgbClr val="000000">
                      <a:alpha val="43137"/>
                    </a:srgbClr>
                  </a:outerShdw>
                </a:effectLst>
                <a:cs typeface="Times New Roman" pitchFamily="18" charset="0"/>
              </a:rPr>
              <a:t>: ‘Marta, tú estás totalmente cambiada…’</a:t>
            </a:r>
            <a:endParaRPr lang="es-ES" sz="1600" dirty="0"/>
          </a:p>
        </p:txBody>
      </p:sp>
      <p:pic>
        <p:nvPicPr>
          <p:cNvPr id="14" name="Rep.Dom.Enton.1f">
            <a:hlinkClick r:id="" action="ppaction://media"/>
            <a:extLst>
              <a:ext uri="{FF2B5EF4-FFF2-40B4-BE49-F238E27FC236}">
                <a16:creationId xmlns:a16="http://schemas.microsoft.com/office/drawing/2014/main" id="{041C4937-E259-4C9D-AB06-CF5D1D01FAD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8521336" y="3767450"/>
            <a:ext cx="175419" cy="175419"/>
          </a:xfrm>
          <a:prstGeom prst="rect">
            <a:avLst/>
          </a:prstGeom>
        </p:spPr>
      </p:pic>
      <p:sp>
        <p:nvSpPr>
          <p:cNvPr id="9" name="Rectangle: Rounded Corners 8">
            <a:extLst>
              <a:ext uri="{FF2B5EF4-FFF2-40B4-BE49-F238E27FC236}">
                <a16:creationId xmlns:a16="http://schemas.microsoft.com/office/drawing/2014/main" id="{62308073-761F-4507-935F-D13ECF3E96B4}"/>
              </a:ext>
            </a:extLst>
          </p:cNvPr>
          <p:cNvSpPr/>
          <p:nvPr/>
        </p:nvSpPr>
        <p:spPr>
          <a:xfrm>
            <a:off x="4648200" y="4575437"/>
            <a:ext cx="3108412" cy="303445"/>
          </a:xfrm>
          <a:prstGeom prst="roundRect">
            <a:avLst/>
          </a:prstGeom>
          <a:noFill/>
          <a:ln w="28575">
            <a:solidFill>
              <a:srgbClr val="3604E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306" fill="hold"/>
                                        <p:tgtEl>
                                          <p:spTgt spid="3"/>
                                        </p:tgtEl>
                                      </p:cBhvr>
                                    </p:cmd>
                                  </p:childTnLst>
                                </p:cTn>
                              </p:par>
                            </p:childTnLst>
                          </p:cTn>
                        </p:par>
                        <p:par>
                          <p:cTn id="19" fill="hold">
                            <p:stCondLst>
                              <p:cond delay="1306"/>
                            </p:stCondLst>
                            <p:childTnLst>
                              <p:par>
                                <p:cTn id="20" presetID="16" presetClass="entr" presetSubtype="21"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6" end="6"/>
                                            </p:txEl>
                                          </p:spTgt>
                                        </p:tgtEl>
                                        <p:attrNameLst>
                                          <p:attrName>style.visibility</p:attrName>
                                        </p:attrNameLst>
                                      </p:cBhvr>
                                      <p:to>
                                        <p:strVal val="visible"/>
                                      </p:to>
                                    </p:set>
                                    <p:animEffect transition="in" filter="barn(inVertical)">
                                      <p:cBhvr>
                                        <p:cTn id="30" dur="500"/>
                                        <p:tgtEl>
                                          <p:spTgt spid="4">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4)">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15046" fill="hold"/>
                                        <p:tgtEl>
                                          <p:spTgt spid="2"/>
                                        </p:tgtEl>
                                      </p:cBhvr>
                                    </p:cmd>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out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Vertical)">
                                      <p:cBhvr>
                                        <p:cTn id="49" dur="500"/>
                                        <p:tgtEl>
                                          <p:spTgt spid="12"/>
                                        </p:tgtEl>
                                      </p:cBhvr>
                                    </p:animEffect>
                                  </p:childTnLst>
                                </p:cTn>
                              </p:par>
                              <p:par>
                                <p:cTn id="50" presetID="16" presetClass="entr" presetSubtype="21" fill="hold"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barn(inVertical)">
                                      <p:cBhvr>
                                        <p:cTn id="52" dur="500"/>
                                        <p:tgtEl>
                                          <p:spTgt spid="12">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Effect transition="in" filter="barn(inVertical)">
                                      <p:cBhvr>
                                        <p:cTn id="57" dur="500"/>
                                        <p:tgtEl>
                                          <p:spTgt spid="1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820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63"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64" fill="hold" display="0">
                  <p:stCondLst>
                    <p:cond delay="indefinite"/>
                  </p:stCondLst>
                  <p:endCondLst>
                    <p:cond evt="onStopAudio" delay="0">
                      <p:tgtEl>
                        <p:sldTgt/>
                      </p:tgtEl>
                    </p:cond>
                    <p:cond evt="onNext" delay="0">
                      <p:tgtEl>
                        <p:sldTgt/>
                      </p:tgtEl>
                    </p:cond>
                  </p:endCondLst>
                </p:cTn>
                <p:tgtEl>
                  <p:spTgt spid="14"/>
                </p:tgtEl>
              </p:cMediaNode>
            </p:audio>
          </p:childTnLst>
        </p:cTn>
      </p:par>
    </p:tnLst>
    <p:bldLst>
      <p:bldP spid="5" grpId="0" animBg="1"/>
      <p:bldP spid="7" grpId="0" animBg="1"/>
      <p:bldP spid="12"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p:cNvSpPr>
            <a:spLocks noGrp="1"/>
          </p:cNvSpPr>
          <p:nvPr>
            <p:ph type="dt" sz="half" idx="10"/>
          </p:nvPr>
        </p:nvSpPr>
        <p:spPr/>
        <p:txBody>
          <a:bodyPr/>
          <a:lstStyle/>
          <a:p>
            <a:fld id="{69204AA4-B700-4075-8EAE-7AAC66AF55BF}" type="datetime1">
              <a:rPr lang="es-DO"/>
              <a:pPr/>
              <a:t>21/11/2020</a:t>
            </a:fld>
            <a:endParaRPr lang="es-DO"/>
          </a:p>
        </p:txBody>
      </p:sp>
      <p:sp>
        <p:nvSpPr>
          <p:cNvPr id="12" name="Slide Number Placeholder 6"/>
          <p:cNvSpPr>
            <a:spLocks noGrp="1"/>
          </p:cNvSpPr>
          <p:nvPr>
            <p:ph type="sldNum" sz="quarter" idx="12"/>
          </p:nvPr>
        </p:nvSpPr>
        <p:spPr/>
        <p:txBody>
          <a:bodyPr/>
          <a:lstStyle/>
          <a:p>
            <a:fld id="{AC24A9B0-4DEE-4F4F-A58F-E061B47B93FB}" type="slidenum">
              <a:rPr lang="es-DO"/>
              <a:pPr/>
              <a:t>55</a:t>
            </a:fld>
            <a:endParaRPr lang="es-DO"/>
          </a:p>
        </p:txBody>
      </p:sp>
      <p:sp>
        <p:nvSpPr>
          <p:cNvPr id="137219" name="Rectangle 3"/>
          <p:cNvSpPr>
            <a:spLocks noChangeArrowheads="1"/>
          </p:cNvSpPr>
          <p:nvPr/>
        </p:nvSpPr>
        <p:spPr bwMode="auto">
          <a:xfrm>
            <a:off x="0" y="2438400"/>
            <a:ext cx="9144000" cy="0"/>
          </a:xfrm>
          <a:prstGeom prst="rect">
            <a:avLst/>
          </a:prstGeom>
          <a:noFill/>
          <a:ln w="9525">
            <a:noFill/>
            <a:miter lim="800000"/>
            <a:headEnd/>
            <a:tailEnd/>
          </a:ln>
          <a:effectLst/>
        </p:spPr>
        <p:txBody>
          <a:bodyPr wrap="none" anchor="ctr">
            <a:spAutoFit/>
          </a:bodyPr>
          <a:lstStyle/>
          <a:p>
            <a:endParaRPr lang="en-US"/>
          </a:p>
        </p:txBody>
      </p:sp>
      <p:sp>
        <p:nvSpPr>
          <p:cNvPr id="5" name="Rectangle 4"/>
          <p:cNvSpPr/>
          <p:nvPr/>
        </p:nvSpPr>
        <p:spPr>
          <a:xfrm>
            <a:off x="609600" y="1447800"/>
            <a:ext cx="7924800" cy="3590535"/>
          </a:xfrm>
          <a:prstGeom prst="rect">
            <a:avLst/>
          </a:prstGeom>
          <a:ln w="28575">
            <a:solidFill>
              <a:srgbClr val="000099"/>
            </a:solidFill>
            <a:prstDash val="dashDot"/>
          </a:ln>
        </p:spPr>
        <p:txBody>
          <a:bodyPr wrap="square">
            <a:spAutoFit/>
          </a:bodyPr>
          <a:lstStyle/>
          <a:p>
            <a:pPr algn="ctr">
              <a:lnSpc>
                <a:spcPts val="1000"/>
              </a:lnSpc>
              <a:spcBef>
                <a:spcPts val="0"/>
              </a:spcBef>
              <a:spcAft>
                <a:spcPts val="0"/>
              </a:spcAft>
            </a:pPr>
            <a:endParaRPr lang="es-ES" sz="2400" dirty="0">
              <a:solidFill>
                <a:srgbClr val="0033CC"/>
              </a:solidFill>
              <a:effectLst>
                <a:outerShdw blurRad="38100" dist="38100" dir="2700000" algn="tl">
                  <a:srgbClr val="000000">
                    <a:alpha val="43137"/>
                  </a:srgbClr>
                </a:outerShdw>
              </a:effectLst>
            </a:endParaRPr>
          </a:p>
          <a:p>
            <a:pPr algn="ctr">
              <a:lnSpc>
                <a:spcPts val="3000"/>
              </a:lnSpc>
              <a:spcBef>
                <a:spcPts val="0"/>
              </a:spcBef>
              <a:spcAft>
                <a:spcPts val="1200"/>
              </a:spcAft>
            </a:pPr>
            <a:r>
              <a:rPr lang="es-ES" sz="2400" dirty="0">
                <a:solidFill>
                  <a:srgbClr val="0033CC"/>
                </a:solidFill>
                <a:effectLst>
                  <a:outerShdw blurRad="38100" dist="38100" dir="2700000" algn="tl">
                    <a:srgbClr val="000000">
                      <a:alpha val="43137"/>
                    </a:srgbClr>
                  </a:outerShdw>
                </a:effectLst>
              </a:rPr>
              <a:t>En las siguientes diapositivas se muestran unos esquemas que caracterizan la </a:t>
            </a:r>
            <a:r>
              <a:rPr lang="es-ES" sz="2400" dirty="0">
                <a:solidFill>
                  <a:srgbClr val="C00000"/>
                </a:solidFill>
                <a:effectLst>
                  <a:outerShdw blurRad="38100" dist="38100" dir="2700000" algn="tl">
                    <a:srgbClr val="000000">
                      <a:alpha val="43137"/>
                    </a:srgbClr>
                  </a:outerShdw>
                </a:effectLst>
              </a:rPr>
              <a:t>curva de entonación </a:t>
            </a:r>
            <a:r>
              <a:rPr lang="es-ES" sz="2400" dirty="0">
                <a:solidFill>
                  <a:srgbClr val="0033CC"/>
                </a:solidFill>
                <a:effectLst>
                  <a:outerShdw blurRad="38100" dist="38100" dir="2700000" algn="tl">
                    <a:srgbClr val="000000">
                      <a:alpha val="43137"/>
                    </a:srgbClr>
                  </a:outerShdw>
                </a:effectLst>
              </a:rPr>
              <a:t>propia de la </a:t>
            </a:r>
            <a:r>
              <a:rPr lang="es-ES" sz="2400" b="1" dirty="0">
                <a:solidFill>
                  <a:srgbClr val="C00000"/>
                </a:solidFill>
                <a:effectLst>
                  <a:outerShdw blurRad="38100" dist="38100" dir="2700000" algn="tl">
                    <a:srgbClr val="000000">
                      <a:alpha val="43137"/>
                    </a:srgbClr>
                  </a:outerShdw>
                </a:effectLst>
              </a:rPr>
              <a:t>INTERROGACIÓN</a:t>
            </a:r>
            <a:r>
              <a:rPr lang="es-ES" sz="2400" dirty="0">
                <a:solidFill>
                  <a:srgbClr val="0033CC"/>
                </a:solidFill>
                <a:effectLst>
                  <a:outerShdw blurRad="38100" dist="38100" dir="2700000" algn="tl">
                    <a:srgbClr val="000000">
                      <a:alpha val="43137"/>
                    </a:srgbClr>
                  </a:outerShdw>
                </a:effectLst>
              </a:rPr>
              <a:t>. </a:t>
            </a:r>
          </a:p>
          <a:p>
            <a:pPr algn="ctr">
              <a:lnSpc>
                <a:spcPts val="3000"/>
              </a:lnSpc>
              <a:spcBef>
                <a:spcPts val="0"/>
              </a:spcBef>
              <a:spcAft>
                <a:spcPts val="0"/>
              </a:spcAft>
            </a:pPr>
            <a:r>
              <a:rPr lang="es-ES" sz="2400" dirty="0">
                <a:solidFill>
                  <a:srgbClr val="0033CC"/>
                </a:solidFill>
                <a:effectLst>
                  <a:outerShdw blurRad="38100" dist="38100" dir="2700000" algn="tl">
                    <a:srgbClr val="000000">
                      <a:alpha val="43137"/>
                    </a:srgbClr>
                  </a:outerShdw>
                </a:effectLst>
              </a:rPr>
              <a:t>La misma frase es pronunciada por un hablante de cada una de las tres Antillas. Se trata de la pregunta “</a:t>
            </a:r>
            <a:r>
              <a:rPr lang="es-ES" sz="2400" b="1" dirty="0">
                <a:solidFill>
                  <a:srgbClr val="0033CC"/>
                </a:solidFill>
                <a:effectLst>
                  <a:outerShdw blurRad="38100" dist="38100" dir="2700000" algn="tl">
                    <a:srgbClr val="000000">
                      <a:alpha val="43137"/>
                    </a:srgbClr>
                  </a:outerShdw>
                </a:effectLst>
              </a:rPr>
              <a:t>¿Llamó Helena?</a:t>
            </a:r>
            <a:r>
              <a:rPr lang="es-ES" sz="2400" dirty="0">
                <a:solidFill>
                  <a:srgbClr val="0033CC"/>
                </a:solidFill>
                <a:effectLst>
                  <a:outerShdw blurRad="38100" dist="38100" dir="2700000" algn="tl">
                    <a:srgbClr val="000000">
                      <a:alpha val="43137"/>
                    </a:srgbClr>
                  </a:outerShdw>
                </a:effectLst>
              </a:rPr>
              <a:t>”, que la Real Academia Española proporciona como ilustración en la reciente obra que acompaña el tomo de Fonética de la Nueva Gramática. </a:t>
            </a:r>
          </a:p>
          <a:p>
            <a:pPr algn="ctr">
              <a:lnSpc>
                <a:spcPts val="1000"/>
              </a:lnSpc>
              <a:spcBef>
                <a:spcPts val="0"/>
              </a:spcBef>
              <a:spcAft>
                <a:spcPts val="0"/>
              </a:spcAft>
            </a:pPr>
            <a:endParaRPr lang="es-ES" sz="1400" dirty="0">
              <a:solidFill>
                <a:srgbClr val="0033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7118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barn(inVertical)">
                                      <p:cBhvr>
                                        <p:cTn id="11" dur="500"/>
                                        <p:tgtEl>
                                          <p:spTgt spid="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
                                            <p:txEl>
                                              <p:pRg st="2" end="2"/>
                                            </p:txEl>
                                          </p:spTgt>
                                        </p:tgtEl>
                                        <p:attrNameLst>
                                          <p:attrName>style.visibility</p:attrName>
                                        </p:attrNameLst>
                                      </p:cBhvr>
                                      <p:to>
                                        <p:strVal val="visible"/>
                                      </p:to>
                                    </p:set>
                                    <p:animEffect transition="in" filter="barn(inVertical)">
                                      <p:cBhvr>
                                        <p:cTn id="16"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EDD559-068D-4C89-B1ED-D0164DDD55F2}" type="slidenum">
              <a:rPr lang="es-DO" smtClean="0"/>
              <a:pPr/>
              <a:t>56</a:t>
            </a:fld>
            <a:endParaRPr lang="es-DO"/>
          </a:p>
        </p:txBody>
      </p:sp>
      <p:pic>
        <p:nvPicPr>
          <p:cNvPr id="6" name="Content Placeholder 5"/>
          <p:cNvPicPr>
            <a:picLocks noGrp="1"/>
          </p:cNvPicPr>
          <p:nvPr>
            <p:ph idx="1"/>
          </p:nvPr>
        </p:nvPicPr>
        <p:blipFill>
          <a:blip r:embed="rId8" cstate="print"/>
          <a:srcRect/>
          <a:stretch>
            <a:fillRect/>
          </a:stretch>
        </p:blipFill>
        <p:spPr bwMode="auto">
          <a:xfrm>
            <a:off x="152400" y="295699"/>
            <a:ext cx="5410200" cy="2362200"/>
          </a:xfrm>
          <a:prstGeom prst="rect">
            <a:avLst/>
          </a:prstGeom>
          <a:noFill/>
          <a:ln w="9525">
            <a:noFill/>
            <a:miter lim="800000"/>
            <a:headEnd/>
            <a:tailEnd/>
          </a:ln>
        </p:spPr>
      </p:pic>
      <p:sp>
        <p:nvSpPr>
          <p:cNvPr id="7" name="Rectangle 6"/>
          <p:cNvSpPr/>
          <p:nvPr/>
        </p:nvSpPr>
        <p:spPr>
          <a:xfrm>
            <a:off x="654231" y="2373458"/>
            <a:ext cx="838200" cy="400110"/>
          </a:xfrm>
          <a:prstGeom prst="rect">
            <a:avLst/>
          </a:prstGeom>
        </p:spPr>
        <p:txBody>
          <a:bodyPr wrap="square">
            <a:spAutoFit/>
          </a:bodyPr>
          <a:lstStyle/>
          <a:p>
            <a:r>
              <a:rPr lang="es-ES" sz="2000" b="1" dirty="0">
                <a:solidFill>
                  <a:srgbClr val="C00000"/>
                </a:solidFill>
                <a:effectLst>
                  <a:outerShdw blurRad="38100" dist="38100" dir="2700000" algn="tl">
                    <a:srgbClr val="000000">
                      <a:alpha val="43137"/>
                    </a:srgbClr>
                  </a:outerShdw>
                </a:effectLst>
              </a:rPr>
              <a:t>Cuba</a:t>
            </a:r>
            <a:endParaRPr lang="en-US" sz="2000" b="1" dirty="0">
              <a:solidFill>
                <a:srgbClr val="C00000"/>
              </a:solidFill>
              <a:effectLst>
                <a:outerShdw blurRad="38100" dist="38100" dir="2700000" algn="tl">
                  <a:srgbClr val="000000">
                    <a:alpha val="43137"/>
                  </a:srgbClr>
                </a:outerShdw>
              </a:effectLst>
            </a:endParaRPr>
          </a:p>
        </p:txBody>
      </p:sp>
      <p:pic>
        <p:nvPicPr>
          <p:cNvPr id="8" name="Picture 7"/>
          <p:cNvPicPr/>
          <p:nvPr/>
        </p:nvPicPr>
        <p:blipFill>
          <a:blip r:embed="rId9" cstate="print"/>
          <a:srcRect/>
          <a:stretch>
            <a:fillRect/>
          </a:stretch>
        </p:blipFill>
        <p:spPr bwMode="auto">
          <a:xfrm>
            <a:off x="3733800" y="2408432"/>
            <a:ext cx="5410200" cy="2286000"/>
          </a:xfrm>
          <a:prstGeom prst="rect">
            <a:avLst/>
          </a:prstGeom>
          <a:noFill/>
          <a:ln w="9525">
            <a:noFill/>
            <a:miter lim="800000"/>
            <a:headEnd/>
            <a:tailEnd/>
          </a:ln>
        </p:spPr>
      </p:pic>
      <p:sp>
        <p:nvSpPr>
          <p:cNvPr id="9" name="Rectangle 8"/>
          <p:cNvSpPr/>
          <p:nvPr/>
        </p:nvSpPr>
        <p:spPr>
          <a:xfrm>
            <a:off x="7315200" y="2071430"/>
            <a:ext cx="1600200" cy="400110"/>
          </a:xfrm>
          <a:prstGeom prst="rect">
            <a:avLst/>
          </a:prstGeom>
        </p:spPr>
        <p:txBody>
          <a:bodyPr wrap="square">
            <a:spAutoFit/>
          </a:bodyPr>
          <a:lstStyle/>
          <a:p>
            <a:r>
              <a:rPr lang="es-ES" sz="2000" b="1" dirty="0">
                <a:solidFill>
                  <a:srgbClr val="C00000"/>
                </a:solidFill>
                <a:effectLst>
                  <a:outerShdw blurRad="38100" dist="38100" dir="2700000" algn="tl">
                    <a:srgbClr val="000000">
                      <a:alpha val="43137"/>
                    </a:srgbClr>
                  </a:outerShdw>
                </a:effectLst>
              </a:rPr>
              <a:t>Puerto Rico</a:t>
            </a:r>
            <a:endParaRPr lang="en-US" sz="2000" b="1" dirty="0">
              <a:solidFill>
                <a:srgbClr val="C00000"/>
              </a:solidFill>
              <a:effectLst>
                <a:outerShdw blurRad="38100" dist="38100" dir="2700000" algn="tl">
                  <a:srgbClr val="000000">
                    <a:alpha val="43137"/>
                  </a:srgbClr>
                </a:outerShdw>
              </a:effectLst>
            </a:endParaRPr>
          </a:p>
        </p:txBody>
      </p:sp>
      <p:pic>
        <p:nvPicPr>
          <p:cNvPr id="10" name="Picture 9"/>
          <p:cNvPicPr/>
          <p:nvPr/>
        </p:nvPicPr>
        <p:blipFill>
          <a:blip r:embed="rId10" cstate="print"/>
          <a:srcRect/>
          <a:stretch>
            <a:fillRect/>
          </a:stretch>
        </p:blipFill>
        <p:spPr bwMode="auto">
          <a:xfrm>
            <a:off x="152400" y="4495800"/>
            <a:ext cx="5486400" cy="2209800"/>
          </a:xfrm>
          <a:prstGeom prst="rect">
            <a:avLst/>
          </a:prstGeom>
          <a:noFill/>
          <a:ln w="9525">
            <a:noFill/>
            <a:miter lim="800000"/>
            <a:headEnd/>
            <a:tailEnd/>
          </a:ln>
        </p:spPr>
      </p:pic>
      <p:sp>
        <p:nvSpPr>
          <p:cNvPr id="11" name="Rectangle 10"/>
          <p:cNvSpPr/>
          <p:nvPr/>
        </p:nvSpPr>
        <p:spPr>
          <a:xfrm>
            <a:off x="5486400" y="6029235"/>
            <a:ext cx="2743200" cy="400110"/>
          </a:xfrm>
          <a:prstGeom prst="rect">
            <a:avLst/>
          </a:prstGeom>
        </p:spPr>
        <p:txBody>
          <a:bodyPr wrap="square">
            <a:spAutoFit/>
          </a:bodyPr>
          <a:lstStyle/>
          <a:p>
            <a:pPr algn="ctr"/>
            <a:r>
              <a:rPr lang="es-ES" sz="2000" b="1" dirty="0">
                <a:solidFill>
                  <a:srgbClr val="C00000"/>
                </a:solidFill>
                <a:effectLst>
                  <a:outerShdw blurRad="38100" dist="38100" dir="2700000" algn="tl">
                    <a:srgbClr val="000000">
                      <a:alpha val="43137"/>
                    </a:srgbClr>
                  </a:outerShdw>
                </a:effectLst>
              </a:rPr>
              <a:t>República Dominicana</a:t>
            </a:r>
            <a:endParaRPr lang="en-US" sz="2000" b="1" dirty="0">
              <a:solidFill>
                <a:srgbClr val="C00000"/>
              </a:solidFill>
              <a:effectLst>
                <a:outerShdw blurRad="38100" dist="38100" dir="2700000" algn="tl">
                  <a:srgbClr val="000000">
                    <a:alpha val="43137"/>
                  </a:srgbClr>
                </a:outerShdw>
              </a:effectLst>
            </a:endParaRPr>
          </a:p>
        </p:txBody>
      </p:sp>
      <p:sp>
        <p:nvSpPr>
          <p:cNvPr id="12" name="Rectangle 11"/>
          <p:cNvSpPr/>
          <p:nvPr/>
        </p:nvSpPr>
        <p:spPr>
          <a:xfrm>
            <a:off x="708660" y="2981940"/>
            <a:ext cx="3025140" cy="830997"/>
          </a:xfrm>
          <a:prstGeom prst="rect">
            <a:avLst/>
          </a:prstGeom>
          <a:ln w="19050">
            <a:solidFill>
              <a:schemeClr val="tx1"/>
            </a:solidFill>
            <a:prstDash val="dashDot"/>
          </a:ln>
        </p:spPr>
        <p:txBody>
          <a:bodyPr wrap="square">
            <a:spAutoFit/>
          </a:bodyPr>
          <a:lstStyle/>
          <a:p>
            <a:pPr algn="ctr"/>
            <a:r>
              <a:rPr lang="es-ES" sz="2400" b="1" dirty="0">
                <a:solidFill>
                  <a:srgbClr val="030EF3"/>
                </a:solidFill>
                <a:effectLst>
                  <a:outerShdw blurRad="38100" dist="38100" dir="2700000" algn="tl">
                    <a:srgbClr val="000000">
                      <a:alpha val="43137"/>
                    </a:srgbClr>
                  </a:outerShdw>
                </a:effectLst>
              </a:rPr>
              <a:t>ENTONACIÓN</a:t>
            </a:r>
          </a:p>
          <a:p>
            <a:pPr algn="ctr"/>
            <a:r>
              <a:rPr lang="es-ES" sz="2400" b="1" dirty="0">
                <a:solidFill>
                  <a:srgbClr val="FF0000"/>
                </a:solidFill>
                <a:effectLst>
                  <a:outerShdw blurRad="38100" dist="38100" dir="2700000" algn="tl">
                    <a:srgbClr val="000000">
                      <a:alpha val="43137"/>
                    </a:srgbClr>
                  </a:outerShdw>
                </a:effectLst>
              </a:rPr>
              <a:t>de la interrogación</a:t>
            </a:r>
            <a:endParaRPr lang="en-US" sz="2400" dirty="0">
              <a:solidFill>
                <a:srgbClr val="FF0000"/>
              </a:solidFill>
            </a:endParaRPr>
          </a:p>
        </p:txBody>
      </p:sp>
      <p:pic>
        <p:nvPicPr>
          <p:cNvPr id="2" name="Interrog.Cub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5351" y="277783"/>
            <a:ext cx="110507" cy="110507"/>
          </a:xfrm>
          <a:prstGeom prst="rect">
            <a:avLst/>
          </a:prstGeom>
        </p:spPr>
      </p:pic>
      <p:pic>
        <p:nvPicPr>
          <p:cNvPr id="3" name="Interrog.PRic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357149" y="634432"/>
            <a:ext cx="138709" cy="138709"/>
          </a:xfrm>
          <a:prstGeom prst="rect">
            <a:avLst/>
          </a:prstGeom>
        </p:spPr>
      </p:pic>
      <p:pic>
        <p:nvPicPr>
          <p:cNvPr id="4" name="Interrog.RD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368001" y="1019283"/>
            <a:ext cx="127857" cy="127857"/>
          </a:xfrm>
          <a:prstGeom prst="rect">
            <a:avLst/>
          </a:prstGeom>
        </p:spPr>
      </p:pic>
    </p:spTree>
    <p:extLst>
      <p:ext uri="{BB962C8B-B14F-4D97-AF65-F5344CB8AC3E}">
        <p14:creationId xmlns:p14="http://schemas.microsoft.com/office/powerpoint/2010/main" val="3080593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iterate type="wd">
                                    <p:tmPct val="7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500"/>
                                        <p:tgtEl>
                                          <p:spTgt spid="12"/>
                                        </p:tgtEl>
                                      </p:cBhvr>
                                    </p:animEffect>
                                  </p:childTnLst>
                                </p:cTn>
                              </p:par>
                            </p:childTnLst>
                          </p:cTn>
                        </p:par>
                        <p:par>
                          <p:cTn id="10" fill="hold">
                            <p:stCondLst>
                              <p:cond delay="605"/>
                            </p:stCondLst>
                            <p:childTnLst>
                              <p:par>
                                <p:cTn id="11" presetID="16" presetClass="entr" presetSubtype="21"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ppt_x</p:attrName>
                                        </p:attrNameLst>
                                      </p:cBhvr>
                                      <p:tavLst>
                                        <p:tav tm="0">
                                          <p:val>
                                            <p:strVal val="#ppt_x-.2"/>
                                          </p:val>
                                        </p:tav>
                                        <p:tav tm="100000">
                                          <p:val>
                                            <p:strVal val="#ppt_x"/>
                                          </p:val>
                                        </p:tav>
                                      </p:tavLst>
                                    </p:anim>
                                    <p:anim calcmode="lin" valueType="num">
                                      <p:cBhvr>
                                        <p:cTn id="17"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966" fill="hold"/>
                                        <p:tgtEl>
                                          <p:spTgt spid="2"/>
                                        </p:tgtEl>
                                      </p:cBhvr>
                                    </p:cmd>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checkerboard(across)">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783" fill="hold"/>
                                        <p:tgtEl>
                                          <p:spTgt spid="3"/>
                                        </p:tgtEl>
                                      </p:cBhvr>
                                    </p:cmd>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5"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checkerboard(across)">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mediacall" presetSubtype="0" fill="hold" nodeType="clickEffect">
                                  <p:stCondLst>
                                    <p:cond delay="0"/>
                                  </p:stCondLst>
                                  <p:childTnLst>
                                    <p:cmd type="call" cmd="playFrom(0.0)">
                                      <p:cBhvr>
                                        <p:cTn id="46" dur="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48"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49"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7" grpId="0"/>
      <p:bldP spid="9" grpId="0"/>
      <p:bldP spid="11" grpId="0"/>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85800"/>
            <a:ext cx="8686800" cy="5486400"/>
          </a:xfrm>
          <a:ln w="19050">
            <a:solidFill>
              <a:srgbClr val="000099"/>
            </a:solidFill>
            <a:prstDash val="dash"/>
          </a:ln>
        </p:spPr>
        <p:txBody>
          <a:bodyPr>
            <a:normAutofit/>
          </a:bodyPr>
          <a:lstStyle/>
          <a:p>
            <a:pPr marL="0" indent="0" algn="ctr">
              <a:lnSpc>
                <a:spcPts val="700"/>
              </a:lnSpc>
              <a:spcBef>
                <a:spcPts val="0"/>
              </a:spcBef>
              <a:buNone/>
            </a:pPr>
            <a:endParaRPr lang="es-ES" sz="900" dirty="0">
              <a:solidFill>
                <a:srgbClr val="000099"/>
              </a:solidFill>
              <a:latin typeface="Times New Roman" panose="02020603050405020304" pitchFamily="18" charset="0"/>
              <a:cs typeface="Times New Roman" panose="02020603050405020304" pitchFamily="18" charset="0"/>
            </a:endParaRPr>
          </a:p>
          <a:p>
            <a:pPr marL="0" indent="0" algn="ctr">
              <a:lnSpc>
                <a:spcPts val="2700"/>
              </a:lnSpc>
              <a:spcBef>
                <a:spcPts val="0"/>
              </a:spcBef>
              <a:spcAft>
                <a:spcPts val="1200"/>
              </a:spcAft>
              <a:buNone/>
            </a:pP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 notable el </a:t>
            </a:r>
            <a:r>
              <a:rPr lang="es-ES" sz="2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contraste</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que revela la curva de entonación desde el punto en que comienza a subir, </a:t>
            </a:r>
            <a:r>
              <a:rPr lang="es-ES" sz="2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valle</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hasta el lugar donde empieza a bajar, </a:t>
            </a:r>
            <a:r>
              <a:rPr lang="es-ES" sz="2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pico final</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En el caso de </a:t>
            </a:r>
            <a:r>
              <a:rPr lang="es-ES" sz="2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Cuba</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la diferencia entre ambos puntos es de </a:t>
            </a:r>
            <a:r>
              <a:rPr lang="es-ES" sz="2000" b="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165</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Hz (200 Hz en el punto bajo y 365.3 Hz en el más alto). Estas cifras señalan un salto brusco que representa más del doble del que se observa en la gráfica correspondiente a la </a:t>
            </a:r>
            <a:r>
              <a:rPr lang="es-ES" sz="2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hablante puertorriqueña</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donde la diferencia es de </a:t>
            </a:r>
            <a:r>
              <a:rPr lang="es-ES" sz="2000" b="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74</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Hz (188.4-262.4 Hz). La oposición es aun más apreciable cuando se coteja la curva cubana con la dominicana. En esta ocasión, la distancia es cuatro veces mayor, ya que el </a:t>
            </a:r>
            <a:r>
              <a:rPr lang="es-ES" sz="2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hablante dominicano </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produce un aumento de apenas </a:t>
            </a:r>
            <a:r>
              <a:rPr lang="es-ES" sz="2000" b="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39</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Hz entre el punto más bajo y el más alto de la secuencia interrogativa (111 frente a 150 Hz).</a:t>
            </a:r>
          </a:p>
          <a:p>
            <a:pPr marL="0" indent="0" algn="ctr">
              <a:lnSpc>
                <a:spcPts val="2700"/>
              </a:lnSpc>
              <a:spcBef>
                <a:spcPts val="0"/>
              </a:spcBef>
              <a:spcAft>
                <a:spcPts val="1200"/>
              </a:spcAft>
              <a:buNone/>
            </a:pPr>
            <a:r>
              <a:rPr lang="es-ES" sz="2400" b="1" dirty="0">
                <a:solidFill>
                  <a:srgbClr val="A5002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Cuba</a:t>
            </a:r>
            <a:r>
              <a:rPr lang="es-ES" sz="2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u="sng"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165</a:t>
            </a:r>
            <a:r>
              <a:rPr lang="es-ES" sz="24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Hz   &gt;</a:t>
            </a:r>
            <a:r>
              <a:rPr lang="es-ES" sz="2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dirty="0">
                <a:solidFill>
                  <a:srgbClr val="0066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 Rico</a:t>
            </a:r>
            <a:r>
              <a:rPr lang="es-ES" sz="2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u="sng"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74</a:t>
            </a:r>
            <a:r>
              <a:rPr lang="es-ES" sz="24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Hz   &gt;</a:t>
            </a:r>
            <a:r>
              <a:rPr lang="es-ES" sz="2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dirty="0">
                <a:solidFill>
                  <a:srgbClr val="FF33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 Dom.</a:t>
            </a:r>
            <a:r>
              <a:rPr lang="es-ES" sz="24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4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400" b="1" u="sng"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39</a:t>
            </a:r>
            <a:r>
              <a:rPr lang="es-ES" sz="2400" b="1" dirty="0">
                <a:solidFill>
                  <a:srgbClr val="00006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Hz</a:t>
            </a:r>
          </a:p>
          <a:p>
            <a:pPr marL="0" indent="0" algn="ctr">
              <a:lnSpc>
                <a:spcPts val="2700"/>
              </a:lnSpc>
              <a:buNone/>
            </a:pP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Otro factor digno de mención es la duración de las sílabas tónicas, que marca una diferencia muy clara, especialmente entre Cuba y la República Dominicana: 213ms frente a 141ms, respectivamente, para la sílaba acentuada de la palabra Helena.</a:t>
            </a:r>
            <a:endParaRPr lang="en-U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DB60672B-BCE7-41D7-8C46-56F0D2C1934C}" type="datetime1">
              <a:rPr lang="es-DO" smtClean="0">
                <a:solidFill>
                  <a:prstClr val="black">
                    <a:tint val="75000"/>
                  </a:prstClr>
                </a:solidFill>
              </a:rPr>
              <a:pPr/>
              <a:t>21/11/2020</a:t>
            </a:fld>
            <a:endParaRPr lang="es-DO">
              <a:solidFill>
                <a:prstClr val="black">
                  <a:tint val="75000"/>
                </a:prstClr>
              </a:solidFill>
            </a:endParaRPr>
          </a:p>
        </p:txBody>
      </p:sp>
      <p:sp>
        <p:nvSpPr>
          <p:cNvPr id="5" name="Slide Number Placeholder 4"/>
          <p:cNvSpPr>
            <a:spLocks noGrp="1"/>
          </p:cNvSpPr>
          <p:nvPr>
            <p:ph type="sldNum" sz="quarter" idx="12"/>
          </p:nvPr>
        </p:nvSpPr>
        <p:spPr/>
        <p:txBody>
          <a:bodyPr/>
          <a:lstStyle/>
          <a:p>
            <a:fld id="{1868EA03-A2B5-4922-B577-5601BF7EA8F3}" type="slidenum">
              <a:rPr lang="es-DO" smtClean="0">
                <a:solidFill>
                  <a:prstClr val="black">
                    <a:tint val="75000"/>
                  </a:prstClr>
                </a:solidFill>
              </a:rPr>
              <a:pPr/>
              <a:t>57</a:t>
            </a:fld>
            <a:endParaRPr lang="es-DO">
              <a:solidFill>
                <a:prstClr val="black">
                  <a:tint val="75000"/>
                </a:prstClr>
              </a:solidFill>
            </a:endParaRPr>
          </a:p>
        </p:txBody>
      </p:sp>
    </p:spTree>
    <p:extLst>
      <p:ext uri="{BB962C8B-B14F-4D97-AF65-F5344CB8AC3E}">
        <p14:creationId xmlns:p14="http://schemas.microsoft.com/office/powerpoint/2010/main" val="786240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barn(inVertical)">
                                      <p:cBhvr>
                                        <p:cTn id="2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EDD559-068D-4C89-B1ED-D0164DDD55F2}" type="slidenum">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pic>
        <p:nvPicPr>
          <p:cNvPr id="6" name="Content Placeholder 5"/>
          <p:cNvPicPr>
            <a:picLocks noGrp="1"/>
          </p:cNvPicPr>
          <p:nvPr>
            <p:ph idx="1"/>
          </p:nvPr>
        </p:nvPicPr>
        <p:blipFill>
          <a:blip r:embed="rId8" cstate="print"/>
          <a:srcRect/>
          <a:stretch>
            <a:fillRect/>
          </a:stretch>
        </p:blipFill>
        <p:spPr bwMode="auto">
          <a:xfrm>
            <a:off x="152400" y="266700"/>
            <a:ext cx="5410200" cy="2362200"/>
          </a:xfrm>
          <a:prstGeom prst="rect">
            <a:avLst/>
          </a:prstGeom>
          <a:noFill/>
          <a:ln w="9525">
            <a:noFill/>
            <a:miter lim="800000"/>
            <a:headEnd/>
            <a:tailEnd/>
          </a:ln>
        </p:spPr>
      </p:pic>
      <p:sp>
        <p:nvSpPr>
          <p:cNvPr id="7" name="Rectangle 6"/>
          <p:cNvSpPr/>
          <p:nvPr/>
        </p:nvSpPr>
        <p:spPr>
          <a:xfrm>
            <a:off x="612866" y="2308039"/>
            <a:ext cx="838200"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Cuba</a:t>
            </a:r>
            <a:endPar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endParaRPr>
          </a:p>
        </p:txBody>
      </p:sp>
      <p:pic>
        <p:nvPicPr>
          <p:cNvPr id="8" name="Picture 7"/>
          <p:cNvPicPr/>
          <p:nvPr/>
        </p:nvPicPr>
        <p:blipFill>
          <a:blip r:embed="rId9" cstate="print"/>
          <a:srcRect/>
          <a:stretch>
            <a:fillRect/>
          </a:stretch>
        </p:blipFill>
        <p:spPr bwMode="auto">
          <a:xfrm>
            <a:off x="3581400" y="2447501"/>
            <a:ext cx="5486400" cy="2286000"/>
          </a:xfrm>
          <a:prstGeom prst="rect">
            <a:avLst/>
          </a:prstGeom>
          <a:noFill/>
          <a:ln w="9525">
            <a:noFill/>
            <a:miter lim="800000"/>
            <a:headEnd/>
            <a:tailEnd/>
          </a:ln>
        </p:spPr>
      </p:pic>
      <p:sp>
        <p:nvSpPr>
          <p:cNvPr id="9" name="Rectangle 8"/>
          <p:cNvSpPr/>
          <p:nvPr/>
        </p:nvSpPr>
        <p:spPr>
          <a:xfrm>
            <a:off x="7342250" y="2177193"/>
            <a:ext cx="1558307"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Puerto Rico</a:t>
            </a:r>
            <a:endPar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endParaRPr>
          </a:p>
        </p:txBody>
      </p:sp>
      <p:pic>
        <p:nvPicPr>
          <p:cNvPr id="10" name="Picture 9"/>
          <p:cNvPicPr/>
          <p:nvPr/>
        </p:nvPicPr>
        <p:blipFill>
          <a:blip r:embed="rId10" cstate="print"/>
          <a:srcRect/>
          <a:stretch>
            <a:fillRect/>
          </a:stretch>
        </p:blipFill>
        <p:spPr bwMode="auto">
          <a:xfrm>
            <a:off x="152400" y="4531269"/>
            <a:ext cx="5486400" cy="2209800"/>
          </a:xfrm>
          <a:prstGeom prst="rect">
            <a:avLst/>
          </a:prstGeom>
          <a:noFill/>
          <a:ln w="9525">
            <a:noFill/>
            <a:miter lim="800000"/>
            <a:headEnd/>
            <a:tailEnd/>
          </a:ln>
        </p:spPr>
      </p:pic>
      <p:sp>
        <p:nvSpPr>
          <p:cNvPr id="11" name="Rectangle 10"/>
          <p:cNvSpPr/>
          <p:nvPr/>
        </p:nvSpPr>
        <p:spPr>
          <a:xfrm>
            <a:off x="5378203" y="6042826"/>
            <a:ext cx="2743200" cy="40011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República Dominicana</a:t>
            </a:r>
            <a:endPar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12" name="Rectangle 11"/>
          <p:cNvSpPr/>
          <p:nvPr/>
        </p:nvSpPr>
        <p:spPr>
          <a:xfrm>
            <a:off x="685800" y="2982724"/>
            <a:ext cx="2895600" cy="830997"/>
          </a:xfrm>
          <a:prstGeom prst="rect">
            <a:avLst/>
          </a:prstGeom>
          <a:ln w="19050">
            <a:solidFill>
              <a:schemeClr val="tx1"/>
            </a:solidFill>
            <a:prstDash val="dashDot"/>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1" i="0" u="none" strike="noStrike" kern="1200" cap="none" spc="0" normalizeH="0" baseline="0" noProof="0" dirty="0">
                <a:ln>
                  <a:noFill/>
                </a:ln>
                <a:solidFill>
                  <a:srgbClr val="030EF3"/>
                </a:solidFill>
                <a:effectLst>
                  <a:outerShdw blurRad="38100" dist="38100" dir="2700000" algn="tl">
                    <a:srgbClr val="000000">
                      <a:alpha val="43137"/>
                    </a:srgbClr>
                  </a:outerShdw>
                </a:effectLst>
                <a:uLnTx/>
                <a:uFillTx/>
                <a:latin typeface="Times New Roman" pitchFamily="18" charset="0"/>
                <a:ea typeface="+mn-ea"/>
                <a:cs typeface="+mn-cs"/>
              </a:rPr>
              <a:t>ENTONACIÓN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mn-cs"/>
              </a:rPr>
              <a:t>de la interrogación</a:t>
            </a:r>
            <a:endParaRPr kumimoji="0" lang="en-US" sz="2400" b="0" i="0" u="none" strike="noStrike" kern="1200" cap="none" spc="0" normalizeH="0" baseline="0" noProof="0" dirty="0">
              <a:ln>
                <a:noFill/>
              </a:ln>
              <a:solidFill>
                <a:srgbClr val="FF0000"/>
              </a:solidFill>
              <a:effectLst/>
              <a:uLnTx/>
              <a:uFillTx/>
              <a:latin typeface="Times New Roman" pitchFamily="18" charset="0"/>
              <a:ea typeface="+mn-ea"/>
              <a:cs typeface="+mn-cs"/>
            </a:endParaRPr>
          </a:p>
        </p:txBody>
      </p:sp>
      <p:pic>
        <p:nvPicPr>
          <p:cNvPr id="2" name="Interrog.Cub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842500" y="275816"/>
            <a:ext cx="110507" cy="110507"/>
          </a:xfrm>
          <a:prstGeom prst="rect">
            <a:avLst/>
          </a:prstGeom>
        </p:spPr>
      </p:pic>
      <p:pic>
        <p:nvPicPr>
          <p:cNvPr id="3" name="Interrog.PRico">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814298" y="621267"/>
            <a:ext cx="138709" cy="138709"/>
          </a:xfrm>
          <a:prstGeom prst="rect">
            <a:avLst/>
          </a:prstGeom>
        </p:spPr>
      </p:pic>
      <p:pic>
        <p:nvPicPr>
          <p:cNvPr id="4" name="Interrog.RDom">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8833824" y="1027528"/>
            <a:ext cx="127857" cy="127857"/>
          </a:xfrm>
          <a:prstGeom prst="rect">
            <a:avLst/>
          </a:prstGeom>
        </p:spPr>
      </p:pic>
      <p:cxnSp>
        <p:nvCxnSpPr>
          <p:cNvPr id="14" name="Straight Arrow Connector 13"/>
          <p:cNvCxnSpPr>
            <a:cxnSpLocks/>
          </p:cNvCxnSpPr>
          <p:nvPr/>
        </p:nvCxnSpPr>
        <p:spPr>
          <a:xfrm flipV="1">
            <a:off x="1905000" y="468597"/>
            <a:ext cx="1524000" cy="558931"/>
          </a:xfrm>
          <a:prstGeom prst="straightConnector1">
            <a:avLst/>
          </a:prstGeom>
          <a:ln w="28575">
            <a:solidFill>
              <a:srgbClr val="99003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5670682" y="3040490"/>
            <a:ext cx="1279634" cy="282165"/>
          </a:xfrm>
          <a:prstGeom prst="straightConnector1">
            <a:avLst/>
          </a:prstGeom>
          <a:ln w="28575">
            <a:solidFill>
              <a:srgbClr val="99003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828800" y="5181600"/>
            <a:ext cx="1292772" cy="221310"/>
          </a:xfrm>
          <a:prstGeom prst="straightConnector1">
            <a:avLst/>
          </a:prstGeom>
          <a:ln w="28575">
            <a:solidFill>
              <a:srgbClr val="99003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p:cNvCxnSpPr>
          <p:nvPr/>
        </p:nvCxnSpPr>
        <p:spPr>
          <a:xfrm flipV="1">
            <a:off x="6400800" y="424423"/>
            <a:ext cx="1370314" cy="486327"/>
          </a:xfrm>
          <a:prstGeom prst="straightConnector1">
            <a:avLst/>
          </a:prstGeom>
          <a:ln w="19050">
            <a:solidFill>
              <a:srgbClr val="00009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flipV="1">
            <a:off x="6398623" y="1154545"/>
            <a:ext cx="1370314" cy="265883"/>
          </a:xfrm>
          <a:prstGeom prst="straightConnector1">
            <a:avLst/>
          </a:prstGeom>
          <a:ln w="19050">
            <a:solidFill>
              <a:srgbClr val="00009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cxnSpLocks/>
          </p:cNvCxnSpPr>
          <p:nvPr/>
        </p:nvCxnSpPr>
        <p:spPr>
          <a:xfrm flipV="1">
            <a:off x="6400800" y="1715684"/>
            <a:ext cx="1370314" cy="195808"/>
          </a:xfrm>
          <a:prstGeom prst="straightConnector1">
            <a:avLst/>
          </a:prstGeom>
          <a:ln w="19050">
            <a:solidFill>
              <a:srgbClr val="00009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53123A0A-1511-4237-8236-29BFE12E7F71}"/>
              </a:ext>
            </a:extLst>
          </p:cNvPr>
          <p:cNvSpPr/>
          <p:nvPr/>
        </p:nvSpPr>
        <p:spPr>
          <a:xfrm>
            <a:off x="6220197" y="266700"/>
            <a:ext cx="2244107" cy="1866900"/>
          </a:xfrm>
          <a:prstGeom prst="roundRect">
            <a:avLst/>
          </a:prstGeom>
          <a:noFill/>
          <a:ln>
            <a:solidFill>
              <a:srgbClr val="8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1" name="Straight Connector 20">
            <a:extLst>
              <a:ext uri="{FF2B5EF4-FFF2-40B4-BE49-F238E27FC236}">
                <a16:creationId xmlns:a16="http://schemas.microsoft.com/office/drawing/2014/main" id="{6F634AC2-8B1F-417F-8E9F-164703B9B083}"/>
              </a:ext>
            </a:extLst>
          </p:cNvPr>
          <p:cNvCxnSpPr>
            <a:cxnSpLocks/>
          </p:cNvCxnSpPr>
          <p:nvPr/>
        </p:nvCxnSpPr>
        <p:spPr>
          <a:xfrm flipV="1">
            <a:off x="6400800" y="969062"/>
            <a:ext cx="1597765" cy="317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B3BA82-599B-4C71-B8DC-88321F2365D9}"/>
              </a:ext>
            </a:extLst>
          </p:cNvPr>
          <p:cNvCxnSpPr>
            <a:cxnSpLocks/>
          </p:cNvCxnSpPr>
          <p:nvPr/>
        </p:nvCxnSpPr>
        <p:spPr>
          <a:xfrm flipV="1">
            <a:off x="6400800" y="1471598"/>
            <a:ext cx="1597765" cy="3171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04415E9-C628-4505-B0EC-AEE809E7FC1D}"/>
              </a:ext>
            </a:extLst>
          </p:cNvPr>
          <p:cNvCxnSpPr>
            <a:cxnSpLocks/>
          </p:cNvCxnSpPr>
          <p:nvPr/>
        </p:nvCxnSpPr>
        <p:spPr>
          <a:xfrm flipV="1">
            <a:off x="6400800" y="1969281"/>
            <a:ext cx="1597765" cy="3171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8D9F935-5050-4DDF-8042-0D937B8CD64B}"/>
              </a:ext>
            </a:extLst>
          </p:cNvPr>
          <p:cNvSpPr/>
          <p:nvPr/>
        </p:nvSpPr>
        <p:spPr>
          <a:xfrm>
            <a:off x="5583876" y="815174"/>
            <a:ext cx="602903" cy="30777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Cuba</a:t>
            </a:r>
            <a:endPar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6" name="Rectangle 25">
            <a:extLst>
              <a:ext uri="{FF2B5EF4-FFF2-40B4-BE49-F238E27FC236}">
                <a16:creationId xmlns:a16="http://schemas.microsoft.com/office/drawing/2014/main" id="{B198DFAC-9527-4B7A-B2A3-DFE1AE5D2E61}"/>
              </a:ext>
            </a:extLst>
          </p:cNvPr>
          <p:cNvSpPr/>
          <p:nvPr/>
        </p:nvSpPr>
        <p:spPr>
          <a:xfrm>
            <a:off x="5509310" y="1316111"/>
            <a:ext cx="764177"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P. Rico</a:t>
            </a:r>
            <a:endPar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
        <p:nvSpPr>
          <p:cNvPr id="27" name="Rectangle 26">
            <a:extLst>
              <a:ext uri="{FF2B5EF4-FFF2-40B4-BE49-F238E27FC236}">
                <a16:creationId xmlns:a16="http://schemas.microsoft.com/office/drawing/2014/main" id="{AB2D4C95-C75F-4E35-918C-A3864C26815A}"/>
              </a:ext>
            </a:extLst>
          </p:cNvPr>
          <p:cNvSpPr/>
          <p:nvPr/>
        </p:nvSpPr>
        <p:spPr>
          <a:xfrm>
            <a:off x="5472299" y="1792464"/>
            <a:ext cx="838200" cy="30777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rPr>
              <a:t>R. Dom.</a:t>
            </a:r>
            <a:endParaRPr kumimoji="0" lang="en-US" sz="1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Times New Roman" pitchFamily="18" charset="0"/>
              <a:ea typeface="+mn-ea"/>
              <a:cs typeface="+mn-cs"/>
            </a:endParaRPr>
          </a:p>
        </p:txBody>
      </p:sp>
    </p:spTree>
    <p:extLst>
      <p:ext uri="{BB962C8B-B14F-4D97-AF65-F5344CB8AC3E}">
        <p14:creationId xmlns:p14="http://schemas.microsoft.com/office/powerpoint/2010/main" val="1427012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3" fill="hold" grpId="0"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heel(3)">
                                      <p:cBhvr>
                                        <p:cTn id="7" dur="500"/>
                                        <p:tgtEl>
                                          <p:spTgt spid="12"/>
                                        </p:tgtEl>
                                      </p:cBhvr>
                                    </p:animEffect>
                                  </p:childTnLst>
                                </p:cTn>
                              </p:par>
                            </p:childTnLst>
                          </p:cTn>
                        </p:par>
                        <p:par>
                          <p:cTn id="8" fill="hold">
                            <p:stCondLst>
                              <p:cond delay="65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29"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2"/>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966" fill="hold"/>
                                        <p:tgtEl>
                                          <p:spTgt spid="2"/>
                                        </p:tgtEl>
                                      </p:cBhvr>
                                    </p:cmd>
                                  </p:childTnLst>
                                </p:cTn>
                              </p:par>
                            </p:childTnLst>
                          </p:cTn>
                        </p:par>
                        <p:par>
                          <p:cTn id="21" fill="hold">
                            <p:stCondLst>
                              <p:cond delay="966"/>
                            </p:stCondLst>
                            <p:childTnLst>
                              <p:par>
                                <p:cTn id="22" presetID="16" presetClass="entr" presetSubtype="4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out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heckerboard(across)">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783" fill="hold"/>
                                        <p:tgtEl>
                                          <p:spTgt spid="3"/>
                                        </p:tgtEl>
                                      </p:cBhvr>
                                    </p:cmd>
                                  </p:childTnLst>
                                </p:cTn>
                              </p:par>
                            </p:childTnLst>
                          </p:cTn>
                        </p:par>
                        <p:par>
                          <p:cTn id="37" fill="hold">
                            <p:stCondLst>
                              <p:cond delay="783"/>
                            </p:stCondLst>
                            <p:childTnLst>
                              <p:par>
                                <p:cTn id="38" presetID="16" presetClass="entr" presetSubtype="42"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outHorizont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arn(inVertical)">
                                      <p:cBhvr>
                                        <p:cTn id="45" dur="500"/>
                                        <p:tgtEl>
                                          <p:spTgt spid="10"/>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heckerboard(across)">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731" fill="hold"/>
                                        <p:tgtEl>
                                          <p:spTgt spid="4"/>
                                        </p:tgtEl>
                                      </p:cBhvr>
                                    </p:cmd>
                                  </p:childTnLst>
                                </p:cTn>
                              </p:par>
                            </p:childTnLst>
                          </p:cTn>
                        </p:par>
                        <p:par>
                          <p:cTn id="53" fill="hold">
                            <p:stCondLst>
                              <p:cond delay="731"/>
                            </p:stCondLst>
                            <p:childTnLst>
                              <p:par>
                                <p:cTn id="54" presetID="16" presetClass="entr" presetSubtype="42" fill="hold" nodeType="after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barn(outHorizontal)">
                                      <p:cBhvr>
                                        <p:cTn id="56" dur="5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ipe(down)">
                                      <p:cBhvr>
                                        <p:cTn id="61" dur="500"/>
                                        <p:tgtEl>
                                          <p:spTgt spid="13"/>
                                        </p:tgtEl>
                                      </p:cBhvr>
                                    </p:animEffect>
                                  </p:childTnLst>
                                </p:cTn>
                              </p:par>
                            </p:childTnLst>
                          </p:cTn>
                        </p:par>
                        <p:par>
                          <p:cTn id="62" fill="hold">
                            <p:stCondLst>
                              <p:cond delay="500"/>
                            </p:stCondLst>
                            <p:childTnLst>
                              <p:par>
                                <p:cTn id="63" presetID="16" presetClass="entr" presetSubtype="21" fill="hold" nodeType="after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par>
                          <p:cTn id="66" fill="hold">
                            <p:stCondLst>
                              <p:cond delay="1000"/>
                            </p:stCondLst>
                            <p:childTnLst>
                              <p:par>
                                <p:cTn id="67" presetID="16" presetClass="entr" presetSubtype="21" fill="hold" nodeType="after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arn(inVertical)">
                                      <p:cBhvr>
                                        <p:cTn id="69" dur="500"/>
                                        <p:tgtEl>
                                          <p:spTgt spid="16"/>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barn(inVertical)">
                                      <p:cBhvr>
                                        <p:cTn id="72" dur="500"/>
                                        <p:tgtEl>
                                          <p:spTgt spid="25"/>
                                        </p:tgtEl>
                                      </p:cBhvr>
                                    </p:animEffect>
                                  </p:childTnLst>
                                </p:cTn>
                              </p:par>
                            </p:childTnLst>
                          </p:cTn>
                        </p:par>
                        <p:par>
                          <p:cTn id="73" fill="hold">
                            <p:stCondLst>
                              <p:cond delay="1500"/>
                            </p:stCondLst>
                            <p:childTnLst>
                              <p:par>
                                <p:cTn id="74" presetID="16" presetClass="entr" presetSubtype="21" fill="hold"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barn(inVertical)">
                                      <p:cBhvr>
                                        <p:cTn id="76" dur="500"/>
                                        <p:tgtEl>
                                          <p:spTgt spid="23"/>
                                        </p:tgtEl>
                                      </p:cBhvr>
                                    </p:animEffect>
                                  </p:childTnLst>
                                </p:cTn>
                              </p:par>
                            </p:childTnLst>
                          </p:cTn>
                        </p:par>
                        <p:par>
                          <p:cTn id="77" fill="hold">
                            <p:stCondLst>
                              <p:cond delay="2000"/>
                            </p:stCondLst>
                            <p:childTnLst>
                              <p:par>
                                <p:cTn id="78" presetID="16" presetClass="entr" presetSubtype="21" fill="hold"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barn(inVertical)">
                                      <p:cBhvr>
                                        <p:cTn id="80" dur="500"/>
                                        <p:tgtEl>
                                          <p:spTgt spid="17"/>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childTnLst>
                          </p:cTn>
                        </p:par>
                        <p:par>
                          <p:cTn id="84" fill="hold">
                            <p:stCondLst>
                              <p:cond delay="2500"/>
                            </p:stCondLst>
                            <p:childTnLst>
                              <p:par>
                                <p:cTn id="85" presetID="16" presetClass="entr" presetSubtype="21" fill="hold"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barn(inVertical)">
                                      <p:cBhvr>
                                        <p:cTn id="87" dur="500"/>
                                        <p:tgtEl>
                                          <p:spTgt spid="24"/>
                                        </p:tgtEl>
                                      </p:cBhvr>
                                    </p:animEffect>
                                  </p:childTnLst>
                                </p:cTn>
                              </p:par>
                            </p:childTnLst>
                          </p:cTn>
                        </p:par>
                        <p:par>
                          <p:cTn id="88" fill="hold">
                            <p:stCondLst>
                              <p:cond delay="3000"/>
                            </p:stCondLst>
                            <p:childTnLst>
                              <p:par>
                                <p:cTn id="89" presetID="16" presetClass="entr" presetSubtype="21" fill="hold"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barn(inVertical)">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5" fill="hold" display="0">
                  <p:stCondLst>
                    <p:cond delay="indefinite"/>
                  </p:stCondLst>
                  <p:endCondLst>
                    <p:cond evt="onStopAudio" delay="0">
                      <p:tgtEl>
                        <p:sldTgt/>
                      </p:tgtEl>
                    </p:cond>
                    <p:cond evt="onNext" delay="0">
                      <p:tgtEl>
                        <p:sldTgt/>
                      </p:tgtEl>
                    </p:cond>
                  </p:endCondLst>
                </p:cTn>
                <p:tgtEl>
                  <p:spTgt spid="2"/>
                </p:tgtEl>
              </p:cMediaNode>
            </p:audio>
            <p:audio>
              <p:cMediaNode vol="80000">
                <p:cTn id="96"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97"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7" grpId="0"/>
      <p:bldP spid="9" grpId="0"/>
      <p:bldP spid="11" grpId="0"/>
      <p:bldP spid="12" grpId="0" animBg="1"/>
      <p:bldP spid="13" grpId="0" animBg="1"/>
      <p:bldP spid="25" grpId="0"/>
      <p:bldP spid="26" grpId="0"/>
      <p:bldP spid="2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C6EF761A-2E14-468D-9AA0-22AC8E7CD014}" type="datetime1">
              <a:rPr lang="es-DO"/>
              <a:pPr/>
              <a:t>21/11/2020</a:t>
            </a:fld>
            <a:endParaRPr lang="es-DO"/>
          </a:p>
        </p:txBody>
      </p:sp>
      <p:sp>
        <p:nvSpPr>
          <p:cNvPr id="9" name="Slide Number Placeholder 5"/>
          <p:cNvSpPr>
            <a:spLocks noGrp="1"/>
          </p:cNvSpPr>
          <p:nvPr>
            <p:ph type="sldNum" sz="quarter" idx="12"/>
          </p:nvPr>
        </p:nvSpPr>
        <p:spPr/>
        <p:txBody>
          <a:bodyPr/>
          <a:lstStyle/>
          <a:p>
            <a:fld id="{101AA606-D52A-4A27-8B67-F41A3FE92092}" type="slidenum">
              <a:rPr lang="es-DO"/>
              <a:pPr/>
              <a:t>59</a:t>
            </a:fld>
            <a:endParaRPr lang="es-DO"/>
          </a:p>
        </p:txBody>
      </p:sp>
      <p:sp>
        <p:nvSpPr>
          <p:cNvPr id="54274" name="Rectangle 2"/>
          <p:cNvSpPr>
            <a:spLocks noGrp="1" noChangeArrowheads="1"/>
          </p:cNvSpPr>
          <p:nvPr>
            <p:ph type="title"/>
          </p:nvPr>
        </p:nvSpPr>
        <p:spPr>
          <a:xfrm>
            <a:off x="770702" y="319183"/>
            <a:ext cx="7593270" cy="514207"/>
          </a:xfrm>
          <a:ln w="19050">
            <a:solidFill>
              <a:srgbClr val="3604EE"/>
            </a:solidFill>
          </a:ln>
        </p:spPr>
        <p:txBody>
          <a:bodyPr>
            <a:normAutofit/>
          </a:bodyPr>
          <a:lstStyle/>
          <a:p>
            <a:r>
              <a:rPr lang="es-DO" sz="2400" dirty="0">
                <a:solidFill>
                  <a:srgbClr val="3604EE"/>
                </a:solidFill>
                <a:effectLst>
                  <a:outerShdw blurRad="38100" dist="38100" dir="2700000" algn="tl">
                    <a:srgbClr val="000000">
                      <a:alpha val="43137"/>
                    </a:srgbClr>
                  </a:outerShdw>
                </a:effectLst>
                <a:latin typeface="Times New Roman" pitchFamily="18" charset="0"/>
              </a:rPr>
              <a:t>Diferencias </a:t>
            </a:r>
            <a:r>
              <a:rPr lang="es-DO" sz="2400" b="1" dirty="0">
                <a:solidFill>
                  <a:srgbClr val="3604EE"/>
                </a:solidFill>
                <a:effectLst>
                  <a:outerShdw blurRad="38100" dist="38100" dir="2700000" algn="tl">
                    <a:srgbClr val="000000">
                      <a:alpha val="43137"/>
                    </a:srgbClr>
                  </a:outerShdw>
                </a:effectLst>
                <a:latin typeface="Times New Roman" pitchFamily="18" charset="0"/>
              </a:rPr>
              <a:t>MORFOSINTÁCTICAS cualitativas</a:t>
            </a:r>
          </a:p>
        </p:txBody>
      </p:sp>
      <p:sp>
        <p:nvSpPr>
          <p:cNvPr id="54275" name="Rectangle 3"/>
          <p:cNvSpPr>
            <a:spLocks noGrp="1" noChangeArrowheads="1"/>
          </p:cNvSpPr>
          <p:nvPr>
            <p:ph type="body" idx="1"/>
          </p:nvPr>
        </p:nvSpPr>
        <p:spPr>
          <a:xfrm>
            <a:off x="285750" y="990601"/>
            <a:ext cx="8572500" cy="5486400"/>
          </a:xfrm>
          <a:ln w="19050">
            <a:solidFill>
              <a:srgbClr val="0000FF"/>
            </a:solidFill>
          </a:ln>
        </p:spPr>
        <p:txBody>
          <a:bodyPr>
            <a:normAutofit/>
          </a:bodyPr>
          <a:lstStyle/>
          <a:p>
            <a:pPr>
              <a:lnSpc>
                <a:spcPct val="90000"/>
              </a:lnSpc>
              <a:buFontTx/>
              <a:buNone/>
            </a:pPr>
            <a:endParaRPr lang="en-US" sz="500" dirty="0">
              <a:solidFill>
                <a:srgbClr val="800080"/>
              </a:solidFill>
              <a:latin typeface="Times New Roman" pitchFamily="18" charset="0"/>
            </a:endParaRPr>
          </a:p>
          <a:p>
            <a:pPr marL="0" indent="0">
              <a:lnSpc>
                <a:spcPct val="90000"/>
              </a:lnSpc>
              <a:spcBef>
                <a:spcPts val="0"/>
              </a:spcBef>
              <a:buNone/>
            </a:pPr>
            <a:r>
              <a:rPr lang="es-DO" sz="2000" dirty="0">
                <a:solidFill>
                  <a:srgbClr val="000099"/>
                </a:solidFill>
                <a:latin typeface="Times New Roman" pitchFamily="18" charset="0"/>
              </a:rPr>
              <a:t>* </a:t>
            </a:r>
            <a:r>
              <a:rPr lang="es-DO" sz="2000" dirty="0">
                <a:solidFill>
                  <a:srgbClr val="000099"/>
                </a:solidFill>
                <a:effectLst>
                  <a:outerShdw blurRad="38100" dist="38100" dir="2700000" algn="tl">
                    <a:srgbClr val="000000">
                      <a:alpha val="43137"/>
                    </a:srgbClr>
                  </a:outerShdw>
                </a:effectLst>
                <a:latin typeface="Times New Roman" pitchFamily="18" charset="0"/>
              </a:rPr>
              <a:t>En la </a:t>
            </a:r>
            <a:r>
              <a:rPr lang="es-DO" sz="2000" b="1" dirty="0">
                <a:solidFill>
                  <a:srgbClr val="000099"/>
                </a:solidFill>
                <a:effectLst>
                  <a:outerShdw blurRad="38100" dist="38100" dir="2700000" algn="tl">
                    <a:srgbClr val="000000">
                      <a:alpha val="43137"/>
                    </a:srgbClr>
                  </a:outerShdw>
                </a:effectLst>
                <a:latin typeface="Times New Roman" pitchFamily="18" charset="0"/>
              </a:rPr>
              <a:t>República Dominicana</a:t>
            </a:r>
            <a:r>
              <a:rPr lang="es-DO" sz="2000" dirty="0">
                <a:solidFill>
                  <a:srgbClr val="000099"/>
                </a:solidFill>
                <a:effectLst>
                  <a:outerShdw blurRad="38100" dist="38100" dir="2700000" algn="tl">
                    <a:srgbClr val="000000">
                      <a:alpha val="43137"/>
                    </a:srgbClr>
                  </a:outerShdw>
                </a:effectLst>
                <a:latin typeface="Times New Roman" pitchFamily="18" charset="0"/>
              </a:rPr>
              <a:t>:</a:t>
            </a:r>
          </a:p>
          <a:p>
            <a:pPr>
              <a:spcBef>
                <a:spcPts val="0"/>
              </a:spcBef>
            </a:pPr>
            <a:endParaRPr lang="es-DO" sz="1200" dirty="0">
              <a:solidFill>
                <a:srgbClr val="000099"/>
              </a:solidFill>
              <a:latin typeface="Times New Roman" pitchFamily="18" charset="0"/>
            </a:endParaRPr>
          </a:p>
          <a:p>
            <a:pPr>
              <a:spcBef>
                <a:spcPts val="0"/>
              </a:spcBef>
              <a:spcAft>
                <a:spcPts val="1200"/>
              </a:spcAft>
              <a:buFontTx/>
              <a:buNone/>
            </a:pPr>
            <a:r>
              <a:rPr lang="es-DO" sz="2000" dirty="0">
                <a:latin typeface="Times New Roman" pitchFamily="18" charset="0"/>
              </a:rPr>
              <a:t>	</a:t>
            </a:r>
            <a:r>
              <a:rPr lang="es-DO" sz="1800" b="1" u="sng" dirty="0">
                <a:solidFill>
                  <a:srgbClr val="800000"/>
                </a:solidFill>
                <a:effectLst>
                  <a:outerShdw blurRad="38100" dist="38100" dir="2700000" algn="tl">
                    <a:srgbClr val="000000">
                      <a:alpha val="43137"/>
                    </a:srgbClr>
                  </a:outerShdw>
                </a:effectLst>
                <a:latin typeface="Times New Roman" pitchFamily="18" charset="0"/>
              </a:rPr>
              <a:t>doble negación</a:t>
            </a:r>
            <a:r>
              <a:rPr lang="es-DO" sz="1800" b="1" dirty="0">
                <a:solidFill>
                  <a:srgbClr val="800000"/>
                </a:solidFill>
                <a:effectLst>
                  <a:outerShdw blurRad="38100" dist="38100" dir="2700000" algn="tl">
                    <a:srgbClr val="000000">
                      <a:alpha val="43137"/>
                    </a:srgbClr>
                  </a:outerShdw>
                </a:effectLst>
                <a:latin typeface="Times New Roman" pitchFamily="18" charset="0"/>
              </a:rPr>
              <a:t>:</a:t>
            </a:r>
            <a:endParaRPr lang="es-DO" sz="1800" dirty="0">
              <a:solidFill>
                <a:srgbClr val="800000"/>
              </a:solidFill>
              <a:latin typeface="Times New Roman" pitchFamily="18" charset="0"/>
            </a:endParaRPr>
          </a:p>
          <a:p>
            <a:pPr>
              <a:lnSpc>
                <a:spcPts val="2200"/>
              </a:lnSpc>
              <a:buFontTx/>
              <a:buNone/>
            </a:pPr>
            <a:r>
              <a:rPr lang="es-DO" sz="2400" i="1" dirty="0">
                <a:solidFill>
                  <a:srgbClr val="3604EE"/>
                </a:solidFill>
                <a:latin typeface="Times New Roman" pitchFamily="18" charset="0"/>
              </a:rPr>
              <a:t>			</a:t>
            </a:r>
            <a:r>
              <a:rPr lang="es-ES"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DO" sz="1600" i="1" dirty="0">
                <a:solidFill>
                  <a:srgbClr val="3604EE"/>
                </a:solidFill>
                <a:latin typeface="Times New Roman" pitchFamily="18" charset="0"/>
              </a:rPr>
              <a:t>No, todavía </a:t>
            </a:r>
            <a:r>
              <a:rPr lang="es-DO" sz="1600" b="1" i="1" u="sng" dirty="0">
                <a:solidFill>
                  <a:srgbClr val="3604EE"/>
                </a:solidFill>
                <a:latin typeface="Times New Roman" pitchFamily="18" charset="0"/>
              </a:rPr>
              <a:t>no</a:t>
            </a:r>
            <a:r>
              <a:rPr lang="es-DO" sz="1600" i="1" dirty="0">
                <a:solidFill>
                  <a:srgbClr val="3604EE"/>
                </a:solidFill>
                <a:latin typeface="Times New Roman" pitchFamily="18" charset="0"/>
              </a:rPr>
              <a:t> ha salido </a:t>
            </a:r>
            <a:r>
              <a:rPr lang="es-DO" sz="1600" b="1" i="1" u="sng" dirty="0">
                <a:solidFill>
                  <a:srgbClr val="3604EE"/>
                </a:solidFill>
                <a:latin typeface="Times New Roman" pitchFamily="18" charset="0"/>
              </a:rPr>
              <a:t>no</a:t>
            </a:r>
            <a:r>
              <a:rPr lang="es-DO" sz="1600" i="1" dirty="0">
                <a:solidFill>
                  <a:srgbClr val="3604EE"/>
                </a:solidFill>
                <a:latin typeface="Times New Roman" pitchFamily="18" charset="0"/>
              </a:rPr>
              <a:t>.</a:t>
            </a:r>
          </a:p>
          <a:p>
            <a:pPr>
              <a:lnSpc>
                <a:spcPts val="2200"/>
              </a:lnSpc>
              <a:buFontTx/>
              <a:buNone/>
            </a:pPr>
            <a:r>
              <a:rPr lang="es-DO" sz="1600" i="1" dirty="0">
                <a:solidFill>
                  <a:srgbClr val="3604EE"/>
                </a:solidFill>
                <a:latin typeface="Times New Roman" pitchFamily="18" charset="0"/>
              </a:rPr>
              <a:t>			</a:t>
            </a:r>
            <a:r>
              <a:rPr lang="es-ES" sz="1600" dirty="0">
                <a:solidFill>
                  <a:srgbClr val="000099"/>
                </a:solidFill>
                <a:latin typeface="Times New Roman" panose="02020603050405020304" pitchFamily="18" charset="0"/>
                <a:cs typeface="Times New Roman" panose="02020603050405020304" pitchFamily="18" charset="0"/>
              </a:rPr>
              <a:t> ► </a:t>
            </a:r>
            <a:r>
              <a:rPr lang="es-DO" sz="1600" i="1" dirty="0">
                <a:solidFill>
                  <a:srgbClr val="3604EE"/>
                </a:solidFill>
                <a:latin typeface="Times New Roman" pitchFamily="18" charset="0"/>
              </a:rPr>
              <a:t>Yo </a:t>
            </a:r>
            <a:r>
              <a:rPr lang="es-DO" sz="1600" b="1" i="1" u="sng" dirty="0">
                <a:solidFill>
                  <a:srgbClr val="3604EE"/>
                </a:solidFill>
                <a:latin typeface="Times New Roman" pitchFamily="18" charset="0"/>
              </a:rPr>
              <a:t>no</a:t>
            </a:r>
            <a:r>
              <a:rPr lang="es-DO" sz="1600" i="1" dirty="0">
                <a:solidFill>
                  <a:srgbClr val="3604EE"/>
                </a:solidFill>
                <a:latin typeface="Times New Roman" pitchFamily="18" charset="0"/>
              </a:rPr>
              <a:t> estoy de acuerdo con eso </a:t>
            </a:r>
            <a:r>
              <a:rPr lang="es-DO" sz="1600" b="1" i="1" u="sng" dirty="0">
                <a:solidFill>
                  <a:srgbClr val="3604EE"/>
                </a:solidFill>
                <a:latin typeface="Times New Roman" pitchFamily="18" charset="0"/>
              </a:rPr>
              <a:t>no</a:t>
            </a:r>
            <a:r>
              <a:rPr lang="es-DO" sz="1600" i="1" dirty="0">
                <a:solidFill>
                  <a:srgbClr val="3604EE"/>
                </a:solidFill>
                <a:latin typeface="Times New Roman" pitchFamily="18" charset="0"/>
              </a:rPr>
              <a:t>.</a:t>
            </a:r>
          </a:p>
          <a:p>
            <a:pPr>
              <a:lnSpc>
                <a:spcPts val="2200"/>
              </a:lnSpc>
              <a:buFontTx/>
              <a:buNone/>
            </a:pPr>
            <a:r>
              <a:rPr lang="es-DO" sz="1600" i="1" dirty="0">
                <a:solidFill>
                  <a:srgbClr val="3604EE"/>
                </a:solidFill>
                <a:latin typeface="Times New Roman" pitchFamily="18" charset="0"/>
              </a:rPr>
              <a:t>			</a:t>
            </a:r>
            <a:r>
              <a:rPr lang="es-ES" sz="1600" dirty="0">
                <a:solidFill>
                  <a:srgbClr val="000099"/>
                </a:solidFill>
                <a:latin typeface="Times New Roman" panose="02020603050405020304" pitchFamily="18" charset="0"/>
                <a:cs typeface="Times New Roman" panose="02020603050405020304" pitchFamily="18" charset="0"/>
              </a:rPr>
              <a:t> ► </a:t>
            </a:r>
            <a:r>
              <a:rPr lang="es-DO" sz="1600" i="1" dirty="0">
                <a:solidFill>
                  <a:srgbClr val="3604EE"/>
                </a:solidFill>
                <a:latin typeface="Times New Roman" pitchFamily="18" charset="0"/>
              </a:rPr>
              <a:t>Pero yo no le, casi </a:t>
            </a:r>
            <a:r>
              <a:rPr lang="es-DO" sz="1600" b="1" i="1" u="sng" dirty="0">
                <a:solidFill>
                  <a:srgbClr val="3604EE"/>
                </a:solidFill>
                <a:latin typeface="Times New Roman" pitchFamily="18" charset="0"/>
              </a:rPr>
              <a:t>no</a:t>
            </a:r>
            <a:r>
              <a:rPr lang="es-DO" sz="1600" i="1" dirty="0">
                <a:solidFill>
                  <a:srgbClr val="3604EE"/>
                </a:solidFill>
                <a:latin typeface="Times New Roman" pitchFamily="18" charset="0"/>
              </a:rPr>
              <a:t> le sé el nombre </a:t>
            </a:r>
            <a:r>
              <a:rPr lang="es-DO" sz="1600" b="1" i="1" u="sng" dirty="0">
                <a:solidFill>
                  <a:srgbClr val="3604EE"/>
                </a:solidFill>
                <a:latin typeface="Times New Roman" pitchFamily="18" charset="0"/>
              </a:rPr>
              <a:t>no</a:t>
            </a:r>
            <a:r>
              <a:rPr lang="es-DO" sz="1600" i="1" dirty="0">
                <a:solidFill>
                  <a:srgbClr val="3604EE"/>
                </a:solidFill>
                <a:latin typeface="Times New Roman" pitchFamily="18" charset="0"/>
              </a:rPr>
              <a:t>.</a:t>
            </a:r>
          </a:p>
          <a:p>
            <a:pPr>
              <a:lnSpc>
                <a:spcPct val="200000"/>
              </a:lnSpc>
              <a:spcBef>
                <a:spcPts val="0"/>
              </a:spcBef>
              <a:buFontTx/>
              <a:buNone/>
            </a:pPr>
            <a:r>
              <a:rPr lang="es-DO" sz="2400" dirty="0">
                <a:solidFill>
                  <a:srgbClr val="3604EE"/>
                </a:solidFill>
                <a:latin typeface="Times New Roman" pitchFamily="18" charset="0"/>
              </a:rPr>
              <a:t>	</a:t>
            </a:r>
            <a:r>
              <a:rPr lang="es-DO" sz="1800" b="1" u="sng" dirty="0">
                <a:solidFill>
                  <a:srgbClr val="800000"/>
                </a:solidFill>
                <a:effectLst>
                  <a:outerShdw blurRad="38100" dist="38100" dir="2700000" algn="tl">
                    <a:srgbClr val="000000">
                      <a:alpha val="43137"/>
                    </a:srgbClr>
                  </a:outerShdw>
                </a:effectLst>
                <a:latin typeface="Times New Roman" pitchFamily="18" charset="0"/>
              </a:rPr>
              <a:t>pronombre </a:t>
            </a:r>
            <a:r>
              <a:rPr lang="en-US" sz="1800" b="1" u="sng" dirty="0">
                <a:solidFill>
                  <a:srgbClr val="800000"/>
                </a:solidFill>
                <a:effectLst>
                  <a:outerShdw blurRad="38100" dist="38100" dir="2700000" algn="tl">
                    <a:srgbClr val="000000">
                      <a:alpha val="43137"/>
                    </a:srgbClr>
                  </a:outerShdw>
                </a:effectLst>
                <a:latin typeface="Times New Roman" pitchFamily="18" charset="0"/>
              </a:rPr>
              <a:t>‘</a:t>
            </a:r>
            <a:r>
              <a:rPr lang="es-DO" sz="1800" b="1" u="sng" dirty="0">
                <a:solidFill>
                  <a:srgbClr val="800000"/>
                </a:solidFill>
                <a:effectLst>
                  <a:outerShdw blurRad="38100" dist="38100" dir="2700000" algn="tl">
                    <a:srgbClr val="000000">
                      <a:alpha val="43137"/>
                    </a:srgbClr>
                  </a:outerShdw>
                </a:effectLst>
                <a:latin typeface="Times New Roman" pitchFamily="18" charset="0"/>
              </a:rPr>
              <a:t>ello’</a:t>
            </a:r>
            <a:r>
              <a:rPr lang="es-DO" sz="1800" b="1" dirty="0">
                <a:solidFill>
                  <a:srgbClr val="800000"/>
                </a:solidFill>
                <a:effectLst>
                  <a:outerShdw blurRad="38100" dist="38100" dir="2700000" algn="tl">
                    <a:srgbClr val="000000">
                      <a:alpha val="43137"/>
                    </a:srgbClr>
                  </a:outerShdw>
                </a:effectLst>
                <a:latin typeface="Times New Roman" pitchFamily="18" charset="0"/>
              </a:rPr>
              <a:t>:</a:t>
            </a:r>
            <a:r>
              <a:rPr lang="en-US" sz="1800" b="1" dirty="0">
                <a:solidFill>
                  <a:srgbClr val="800000"/>
                </a:solidFill>
                <a:effectLst>
                  <a:outerShdw blurRad="38100" dist="38100" dir="2700000" algn="tl">
                    <a:srgbClr val="000000">
                      <a:alpha val="43137"/>
                    </a:srgbClr>
                  </a:outerShdw>
                </a:effectLst>
                <a:latin typeface="Times New Roman" pitchFamily="18" charset="0"/>
              </a:rPr>
              <a:t> (</a:t>
            </a:r>
            <a:r>
              <a:rPr lang="es-DO" sz="1800" b="1" dirty="0">
                <a:solidFill>
                  <a:srgbClr val="800000"/>
                </a:solidFill>
                <a:effectLst>
                  <a:outerShdw blurRad="38100" dist="38100" dir="2700000" algn="tl">
                    <a:srgbClr val="000000">
                      <a:alpha val="43137"/>
                    </a:srgbClr>
                  </a:outerShdw>
                </a:effectLst>
                <a:latin typeface="Times New Roman" pitchFamily="18" charset="0"/>
              </a:rPr>
              <a:t>sujeto impersonal)</a:t>
            </a:r>
          </a:p>
          <a:p>
            <a:pPr>
              <a:lnSpc>
                <a:spcPts val="2200"/>
              </a:lnSpc>
              <a:spcBef>
                <a:spcPts val="400"/>
              </a:spcBef>
              <a:buFontTx/>
              <a:buNone/>
            </a:pPr>
            <a:r>
              <a:rPr lang="es-DO" sz="2400" dirty="0">
                <a:solidFill>
                  <a:srgbClr val="3604EE"/>
                </a:solidFill>
                <a:latin typeface="Times New Roman" pitchFamily="18" charset="0"/>
              </a:rPr>
              <a:t>			</a:t>
            </a:r>
            <a:r>
              <a:rPr lang="es-ES" sz="16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s-DO" sz="1600" i="1" dirty="0">
                <a:solidFill>
                  <a:srgbClr val="3604EE"/>
                </a:solidFill>
                <a:latin typeface="Times New Roman" pitchFamily="18" charset="0"/>
              </a:rPr>
              <a:t>Bueno, mira, ello, </a:t>
            </a:r>
            <a:r>
              <a:rPr lang="es-DO" sz="1600" b="1" i="1" u="sng" dirty="0">
                <a:solidFill>
                  <a:srgbClr val="3604EE"/>
                </a:solidFill>
                <a:effectLst>
                  <a:outerShdw blurRad="38100" dist="38100" dir="2700000" algn="tl">
                    <a:srgbClr val="000000">
                      <a:alpha val="43137"/>
                    </a:srgbClr>
                  </a:outerShdw>
                </a:effectLst>
                <a:latin typeface="Times New Roman" pitchFamily="18" charset="0"/>
              </a:rPr>
              <a:t>ello</a:t>
            </a:r>
            <a:r>
              <a:rPr lang="es-DO" sz="1600" i="1" dirty="0">
                <a:solidFill>
                  <a:srgbClr val="3604EE"/>
                </a:solidFill>
                <a:latin typeface="Times New Roman" pitchFamily="18" charset="0"/>
              </a:rPr>
              <a:t> no se sabía si era hembra o varón</a:t>
            </a:r>
            <a:r>
              <a:rPr lang="es-DO" sz="1600" dirty="0">
                <a:solidFill>
                  <a:srgbClr val="3604EE"/>
                </a:solidFill>
                <a:latin typeface="Times New Roman" pitchFamily="18" charset="0"/>
              </a:rPr>
              <a:t>.</a:t>
            </a:r>
          </a:p>
          <a:p>
            <a:pPr>
              <a:lnSpc>
                <a:spcPts val="2200"/>
              </a:lnSpc>
              <a:spcBef>
                <a:spcPts val="0"/>
              </a:spcBef>
              <a:buFontTx/>
              <a:buNone/>
            </a:pPr>
            <a:r>
              <a:rPr lang="es-DO" sz="1600" dirty="0">
                <a:solidFill>
                  <a:srgbClr val="3604EE"/>
                </a:solidFill>
                <a:latin typeface="Times New Roman" pitchFamily="18" charset="0"/>
              </a:rPr>
              <a:t>			</a:t>
            </a:r>
            <a:r>
              <a:rPr lang="es-ES" sz="16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s-DO" sz="1600" i="1" dirty="0">
                <a:solidFill>
                  <a:srgbClr val="3604EE"/>
                </a:solidFill>
                <a:latin typeface="Times New Roman" pitchFamily="18" charset="0"/>
              </a:rPr>
              <a:t>El pueblo no está por huelga, </a:t>
            </a:r>
            <a:r>
              <a:rPr lang="es-DO" sz="1600" b="1" i="1" u="sng" dirty="0">
                <a:solidFill>
                  <a:srgbClr val="3604EE"/>
                </a:solidFill>
                <a:effectLst>
                  <a:outerShdw blurRad="38100" dist="38100" dir="2700000" algn="tl">
                    <a:srgbClr val="000000">
                      <a:alpha val="43137"/>
                    </a:srgbClr>
                  </a:outerShdw>
                </a:effectLst>
                <a:latin typeface="Times New Roman" pitchFamily="18" charset="0"/>
              </a:rPr>
              <a:t>ello</a:t>
            </a:r>
            <a:r>
              <a:rPr lang="es-DO" sz="1600" i="1" dirty="0">
                <a:solidFill>
                  <a:srgbClr val="3604EE"/>
                </a:solidFill>
                <a:latin typeface="Times New Roman" pitchFamily="18" charset="0"/>
              </a:rPr>
              <a:t> no hay huelga</a:t>
            </a:r>
            <a:r>
              <a:rPr lang="es-DO" sz="1600" dirty="0">
                <a:solidFill>
                  <a:srgbClr val="3604EE"/>
                </a:solidFill>
                <a:latin typeface="Times New Roman" pitchFamily="18" charset="0"/>
              </a:rPr>
              <a:t>.</a:t>
            </a:r>
          </a:p>
          <a:p>
            <a:pPr>
              <a:lnSpc>
                <a:spcPts val="2200"/>
              </a:lnSpc>
              <a:spcBef>
                <a:spcPts val="0"/>
              </a:spcBef>
              <a:buFontTx/>
              <a:buNone/>
            </a:pPr>
            <a:r>
              <a:rPr lang="es-DO" sz="1600" dirty="0">
                <a:solidFill>
                  <a:srgbClr val="3604EE"/>
                </a:solidFill>
                <a:latin typeface="Times New Roman" pitchFamily="18" charset="0"/>
              </a:rPr>
              <a:t>			</a:t>
            </a:r>
            <a:r>
              <a:rPr lang="es-ES" sz="16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a:t>
            </a:r>
            <a:r>
              <a:rPr lang="es-ES" sz="1600" b="1" i="1" u="sng" dirty="0">
                <a:solidFill>
                  <a:srgbClr val="0000CC"/>
                </a:solidFill>
                <a:latin typeface="Times New Roman" panose="02020603050405020304" pitchFamily="18" charset="0"/>
                <a:cs typeface="Times New Roman" panose="02020603050405020304" pitchFamily="18" charset="0"/>
              </a:rPr>
              <a:t>Ello</a:t>
            </a:r>
            <a:r>
              <a:rPr lang="es-ES" sz="1600" i="1" dirty="0">
                <a:solidFill>
                  <a:srgbClr val="0000CC"/>
                </a:solidFill>
                <a:latin typeface="Times New Roman" panose="02020603050405020304" pitchFamily="18" charset="0"/>
                <a:cs typeface="Times New Roman" panose="02020603050405020304" pitchFamily="18" charset="0"/>
              </a:rPr>
              <a:t> hay mucho aquí…</a:t>
            </a:r>
            <a:endParaRPr lang="es-DO" sz="1600" dirty="0">
              <a:solidFill>
                <a:srgbClr val="3604EE"/>
              </a:solidFill>
              <a:latin typeface="Times New Roman" pitchFamily="18" charset="0"/>
            </a:endParaRPr>
          </a:p>
          <a:p>
            <a:pPr>
              <a:spcBef>
                <a:spcPts val="0"/>
              </a:spcBef>
              <a:buFontTx/>
              <a:buNone/>
            </a:pPr>
            <a:endParaRPr lang="es-DO" sz="1000" dirty="0">
              <a:solidFill>
                <a:srgbClr val="000099"/>
              </a:solidFill>
              <a:latin typeface="Times New Roman" pitchFamily="18" charset="0"/>
            </a:endParaRPr>
          </a:p>
          <a:p>
            <a:pPr marL="0" indent="0">
              <a:spcBef>
                <a:spcPts val="600"/>
              </a:spcBef>
              <a:spcAft>
                <a:spcPts val="1200"/>
              </a:spcAft>
              <a:buNone/>
            </a:pPr>
            <a:r>
              <a:rPr lang="es-DO" sz="2000" dirty="0">
                <a:solidFill>
                  <a:srgbClr val="000099"/>
                </a:solidFill>
                <a:latin typeface="Times New Roman" pitchFamily="18" charset="0"/>
              </a:rPr>
              <a:t>* </a:t>
            </a:r>
            <a:r>
              <a:rPr lang="es-DO" sz="2000" dirty="0">
                <a:solidFill>
                  <a:srgbClr val="000099"/>
                </a:solidFill>
                <a:effectLst>
                  <a:outerShdw blurRad="38100" dist="38100" dir="2700000" algn="tl">
                    <a:srgbClr val="000000">
                      <a:alpha val="43137"/>
                    </a:srgbClr>
                  </a:outerShdw>
                </a:effectLst>
                <a:latin typeface="Times New Roman" pitchFamily="18" charset="0"/>
              </a:rPr>
              <a:t>En </a:t>
            </a:r>
            <a:r>
              <a:rPr lang="es-DO" sz="2000" b="1" dirty="0">
                <a:solidFill>
                  <a:srgbClr val="000099"/>
                </a:solidFill>
                <a:effectLst>
                  <a:outerShdw blurRad="38100" dist="38100" dir="2700000" algn="tl">
                    <a:srgbClr val="000000">
                      <a:alpha val="43137"/>
                    </a:srgbClr>
                  </a:outerShdw>
                </a:effectLst>
                <a:latin typeface="Times New Roman" pitchFamily="18" charset="0"/>
              </a:rPr>
              <a:t>Puerto Rico</a:t>
            </a:r>
            <a:r>
              <a:rPr lang="es-DO" sz="2000" dirty="0">
                <a:solidFill>
                  <a:srgbClr val="000099"/>
                </a:solidFill>
                <a:effectLst>
                  <a:outerShdw blurRad="38100" dist="38100" dir="2700000" algn="tl">
                    <a:srgbClr val="000000">
                      <a:alpha val="43137"/>
                    </a:srgbClr>
                  </a:outerShdw>
                </a:effectLst>
                <a:latin typeface="Times New Roman" pitchFamily="18" charset="0"/>
              </a:rPr>
              <a:t>:</a:t>
            </a:r>
          </a:p>
          <a:p>
            <a:pPr>
              <a:lnSpc>
                <a:spcPct val="90000"/>
              </a:lnSpc>
              <a:spcBef>
                <a:spcPts val="0"/>
              </a:spcBef>
              <a:spcAft>
                <a:spcPts val="600"/>
              </a:spcAft>
              <a:buFontTx/>
              <a:buNone/>
            </a:pPr>
            <a:r>
              <a:rPr lang="es-DO" sz="2200" dirty="0">
                <a:latin typeface="Times New Roman" pitchFamily="18" charset="0"/>
              </a:rPr>
              <a:t>	</a:t>
            </a:r>
            <a:r>
              <a:rPr lang="es-DO" sz="1800" b="1" u="sng" dirty="0">
                <a:solidFill>
                  <a:srgbClr val="800000"/>
                </a:solidFill>
                <a:effectLst>
                  <a:outerShdw blurRad="38100" dist="38100" dir="2700000" algn="tl">
                    <a:srgbClr val="000000">
                      <a:alpha val="43137"/>
                    </a:srgbClr>
                  </a:outerShdw>
                </a:effectLst>
                <a:latin typeface="Times New Roman" pitchFamily="18" charset="0"/>
              </a:rPr>
              <a:t>orden de palabras</a:t>
            </a:r>
            <a:r>
              <a:rPr lang="es-DO" sz="1800" b="1" dirty="0">
                <a:solidFill>
                  <a:srgbClr val="800000"/>
                </a:solidFill>
                <a:effectLst>
                  <a:outerShdw blurRad="38100" dist="38100" dir="2700000" algn="tl">
                    <a:srgbClr val="000000">
                      <a:alpha val="43137"/>
                    </a:srgbClr>
                  </a:outerShdw>
                </a:effectLst>
                <a:latin typeface="Times New Roman" pitchFamily="18" charset="0"/>
              </a:rPr>
              <a:t>: </a:t>
            </a:r>
            <a:r>
              <a:rPr lang="es-ES" sz="18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16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DO" sz="1600" b="1" i="1" u="sng" dirty="0">
                <a:solidFill>
                  <a:srgbClr val="3604EE"/>
                </a:solidFill>
                <a:latin typeface="Times New Roman" pitchFamily="18" charset="0"/>
              </a:rPr>
              <a:t>Lo más que</a:t>
            </a:r>
            <a:r>
              <a:rPr lang="es-DO" sz="1600" i="1" dirty="0">
                <a:solidFill>
                  <a:srgbClr val="3604EE"/>
                </a:solidFill>
                <a:latin typeface="Times New Roman" pitchFamily="18" charset="0"/>
              </a:rPr>
              <a:t> me, eso es </a:t>
            </a:r>
            <a:r>
              <a:rPr lang="es-DO" sz="1600" b="1" i="1" u="sng" dirty="0">
                <a:solidFill>
                  <a:srgbClr val="3604EE"/>
                </a:solidFill>
                <a:latin typeface="Times New Roman" pitchFamily="18" charset="0"/>
              </a:rPr>
              <a:t>lo más que</a:t>
            </a:r>
            <a:r>
              <a:rPr lang="es-DO" sz="1600" i="1" dirty="0">
                <a:solidFill>
                  <a:srgbClr val="3604EE"/>
                </a:solidFill>
                <a:latin typeface="Times New Roman" pitchFamily="18" charset="0"/>
              </a:rPr>
              <a:t> me duele</a:t>
            </a:r>
            <a:r>
              <a:rPr lang="es-DO" sz="1600" dirty="0">
                <a:solidFill>
                  <a:srgbClr val="3604EE"/>
                </a:solidFill>
                <a:latin typeface="Times New Roman" pitchFamily="18" charset="0"/>
              </a:rPr>
              <a:t>.</a:t>
            </a:r>
          </a:p>
          <a:p>
            <a:pPr>
              <a:lnSpc>
                <a:spcPct val="90000"/>
              </a:lnSpc>
              <a:spcAft>
                <a:spcPts val="600"/>
              </a:spcAft>
              <a:buNone/>
            </a:pPr>
            <a:r>
              <a:rPr lang="es-DO" sz="1900" dirty="0">
                <a:solidFill>
                  <a:srgbClr val="000099"/>
                </a:solidFill>
                <a:effectLst>
                  <a:outerShdw blurRad="38100" dist="38100" dir="2700000" algn="tl">
                    <a:srgbClr val="000000">
                      <a:alpha val="43137"/>
                    </a:srgbClr>
                  </a:outerShdw>
                </a:effectLst>
                <a:latin typeface="Times New Roman" pitchFamily="18" charset="0"/>
              </a:rPr>
              <a:t>	</a:t>
            </a:r>
            <a:r>
              <a:rPr lang="es-DO" sz="1800" b="1" u="sng" dirty="0">
                <a:solidFill>
                  <a:srgbClr val="800000"/>
                </a:solidFill>
                <a:effectLst>
                  <a:outerShdw blurRad="38100" dist="38100" dir="2700000" algn="tl">
                    <a:srgbClr val="000000">
                      <a:alpha val="43137"/>
                    </a:srgbClr>
                  </a:outerShdw>
                </a:effectLst>
                <a:latin typeface="Times New Roman" pitchFamily="18" charset="0"/>
              </a:rPr>
              <a:t>gerundio -función adjetiva</a:t>
            </a:r>
            <a:r>
              <a:rPr lang="es-DO" sz="1800" b="1" dirty="0">
                <a:solidFill>
                  <a:srgbClr val="800000"/>
                </a:solidFill>
                <a:effectLst>
                  <a:outerShdw blurRad="38100" dist="38100" dir="2700000" algn="tl">
                    <a:srgbClr val="000000">
                      <a:alpha val="43137"/>
                    </a:srgbClr>
                  </a:outerShdw>
                </a:effectLst>
                <a:latin typeface="Times New Roman" pitchFamily="18" charset="0"/>
              </a:rPr>
              <a:t>: </a:t>
            </a:r>
            <a:r>
              <a:rPr lang="es-ES" sz="16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DO" sz="1600" i="1" dirty="0">
                <a:solidFill>
                  <a:srgbClr val="3604EE"/>
                </a:solidFill>
                <a:latin typeface="Times New Roman" pitchFamily="18" charset="0"/>
              </a:rPr>
              <a:t>Desapareció la cartera </a:t>
            </a:r>
            <a:r>
              <a:rPr lang="es-DO" sz="1600" b="1" i="1" u="sng" dirty="0">
                <a:solidFill>
                  <a:srgbClr val="3604EE"/>
                </a:solidFill>
                <a:latin typeface="Times New Roman" pitchFamily="18" charset="0"/>
              </a:rPr>
              <a:t>conteniendo</a:t>
            </a:r>
            <a:r>
              <a:rPr lang="es-DO" sz="1600" i="1" dirty="0">
                <a:solidFill>
                  <a:srgbClr val="3604EE"/>
                </a:solidFill>
                <a:latin typeface="Times New Roman" pitchFamily="18" charset="0"/>
              </a:rPr>
              <a:t> el dinero. </a:t>
            </a:r>
          </a:p>
          <a:p>
            <a:pPr>
              <a:lnSpc>
                <a:spcPct val="90000"/>
              </a:lnSpc>
              <a:spcAft>
                <a:spcPts val="1200"/>
              </a:spcAft>
              <a:buFontTx/>
              <a:buNone/>
            </a:pPr>
            <a:endParaRPr lang="en-US" sz="1400" dirty="0">
              <a:latin typeface="Times New Roman" pitchFamily="18" charset="0"/>
              <a:cs typeface="Times New Roman" pitchFamily="18" charset="0"/>
            </a:endParaRPr>
          </a:p>
        </p:txBody>
      </p:sp>
      <p:pic>
        <p:nvPicPr>
          <p:cNvPr id="4" name="RD.Ellonohay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8637557" y="2211058"/>
            <a:ext cx="109969" cy="109969"/>
          </a:xfrm>
          <a:prstGeom prst="rect">
            <a:avLst/>
          </a:prstGeom>
        </p:spPr>
      </p:pic>
      <p:pic>
        <p:nvPicPr>
          <p:cNvPr id="5" name="RD.ElloNoSeSabía">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8617414" y="2460564"/>
            <a:ext cx="126505" cy="126505"/>
          </a:xfrm>
          <a:prstGeom prst="rect">
            <a:avLst/>
          </a:prstGeom>
        </p:spPr>
      </p:pic>
      <p:pic>
        <p:nvPicPr>
          <p:cNvPr id="6" name="LoMásQu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8655433" y="3037023"/>
            <a:ext cx="116031" cy="116031"/>
          </a:xfrm>
          <a:prstGeom prst="rect">
            <a:avLst/>
          </a:prstGeom>
        </p:spPr>
      </p:pic>
      <p:pic>
        <p:nvPicPr>
          <p:cNvPr id="8" name="RD.Doble.Negación">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8637557" y="1570513"/>
            <a:ext cx="106362" cy="106362"/>
          </a:xfrm>
          <a:prstGeom prst="rect">
            <a:avLst/>
          </a:prstGeom>
        </p:spPr>
      </p:pic>
      <p:pic>
        <p:nvPicPr>
          <p:cNvPr id="11" name="RD.DobleNeg">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stretch>
            <a:fillRect/>
          </a:stretch>
        </p:blipFill>
        <p:spPr>
          <a:xfrm>
            <a:off x="8629681" y="1276619"/>
            <a:ext cx="114238" cy="114238"/>
          </a:xfrm>
          <a:prstGeom prst="rect">
            <a:avLst/>
          </a:prstGeom>
        </p:spPr>
      </p:pic>
      <p:sp>
        <p:nvSpPr>
          <p:cNvPr id="2" name="Rectangle 1">
            <a:extLst>
              <a:ext uri="{FF2B5EF4-FFF2-40B4-BE49-F238E27FC236}">
                <a16:creationId xmlns:a16="http://schemas.microsoft.com/office/drawing/2014/main" id="{88F31CA9-10D2-4F7F-B122-2C3829FC2D3E}"/>
              </a:ext>
            </a:extLst>
          </p:cNvPr>
          <p:cNvSpPr/>
          <p:nvPr/>
        </p:nvSpPr>
        <p:spPr>
          <a:xfrm>
            <a:off x="3200400" y="1638624"/>
            <a:ext cx="4114800" cy="307777"/>
          </a:xfrm>
          <a:prstGeom prst="rect">
            <a:avLst/>
          </a:prstGeom>
          <a:solidFill>
            <a:schemeClr val="bg1">
              <a:lumMod val="85000"/>
            </a:schemeClr>
          </a:solidFill>
          <a:ln w="12700">
            <a:solidFill>
              <a:srgbClr val="0000CC"/>
            </a:solidFill>
            <a:prstDash val="lgDash"/>
          </a:ln>
        </p:spPr>
        <p:txBody>
          <a:bodyPr wrap="square">
            <a:spAutoFit/>
          </a:bodyPr>
          <a:lstStyle/>
          <a:p>
            <a:pPr algn="ctr"/>
            <a:r>
              <a:rPr lang="es-ES" sz="1400" dirty="0">
                <a:solidFill>
                  <a:srgbClr val="0000CC"/>
                </a:solidFill>
                <a:effectLst>
                  <a:outerShdw blurRad="38100" dist="38100" dir="2700000" algn="tl">
                    <a:srgbClr val="000000">
                      <a:alpha val="43137"/>
                    </a:srgbClr>
                  </a:outerShdw>
                </a:effectLst>
                <a:ea typeface="Calibri" panose="020F0502020204030204" pitchFamily="34" charset="0"/>
              </a:rPr>
              <a:t>Para detalles sobre el tema, ver A. </a:t>
            </a:r>
            <a:r>
              <a:rPr lang="es-ES" sz="1400" dirty="0" err="1">
                <a:solidFill>
                  <a:srgbClr val="0000CC"/>
                </a:solidFill>
                <a:effectLst>
                  <a:outerShdw blurRad="38100" dist="38100" dir="2700000" algn="tl">
                    <a:srgbClr val="000000">
                      <a:alpha val="43137"/>
                    </a:srgbClr>
                  </a:outerShdw>
                </a:effectLst>
                <a:ea typeface="Calibri" panose="020F0502020204030204" pitchFamily="34" charset="0"/>
              </a:rPr>
              <a:t>Schwegler</a:t>
            </a:r>
            <a:r>
              <a:rPr lang="es-ES" sz="1400" dirty="0">
                <a:solidFill>
                  <a:srgbClr val="0000CC"/>
                </a:solidFill>
                <a:effectLst>
                  <a:outerShdw blurRad="38100" dist="38100" dir="2700000" algn="tl">
                    <a:srgbClr val="000000">
                      <a:alpha val="43137"/>
                    </a:srgbClr>
                  </a:outerShdw>
                </a:effectLst>
                <a:ea typeface="Calibri" panose="020F0502020204030204" pitchFamily="34" charset="0"/>
              </a:rPr>
              <a:t>. 1996.</a:t>
            </a:r>
            <a:endParaRPr lang="es-ES" sz="1400" dirty="0">
              <a:solidFill>
                <a:srgbClr val="0000CC"/>
              </a:solidFill>
              <a:effectLst>
                <a:outerShdw blurRad="38100" dist="38100" dir="2700000" algn="tl">
                  <a:srgbClr val="000000">
                    <a:alpha val="43137"/>
                  </a:srgbClr>
                </a:outerShdw>
              </a:effectLst>
            </a:endParaRPr>
          </a:p>
        </p:txBody>
      </p:sp>
      <p:pic>
        <p:nvPicPr>
          <p:cNvPr id="12" name="RD.NoleséNo">
            <a:hlinkClick r:id="" action="ppaction://media"/>
            <a:extLst>
              <a:ext uri="{FF2B5EF4-FFF2-40B4-BE49-F238E27FC236}">
                <a16:creationId xmlns:a16="http://schemas.microsoft.com/office/drawing/2014/main" id="{720FD908-08EB-4536-B504-35FA3DFA4FEF}"/>
              </a:ext>
            </a:extLst>
          </p:cNvPr>
          <p:cNvPicPr>
            <a:picLocks noChangeAspect="1"/>
          </p:cNvPicPr>
          <p:nvPr>
            <a:audioFile r:link="rId12"/>
            <p:extLst>
              <p:ext uri="{DAA4B4D4-6D71-4841-9C94-3DE7FCFB9230}">
                <p14:media xmlns:p14="http://schemas.microsoft.com/office/powerpoint/2010/main" r:embed="rId11"/>
              </p:ext>
            </p:extLst>
          </p:nvPr>
        </p:nvPicPr>
        <p:blipFill>
          <a:blip r:embed="rId17"/>
          <a:stretch>
            <a:fillRect/>
          </a:stretch>
        </p:blipFill>
        <p:spPr>
          <a:xfrm>
            <a:off x="8629619" y="1914309"/>
            <a:ext cx="114300" cy="114300"/>
          </a:xfrm>
          <a:prstGeom prst="rect">
            <a:avLst/>
          </a:prstGeom>
        </p:spPr>
      </p:pic>
      <p:pic>
        <p:nvPicPr>
          <p:cNvPr id="3" name="ElloHaymucho">
            <a:hlinkClick r:id="" action="ppaction://media"/>
            <a:extLst>
              <a:ext uri="{FF2B5EF4-FFF2-40B4-BE49-F238E27FC236}">
                <a16:creationId xmlns:a16="http://schemas.microsoft.com/office/drawing/2014/main" id="{C98C1EC8-351C-4C10-92F2-C79B58D35FDF}"/>
              </a:ext>
            </a:extLst>
          </p:cNvPr>
          <p:cNvPicPr>
            <a:picLocks noChangeAspect="1"/>
          </p:cNvPicPr>
          <p:nvPr>
            <a:audioFile r:link="rId14"/>
            <p:extLst>
              <p:ext uri="{DAA4B4D4-6D71-4841-9C94-3DE7FCFB9230}">
                <p14:media xmlns:p14="http://schemas.microsoft.com/office/powerpoint/2010/main" r:embed="rId13"/>
              </p:ext>
            </p:extLst>
          </p:nvPr>
        </p:nvPicPr>
        <p:blipFill>
          <a:blip r:embed="rId17"/>
          <a:stretch>
            <a:fillRect/>
          </a:stretch>
        </p:blipFill>
        <p:spPr>
          <a:xfrm>
            <a:off x="8616830" y="2726606"/>
            <a:ext cx="109970" cy="109970"/>
          </a:xfrm>
          <a:prstGeom prst="rect">
            <a:avLst/>
          </a:prstGeom>
        </p:spPr>
      </p:pic>
      <p:sp>
        <p:nvSpPr>
          <p:cNvPr id="17" name="TextBox 16">
            <a:extLst>
              <a:ext uri="{FF2B5EF4-FFF2-40B4-BE49-F238E27FC236}">
                <a16:creationId xmlns:a16="http://schemas.microsoft.com/office/drawing/2014/main" id="{9CC30BDE-F708-4BD6-B3C4-F128CE10342C}"/>
              </a:ext>
            </a:extLst>
          </p:cNvPr>
          <p:cNvSpPr txBox="1"/>
          <p:nvPr/>
        </p:nvSpPr>
        <p:spPr>
          <a:xfrm>
            <a:off x="4823629" y="3222817"/>
            <a:ext cx="3586063" cy="523220"/>
          </a:xfrm>
          <a:prstGeom prst="rect">
            <a:avLst/>
          </a:prstGeom>
          <a:solidFill>
            <a:schemeClr val="bg1">
              <a:lumMod val="85000"/>
            </a:schemeClr>
          </a:solidFill>
          <a:ln w="12700">
            <a:solidFill>
              <a:srgbClr val="0000CC"/>
            </a:solidFill>
            <a:prstDash val="lgDash"/>
          </a:ln>
        </p:spPr>
        <p:txBody>
          <a:bodyPr wrap="square">
            <a:spAutoFit/>
          </a:bodyPr>
          <a:lstStyle/>
          <a:p>
            <a:r>
              <a:rPr lang="es-ES" sz="1400" dirty="0">
                <a:solidFill>
                  <a:srgbClr val="0000CC"/>
                </a:solidFill>
                <a:effectLst>
                  <a:outerShdw blurRad="38100" dist="38100" dir="2700000" algn="tl">
                    <a:srgbClr val="000000">
                      <a:alpha val="43137"/>
                    </a:srgbClr>
                  </a:outerShdw>
                </a:effectLst>
              </a:rPr>
              <a:t>Entre otros, ver Toribio, J. y Bullock, B. 2020; </a:t>
            </a:r>
          </a:p>
          <a:p>
            <a:r>
              <a:rPr lang="es-ES" sz="1400" dirty="0">
                <a:solidFill>
                  <a:srgbClr val="0000CC"/>
                </a:solidFill>
                <a:effectLst>
                  <a:outerShdw blurRad="38100" dist="38100" dir="2700000" algn="tl">
                    <a:srgbClr val="000000">
                      <a:alpha val="43137"/>
                    </a:srgbClr>
                  </a:outerShdw>
                </a:effectLst>
              </a:rPr>
              <a:t>y </a:t>
            </a:r>
            <a:r>
              <a:rPr lang="es-ES" sz="1400" dirty="0" err="1">
                <a:solidFill>
                  <a:srgbClr val="0000CC"/>
                </a:solidFill>
                <a:effectLst>
                  <a:outerShdw blurRad="38100" dist="38100" dir="2700000" algn="tl">
                    <a:srgbClr val="000000">
                      <a:alpha val="43137"/>
                    </a:srgbClr>
                  </a:outerShdw>
                </a:effectLst>
              </a:rPr>
              <a:t>Hinzelin</a:t>
            </a:r>
            <a:r>
              <a:rPr lang="es-ES" sz="1400" dirty="0">
                <a:solidFill>
                  <a:srgbClr val="0000CC"/>
                </a:solidFill>
                <a:effectLst>
                  <a:outerShdw blurRad="38100" dist="38100" dir="2700000" algn="tl">
                    <a:srgbClr val="000000">
                      <a:alpha val="43137"/>
                    </a:srgbClr>
                  </a:outerShdw>
                </a:effectLst>
              </a:rPr>
              <a:t> y Kaiser. 2006.</a:t>
            </a:r>
          </a:p>
        </p:txBody>
      </p:sp>
      <p:sp>
        <p:nvSpPr>
          <p:cNvPr id="15" name="Rectangle 14">
            <a:extLst>
              <a:ext uri="{FF2B5EF4-FFF2-40B4-BE49-F238E27FC236}">
                <a16:creationId xmlns:a16="http://schemas.microsoft.com/office/drawing/2014/main" id="{26B55B18-09D8-4CCB-9B37-7F5A0EB479ED}"/>
              </a:ext>
            </a:extLst>
          </p:cNvPr>
          <p:cNvSpPr/>
          <p:nvPr/>
        </p:nvSpPr>
        <p:spPr>
          <a:xfrm>
            <a:off x="3683495" y="6068893"/>
            <a:ext cx="2869705" cy="307777"/>
          </a:xfrm>
          <a:prstGeom prst="rect">
            <a:avLst/>
          </a:prstGeom>
          <a:solidFill>
            <a:schemeClr val="bg1">
              <a:lumMod val="85000"/>
            </a:schemeClr>
          </a:solidFill>
          <a:ln w="12700">
            <a:solidFill>
              <a:srgbClr val="0000CC"/>
            </a:solidFill>
            <a:prstDash val="lgDash"/>
          </a:ln>
        </p:spPr>
        <p:txBody>
          <a:bodyPr wrap="square">
            <a:spAutoFit/>
          </a:bodyPr>
          <a:lstStyle/>
          <a:p>
            <a:pPr algn="ctr"/>
            <a:r>
              <a:rPr lang="es-ES" sz="1400" dirty="0">
                <a:solidFill>
                  <a:srgbClr val="0000CC"/>
                </a:solidFill>
                <a:effectLst>
                  <a:outerShdw blurRad="38100" dist="38100" dir="2700000" algn="tl">
                    <a:srgbClr val="000000">
                      <a:alpha val="43137"/>
                    </a:srgbClr>
                  </a:outerShdw>
                </a:effectLst>
                <a:ea typeface="Calibri" panose="020F0502020204030204" pitchFamily="34" charset="0"/>
              </a:rPr>
              <a:t>Para detalles, ver A. Morales. 1986.</a:t>
            </a:r>
            <a:endParaRPr lang="es-ES" sz="1400" dirty="0">
              <a:solidFill>
                <a:srgbClr val="0000CC"/>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37903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54274"/>
                                        </p:tgtEl>
                                        <p:attrNameLst>
                                          <p:attrName>style.visibility</p:attrName>
                                        </p:attrNameLst>
                                      </p:cBhvr>
                                      <p:to>
                                        <p:strVal val="visible"/>
                                      </p:to>
                                    </p:set>
                                    <p:animEffect transition="in" filter="barn(outVertical)">
                                      <p:cBhvr>
                                        <p:cTn id="7" dur="500"/>
                                        <p:tgtEl>
                                          <p:spTgt spid="54274"/>
                                        </p:tgtEl>
                                      </p:cBhvr>
                                    </p:animEffect>
                                  </p:childTnLst>
                                </p:cTn>
                              </p:par>
                            </p:childTnLst>
                          </p:cTn>
                        </p:par>
                        <p:par>
                          <p:cTn id="8" fill="hold">
                            <p:stCondLst>
                              <p:cond delay="600"/>
                            </p:stCondLst>
                            <p:childTnLst>
                              <p:par>
                                <p:cTn id="9" presetID="3" presetClass="entr" presetSubtype="5" fill="hold" grpId="0" nodeType="afterEffect">
                                  <p:stCondLst>
                                    <p:cond delay="0"/>
                                  </p:stCondLst>
                                  <p:childTnLst>
                                    <p:set>
                                      <p:cBhvr>
                                        <p:cTn id="10" dur="1" fill="hold">
                                          <p:stCondLst>
                                            <p:cond delay="0"/>
                                          </p:stCondLst>
                                        </p:cTn>
                                        <p:tgtEl>
                                          <p:spTgt spid="54275">
                                            <p:bg/>
                                          </p:spTgt>
                                        </p:tgtEl>
                                        <p:attrNameLst>
                                          <p:attrName>style.visibility</p:attrName>
                                        </p:attrNameLst>
                                      </p:cBhvr>
                                      <p:to>
                                        <p:strVal val="visible"/>
                                      </p:to>
                                    </p:set>
                                    <p:animEffect transition="in" filter="blinds(vertical)">
                                      <p:cBhvr>
                                        <p:cTn id="11" dur="500"/>
                                        <p:tgtEl>
                                          <p:spTgt spid="54275">
                                            <p:bg/>
                                          </p:spTgt>
                                        </p:tgtEl>
                                      </p:cBhvr>
                                    </p:animEffect>
                                  </p:childTnLst>
                                </p:cTn>
                              </p:par>
                            </p:childTnLst>
                          </p:cTn>
                        </p:par>
                        <p:par>
                          <p:cTn id="12" fill="hold">
                            <p:stCondLst>
                              <p:cond delay="1100"/>
                            </p:stCondLst>
                            <p:childTnLst>
                              <p:par>
                                <p:cTn id="13" presetID="3" presetClass="entr" presetSubtype="10" fill="hold" grpId="0" nodeType="afterEffect">
                                  <p:stCondLst>
                                    <p:cond delay="0"/>
                                  </p:stCondLst>
                                  <p:childTnLst>
                                    <p:set>
                                      <p:cBhvr>
                                        <p:cTn id="14" dur="1" fill="hold">
                                          <p:stCondLst>
                                            <p:cond delay="0"/>
                                          </p:stCondLst>
                                        </p:cTn>
                                        <p:tgtEl>
                                          <p:spTgt spid="54275">
                                            <p:txEl>
                                              <p:pRg st="1" end="1"/>
                                            </p:txEl>
                                          </p:spTgt>
                                        </p:tgtEl>
                                        <p:attrNameLst>
                                          <p:attrName>style.visibility</p:attrName>
                                        </p:attrNameLst>
                                      </p:cBhvr>
                                      <p:to>
                                        <p:strVal val="visible"/>
                                      </p:to>
                                    </p:set>
                                    <p:animEffect transition="in" filter="blinds(horizontal)">
                                      <p:cBhvr>
                                        <p:cTn id="15" dur="500"/>
                                        <p:tgtEl>
                                          <p:spTgt spid="542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4275">
                                            <p:txEl>
                                              <p:pRg st="3" end="3"/>
                                            </p:txEl>
                                          </p:spTgt>
                                        </p:tgtEl>
                                        <p:attrNameLst>
                                          <p:attrName>style.visibility</p:attrName>
                                        </p:attrNameLst>
                                      </p:cBhvr>
                                      <p:to>
                                        <p:strVal val="visible"/>
                                      </p:to>
                                    </p:set>
                                    <p:animEffect transition="in" filter="blinds(horizontal)">
                                      <p:cBhvr>
                                        <p:cTn id="20" dur="500"/>
                                        <p:tgtEl>
                                          <p:spTgt spid="54275">
                                            <p:txEl>
                                              <p:pRg st="3" end="3"/>
                                            </p:txEl>
                                          </p:spTgt>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4275">
                                            <p:txEl>
                                              <p:pRg st="4" end="4"/>
                                            </p:txEl>
                                          </p:spTgt>
                                        </p:tgtEl>
                                        <p:attrNameLst>
                                          <p:attrName>style.visibility</p:attrName>
                                        </p:attrNameLst>
                                      </p:cBhvr>
                                      <p:to>
                                        <p:strVal val="visible"/>
                                      </p:to>
                                    </p:set>
                                    <p:animEffect transition="in" filter="blinds(horizontal)">
                                      <p:cBhvr>
                                        <p:cTn id="29" dur="500"/>
                                        <p:tgtEl>
                                          <p:spTgt spid="5427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1175" fill="hold"/>
                                        <p:tgtEl>
                                          <p:spTgt spid="11"/>
                                        </p:tgtEl>
                                      </p:cBhvr>
                                    </p:cmd>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54275">
                                            <p:txEl>
                                              <p:pRg st="5" end="5"/>
                                            </p:txEl>
                                          </p:spTgt>
                                        </p:tgtEl>
                                        <p:attrNameLst>
                                          <p:attrName>style.visibility</p:attrName>
                                        </p:attrNameLst>
                                      </p:cBhvr>
                                      <p:to>
                                        <p:strVal val="visible"/>
                                      </p:to>
                                    </p:set>
                                    <p:animEffect transition="in" filter="blinds(horizontal)">
                                      <p:cBhvr>
                                        <p:cTn id="38" dur="500"/>
                                        <p:tgtEl>
                                          <p:spTgt spid="5427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750" fill="hold"/>
                                        <p:tgtEl>
                                          <p:spTgt spid="8"/>
                                        </p:tgtEl>
                                      </p:cBhvr>
                                    </p:cmd>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54275">
                                            <p:txEl>
                                              <p:pRg st="6" end="6"/>
                                            </p:txEl>
                                          </p:spTgt>
                                        </p:tgtEl>
                                        <p:attrNameLst>
                                          <p:attrName>style.visibility</p:attrName>
                                        </p:attrNameLst>
                                      </p:cBhvr>
                                      <p:to>
                                        <p:strVal val="visible"/>
                                      </p:to>
                                    </p:set>
                                    <p:animEffect transition="in" filter="blinds(horizontal)">
                                      <p:cBhvr>
                                        <p:cTn id="47" dur="500"/>
                                        <p:tgtEl>
                                          <p:spTgt spid="54275">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1515" fill="hold"/>
                                        <p:tgtEl>
                                          <p:spTgt spid="12"/>
                                        </p:tgtEl>
                                      </p:cBhvr>
                                    </p:cmd>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54275">
                                            <p:txEl>
                                              <p:pRg st="7" end="7"/>
                                            </p:txEl>
                                          </p:spTgt>
                                        </p:tgtEl>
                                        <p:attrNameLst>
                                          <p:attrName>style.visibility</p:attrName>
                                        </p:attrNameLst>
                                      </p:cBhvr>
                                      <p:to>
                                        <p:strVal val="visible"/>
                                      </p:to>
                                    </p:set>
                                    <p:animEffect transition="in" filter="blinds(horizontal)">
                                      <p:cBhvr>
                                        <p:cTn id="56" dur="500"/>
                                        <p:tgtEl>
                                          <p:spTgt spid="54275">
                                            <p:txEl>
                                              <p:pRg st="7" end="7"/>
                                            </p:txEl>
                                          </p:spTgt>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barn(inVertical)">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54275">
                                            <p:txEl>
                                              <p:pRg st="8" end="8"/>
                                            </p:txEl>
                                          </p:spTgt>
                                        </p:tgtEl>
                                        <p:attrNameLst>
                                          <p:attrName>style.visibility</p:attrName>
                                        </p:attrNameLst>
                                      </p:cBhvr>
                                      <p:to>
                                        <p:strVal val="visible"/>
                                      </p:to>
                                    </p:set>
                                    <p:animEffect transition="in" filter="blinds(horizontal)">
                                      <p:cBhvr>
                                        <p:cTn id="65" dur="500"/>
                                        <p:tgtEl>
                                          <p:spTgt spid="54275">
                                            <p:txEl>
                                              <p:pRg st="8" end="8"/>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4231" fill="hold"/>
                                        <p:tgtEl>
                                          <p:spTgt spid="5"/>
                                        </p:tgtEl>
                                      </p:cBhvr>
                                    </p:cmd>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54275">
                                            <p:txEl>
                                              <p:pRg st="9" end="9"/>
                                            </p:txEl>
                                          </p:spTgt>
                                        </p:tgtEl>
                                        <p:attrNameLst>
                                          <p:attrName>style.visibility</p:attrName>
                                        </p:attrNameLst>
                                      </p:cBhvr>
                                      <p:to>
                                        <p:strVal val="visible"/>
                                      </p:to>
                                    </p:set>
                                    <p:animEffect transition="in" filter="blinds(horizontal)">
                                      <p:cBhvr>
                                        <p:cTn id="74" dur="500"/>
                                        <p:tgtEl>
                                          <p:spTgt spid="54275">
                                            <p:txEl>
                                              <p:pRg st="9" end="9"/>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mediacall" presetSubtype="0" fill="hold" nodeType="clickEffect">
                                  <p:stCondLst>
                                    <p:cond delay="0"/>
                                  </p:stCondLst>
                                  <p:childTnLst>
                                    <p:cmd type="call" cmd="playFrom(0.0)">
                                      <p:cBhvr>
                                        <p:cTn id="78" dur="2742" fill="hold"/>
                                        <p:tgtEl>
                                          <p:spTgt spid="4"/>
                                        </p:tgtEl>
                                      </p:cBhvr>
                                    </p:cmd>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54275">
                                            <p:txEl>
                                              <p:pRg st="10" end="10"/>
                                            </p:txEl>
                                          </p:spTgt>
                                        </p:tgtEl>
                                        <p:attrNameLst>
                                          <p:attrName>style.visibility</p:attrName>
                                        </p:attrNameLst>
                                      </p:cBhvr>
                                      <p:to>
                                        <p:strVal val="visible"/>
                                      </p:to>
                                    </p:set>
                                    <p:animEffect transition="in" filter="blinds(horizontal)">
                                      <p:cBhvr>
                                        <p:cTn id="83" dur="500"/>
                                        <p:tgtEl>
                                          <p:spTgt spid="54275">
                                            <p:txEl>
                                              <p:pRg st="10" end="1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783"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54275">
                                            <p:txEl>
                                              <p:pRg st="12" end="12"/>
                                            </p:txEl>
                                          </p:spTgt>
                                        </p:tgtEl>
                                        <p:attrNameLst>
                                          <p:attrName>style.visibility</p:attrName>
                                        </p:attrNameLst>
                                      </p:cBhvr>
                                      <p:to>
                                        <p:strVal val="visible"/>
                                      </p:to>
                                    </p:set>
                                    <p:animEffect transition="in" filter="blinds(horizontal)">
                                      <p:cBhvr>
                                        <p:cTn id="92" dur="500"/>
                                        <p:tgtEl>
                                          <p:spTgt spid="54275">
                                            <p:txEl>
                                              <p:pRg st="12" end="12"/>
                                            </p:txEl>
                                          </p:spTgt>
                                        </p:tgtEl>
                                      </p:cBhvr>
                                    </p:animEffect>
                                  </p:childTnLst>
                                </p:cTn>
                              </p:par>
                            </p:childTnLst>
                          </p:cTn>
                        </p:par>
                        <p:par>
                          <p:cTn id="93" fill="hold">
                            <p:stCondLst>
                              <p:cond delay="500"/>
                            </p:stCondLst>
                            <p:childTnLst>
                              <p:par>
                                <p:cTn id="94" presetID="3" presetClass="entr" presetSubtype="10" fill="hold" grpId="0" nodeType="afterEffect">
                                  <p:stCondLst>
                                    <p:cond delay="0"/>
                                  </p:stCondLst>
                                  <p:childTnLst>
                                    <p:set>
                                      <p:cBhvr>
                                        <p:cTn id="95" dur="1" fill="hold">
                                          <p:stCondLst>
                                            <p:cond delay="0"/>
                                          </p:stCondLst>
                                        </p:cTn>
                                        <p:tgtEl>
                                          <p:spTgt spid="54275">
                                            <p:txEl>
                                              <p:pRg st="13" end="13"/>
                                            </p:txEl>
                                          </p:spTgt>
                                        </p:tgtEl>
                                        <p:attrNameLst>
                                          <p:attrName>style.visibility</p:attrName>
                                        </p:attrNameLst>
                                      </p:cBhvr>
                                      <p:to>
                                        <p:strVal val="visible"/>
                                      </p:to>
                                    </p:set>
                                    <p:animEffect transition="in" filter="blinds(horizontal)">
                                      <p:cBhvr>
                                        <p:cTn id="96" dur="500"/>
                                        <p:tgtEl>
                                          <p:spTgt spid="54275">
                                            <p:txEl>
                                              <p:pRg st="13" end="13"/>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mediacall" presetSubtype="0" fill="hold" nodeType="clickEffect">
                                  <p:stCondLst>
                                    <p:cond delay="0"/>
                                  </p:stCondLst>
                                  <p:childTnLst>
                                    <p:cmd type="call" cmd="playFrom(0.0)">
                                      <p:cBhvr>
                                        <p:cTn id="100" dur="2377" fill="hold"/>
                                        <p:tgtEl>
                                          <p:spTgt spid="6"/>
                                        </p:tgtEl>
                                      </p:cBhvr>
                                    </p:cmd>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grpId="0" nodeType="clickEffect">
                                  <p:stCondLst>
                                    <p:cond delay="0"/>
                                  </p:stCondLst>
                                  <p:childTnLst>
                                    <p:set>
                                      <p:cBhvr>
                                        <p:cTn id="104" dur="1" fill="hold">
                                          <p:stCondLst>
                                            <p:cond delay="0"/>
                                          </p:stCondLst>
                                        </p:cTn>
                                        <p:tgtEl>
                                          <p:spTgt spid="54275">
                                            <p:txEl>
                                              <p:pRg st="14" end="14"/>
                                            </p:txEl>
                                          </p:spTgt>
                                        </p:tgtEl>
                                        <p:attrNameLst>
                                          <p:attrName>style.visibility</p:attrName>
                                        </p:attrNameLst>
                                      </p:cBhvr>
                                      <p:to>
                                        <p:strVal val="visible"/>
                                      </p:to>
                                    </p:set>
                                    <p:animEffect transition="in" filter="blinds(horizontal)">
                                      <p:cBhvr>
                                        <p:cTn id="105" dur="500"/>
                                        <p:tgtEl>
                                          <p:spTgt spid="54275">
                                            <p:txEl>
                                              <p:pRg st="14" end="14"/>
                                            </p:txEl>
                                          </p:spTgt>
                                        </p:tgtEl>
                                      </p:cBhvr>
                                    </p:animEffect>
                                  </p:childTnLst>
                                </p:cTn>
                              </p:par>
                            </p:childTnLst>
                          </p:cTn>
                        </p:par>
                        <p:par>
                          <p:cTn id="106" fill="hold">
                            <p:stCondLst>
                              <p:cond delay="500"/>
                            </p:stCondLst>
                            <p:childTnLst>
                              <p:par>
                                <p:cTn id="107" presetID="16" presetClass="entr" presetSubtype="21" fill="hold" grpId="0" nodeType="afterEffect">
                                  <p:stCondLst>
                                    <p:cond delay="0"/>
                                  </p:stCondLst>
                                  <p:childTnLst>
                                    <p:set>
                                      <p:cBhvr>
                                        <p:cTn id="108" dur="1" fill="hold">
                                          <p:stCondLst>
                                            <p:cond delay="0"/>
                                          </p:stCondLst>
                                        </p:cTn>
                                        <p:tgtEl>
                                          <p:spTgt spid="15"/>
                                        </p:tgtEl>
                                        <p:attrNameLst>
                                          <p:attrName>style.visibility</p:attrName>
                                        </p:attrNameLst>
                                      </p:cBhvr>
                                      <p:to>
                                        <p:strVal val="visible"/>
                                      </p:to>
                                    </p:set>
                                    <p:animEffect transition="in" filter="barn(inVertical)">
                                      <p:cBhvr>
                                        <p:cTn id="10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0"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111"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112"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113"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114" fill="hold" display="0">
                  <p:stCondLst>
                    <p:cond delay="indefinite"/>
                  </p:stCondLst>
                  <p:endCondLst>
                    <p:cond evt="onStopAudio" delay="0">
                      <p:tgtEl>
                        <p:sldTgt/>
                      </p:tgtEl>
                    </p:cond>
                    <p:cond evt="onNext" delay="0">
                      <p:tgtEl>
                        <p:sldTgt/>
                      </p:tgtEl>
                    </p:cond>
                  </p:endCondLst>
                </p:cTn>
                <p:tgtEl>
                  <p:spTgt spid="11"/>
                </p:tgtEl>
              </p:cMediaNode>
            </p:audio>
            <p:audio>
              <p:cMediaNode vol="80000">
                <p:cTn id="115" fill="hold" display="0">
                  <p:stCondLst>
                    <p:cond delay="indefinite"/>
                  </p:stCondLst>
                  <p:endCondLst>
                    <p:cond evt="onStopAudio" delay="0">
                      <p:tgtEl>
                        <p:sldTgt/>
                      </p:tgtEl>
                    </p:cond>
                    <p:cond evt="onNext" delay="0">
                      <p:tgtEl>
                        <p:sldTgt/>
                      </p:tgtEl>
                    </p:cond>
                  </p:endCondLst>
                </p:cTn>
                <p:tgtEl>
                  <p:spTgt spid="12"/>
                </p:tgtEl>
              </p:cMediaNode>
            </p:audio>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4274" grpId="0" animBg="1"/>
      <p:bldP spid="54275" grpId="0" uiExpand="1" build="p" animBg="1"/>
      <p:bldP spid="2" grpId="0" animBg="1"/>
      <p:bldP spid="17"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553200" y="6407944"/>
            <a:ext cx="2094072"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sábado, 21 de noviembre de 2020</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Rectangle 4">
            <a:extLst>
              <a:ext uri="{FF2B5EF4-FFF2-40B4-BE49-F238E27FC236}">
                <a16:creationId xmlns:a16="http://schemas.microsoft.com/office/drawing/2014/main" id="{BFAFC1BA-F52D-492C-B6DE-5071F16F1164}"/>
              </a:ext>
            </a:extLst>
          </p:cNvPr>
          <p:cNvSpPr/>
          <p:nvPr/>
        </p:nvSpPr>
        <p:spPr>
          <a:xfrm>
            <a:off x="510202" y="1391743"/>
            <a:ext cx="8110940" cy="1492716"/>
          </a:xfrm>
          <a:prstGeom prst="rect">
            <a:avLst/>
          </a:prstGeom>
          <a:ln w="19050">
            <a:solidFill>
              <a:srgbClr val="000099"/>
            </a:solidFill>
            <a:prstDash val="lgDash"/>
          </a:ln>
        </p:spPr>
        <p:txBody>
          <a:bodyPr wrap="square">
            <a:spAutoFit/>
          </a:bodyPr>
          <a:lstStyle/>
          <a:p>
            <a:pPr marL="0" marR="0" indent="0" algn="ctr">
              <a:spcBef>
                <a:spcPts val="0"/>
              </a:spcBef>
              <a:spcAft>
                <a:spcPts val="0"/>
              </a:spcAft>
              <a:buNone/>
            </a:pPr>
            <a:endParaRPr lang="es-ES_tradnl" sz="800"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endParaRPr>
          </a:p>
          <a:p>
            <a:pPr marL="0" marR="0" indent="0" algn="ctr">
              <a:spcBef>
                <a:spcPts val="0"/>
              </a:spcBef>
              <a:spcAft>
                <a:spcPts val="1800"/>
              </a:spcAft>
              <a:buNone/>
            </a:pPr>
            <a:r>
              <a:rPr lang="es-ES_tradnl" sz="2000" b="1" u="sng"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1.</a:t>
            </a:r>
            <a:r>
              <a:rPr lang="es-ES_tradnl" sz="2000" b="1"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 </a:t>
            </a:r>
            <a:r>
              <a:rPr lang="es-ES_tradnl"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López Morales, H. 1992. </a:t>
            </a:r>
            <a:r>
              <a:rPr lang="es-ES_tradnl" b="1"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El español del Caribe</a:t>
            </a:r>
            <a:r>
              <a:rPr lang="es-ES_tradnl"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 Madrid: Editorial Mapfre.</a:t>
            </a:r>
          </a:p>
          <a:p>
            <a:pPr marL="0" marR="0" indent="0" algn="ctr">
              <a:spcBef>
                <a:spcPts val="0"/>
              </a:spcBef>
              <a:buNone/>
            </a:pPr>
            <a:r>
              <a:rPr lang="es-ES_tradnl" sz="2000" b="1" u="sng"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2.</a:t>
            </a:r>
            <a:r>
              <a:rPr lang="es-ES_tradnl"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 </a:t>
            </a:r>
            <a:r>
              <a:rPr lang="es-ES"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Vaquero, María. 1996. </a:t>
            </a:r>
            <a:r>
              <a:rPr lang="es-ES_tradnl"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a:t>
            </a:r>
            <a:r>
              <a:rPr lang="es-ES_tradnl" b="1"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Antillas</a:t>
            </a:r>
            <a:r>
              <a:rPr lang="es-ES_tradnl"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 </a:t>
            </a:r>
            <a:r>
              <a:rPr lang="es-ES"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En Manuel Alvar –director–, </a:t>
            </a:r>
            <a:r>
              <a:rPr lang="es-ES" i="1"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Manual de dialectología hispánica. El español de América</a:t>
            </a:r>
            <a:r>
              <a:rPr lang="es-ES" dirty="0">
                <a:solidFill>
                  <a:srgbClr val="000066"/>
                </a:solidFill>
                <a:effectLst>
                  <a:outerShdw blurRad="38100" dist="38100" dir="2700000" algn="tl">
                    <a:srgbClr val="000000">
                      <a:alpha val="43137"/>
                    </a:srgbClr>
                  </a:outerShdw>
                </a:effectLst>
                <a:highlight>
                  <a:srgbClr val="C0C0C0"/>
                </a:highlight>
                <a:ea typeface="Calibri" panose="020F0502020204030204" pitchFamily="34" charset="0"/>
                <a:cs typeface="Times New Roman" panose="02020603050405020304" pitchFamily="18" charset="0"/>
              </a:rPr>
              <a:t>. Barcelona: Editorial Ariel, pp. 51-67.</a:t>
            </a:r>
          </a:p>
          <a:p>
            <a:pPr marL="0" marR="0" indent="0" algn="ctr">
              <a:spcBef>
                <a:spcPts val="0"/>
              </a:spcBef>
              <a:buNone/>
            </a:pPr>
            <a:endParaRPr lang="en-US" sz="1000" dirty="0">
              <a:solidFill>
                <a:srgbClr val="000066"/>
              </a:solidFill>
              <a:effectLst>
                <a:outerShdw blurRad="38100" dist="38100" dir="2700000" algn="tl">
                  <a:srgbClr val="000000">
                    <a:alpha val="43137"/>
                  </a:srgbClr>
                </a:outerShdw>
              </a:effectLst>
              <a:highlight>
                <a:srgbClr val="C0C0C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85D0035-61BC-40BA-942A-377060607217}"/>
              </a:ext>
            </a:extLst>
          </p:cNvPr>
          <p:cNvSpPr/>
          <p:nvPr/>
        </p:nvSpPr>
        <p:spPr>
          <a:xfrm>
            <a:off x="1365272" y="4800600"/>
            <a:ext cx="6400800" cy="1277273"/>
          </a:xfrm>
          <a:prstGeom prst="rect">
            <a:avLst/>
          </a:prstGeom>
          <a:solidFill>
            <a:schemeClr val="bg1"/>
          </a:solidFill>
          <a:ln w="19050">
            <a:solidFill>
              <a:srgbClr val="3604EE"/>
            </a:solidFill>
            <a:prstDash val="lgDash"/>
          </a:ln>
        </p:spPr>
        <p:txBody>
          <a:bodyPr wrap="square">
            <a:spAutoFit/>
          </a:bodyPr>
          <a:lstStyle/>
          <a:p>
            <a:pPr algn="ctr">
              <a:spcAft>
                <a:spcPts val="600"/>
              </a:spcAft>
            </a:pPr>
            <a:r>
              <a:rPr lang="es-ES" dirty="0">
                <a:solidFill>
                  <a:srgbClr val="0000CC"/>
                </a:solidFill>
                <a:effectLst>
                  <a:outerShdw blurRad="38100" dist="38100" dir="2700000" algn="tl">
                    <a:srgbClr val="000000">
                      <a:alpha val="43137"/>
                    </a:srgbClr>
                  </a:outerShdw>
                </a:effectLst>
              </a:rPr>
              <a:t>Alba, Orlando. “Panorama sociolingüístico del Caribe hispánico insular”. </a:t>
            </a:r>
            <a:r>
              <a:rPr lang="es-ES" i="1" dirty="0">
                <a:solidFill>
                  <a:srgbClr val="0000CC"/>
                </a:solidFill>
                <a:effectLst>
                  <a:outerShdw blurRad="38100" dist="38100" dir="2700000" algn="tl">
                    <a:srgbClr val="000000">
                      <a:alpha val="43137"/>
                    </a:srgbClr>
                  </a:outerShdw>
                </a:effectLst>
              </a:rPr>
              <a:t>Español Actual</a:t>
            </a:r>
            <a:r>
              <a:rPr lang="es-ES" dirty="0">
                <a:solidFill>
                  <a:srgbClr val="0000CC"/>
                </a:solidFill>
                <a:effectLst>
                  <a:outerShdw blurRad="38100" dist="38100" dir="2700000" algn="tl">
                    <a:srgbClr val="000000">
                      <a:alpha val="43137"/>
                    </a:srgbClr>
                  </a:outerShdw>
                </a:effectLst>
              </a:rPr>
              <a:t> 98 / 2012, págs. 97-126.</a:t>
            </a:r>
          </a:p>
          <a:p>
            <a:pPr algn="ctr"/>
            <a:r>
              <a:rPr lang="es-ES" dirty="0">
                <a:solidFill>
                  <a:srgbClr val="0000CC"/>
                </a:solidFill>
                <a:effectLst>
                  <a:outerShdw blurRad="38100" dist="38100" dir="2700000" algn="tl">
                    <a:srgbClr val="000000">
                      <a:alpha val="43137"/>
                    </a:srgbClr>
                  </a:outerShdw>
                </a:effectLst>
              </a:rPr>
              <a:t>Alba, Orlando. 2016. </a:t>
            </a:r>
            <a:r>
              <a:rPr lang="es-ES" i="1" dirty="0">
                <a:solidFill>
                  <a:srgbClr val="0000CC"/>
                </a:solidFill>
                <a:effectLst>
                  <a:outerShdw blurRad="38100" dist="38100" dir="2700000" algn="tl">
                    <a:srgbClr val="000000">
                      <a:alpha val="43137"/>
                    </a:srgbClr>
                  </a:outerShdw>
                </a:effectLst>
              </a:rPr>
              <a:t>Una mirada panorámica al español antillano</a:t>
            </a:r>
            <a:r>
              <a:rPr lang="es-ES" dirty="0">
                <a:solidFill>
                  <a:srgbClr val="0000CC"/>
                </a:solidFill>
                <a:effectLst>
                  <a:outerShdw blurRad="38100" dist="38100" dir="2700000" algn="tl">
                    <a:srgbClr val="000000">
                      <a:alpha val="43137"/>
                    </a:srgbClr>
                  </a:outerShdw>
                </a:effectLst>
              </a:rPr>
              <a:t>. Santo Domingo: Editora Nacional. Ministerio de Cultura. </a:t>
            </a:r>
          </a:p>
        </p:txBody>
      </p:sp>
      <p:sp>
        <p:nvSpPr>
          <p:cNvPr id="2" name="Rectangle 1">
            <a:extLst>
              <a:ext uri="{FF2B5EF4-FFF2-40B4-BE49-F238E27FC236}">
                <a16:creationId xmlns:a16="http://schemas.microsoft.com/office/drawing/2014/main" id="{66A544D5-160C-4902-980E-F0CB20C7214E}"/>
              </a:ext>
            </a:extLst>
          </p:cNvPr>
          <p:cNvSpPr/>
          <p:nvPr/>
        </p:nvSpPr>
        <p:spPr>
          <a:xfrm>
            <a:off x="908072" y="3380864"/>
            <a:ext cx="7315200" cy="923330"/>
          </a:xfrm>
          <a:prstGeom prst="rect">
            <a:avLst/>
          </a:prstGeom>
          <a:ln w="19050">
            <a:solidFill>
              <a:srgbClr val="0000CC"/>
            </a:solidFill>
            <a:prstDash val="dash"/>
          </a:ln>
        </p:spPr>
        <p:txBody>
          <a:bodyPr wrap="square">
            <a:spAutoFit/>
          </a:bodyPr>
          <a:lstStyle/>
          <a:p>
            <a:pPr algn="ctr"/>
            <a:r>
              <a:rPr lang="en-US" dirty="0">
                <a:solidFill>
                  <a:srgbClr val="000066"/>
                </a:solidFill>
                <a:effectLst>
                  <a:outerShdw blurRad="38100" dist="38100" dir="2700000" algn="tl">
                    <a:srgbClr val="000000">
                      <a:alpha val="43137"/>
                    </a:srgbClr>
                  </a:outerShdw>
                </a:effectLst>
                <a:highlight>
                  <a:srgbClr val="C0C0C0"/>
                </a:highlight>
              </a:rPr>
              <a:t>Ortiz López, Luis A. (ed.)</a:t>
            </a:r>
            <a:endParaRPr lang="es-ES" dirty="0">
              <a:solidFill>
                <a:srgbClr val="000066"/>
              </a:solidFill>
              <a:effectLst>
                <a:outerShdw blurRad="38100" dist="38100" dir="2700000" algn="tl">
                  <a:srgbClr val="000000">
                    <a:alpha val="43137"/>
                  </a:srgbClr>
                </a:outerShdw>
              </a:effectLst>
              <a:highlight>
                <a:srgbClr val="C0C0C0"/>
              </a:highlight>
            </a:endParaRPr>
          </a:p>
          <a:p>
            <a:pPr algn="ctr"/>
            <a:r>
              <a:rPr lang="es-ES" i="1" dirty="0">
                <a:solidFill>
                  <a:srgbClr val="000066"/>
                </a:solidFill>
                <a:effectLst>
                  <a:outerShdw blurRad="38100" dist="38100" dir="2700000" algn="tl">
                    <a:srgbClr val="000000">
                      <a:alpha val="43137"/>
                    </a:srgbClr>
                  </a:outerShdw>
                </a:effectLst>
                <a:highlight>
                  <a:srgbClr val="C0C0C0"/>
                </a:highlight>
              </a:rPr>
              <a:t>El Caribe hispánico: perspectivas lingüísticas actuales: Homenaje a Manuel Álvarez Nazario</a:t>
            </a:r>
            <a:r>
              <a:rPr lang="es-ES" dirty="0">
                <a:solidFill>
                  <a:srgbClr val="000066"/>
                </a:solidFill>
                <a:effectLst>
                  <a:outerShdw blurRad="38100" dist="38100" dir="2700000" algn="tl">
                    <a:srgbClr val="000000">
                      <a:alpha val="43137"/>
                    </a:srgbClr>
                  </a:outerShdw>
                </a:effectLst>
                <a:highlight>
                  <a:srgbClr val="C0C0C0"/>
                </a:highlight>
              </a:rPr>
              <a:t>. </a:t>
            </a:r>
            <a:r>
              <a:rPr lang="en-US" dirty="0">
                <a:solidFill>
                  <a:srgbClr val="000066"/>
                </a:solidFill>
                <a:effectLst>
                  <a:outerShdw blurRad="38100" dist="38100" dir="2700000" algn="tl">
                    <a:srgbClr val="000000">
                      <a:alpha val="43137"/>
                    </a:srgbClr>
                  </a:outerShdw>
                </a:effectLst>
                <a:highlight>
                  <a:srgbClr val="C0C0C0"/>
                </a:highlight>
              </a:rPr>
              <a:t>1999. </a:t>
            </a:r>
            <a:r>
              <a:rPr lang="de-DE" dirty="0">
                <a:solidFill>
                  <a:srgbClr val="000066"/>
                </a:solidFill>
                <a:effectLst>
                  <a:outerShdw blurRad="38100" dist="38100" dir="2700000" algn="tl">
                    <a:srgbClr val="000000">
                      <a:alpha val="43137"/>
                    </a:srgbClr>
                  </a:outerShdw>
                </a:effectLst>
                <a:highlight>
                  <a:srgbClr val="C0C0C0"/>
                </a:highlight>
              </a:rPr>
              <a:t>Frankfurt am Main/Madrid: Vervuert/Iberoamericana.</a:t>
            </a:r>
            <a:r>
              <a:rPr lang="es-ES" dirty="0">
                <a:solidFill>
                  <a:srgbClr val="000066"/>
                </a:solidFill>
                <a:effectLst>
                  <a:outerShdw blurRad="38100" dist="38100" dir="2700000" algn="tl">
                    <a:srgbClr val="000000">
                      <a:alpha val="43137"/>
                    </a:srgbClr>
                  </a:outerShdw>
                </a:effectLst>
                <a:highlight>
                  <a:srgbClr val="C0C0C0"/>
                </a:highlight>
              </a:rPr>
              <a:t> </a:t>
            </a:r>
          </a:p>
        </p:txBody>
      </p:sp>
      <p:sp>
        <p:nvSpPr>
          <p:cNvPr id="6" name="Rectangle 5">
            <a:extLst>
              <a:ext uri="{FF2B5EF4-FFF2-40B4-BE49-F238E27FC236}">
                <a16:creationId xmlns:a16="http://schemas.microsoft.com/office/drawing/2014/main" id="{D7165B02-BA76-4E99-B34F-209AEC59DCDC}"/>
              </a:ext>
            </a:extLst>
          </p:cNvPr>
          <p:cNvSpPr/>
          <p:nvPr/>
        </p:nvSpPr>
        <p:spPr>
          <a:xfrm>
            <a:off x="1441029" y="564447"/>
            <a:ext cx="6249285" cy="461665"/>
          </a:xfrm>
          <a:prstGeom prst="rect">
            <a:avLst/>
          </a:prstGeom>
        </p:spPr>
        <p:txBody>
          <a:bodyPr wrap="square">
            <a:spAutoFit/>
          </a:bodyPr>
          <a:lstStyle/>
          <a:p>
            <a:pPr lvl="0" algn="ctr">
              <a:spcBef>
                <a:spcPts val="0"/>
              </a:spcBef>
              <a:spcAft>
                <a:spcPts val="1200"/>
              </a:spcAft>
            </a:pPr>
            <a:r>
              <a:rPr lang="es-ES_tradnl" sz="2400"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Obras relacionadas con el tema:</a:t>
            </a:r>
          </a:p>
        </p:txBody>
      </p:sp>
    </p:spTree>
    <p:extLst>
      <p:ext uri="{BB962C8B-B14F-4D97-AF65-F5344CB8AC3E}">
        <p14:creationId xmlns:p14="http://schemas.microsoft.com/office/powerpoint/2010/main" val="2907605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iterate type="wd">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par>
                          <p:cTn id="8" fill="hold">
                            <p:stCondLst>
                              <p:cond delay="750"/>
                            </p:stCondLst>
                            <p:childTnLst>
                              <p:par>
                                <p:cTn id="9" presetID="22" presetClass="entr" presetSubtype="1" fill="hold" grpId="0" nodeType="afterEffect">
                                  <p:stCondLst>
                                    <p:cond delay="0"/>
                                  </p:stCondLst>
                                  <p:childTnLst>
                                    <p:set>
                                      <p:cBhvr>
                                        <p:cTn id="10" dur="1" fill="hold">
                                          <p:stCondLst>
                                            <p:cond delay="0"/>
                                          </p:stCondLst>
                                        </p:cTn>
                                        <p:tgtEl>
                                          <p:spTgt spid="5">
                                            <p:bg/>
                                          </p:spTgt>
                                        </p:tgtEl>
                                        <p:attrNameLst>
                                          <p:attrName>style.visibility</p:attrName>
                                        </p:attrNameLst>
                                      </p:cBhvr>
                                      <p:to>
                                        <p:strVal val="visible"/>
                                      </p:to>
                                    </p:set>
                                    <p:animEffect transition="in" filter="wipe(up)">
                                      <p:cBhvr>
                                        <p:cTn id="11" dur="500"/>
                                        <p:tgtEl>
                                          <p:spTgt spid="5">
                                            <p:bg/>
                                          </p:spTgt>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up)">
                                      <p:cBhvr>
                                        <p:cTn id="15" dur="1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wipe(up)">
                                      <p:cBhvr>
                                        <p:cTn id="20" dur="10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iterate type="wd">
                                    <p:tmPct val="10000"/>
                                  </p:iterate>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P spid="7" grpId="0" animBg="1"/>
      <p:bldP spid="2" grpId="0" animBg="1"/>
      <p:bldP spid="6" grpId="0" build="p" bldLvl="2"/>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half" idx="10"/>
          </p:nvPr>
        </p:nvSpPr>
        <p:spPr/>
        <p:txBody>
          <a:bodyPr/>
          <a:lstStyle/>
          <a:p>
            <a:fld id="{C6EF761A-2E14-468D-9AA0-22AC8E7CD014}" type="datetime1">
              <a:rPr lang="es-DO"/>
              <a:pPr/>
              <a:t>21/11/2020</a:t>
            </a:fld>
            <a:endParaRPr lang="es-DO"/>
          </a:p>
        </p:txBody>
      </p:sp>
      <p:sp>
        <p:nvSpPr>
          <p:cNvPr id="9" name="Slide Number Placeholder 5"/>
          <p:cNvSpPr>
            <a:spLocks noGrp="1"/>
          </p:cNvSpPr>
          <p:nvPr>
            <p:ph type="sldNum" sz="quarter" idx="12"/>
          </p:nvPr>
        </p:nvSpPr>
        <p:spPr/>
        <p:txBody>
          <a:bodyPr/>
          <a:lstStyle/>
          <a:p>
            <a:fld id="{101AA606-D52A-4A27-8B67-F41A3FE92092}" type="slidenum">
              <a:rPr lang="es-DO"/>
              <a:pPr/>
              <a:t>60</a:t>
            </a:fld>
            <a:endParaRPr lang="es-DO"/>
          </a:p>
        </p:txBody>
      </p:sp>
      <p:sp>
        <p:nvSpPr>
          <p:cNvPr id="54274" name="Rectangle 2"/>
          <p:cNvSpPr>
            <a:spLocks noGrp="1" noChangeArrowheads="1"/>
          </p:cNvSpPr>
          <p:nvPr>
            <p:ph type="title"/>
          </p:nvPr>
        </p:nvSpPr>
        <p:spPr>
          <a:xfrm>
            <a:off x="1409700" y="381000"/>
            <a:ext cx="6324600" cy="609600"/>
          </a:xfrm>
          <a:ln w="19050">
            <a:solidFill>
              <a:srgbClr val="3604EE"/>
            </a:solidFill>
          </a:ln>
        </p:spPr>
        <p:txBody>
          <a:bodyPr/>
          <a:lstStyle/>
          <a:p>
            <a:r>
              <a:rPr lang="es-DO" sz="2800" dirty="0">
                <a:solidFill>
                  <a:srgbClr val="3604EE"/>
                </a:solidFill>
                <a:effectLst>
                  <a:outerShdw blurRad="38100" dist="38100" dir="2700000" algn="tl">
                    <a:srgbClr val="000000">
                      <a:alpha val="43137"/>
                    </a:srgbClr>
                  </a:outerShdw>
                </a:effectLst>
                <a:latin typeface="Times New Roman" pitchFamily="18" charset="0"/>
              </a:rPr>
              <a:t>Diferencias </a:t>
            </a:r>
            <a:r>
              <a:rPr lang="es-DO" sz="2800" b="1" dirty="0">
                <a:solidFill>
                  <a:srgbClr val="3604EE"/>
                </a:solidFill>
                <a:effectLst>
                  <a:outerShdw blurRad="38100" dist="38100" dir="2700000" algn="tl">
                    <a:srgbClr val="000000">
                      <a:alpha val="43137"/>
                    </a:srgbClr>
                  </a:outerShdw>
                </a:effectLst>
                <a:latin typeface="Times New Roman" pitchFamily="18" charset="0"/>
              </a:rPr>
              <a:t>morfosintácticas cualitativas</a:t>
            </a:r>
          </a:p>
        </p:txBody>
      </p:sp>
      <p:sp>
        <p:nvSpPr>
          <p:cNvPr id="54275" name="Rectangle 3"/>
          <p:cNvSpPr>
            <a:spLocks noGrp="1" noChangeArrowheads="1"/>
          </p:cNvSpPr>
          <p:nvPr>
            <p:ph type="body" idx="1"/>
          </p:nvPr>
        </p:nvSpPr>
        <p:spPr>
          <a:xfrm>
            <a:off x="152400" y="1219199"/>
            <a:ext cx="8839200" cy="5137151"/>
          </a:xfrm>
          <a:ln w="19050">
            <a:solidFill>
              <a:srgbClr val="0000FF"/>
            </a:solidFill>
          </a:ln>
        </p:spPr>
        <p:txBody>
          <a:bodyPr>
            <a:normAutofit fontScale="77500" lnSpcReduction="20000"/>
          </a:bodyPr>
          <a:lstStyle/>
          <a:p>
            <a:pPr>
              <a:lnSpc>
                <a:spcPct val="90000"/>
              </a:lnSpc>
              <a:spcBef>
                <a:spcPts val="1200"/>
              </a:spcBef>
              <a:buFontTx/>
              <a:buNone/>
            </a:pPr>
            <a:endParaRPr lang="es-DO" sz="1000" dirty="0">
              <a:latin typeface="Times New Roman" pitchFamily="18" charset="0"/>
            </a:endParaRPr>
          </a:p>
          <a:p>
            <a:pPr>
              <a:lnSpc>
                <a:spcPct val="90000"/>
              </a:lnSpc>
              <a:spcAft>
                <a:spcPts val="1200"/>
              </a:spcAft>
              <a:buFontTx/>
              <a:buNone/>
            </a:pPr>
            <a:r>
              <a:rPr lang="es-DO" sz="2400" dirty="0">
                <a:solidFill>
                  <a:srgbClr val="0033CC"/>
                </a:solidFill>
                <a:effectLst>
                  <a:outerShdw blurRad="38100" dist="38100" dir="2700000" algn="tl">
                    <a:srgbClr val="000000">
                      <a:alpha val="43137"/>
                    </a:srgbClr>
                  </a:outerShdw>
                </a:effectLst>
                <a:latin typeface="Times New Roman" pitchFamily="18" charset="0"/>
              </a:rPr>
              <a:t>*	</a:t>
            </a:r>
            <a:r>
              <a:rPr lang="es-AR" sz="34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El alomorfo del </a:t>
            </a:r>
            <a:r>
              <a:rPr lang="es-AR" sz="34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diminutivo:</a:t>
            </a:r>
            <a:endParaRPr lang="es-DO" sz="3400" b="1" dirty="0">
              <a:solidFill>
                <a:srgbClr val="0033CC"/>
              </a:solidFill>
              <a:effectLst>
                <a:outerShdw blurRad="38100" dist="38100" dir="2700000" algn="tl">
                  <a:srgbClr val="000000">
                    <a:alpha val="43137"/>
                  </a:srgbClr>
                </a:outerShdw>
              </a:effectLst>
              <a:latin typeface="Times New Roman" pitchFamily="18" charset="0"/>
            </a:endParaRPr>
          </a:p>
          <a:p>
            <a:pPr>
              <a:lnSpc>
                <a:spcPct val="90000"/>
              </a:lnSpc>
              <a:spcAft>
                <a:spcPts val="1200"/>
              </a:spcAft>
              <a:buFontTx/>
              <a:buNone/>
            </a:pPr>
            <a:r>
              <a:rPr lang="es-DO" sz="2400" dirty="0">
                <a:latin typeface="Times New Roman" pitchFamily="18" charset="0"/>
              </a:rPr>
              <a:t>	</a:t>
            </a:r>
            <a:r>
              <a:rPr lang="es-DO" sz="2600" dirty="0">
                <a:solidFill>
                  <a:srgbClr val="0033CC"/>
                </a:solidFill>
                <a:effectLst>
                  <a:outerShdw blurRad="38100" dist="38100" dir="2700000" algn="tl">
                    <a:srgbClr val="000000">
                      <a:alpha val="43137"/>
                    </a:srgbClr>
                  </a:outerShdw>
                </a:effectLst>
                <a:latin typeface="Times New Roman" pitchFamily="18" charset="0"/>
              </a:rPr>
              <a:t>En Puerto Rico</a:t>
            </a:r>
            <a:r>
              <a:rPr lang="es-AR" sz="26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es siempre </a:t>
            </a:r>
            <a:r>
              <a:rPr lang="es-AR" sz="26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AR" sz="2600" b="1" dirty="0" err="1">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t>
            </a:r>
            <a:r>
              <a:rPr lang="es-AR" sz="26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incluso después de </a:t>
            </a:r>
            <a:r>
              <a:rPr lang="es-AR" sz="26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s-AR" sz="26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just">
              <a:lnSpc>
                <a:spcPct val="120000"/>
              </a:lnSpc>
              <a:spcAft>
                <a:spcPts val="1200"/>
              </a:spcAft>
              <a:buFontTx/>
              <a:buNone/>
            </a:pPr>
            <a:r>
              <a:rPr lang="es-AR" sz="20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3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ES" sz="21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3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Como ya había ido a reorientación que dieron, me preparé con mi </a:t>
            </a:r>
            <a:r>
              <a:rPr lang="es-ES" sz="26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bul</a:t>
            </a:r>
            <a:r>
              <a:rPr lang="es-ES" sz="2600" b="1" i="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tito</a:t>
            </a:r>
            <a:r>
              <a:rPr lang="es-ES" sz="23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y los papeles 	y salí para afuera.</a:t>
            </a:r>
          </a:p>
          <a:p>
            <a:pPr algn="just">
              <a:lnSpc>
                <a:spcPct val="120000"/>
              </a:lnSpc>
              <a:spcAft>
                <a:spcPts val="1800"/>
              </a:spcAft>
              <a:buFontTx/>
              <a:buNone/>
            </a:pPr>
            <a:r>
              <a:rPr lang="es-AR" sz="2300"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3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DO" sz="2300" dirty="0">
                <a:solidFill>
                  <a:srgbClr val="000099"/>
                </a:solidFill>
                <a:effectLst>
                  <a:outerShdw blurRad="38100" dist="38100" dir="2700000" algn="tl">
                    <a:srgbClr val="000000">
                      <a:alpha val="43137"/>
                    </a:srgbClr>
                  </a:outerShdw>
                </a:effectLst>
                <a:latin typeface="Times New Roman" pitchFamily="18" charset="0"/>
              </a:rPr>
              <a:t> </a:t>
            </a:r>
            <a:r>
              <a:rPr lang="es-ES" sz="23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Pues, mayormente la nena, mi esposa. Ve, aquí ya podemos ver la, el jardín que tenía 	mi esposa ahí, que yo le fui comprando todas esas </a:t>
            </a:r>
            <a:r>
              <a:rPr lang="es-ES" sz="26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plan</a:t>
            </a:r>
            <a:r>
              <a:rPr lang="es-ES" sz="2600" b="1" i="1" u="sng"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tita</a:t>
            </a:r>
            <a:r>
              <a:rPr lang="es-ES" sz="26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r>
              <a:rPr lang="es-ES" sz="2300" i="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para hacerle un jardín, 	porque a ella le gustan las, las flores.</a:t>
            </a:r>
            <a:endParaRPr lang="es-AR" sz="23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609600" indent="-609600" algn="just">
              <a:lnSpc>
                <a:spcPts val="2500"/>
              </a:lnSpc>
              <a:spcBef>
                <a:spcPts val="1200"/>
              </a:spcBef>
              <a:spcAft>
                <a:spcPts val="1200"/>
              </a:spcAft>
              <a:buClr>
                <a:srgbClr val="FFCC00"/>
              </a:buClr>
              <a:buNone/>
              <a:defRPr/>
            </a:pPr>
            <a:r>
              <a:rPr lang="es-AR" sz="26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En este punto, Puerto Rico se distingue de la Rep. Dominicana y de Cuba, donde la forma </a:t>
            </a:r>
            <a:r>
              <a:rPr lang="es-AR" sz="26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AR" sz="2600" b="1" dirty="0" err="1">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a:t>
            </a:r>
            <a:r>
              <a:rPr lang="es-AR" sz="26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AR" sz="26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es normalmente sustituida por </a:t>
            </a:r>
            <a:r>
              <a:rPr lang="es-AR" sz="26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–ik-</a:t>
            </a:r>
            <a:r>
              <a:rPr lang="es-AR" sz="26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cuando antecede una </a:t>
            </a:r>
            <a:r>
              <a:rPr lang="es-AR" sz="2600" b="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es-AR" sz="26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marL="609600" lvl="0" indent="-609600" algn="just">
              <a:lnSpc>
                <a:spcPts val="2600"/>
              </a:lnSpc>
              <a:spcBef>
                <a:spcPts val="0"/>
              </a:spcBef>
              <a:spcAft>
                <a:spcPts val="1200"/>
              </a:spcAft>
              <a:buClr>
                <a:srgbClr val="FFCC00"/>
              </a:buClr>
              <a:buNone/>
              <a:defRPr/>
            </a:pPr>
            <a:r>
              <a:rPr lang="es-ES" sz="19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ES" sz="23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s-DO" sz="1900" dirty="0">
                <a:solidFill>
                  <a:srgbClr val="0033CC"/>
                </a:solidFill>
                <a:effectLst>
                  <a:outerShdw blurRad="38100" dist="38100" dir="2700000" algn="tl">
                    <a:srgbClr val="000000">
                      <a:alpha val="43137"/>
                    </a:srgbClr>
                  </a:outerShdw>
                </a:effectLst>
                <a:latin typeface="Times New Roman" pitchFamily="18" charset="0"/>
              </a:rPr>
              <a:t> </a:t>
            </a:r>
            <a:r>
              <a:rPr lang="es-ES" sz="2300" i="1" dirty="0">
                <a:solidFill>
                  <a:srgbClr val="0033CC"/>
                </a:solidFill>
                <a:latin typeface="Times New Roman" panose="02020603050405020304" pitchFamily="18" charset="0"/>
                <a:cs typeface="Times New Roman" panose="02020603050405020304" pitchFamily="18" charset="0"/>
              </a:rPr>
              <a:t>Entonces tiene que tener su </a:t>
            </a:r>
            <a:r>
              <a:rPr lang="es-ES" sz="2600"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bille</a:t>
            </a:r>
            <a:r>
              <a:rPr lang="es-ES" sz="2600" b="1" i="1" u="sng"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tico</a:t>
            </a:r>
            <a:r>
              <a:rPr lang="es-ES" sz="2300" i="1" dirty="0">
                <a:solidFill>
                  <a:srgbClr val="0033CC"/>
                </a:solidFill>
                <a:latin typeface="Times New Roman" panose="02020603050405020304" pitchFamily="18" charset="0"/>
                <a:cs typeface="Times New Roman" panose="02020603050405020304" pitchFamily="18" charset="0"/>
              </a:rPr>
              <a:t>, en el bolsillo, para comprarse su fría</a:t>
            </a:r>
            <a:r>
              <a:rPr lang="es-ES" sz="2300" dirty="0">
                <a:solidFill>
                  <a:srgbClr val="0033CC"/>
                </a:solidFill>
                <a:latin typeface="Times New Roman" panose="02020603050405020304" pitchFamily="18" charset="0"/>
                <a:cs typeface="Times New Roman" panose="02020603050405020304" pitchFamily="18" charset="0"/>
              </a:rPr>
              <a:t>. (R.D.)</a:t>
            </a:r>
          </a:p>
          <a:p>
            <a:pPr marL="609600" lvl="0" indent="-609600" algn="just">
              <a:lnSpc>
                <a:spcPct val="120000"/>
              </a:lnSpc>
              <a:spcBef>
                <a:spcPts val="0"/>
              </a:spcBef>
              <a:buClr>
                <a:srgbClr val="FFCC00"/>
              </a:buClr>
              <a:buNone/>
              <a:defRPr/>
            </a:pPr>
            <a:r>
              <a:rPr lang="es-ES" sz="23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s-DO" sz="2300" dirty="0">
                <a:solidFill>
                  <a:srgbClr val="0033CC"/>
                </a:solidFill>
                <a:effectLst>
                  <a:outerShdw blurRad="38100" dist="38100" dir="2700000" algn="tl">
                    <a:srgbClr val="000000">
                      <a:alpha val="43137"/>
                    </a:srgbClr>
                  </a:outerShdw>
                </a:effectLst>
                <a:latin typeface="Times New Roman" pitchFamily="18" charset="0"/>
              </a:rPr>
              <a:t> </a:t>
            </a:r>
            <a:r>
              <a:rPr lang="es-ES" sz="2300" i="1" dirty="0">
                <a:solidFill>
                  <a:srgbClr val="0033CC"/>
                </a:solidFill>
                <a:latin typeface="Times New Roman" panose="02020603050405020304" pitchFamily="18" charset="0"/>
                <a:cs typeface="Times New Roman" panose="02020603050405020304" pitchFamily="18" charset="0"/>
              </a:rPr>
              <a:t>Que tienen que hacer algo, apúntenlo. Siempre apúntenlo, en una </a:t>
            </a:r>
            <a:r>
              <a:rPr lang="es-ES" sz="2600" i="1"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libre</a:t>
            </a:r>
            <a:r>
              <a:rPr lang="es-ES" sz="2600" b="1" i="1" u="sng"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tica</a:t>
            </a:r>
            <a:r>
              <a:rPr lang="es-ES" sz="2300" i="1" dirty="0">
                <a:solidFill>
                  <a:srgbClr val="0033CC"/>
                </a:solidFill>
                <a:latin typeface="Times New Roman" panose="02020603050405020304" pitchFamily="18" charset="0"/>
                <a:cs typeface="Times New Roman" panose="02020603050405020304" pitchFamily="18" charset="0"/>
              </a:rPr>
              <a:t> </a:t>
            </a:r>
          </a:p>
          <a:p>
            <a:pPr marL="609600" lvl="0" indent="-609600" algn="just">
              <a:lnSpc>
                <a:spcPct val="120000"/>
              </a:lnSpc>
              <a:spcBef>
                <a:spcPts val="0"/>
              </a:spcBef>
              <a:buClr>
                <a:srgbClr val="FFCC00"/>
              </a:buClr>
              <a:buNone/>
              <a:defRPr/>
            </a:pPr>
            <a:r>
              <a:rPr lang="es-ES" sz="2300" i="1" dirty="0">
                <a:solidFill>
                  <a:srgbClr val="0033CC"/>
                </a:solidFill>
                <a:latin typeface="Times New Roman" panose="02020603050405020304" pitchFamily="18" charset="0"/>
                <a:cs typeface="Times New Roman" panose="02020603050405020304" pitchFamily="18" charset="0"/>
              </a:rPr>
              <a:t>		y un lápiz. Si eso no cuesta trabajo ninguno</a:t>
            </a:r>
            <a:r>
              <a:rPr lang="es-ES" sz="2300" dirty="0">
                <a:solidFill>
                  <a:srgbClr val="0033CC"/>
                </a:solidFill>
                <a:latin typeface="Times New Roman" panose="02020603050405020304" pitchFamily="18" charset="0"/>
                <a:cs typeface="Times New Roman" panose="02020603050405020304" pitchFamily="18" charset="0"/>
              </a:rPr>
              <a:t>. (Cuba)</a:t>
            </a:r>
          </a:p>
        </p:txBody>
      </p:sp>
      <p:pic>
        <p:nvPicPr>
          <p:cNvPr id="3" name="Dimin.Tic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945753" y="1810702"/>
            <a:ext cx="123554" cy="123554"/>
          </a:xfrm>
          <a:prstGeom prst="rect">
            <a:avLst/>
          </a:prstGeom>
        </p:spPr>
      </p:pic>
      <p:pic>
        <p:nvPicPr>
          <p:cNvPr id="6" name="Cuba.Libretica">
            <a:hlinkClick r:id="" action="ppaction://media"/>
            <a:extLst>
              <a:ext uri="{FF2B5EF4-FFF2-40B4-BE49-F238E27FC236}">
                <a16:creationId xmlns:a16="http://schemas.microsoft.com/office/drawing/2014/main" id="{42D1FB61-A690-4B0E-8468-F02F1CCD7BBF}"/>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8424997" y="1810702"/>
            <a:ext cx="123554" cy="123554"/>
          </a:xfrm>
          <a:prstGeom prst="rect">
            <a:avLst/>
          </a:prstGeom>
        </p:spPr>
      </p:pic>
      <p:pic>
        <p:nvPicPr>
          <p:cNvPr id="5" name="PR.BulTITO">
            <a:hlinkClick r:id="" action="ppaction://media"/>
            <a:extLst>
              <a:ext uri="{FF2B5EF4-FFF2-40B4-BE49-F238E27FC236}">
                <a16:creationId xmlns:a16="http://schemas.microsoft.com/office/drawing/2014/main" id="{280CAD45-6E00-45A2-93E0-B76D6EEA45DC}"/>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873908" y="1476145"/>
            <a:ext cx="143691" cy="143691"/>
          </a:xfrm>
          <a:prstGeom prst="rect">
            <a:avLst/>
          </a:prstGeom>
        </p:spPr>
      </p:pic>
      <p:pic>
        <p:nvPicPr>
          <p:cNvPr id="4" name="PR.Plantita">
            <a:hlinkClick r:id="" action="ppaction://media"/>
            <a:extLst>
              <a:ext uri="{FF2B5EF4-FFF2-40B4-BE49-F238E27FC236}">
                <a16:creationId xmlns:a16="http://schemas.microsoft.com/office/drawing/2014/main" id="{B1D7A6F8-0C1B-4316-A1C1-776611BD7FB8}"/>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424997" y="1476145"/>
            <a:ext cx="152400" cy="152400"/>
          </a:xfrm>
          <a:prstGeom prst="rect">
            <a:avLst/>
          </a:prstGeom>
        </p:spPr>
      </p:pic>
    </p:spTree>
    <p:extLst>
      <p:ext uri="{BB962C8B-B14F-4D97-AF65-F5344CB8AC3E}">
        <p14:creationId xmlns:p14="http://schemas.microsoft.com/office/powerpoint/2010/main" val="2622516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arn(inVertical)">
                                      <p:cBhvr>
                                        <p:cTn id="7" dur="500"/>
                                        <p:tgtEl>
                                          <p:spTgt spid="5427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4275">
                                            <p:bg/>
                                          </p:spTgt>
                                        </p:tgtEl>
                                        <p:attrNameLst>
                                          <p:attrName>style.visibility</p:attrName>
                                        </p:attrNameLst>
                                      </p:cBhvr>
                                      <p:to>
                                        <p:strVal val="visible"/>
                                      </p:to>
                                    </p:set>
                                    <p:animEffect transition="in" filter="barn(inVertical)">
                                      <p:cBhvr>
                                        <p:cTn id="11" dur="500"/>
                                        <p:tgtEl>
                                          <p:spTgt spid="54275">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4275">
                                            <p:txEl>
                                              <p:pRg st="1" end="1"/>
                                            </p:txEl>
                                          </p:spTgt>
                                        </p:tgtEl>
                                        <p:attrNameLst>
                                          <p:attrName>style.visibility</p:attrName>
                                        </p:attrNameLst>
                                      </p:cBhvr>
                                      <p:to>
                                        <p:strVal val="visible"/>
                                      </p:to>
                                    </p:set>
                                    <p:animEffect transition="in" filter="barn(inVertical)">
                                      <p:cBhvr>
                                        <p:cTn id="15" dur="500"/>
                                        <p:tgtEl>
                                          <p:spTgt spid="5427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275">
                                            <p:txEl>
                                              <p:pRg st="2" end="2"/>
                                            </p:txEl>
                                          </p:spTgt>
                                        </p:tgtEl>
                                        <p:attrNameLst>
                                          <p:attrName>style.visibility</p:attrName>
                                        </p:attrNameLst>
                                      </p:cBhvr>
                                      <p:to>
                                        <p:strVal val="visible"/>
                                      </p:to>
                                    </p:set>
                                    <p:animEffect transition="in" filter="barn(inVertical)">
                                      <p:cBhvr>
                                        <p:cTn id="20" dur="500"/>
                                        <p:tgtEl>
                                          <p:spTgt spid="5427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4275">
                                            <p:txEl>
                                              <p:pRg st="3" end="3"/>
                                            </p:txEl>
                                          </p:spTgt>
                                        </p:tgtEl>
                                        <p:attrNameLst>
                                          <p:attrName>style.visibility</p:attrName>
                                        </p:attrNameLst>
                                      </p:cBhvr>
                                      <p:to>
                                        <p:strVal val="visible"/>
                                      </p:to>
                                    </p:set>
                                    <p:animEffect transition="in" filter="barn(inVertical)">
                                      <p:cBhvr>
                                        <p:cTn id="25" dur="500"/>
                                        <p:tgtEl>
                                          <p:spTgt spid="5427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556" fill="hold"/>
                                        <p:tgtEl>
                                          <p:spTgt spid="5"/>
                                        </p:tgtEl>
                                      </p:cBhvr>
                                    </p:cmd>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4275">
                                            <p:txEl>
                                              <p:pRg st="4" end="4"/>
                                            </p:txEl>
                                          </p:spTgt>
                                        </p:tgtEl>
                                        <p:attrNameLst>
                                          <p:attrName>style.visibility</p:attrName>
                                        </p:attrNameLst>
                                      </p:cBhvr>
                                      <p:to>
                                        <p:strVal val="visible"/>
                                      </p:to>
                                    </p:set>
                                    <p:animEffect transition="in" filter="barn(inVertical)">
                                      <p:cBhvr>
                                        <p:cTn id="34" dur="500"/>
                                        <p:tgtEl>
                                          <p:spTgt spid="54275">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9926" fill="hold"/>
                                        <p:tgtEl>
                                          <p:spTgt spid="4"/>
                                        </p:tgtEl>
                                      </p:cBhvr>
                                    </p:cmd>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4275">
                                            <p:txEl>
                                              <p:pRg st="5" end="5"/>
                                            </p:txEl>
                                          </p:spTgt>
                                        </p:tgtEl>
                                        <p:attrNameLst>
                                          <p:attrName>style.visibility</p:attrName>
                                        </p:attrNameLst>
                                      </p:cBhvr>
                                      <p:to>
                                        <p:strVal val="visible"/>
                                      </p:to>
                                    </p:set>
                                    <p:animEffect transition="in" filter="barn(inVertical)">
                                      <p:cBhvr>
                                        <p:cTn id="43" dur="500"/>
                                        <p:tgtEl>
                                          <p:spTgt spid="54275">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54275">
                                            <p:txEl>
                                              <p:pRg st="6" end="6"/>
                                            </p:txEl>
                                          </p:spTgt>
                                        </p:tgtEl>
                                        <p:attrNameLst>
                                          <p:attrName>style.visibility</p:attrName>
                                        </p:attrNameLst>
                                      </p:cBhvr>
                                      <p:to>
                                        <p:strVal val="visible"/>
                                      </p:to>
                                    </p:set>
                                    <p:animEffect transition="in" filter="barn(inVertical)">
                                      <p:cBhvr>
                                        <p:cTn id="48" dur="500"/>
                                        <p:tgtEl>
                                          <p:spTgt spid="54275">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504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4275">
                                            <p:txEl>
                                              <p:pRg st="7" end="7"/>
                                            </p:txEl>
                                          </p:spTgt>
                                        </p:tgtEl>
                                        <p:attrNameLst>
                                          <p:attrName>style.visibility</p:attrName>
                                        </p:attrNameLst>
                                      </p:cBhvr>
                                      <p:to>
                                        <p:strVal val="visible"/>
                                      </p:to>
                                    </p:set>
                                    <p:animEffect transition="in" filter="barn(inVertical)">
                                      <p:cBhvr>
                                        <p:cTn id="57" dur="500"/>
                                        <p:tgtEl>
                                          <p:spTgt spid="54275">
                                            <p:txEl>
                                              <p:pRg st="7" end="7"/>
                                            </p:txEl>
                                          </p:spTgt>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54275">
                                            <p:txEl>
                                              <p:pRg st="8" end="8"/>
                                            </p:txEl>
                                          </p:spTgt>
                                        </p:tgtEl>
                                        <p:attrNameLst>
                                          <p:attrName>style.visibility</p:attrName>
                                        </p:attrNameLst>
                                      </p:cBhvr>
                                      <p:to>
                                        <p:strVal val="visible"/>
                                      </p:to>
                                    </p:set>
                                    <p:animEffect transition="in" filter="barn(inVertical)">
                                      <p:cBhvr>
                                        <p:cTn id="61" dur="500"/>
                                        <p:tgtEl>
                                          <p:spTgt spid="54275">
                                            <p:txEl>
                                              <p:pRg st="8" end="8"/>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4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6" fill="hold" display="0">
                  <p:stCondLst>
                    <p:cond delay="indefinite"/>
                  </p:stCondLst>
                  <p:endCondLst>
                    <p:cond evt="onStopAudio" delay="0">
                      <p:tgtEl>
                        <p:sldTgt/>
                      </p:tgtEl>
                    </p:cond>
                    <p:cond evt="onNext" delay="0">
                      <p:tgtEl>
                        <p:sldTgt/>
                      </p:tgtEl>
                    </p:cond>
                  </p:endCondLst>
                </p:cTn>
                <p:tgtEl>
                  <p:spTgt spid="3"/>
                </p:tgtEl>
              </p:cMediaNode>
            </p:audio>
            <p:audio>
              <p:cMediaNode vol="80000">
                <p:cTn id="67"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68" fill="hold" display="0">
                  <p:stCondLst>
                    <p:cond delay="indefinite"/>
                  </p:stCondLst>
                  <p:endCondLst>
                    <p:cond evt="onStopAudio" delay="0">
                      <p:tgtEl>
                        <p:sldTgt/>
                      </p:tgtEl>
                    </p:cond>
                    <p:cond evt="onNext" delay="0">
                      <p:tgtEl>
                        <p:sldTgt/>
                      </p:tgtEl>
                    </p:cond>
                  </p:endCondLst>
                </p:cTn>
                <p:tgtEl>
                  <p:spTgt spid="5"/>
                </p:tgtEl>
              </p:cMediaNode>
            </p:audio>
            <p:audio>
              <p:cMediaNode vol="80000">
                <p:cTn id="69" fill="hold" display="0">
                  <p:stCondLst>
                    <p:cond delay="indefinite"/>
                  </p:stCondLst>
                  <p:endCondLst>
                    <p:cond evt="onStopAudio" delay="0">
                      <p:tgtEl>
                        <p:sldTgt/>
                      </p:tgtEl>
                    </p:cond>
                    <p:cond evt="onNext" delay="0">
                      <p:tgtEl>
                        <p:sldTgt/>
                      </p:tgtEl>
                    </p:cond>
                  </p:endCondLst>
                </p:cTn>
                <p:tgtEl>
                  <p:spTgt spid="4"/>
                </p:tgtEl>
              </p:cMediaNode>
            </p:audio>
          </p:childTnLst>
        </p:cTn>
      </p:par>
    </p:tnLst>
    <p:bldLst>
      <p:bldP spid="54274" grpId="0" animBg="1"/>
      <p:bldP spid="54275" grpId="0" uiExpand="1"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369357"/>
            <a:ext cx="5181600" cy="506943"/>
          </a:xfrm>
          <a:ln w="19050">
            <a:solidFill>
              <a:srgbClr val="0000FF"/>
            </a:solidFill>
          </a:ln>
        </p:spPr>
        <p:txBody>
          <a:bodyPr>
            <a:normAutofit fontScale="90000"/>
          </a:bodyPr>
          <a:lstStyle/>
          <a:p>
            <a:pPr algn="ctr" eaLnBrk="1" hangingPunct="1"/>
            <a:r>
              <a:rPr lang="es-ES_tradnl" sz="3200" dirty="0">
                <a:solidFill>
                  <a:srgbClr val="030EF3"/>
                </a:solidFill>
                <a:effectLst>
                  <a:outerShdw blurRad="38100" dist="38100" dir="2700000" algn="tl">
                    <a:srgbClr val="000000">
                      <a:alpha val="43137"/>
                    </a:srgbClr>
                  </a:outerShdw>
                </a:effectLst>
                <a:latin typeface="Times New Roman" pitchFamily="18" charset="0"/>
              </a:rPr>
              <a:t>Diferencias </a:t>
            </a:r>
            <a:r>
              <a:rPr lang="es-ES_tradnl" sz="3200" b="1" dirty="0">
                <a:solidFill>
                  <a:srgbClr val="030EF3"/>
                </a:solidFill>
                <a:effectLst>
                  <a:outerShdw blurRad="38100" dist="38100" dir="2700000" algn="tl">
                    <a:srgbClr val="000000">
                      <a:alpha val="43137"/>
                    </a:srgbClr>
                  </a:outerShdw>
                </a:effectLst>
                <a:latin typeface="Times New Roman" pitchFamily="18" charset="0"/>
              </a:rPr>
              <a:t>LÉXICAS</a:t>
            </a:r>
            <a:endParaRPr lang="en-US" sz="3200" b="1" dirty="0">
              <a:solidFill>
                <a:srgbClr val="030EF3"/>
              </a:solidFill>
              <a:effectLst>
                <a:outerShdw blurRad="38100" dist="38100" dir="2700000" algn="tl">
                  <a:srgbClr val="000000">
                    <a:alpha val="43137"/>
                  </a:srgbClr>
                </a:outerShdw>
              </a:effectLst>
              <a:latin typeface="Times New Roman" pitchFamily="18" charset="0"/>
            </a:endParaRPr>
          </a:p>
        </p:txBody>
      </p:sp>
      <p:graphicFrame>
        <p:nvGraphicFramePr>
          <p:cNvPr id="16387" name="Group 3"/>
          <p:cNvGraphicFramePr>
            <a:graphicFrameLocks noGrp="1"/>
          </p:cNvGraphicFramePr>
          <p:nvPr>
            <p:ph sz="half" idx="2"/>
            <p:extLst>
              <p:ext uri="{D42A27DB-BD31-4B8C-83A1-F6EECF244321}">
                <p14:modId xmlns:p14="http://schemas.microsoft.com/office/powerpoint/2010/main" val="735658638"/>
              </p:ext>
            </p:extLst>
          </p:nvPr>
        </p:nvGraphicFramePr>
        <p:xfrm>
          <a:off x="152400" y="990600"/>
          <a:ext cx="8839200" cy="5495560"/>
        </p:xfrm>
        <a:graphic>
          <a:graphicData uri="http://schemas.openxmlformats.org/drawingml/2006/table">
            <a:tbl>
              <a:tblPr/>
              <a:tblGrid>
                <a:gridCol w="31242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533400">
                <a:tc>
                  <a:txBody>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s-ES_tradnl" sz="24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Cuba</a:t>
                      </a:r>
                      <a:endParaRPr kumimoji="0" lang="en-US" sz="24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s-ES_tradnl" sz="24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Puerto Rico</a:t>
                      </a:r>
                      <a:endParaRPr kumimoji="0" lang="en-US" sz="24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es-ES_tradnl" sz="24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R. Dominicana</a:t>
                      </a:r>
                      <a:endParaRPr kumimoji="0" lang="en-US" sz="24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62160">
                <a:tc>
                  <a:txBody>
                    <a:bodyPr/>
                    <a:lstStyle/>
                    <a:p>
                      <a:pPr marL="0" marR="0" lvl="0" indent="0" algn="l" defTabSz="914400" rtl="0" eaLnBrk="1" fontAlgn="base" latinLnBrk="0" hangingPunct="1">
                        <a:lnSpc>
                          <a:spcPct val="100000"/>
                        </a:lnSpc>
                        <a:spcBef>
                          <a:spcPts val="600"/>
                        </a:spcBef>
                        <a:spcAft>
                          <a:spcPct val="0"/>
                        </a:spcAft>
                        <a:buClrTx/>
                        <a:buSzTx/>
                        <a:buFontTx/>
                        <a:buNone/>
                        <a:tabLst/>
                      </a:pPr>
                      <a:endParaRPr kumimoji="0" lang="es-ES_tradnl" sz="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botella (</a:t>
                      </a:r>
                      <a:r>
                        <a:rPr kumimoji="0" lang="es-ES_tradnl" sz="16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pedir…</a:t>
                      </a:r>
                      <a:r>
                        <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(‘autoestop’)</a:t>
                      </a:r>
                      <a:endPar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25000"/>
                        </a:lnSpc>
                        <a:spcBef>
                          <a:spcPct val="10000"/>
                        </a:spcBef>
                        <a:spcAft>
                          <a:spcPct val="0"/>
                        </a:spcAft>
                        <a:buClrTx/>
                        <a:buSzTx/>
                        <a:buFontTx/>
                        <a:buNone/>
                        <a:tabLst/>
                      </a:pPr>
                      <a:r>
                        <a:rPr kumimoji="0" lang="es-ES_tradnl" sz="2000" b="1" i="0" u="sng"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chico</a:t>
                      </a:r>
                      <a:r>
                        <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 </a:t>
                      </a:r>
                      <a:r>
                        <a:rPr kumimoji="0" lang="es-ES_tradnl"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(n. apelativo)</a:t>
                      </a:r>
                    </a:p>
                    <a:p>
                      <a:pPr marL="0" marR="0" lvl="0" indent="0" algn="l" defTabSz="914400" rtl="0" eaLnBrk="1" fontAlgn="base" latinLnBrk="0" hangingPunct="1">
                        <a:lnSpc>
                          <a:spcPct val="125000"/>
                        </a:lnSpc>
                        <a:spcBef>
                          <a:spcPct val="10000"/>
                        </a:spcBef>
                        <a:spcAft>
                          <a:spcPct val="0"/>
                        </a:spcAft>
                        <a:buClrTx/>
                        <a:buSzTx/>
                        <a:buFontTx/>
                        <a:buNone/>
                        <a:tabLst/>
                      </a:pPr>
                      <a:r>
                        <a:rPr kumimoji="0" lang="es-ES_tradnl" sz="1800" b="0" i="0" u="none" strike="noStrike" cap="none" normalizeH="0" baseline="0" dirty="0" err="1">
                          <a:ln>
                            <a:noFill/>
                          </a:ln>
                          <a:solidFill>
                            <a:srgbClr val="F60000"/>
                          </a:solidFill>
                          <a:effectLst>
                            <a:outerShdw blurRad="38100" dist="38100" dir="2700000" algn="tl">
                              <a:srgbClr val="000000">
                                <a:alpha val="43137"/>
                              </a:srgbClr>
                            </a:outerShdw>
                          </a:effectLst>
                          <a:latin typeface="Times New Roman" pitchFamily="18" charset="0"/>
                        </a:rPr>
                        <a:t>frutabomba</a:t>
                      </a:r>
                      <a:r>
                        <a:rPr kumimoji="0" lang="es-ES_tradnl"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 (papaya)</a:t>
                      </a:r>
                    </a:p>
                    <a:p>
                      <a:pPr marL="0" marR="0" lvl="0" indent="0" algn="l" defTabSz="914400" rtl="0" eaLnBrk="1" fontAlgn="base" latinLnBrk="0" hangingPunct="1">
                        <a:lnSpc>
                          <a:spcPct val="125000"/>
                        </a:lnSpc>
                        <a:spcBef>
                          <a:spcPct val="10000"/>
                        </a:spcBef>
                        <a:spcAft>
                          <a:spcPct val="0"/>
                        </a:spcAft>
                        <a:buClrTx/>
                        <a:buSzTx/>
                        <a:buFontTx/>
                        <a:buNone/>
                        <a:tabLst/>
                      </a:pPr>
                      <a:r>
                        <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fula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r>
                        <a:rPr kumimoji="0" lang="en-US"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dólar’)</a:t>
                      </a:r>
                    </a:p>
                    <a:p>
                      <a:pPr marL="0" marR="0" lvl="0" indent="0" algn="l" defTabSz="914400" rtl="0" eaLnBrk="1" fontAlgn="base" latinLnBrk="0" hangingPunct="1">
                        <a:lnSpc>
                          <a:spcPct val="125000"/>
                        </a:lnSpc>
                        <a:spcBef>
                          <a:spcPct val="10000"/>
                        </a:spcBef>
                        <a:spcAft>
                          <a:spcPct val="0"/>
                        </a:spcAft>
                        <a:buClrTx/>
                        <a:buSzTx/>
                        <a:buFontTx/>
                        <a:buNone/>
                        <a:tabLst/>
                      </a:pPr>
                      <a:r>
                        <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guajiro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r>
                        <a:rPr kumimoji="0" lang="es-ES_tradnl" sz="1800" b="0" i="0" u="none" strike="noStrike" cap="none" normalizeH="0" baseline="0" dirty="0" err="1">
                          <a:ln>
                            <a:noFill/>
                          </a:ln>
                          <a:solidFill>
                            <a:schemeClr val="tx2"/>
                          </a:solidFill>
                          <a:effectLst>
                            <a:outerShdw blurRad="38100" dist="38100" dir="2700000" algn="tl">
                              <a:srgbClr val="000000">
                                <a:alpha val="43137"/>
                              </a:srgbClr>
                            </a:outerShdw>
                          </a:effectLst>
                          <a:latin typeface="Times New Roman" pitchFamily="18" charset="0"/>
                        </a:rPr>
                        <a:t>desp</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 ‘campesino’)</a:t>
                      </a:r>
                    </a:p>
                    <a:p>
                      <a:pPr marL="0" marR="0" lvl="0" indent="0" algn="l" defTabSz="914400" rtl="0" eaLnBrk="1" fontAlgn="base" latinLnBrk="0" hangingPunct="1">
                        <a:lnSpc>
                          <a:spcPct val="125000"/>
                        </a:lnSpc>
                        <a:spcBef>
                          <a:spcPct val="10000"/>
                        </a:spcBef>
                        <a:spcAft>
                          <a:spcPct val="0"/>
                        </a:spcAft>
                        <a:buClrTx/>
                        <a:buSzTx/>
                        <a:buFontTx/>
                        <a:buNone/>
                        <a:tabLst/>
                      </a:pPr>
                      <a:r>
                        <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guanajo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(‘tonto’)</a:t>
                      </a:r>
                    </a:p>
                    <a:p>
                      <a:pPr marL="0" marR="0" lvl="0" indent="0" algn="l" defTabSz="914400" rtl="0" eaLnBrk="1" fontAlgn="base" latinLnBrk="0" hangingPunct="1">
                        <a:lnSpc>
                          <a:spcPct val="125000"/>
                        </a:lnSpc>
                        <a:spcBef>
                          <a:spcPct val="10000"/>
                        </a:spcBef>
                        <a:spcAft>
                          <a:spcPct val="0"/>
                        </a:spcAft>
                        <a:buClrTx/>
                        <a:buSzTx/>
                        <a:buFontTx/>
                        <a:buNone/>
                        <a:tabLst/>
                      </a:pPr>
                      <a:r>
                        <a:rPr kumimoji="0" lang="es-DO"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guateque </a:t>
                      </a:r>
                      <a:r>
                        <a:rPr kumimoji="0" lang="es-DO"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(‘f</a:t>
                      </a:r>
                      <a:r>
                        <a:rPr kumimoji="0" lang="en-US" sz="1800" b="0" i="0" u="none" strike="noStrike" cap="none" normalizeH="0" baseline="0" dirty="0" err="1">
                          <a:ln>
                            <a:noFill/>
                          </a:ln>
                          <a:solidFill>
                            <a:schemeClr val="tx2"/>
                          </a:solidFill>
                          <a:effectLst>
                            <a:outerShdw blurRad="38100" dist="38100" dir="2700000" algn="tl">
                              <a:srgbClr val="000000">
                                <a:alpha val="43137"/>
                              </a:srgbClr>
                            </a:outerShdw>
                          </a:effectLst>
                          <a:latin typeface="Times New Roman" pitchFamily="18" charset="0"/>
                        </a:rPr>
                        <a:t>iesta</a:t>
                      </a:r>
                      <a:r>
                        <a:rPr kumimoji="0" lang="en-US"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 </a:t>
                      </a:r>
                      <a:r>
                        <a:rPr kumimoji="0" lang="en-US" sz="1800" b="0" i="0" u="none" strike="noStrike" cap="none" normalizeH="0" baseline="0" dirty="0" err="1">
                          <a:ln>
                            <a:noFill/>
                          </a:ln>
                          <a:solidFill>
                            <a:schemeClr val="tx2"/>
                          </a:solidFill>
                          <a:effectLst>
                            <a:outerShdw blurRad="38100" dist="38100" dir="2700000" algn="tl">
                              <a:srgbClr val="000000">
                                <a:alpha val="43137"/>
                              </a:srgbClr>
                            </a:outerShdw>
                          </a:effectLst>
                          <a:latin typeface="Times New Roman" pitchFamily="18" charset="0"/>
                        </a:rPr>
                        <a:t>campesina</a:t>
                      </a:r>
                      <a:r>
                        <a:rPr kumimoji="0" lang="en-US"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r>
                        <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Arial" pitchFamily="34" charset="0"/>
                        </a:rPr>
                        <a:t> </a:t>
                      </a:r>
                      <a:r>
                        <a:rPr kumimoji="0" lang="es-DO"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jelengue </a:t>
                      </a:r>
                      <a:r>
                        <a:rPr kumimoji="0" lang="es-DO"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(‘desorden, </a:t>
                      </a:r>
                      <a:r>
                        <a:rPr kumimoji="0" lang="es-DO" sz="1800" b="0" i="0" u="none" strike="noStrike" cap="none" normalizeH="0" baseline="0" dirty="0" err="1">
                          <a:ln>
                            <a:noFill/>
                          </a:ln>
                          <a:solidFill>
                            <a:schemeClr val="tx2"/>
                          </a:solidFill>
                          <a:effectLst>
                            <a:outerShdw blurRad="38100" dist="38100" dir="2700000" algn="tl">
                              <a:srgbClr val="000000">
                                <a:alpha val="43137"/>
                              </a:srgbClr>
                            </a:outerShdw>
                          </a:effectLst>
                          <a:latin typeface="Times New Roman" pitchFamily="18" charset="0"/>
                        </a:rPr>
                        <a:t>discusi</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ó</a:t>
                      </a:r>
                      <a:r>
                        <a:rPr kumimoji="0" lang="es-DO"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n’)</a:t>
                      </a:r>
                    </a:p>
                    <a:p>
                      <a:pPr marL="0" marR="0" lvl="0" indent="0" algn="l" defTabSz="914400" rtl="0" eaLnBrk="1" fontAlgn="base" latinLnBrk="0" hangingPunct="1">
                        <a:lnSpc>
                          <a:spcPct val="125000"/>
                        </a:lnSpc>
                        <a:spcBef>
                          <a:spcPct val="10000"/>
                        </a:spcBef>
                        <a:spcAft>
                          <a:spcPct val="0"/>
                        </a:spcAft>
                        <a:buClrTx/>
                        <a:buSzTx/>
                        <a:buFontTx/>
                        <a:buNone/>
                        <a:tabLst/>
                      </a:pPr>
                      <a:r>
                        <a:rPr kumimoji="0" lang="es-DO"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marañón </a:t>
                      </a:r>
                      <a:r>
                        <a:rPr kumimoji="0" lang="es-DO"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(‘anacardo’)</a:t>
                      </a:r>
                      <a:endPar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25000"/>
                        </a:lnSpc>
                        <a:spcBef>
                          <a:spcPct val="10000"/>
                        </a:spcBef>
                        <a:spcAft>
                          <a:spcPct val="0"/>
                        </a:spcAft>
                        <a:buClrTx/>
                        <a:buSzTx/>
                        <a:buFontTx/>
                        <a:buNone/>
                        <a:tabLst/>
                      </a:pPr>
                      <a:r>
                        <a:rPr kumimoji="0" lang="es-ES_tradnl"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papalote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(‘cometa’)</a:t>
                      </a:r>
                    </a:p>
                    <a:p>
                      <a:pPr marL="0" marR="0" lvl="0" indent="0" algn="l" defTabSz="914400" rtl="0" eaLnBrk="1" fontAlgn="base" latinLnBrk="0" hangingPunct="1">
                        <a:lnSpc>
                          <a:spcPct val="125000"/>
                        </a:lnSpc>
                        <a:spcBef>
                          <a:spcPct val="10000"/>
                        </a:spcBef>
                        <a:spcAft>
                          <a:spcPct val="0"/>
                        </a:spcAft>
                        <a:buClrTx/>
                        <a:buSzTx/>
                        <a:buFontTx/>
                        <a:buNone/>
                        <a:tabLst/>
                      </a:pPr>
                      <a:r>
                        <a:rPr kumimoji="0" lang="es-DO"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rPr>
                        <a:t>sinsonte </a:t>
                      </a:r>
                      <a:r>
                        <a:rPr kumimoji="0" lang="es-DO" sz="14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r>
                        <a:rPr kumimoji="0" lang="es-DO" sz="1400" b="1"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‘ave de canto melodioso’</a:t>
                      </a:r>
                      <a:r>
                        <a:rPr kumimoji="0" lang="es-DO" sz="14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endParaRPr kumimoji="0" lang="es-ES_tradnl" sz="14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a:ln>
                          <a:noFill/>
                        </a:ln>
                        <a:solidFill>
                          <a:srgbClr val="F60000"/>
                        </a:solidFill>
                        <a:effectLst>
                          <a:outerShdw blurRad="38100" dist="38100" dir="2700000" algn="tl">
                            <a:srgbClr val="000000">
                              <a:alpha val="43137"/>
                            </a:srgbClr>
                          </a:outerShdw>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_tradnl" sz="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amarillo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(‘plátano maduro’)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chango </a:t>
                      </a:r>
                      <a:r>
                        <a:rPr kumimoji="0" lang="es-DO"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(‘bromista’)</a:t>
                      </a:r>
                      <a:endPar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chavo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(‘centavo’)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chiringa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(‘cometa’)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coquí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(‘pequeño sapo’)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monga </a:t>
                      </a:r>
                      <a:r>
                        <a:rPr kumimoji="0" lang="es-DO"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(‘catarro, gripe’)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2000" b="1" i="0" u="sng"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nene</a:t>
                      </a:r>
                      <a:r>
                        <a:rPr kumimoji="0" lang="es-DO"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 </a:t>
                      </a:r>
                      <a:r>
                        <a:rPr kumimoji="0" lang="es-DO"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(niño)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pajuil</a:t>
                      </a:r>
                      <a:endPar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papaya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err="1">
                          <a:ln>
                            <a:noFill/>
                          </a:ln>
                          <a:solidFill>
                            <a:srgbClr val="009900"/>
                          </a:solidFill>
                          <a:effectLst>
                            <a:outerShdw blurRad="38100" dist="38100" dir="2700000" algn="tl">
                              <a:srgbClr val="000000">
                                <a:alpha val="43137"/>
                              </a:srgbClr>
                            </a:outerShdw>
                          </a:effectLst>
                          <a:latin typeface="Times New Roman" pitchFamily="18" charset="0"/>
                        </a:rPr>
                        <a:t>pegao</a:t>
                      </a: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 </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r>
                        <a:rPr kumimoji="0" lang="es-ES_tradnl" sz="1200" b="1"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arroz pegado al fondo de la olla’</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pon</a:t>
                      </a:r>
                      <a:r>
                        <a:rPr kumimoji="0" lang="es-ES_tradnl" sz="1800" b="0" i="0" u="none" strike="noStrike" cap="none" normalizeH="0" baseline="0" dirty="0">
                          <a:ln>
                            <a:noFill/>
                          </a:ln>
                          <a:solidFill>
                            <a:schemeClr val="tx2"/>
                          </a:solidFill>
                          <a:effectLst>
                            <a:outerShdw blurRad="38100" dist="38100" dir="2700000" algn="tl">
                              <a:srgbClr val="000000">
                                <a:alpha val="43137"/>
                              </a:srgbClr>
                            </a:outerShdw>
                          </a:effectLst>
                          <a:latin typeface="Times New Roman" pitchFamily="18" charset="0"/>
                        </a:rPr>
                        <a:t> (‘autoestop’)</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cs typeface="Times New Roman" pitchFamily="18" charset="0"/>
                        </a:rPr>
                        <a:t>▬ ▬ ▬ ▬ ▬ ▬ ▬ ▬ ▬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correr para Gobernador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ES_tradnl"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rPr>
                        <a:t>hacer sentido</a:t>
                      </a:r>
                      <a:endParaRPr kumimoji="0" lang="en-US" sz="1800" b="0" i="0" u="none" strike="noStrike" cap="none" normalizeH="0" baseline="0" dirty="0">
                        <a:ln>
                          <a:noFill/>
                        </a:ln>
                        <a:solidFill>
                          <a:srgbClr val="009900"/>
                        </a:solidFill>
                        <a:effectLst>
                          <a:outerShdw blurRad="38100" dist="38100" dir="2700000" algn="tl">
                            <a:srgbClr val="000000">
                              <a:alpha val="43137"/>
                            </a:srgbClr>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DO" sz="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00000"/>
                        </a:lnSpc>
                        <a:spcBef>
                          <a:spcPts val="600"/>
                        </a:spcBef>
                        <a:spcAft>
                          <a:spcPct val="0"/>
                        </a:spcAft>
                        <a:buClrTx/>
                        <a:buSzTx/>
                        <a:buFontTx/>
                        <a:buNone/>
                        <a:tabLst/>
                      </a:pPr>
                      <a:r>
                        <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bola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cajuil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err="1">
                          <a:ln>
                            <a:noFill/>
                          </a:ln>
                          <a:solidFill>
                            <a:srgbClr val="0000FF"/>
                          </a:solidFill>
                          <a:effectLst>
                            <a:outerShdw blurRad="38100" dist="38100" dir="2700000" algn="tl">
                              <a:srgbClr val="000000">
                                <a:alpha val="43137"/>
                              </a:srgbClr>
                            </a:outerShdw>
                          </a:effectLst>
                          <a:latin typeface="Times New Roman" pitchFamily="18" charset="0"/>
                        </a:rPr>
                        <a:t>chichí</a:t>
                      </a:r>
                      <a:r>
                        <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 </a:t>
                      </a:r>
                      <a:r>
                        <a:rPr kumimoji="0" lang="es-DO"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(bebé)</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chichigua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chin </a:t>
                      </a:r>
                      <a:r>
                        <a:rPr kumimoji="0" lang="es-DO"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(poquito)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concón</a:t>
                      </a:r>
                      <a:endPar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cuyaya </a:t>
                      </a:r>
                      <a:r>
                        <a:rPr kumimoji="0" lang="es-DO"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(ave de rapiña)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DO"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lechosa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san </a:t>
                      </a:r>
                      <a:r>
                        <a:rPr kumimoji="0" lang="es-MX"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(tipo de ahorro)</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s-MX" sz="1800" b="1" i="0" u="sng"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vaina</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err="1">
                          <a:ln>
                            <a:noFill/>
                          </a:ln>
                          <a:solidFill>
                            <a:srgbClr val="0000FF"/>
                          </a:solidFill>
                          <a:effectLst>
                            <a:outerShdw blurRad="38100" dist="38100" dir="2700000" algn="tl">
                              <a:srgbClr val="000000">
                                <a:alpha val="43137"/>
                              </a:srgbClr>
                            </a:outerShdw>
                          </a:effectLst>
                          <a:latin typeface="Times New Roman" pitchFamily="18" charset="0"/>
                        </a:rPr>
                        <a:t>yeyo</a:t>
                      </a:r>
                      <a:r>
                        <a:rPr kumimoji="0" lang="es-MX"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 </a:t>
                      </a:r>
                      <a:r>
                        <a:rPr kumimoji="0" lang="es-MX"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(desmayo)</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err="1">
                          <a:ln>
                            <a:noFill/>
                          </a:ln>
                          <a:solidFill>
                            <a:srgbClr val="0000FF"/>
                          </a:solidFill>
                          <a:effectLst>
                            <a:outerShdw blurRad="38100" dist="38100" dir="2700000" algn="tl">
                              <a:srgbClr val="000000">
                                <a:alpha val="43137"/>
                              </a:srgbClr>
                            </a:outerShdw>
                          </a:effectLst>
                          <a:latin typeface="Times New Roman" pitchFamily="18" charset="0"/>
                        </a:rPr>
                        <a:t>yipeta</a:t>
                      </a:r>
                      <a:r>
                        <a:rPr kumimoji="0" lang="es-MX"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 </a:t>
                      </a:r>
                      <a:r>
                        <a:rPr kumimoji="0" lang="es-MX"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(todoterreno)</a:t>
                      </a:r>
                    </a:p>
                    <a:p>
                      <a:pPr marL="0" marR="0" lvl="0" indent="0" algn="just" defTabSz="914400" rtl="0" eaLnBrk="1" fontAlgn="base" latinLnBrk="0" hangingPunct="1">
                        <a:lnSpc>
                          <a:spcPct val="100000"/>
                        </a:lnSpc>
                        <a:spcBef>
                          <a:spcPct val="20000"/>
                        </a:spcBef>
                        <a:spcAft>
                          <a:spcPct val="0"/>
                        </a:spcAft>
                        <a:buClrTx/>
                        <a:buSzTx/>
                        <a:buFontTx/>
                        <a:buNone/>
                        <a:tabLst/>
                      </a:pPr>
                      <a:r>
                        <a:rPr kumimoji="0" lang="es-MX" sz="1800" b="0" i="0" u="none" strike="noStrike" cap="none" normalizeH="0" baseline="0" dirty="0" err="1">
                          <a:ln>
                            <a:noFill/>
                          </a:ln>
                          <a:solidFill>
                            <a:srgbClr val="0000FF"/>
                          </a:solidFill>
                          <a:effectLst>
                            <a:outerShdw blurRad="38100" dist="38100" dir="2700000" algn="tl">
                              <a:srgbClr val="000000">
                                <a:alpha val="43137"/>
                              </a:srgbClr>
                            </a:outerShdw>
                          </a:effectLst>
                          <a:latin typeface="Times New Roman" pitchFamily="18" charset="0"/>
                        </a:rPr>
                        <a:t>yunyún</a:t>
                      </a:r>
                      <a:r>
                        <a:rPr kumimoji="0" lang="es-MX" sz="1800" b="0" i="0" u="none" strike="noStrike" cap="none" normalizeH="0" baseline="0" dirty="0">
                          <a:ln>
                            <a:noFill/>
                          </a:ln>
                          <a:solidFill>
                            <a:srgbClr val="0000FF"/>
                          </a:solidFill>
                          <a:effectLst>
                            <a:outerShdw blurRad="38100" dist="38100" dir="2700000" algn="tl">
                              <a:srgbClr val="000000">
                                <a:alpha val="43137"/>
                              </a:srgbClr>
                            </a:outerShdw>
                          </a:effectLst>
                          <a:latin typeface="Times New Roman" pitchFamily="18" charset="0"/>
                        </a:rPr>
                        <a:t> </a:t>
                      </a:r>
                      <a:r>
                        <a:rPr kumimoji="0" lang="es-MX"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rPr>
                        <a:t>(granizado)</a:t>
                      </a:r>
                      <a:endParaRPr kumimoji="0" lang="en-US" sz="18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cxnSp>
        <p:nvCxnSpPr>
          <p:cNvPr id="10" name="Straight Arrow Connector 9"/>
          <p:cNvCxnSpPr/>
          <p:nvPr/>
        </p:nvCxnSpPr>
        <p:spPr>
          <a:xfrm flipH="1">
            <a:off x="5181600" y="2895600"/>
            <a:ext cx="1295400" cy="0"/>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48920" y="2020711"/>
            <a:ext cx="2808302" cy="3160889"/>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657600" y="2020711"/>
            <a:ext cx="2895600" cy="3160889"/>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961322" y="4368802"/>
            <a:ext cx="2631176" cy="431798"/>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961322" y="2971800"/>
            <a:ext cx="2696278" cy="2175164"/>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961790" y="4343400"/>
            <a:ext cx="2515210" cy="178857"/>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66800" y="2743200"/>
            <a:ext cx="2390422" cy="1762124"/>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928276" y="2362200"/>
            <a:ext cx="2709076" cy="1831622"/>
          </a:xfrm>
          <a:prstGeom prst="straightConnector1">
            <a:avLst/>
          </a:prstGeom>
          <a:ln w="19050">
            <a:solidFill>
              <a:srgbClr val="0000CC"/>
            </a:solidFill>
            <a:prstDash val="sysDash"/>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215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iterate type="wd">
                                    <p:tmPct val="10000"/>
                                  </p:iterate>
                                  <p:childTnLst>
                                    <p:set>
                                      <p:cBhvr>
                                        <p:cTn id="6" dur="1" fill="hold">
                                          <p:stCondLst>
                                            <p:cond delay="0"/>
                                          </p:stCondLst>
                                        </p:cTn>
                                        <p:tgtEl>
                                          <p:spTgt spid="16386"/>
                                        </p:tgtEl>
                                        <p:attrNameLst>
                                          <p:attrName>style.visibility</p:attrName>
                                        </p:attrNameLst>
                                      </p:cBhvr>
                                      <p:to>
                                        <p:strVal val="visible"/>
                                      </p:to>
                                    </p:set>
                                    <p:animEffect transition="in" filter="barn(outVertical)">
                                      <p:cBhvr>
                                        <p:cTn id="7" dur="5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Effect transition="in" filter="wheel(8)">
                                      <p:cBhvr>
                                        <p:cTn id="12" dur="500"/>
                                        <p:tgtEl>
                                          <p:spTgt spid="16387"/>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plus(in)">
                                      <p:cBhvr>
                                        <p:cTn id="17" dur="500"/>
                                        <p:tgtEl>
                                          <p:spTgt spid="15"/>
                                        </p:tgtEl>
                                      </p:cBhvr>
                                    </p:animEffect>
                                  </p:childTnLst>
                                </p:cTn>
                              </p:par>
                            </p:childTnLst>
                          </p:cTn>
                        </p:par>
                        <p:par>
                          <p:cTn id="18" fill="hold">
                            <p:stCondLst>
                              <p:cond delay="500"/>
                            </p:stCondLst>
                            <p:childTnLst>
                              <p:par>
                                <p:cTn id="19" presetID="1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plus(in)">
                                      <p:cBhvr>
                                        <p:cTn id="21" dur="500"/>
                                        <p:tgtEl>
                                          <p:spTgt spid="17"/>
                                        </p:tgtEl>
                                      </p:cBhvr>
                                    </p:animEffect>
                                  </p:childTnLst>
                                </p:cTn>
                              </p:par>
                            </p:childTnLst>
                          </p:cTn>
                        </p:par>
                        <p:par>
                          <p:cTn id="22" fill="hold">
                            <p:stCondLst>
                              <p:cond delay="1000"/>
                            </p:stCondLst>
                            <p:childTnLst>
                              <p:par>
                                <p:cTn id="23" presetID="3"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linds(horizontal)">
                                      <p:cBhvr>
                                        <p:cTn id="25" dur="500"/>
                                        <p:tgtEl>
                                          <p:spTgt spid="22"/>
                                        </p:tgtEl>
                                      </p:cBhvr>
                                    </p:animEffect>
                                  </p:childTnLst>
                                </p:cTn>
                              </p:par>
                            </p:childTnLst>
                          </p:cTn>
                        </p:par>
                        <p:par>
                          <p:cTn id="26" fill="hold">
                            <p:stCondLst>
                              <p:cond delay="1500"/>
                            </p:stCondLst>
                            <p:childTnLst>
                              <p:par>
                                <p:cTn id="27" presetID="13" presetClass="entr" presetSubtype="16"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plus(in)">
                                      <p:cBhvr>
                                        <p:cTn id="29" dur="500"/>
                                        <p:tgtEl>
                                          <p:spTgt spid="25"/>
                                        </p:tgtEl>
                                      </p:cBhvr>
                                    </p:animEffect>
                                  </p:childTnLst>
                                </p:cTn>
                              </p:par>
                            </p:childTnLst>
                          </p:cTn>
                        </p:par>
                        <p:par>
                          <p:cTn id="30" fill="hold">
                            <p:stCondLst>
                              <p:cond delay="2000"/>
                            </p:stCondLst>
                            <p:childTnLst>
                              <p:par>
                                <p:cTn id="31" presetID="13" presetClass="entr" presetSubtype="16"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plus(in)">
                                      <p:cBhvr>
                                        <p:cTn id="33" dur="500"/>
                                        <p:tgtEl>
                                          <p:spTgt spid="21"/>
                                        </p:tgtEl>
                                      </p:cBhvr>
                                    </p:animEffect>
                                  </p:childTnLst>
                                </p:cTn>
                              </p:par>
                            </p:childTnLst>
                          </p:cTn>
                        </p:par>
                        <p:par>
                          <p:cTn id="34" fill="hold">
                            <p:stCondLst>
                              <p:cond delay="2500"/>
                            </p:stCondLst>
                            <p:childTnLst>
                              <p:par>
                                <p:cTn id="35" presetID="3" presetClass="entr" presetSubtype="10"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linds(horizontal)">
                                      <p:cBhvr>
                                        <p:cTn id="37" dur="500"/>
                                        <p:tgtEl>
                                          <p:spTgt spid="27"/>
                                        </p:tgtEl>
                                      </p:cBhvr>
                                    </p:animEffect>
                                  </p:childTnLst>
                                </p:cTn>
                              </p:par>
                            </p:childTnLst>
                          </p:cTn>
                        </p:par>
                        <p:par>
                          <p:cTn id="38" fill="hold">
                            <p:stCondLst>
                              <p:cond delay="3000"/>
                            </p:stCondLst>
                            <p:childTnLst>
                              <p:par>
                                <p:cTn id="39" presetID="13" presetClass="entr" presetSubtype="16"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plus(in)">
                                      <p:cBhvr>
                                        <p:cTn id="41" dur="500"/>
                                        <p:tgtEl>
                                          <p:spTgt spid="23"/>
                                        </p:tgtEl>
                                      </p:cBhvr>
                                    </p:animEffect>
                                  </p:childTnLst>
                                </p:cTn>
                              </p:par>
                            </p:childTnLst>
                          </p:cTn>
                        </p:par>
                        <p:par>
                          <p:cTn id="42" fill="hold">
                            <p:stCondLst>
                              <p:cond delay="3500"/>
                            </p:stCondLst>
                            <p:childTnLst>
                              <p:par>
                                <p:cTn id="43" presetID="13" presetClass="entr" presetSubtype="16" fill="hold"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plus(in)">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597" y="534939"/>
            <a:ext cx="4876800" cy="480893"/>
          </a:xfrm>
          <a:ln w="12700">
            <a:solidFill>
              <a:srgbClr val="3604EE"/>
            </a:solidFill>
          </a:ln>
        </p:spPr>
        <p:txBody>
          <a:bodyPr>
            <a:noAutofit/>
          </a:bodyPr>
          <a:lstStyle/>
          <a:p>
            <a:r>
              <a:rPr lang="es-ES" sz="2400" b="1" dirty="0">
                <a:solidFill>
                  <a:srgbClr val="3604EE"/>
                </a:solidFill>
                <a:effectLst>
                  <a:outerShdw blurRad="38100" dist="38100" dir="2700000" algn="tl">
                    <a:srgbClr val="000000">
                      <a:alpha val="43137"/>
                    </a:srgbClr>
                  </a:outerShdw>
                </a:effectLst>
                <a:highlight>
                  <a:srgbClr val="FFFF00"/>
                </a:highlight>
                <a:latin typeface="Times New Roman" pitchFamily="18" charset="0"/>
                <a:cs typeface="Times New Roman" pitchFamily="18" charset="0"/>
              </a:rPr>
              <a:t>Nene</a:t>
            </a:r>
            <a:r>
              <a:rPr lang="es-ES" sz="24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r>
              <a:rPr lang="es-ES" sz="1800"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(unidad léxica distintiva de Puerto Rico)</a:t>
            </a:r>
            <a:r>
              <a:rPr lang="es-ES" sz="2400" b="1" dirty="0">
                <a:solidFill>
                  <a:srgbClr val="3604EE"/>
                </a:solidFill>
                <a:effectLst>
                  <a:outerShdw blurRad="38100" dist="38100" dir="2700000" algn="tl">
                    <a:srgbClr val="000000">
                      <a:alpha val="43137"/>
                    </a:srgbClr>
                  </a:outerShdw>
                </a:effectLst>
                <a:latin typeface="Times New Roman" pitchFamily="18" charset="0"/>
                <a:cs typeface="Times New Roman" pitchFamily="18" charset="0"/>
              </a:rPr>
              <a:t> </a:t>
            </a:r>
            <a:endParaRPr lang="en-US" sz="24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228598" y="1286333"/>
            <a:ext cx="8686800" cy="5102816"/>
          </a:xfrm>
          <a:ln w="19050">
            <a:solidFill>
              <a:srgbClr val="0070C0"/>
            </a:solidFill>
            <a:prstDash val="lgDash"/>
          </a:ln>
        </p:spPr>
        <p:txBody>
          <a:bodyPr>
            <a:normAutofit fontScale="92500" lnSpcReduction="10000"/>
          </a:bodyPr>
          <a:lstStyle/>
          <a:p>
            <a:pPr lvl="0" algn="just">
              <a:spcBef>
                <a:spcPts val="0"/>
              </a:spcBef>
            </a:pPr>
            <a:endParaRPr lang="es-ES" sz="800" dirty="0">
              <a:latin typeface="Times New Roman" pitchFamily="18" charset="0"/>
              <a:ea typeface="Calibri" pitchFamily="34" charset="0"/>
              <a:cs typeface="Times New Roman" pitchFamily="18" charset="0"/>
            </a:endParaRPr>
          </a:p>
          <a:p>
            <a:pPr marL="0" lvl="0" indent="0" algn="ctr">
              <a:spcBef>
                <a:spcPts val="0"/>
              </a:spcBef>
              <a:spcAft>
                <a:spcPts val="1200"/>
              </a:spcAft>
              <a:buNone/>
            </a:pPr>
            <a:r>
              <a:rPr lang="es-ES" sz="19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¿Cómo está el </a:t>
            </a:r>
            <a:r>
              <a:rPr lang="es-ES" sz="1900" b="1"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nene</a:t>
            </a:r>
            <a:r>
              <a:rPr lang="es-ES" sz="19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hoy? </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El </a:t>
            </a:r>
            <a:r>
              <a:rPr lang="es-ES" sz="1900" b="1"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nene</a:t>
            </a:r>
            <a:r>
              <a:rPr lang="es-ES" sz="19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está, digo yo que deprimido. Trato de, pues de, de mantenerle su mente ocupada… Pero está bien triste.</a:t>
            </a:r>
          </a:p>
          <a:p>
            <a:pPr marL="0" lvl="0" indent="0" algn="ctr">
              <a:spcBef>
                <a:spcPts val="0"/>
              </a:spcBef>
              <a:spcAft>
                <a:spcPts val="1200"/>
              </a:spcAft>
              <a:buNone/>
            </a:pPr>
            <a:r>
              <a:rPr lang="es-ES" sz="19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Los papás de ambos, de ambos </a:t>
            </a:r>
            <a:r>
              <a:rPr lang="es-ES" sz="1900" b="1"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nenes</a:t>
            </a:r>
            <a:r>
              <a:rPr lang="es-ES" sz="19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han tenido agresiones físicas mutuas, ya que están interesados en volver con la muchacha y se han agredido mutuamente.</a:t>
            </a:r>
          </a:p>
          <a:p>
            <a:pPr marL="0" lvl="0" indent="0" algn="ctr">
              <a:spcBef>
                <a:spcPts val="0"/>
              </a:spcBef>
              <a:spcAft>
                <a:spcPts val="600"/>
              </a:spcAft>
              <a:buNone/>
            </a:pPr>
            <a:r>
              <a:rPr lang="es-ES" sz="18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A mí se me fue el mundo, yo estaba en shock. No sabía ni qué, ni qué hacer. Cogí los </a:t>
            </a:r>
            <a:r>
              <a:rPr lang="es-ES" sz="1800" b="1"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nenes</a:t>
            </a:r>
            <a:r>
              <a:rPr lang="es-ES" sz="18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traté de salir del cuarto lo más </a:t>
            </a:r>
            <a:r>
              <a:rPr lang="es-ES" sz="1800" b="1" u="sng"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R</a:t>
            </a:r>
            <a:r>
              <a:rPr lang="es-ES" sz="18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ápido que podía, pero por el movimiento, fue tan fuerte que no nos dejaba ni caminar. Cuando logré coger los dos </a:t>
            </a:r>
            <a:r>
              <a:rPr lang="es-ES" sz="1800" b="1"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nenes</a:t>
            </a:r>
            <a:r>
              <a:rPr lang="es-ES" sz="18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pues, este, fue cuando la casa se cayó.</a:t>
            </a:r>
          </a:p>
          <a:p>
            <a:pPr marL="0" lvl="0" indent="0" algn="ctr">
              <a:spcAft>
                <a:spcPts val="1200"/>
              </a:spcAft>
              <a:buNone/>
            </a:pPr>
            <a:endParaRPr lang="es-ES" sz="1800" dirty="0">
              <a:solidFill>
                <a:srgbClr val="3604EE"/>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endParaRPr>
          </a:p>
          <a:p>
            <a:pPr marL="0" lvl="0" indent="0" algn="ctr">
              <a:spcAft>
                <a:spcPts val="600"/>
              </a:spcAft>
              <a:buNone/>
            </a:pPr>
            <a:endParaRPr lang="es-ES" sz="2400" dirty="0">
              <a:latin typeface="Times New Roman" pitchFamily="18" charset="0"/>
              <a:ea typeface="Calibri" pitchFamily="34" charset="0"/>
              <a:cs typeface="Times New Roman" pitchFamily="18" charset="0"/>
            </a:endParaRPr>
          </a:p>
          <a:p>
            <a:pPr marL="0" indent="0" algn="ctr">
              <a:spcBef>
                <a:spcPts val="1800"/>
              </a:spcBef>
              <a:spcAft>
                <a:spcPts val="1200"/>
              </a:spcAft>
              <a:buNone/>
            </a:pP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Dice, </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no apunto nada, </a:t>
            </a:r>
            <a:r>
              <a:rPr lang="es-ES" sz="1900" b="1"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chica</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Eh, una bola de vainilla, carajo, voy a apuntar.</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WP Phonetic"/>
              </a:rPr>
              <a:t> </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Dice ella, </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hay unas fresas ahí, que yo compré ayer, que están en el refrigerador, échale fresas por arriba. </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Dice,</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WP Phonetic"/>
              </a:rPr>
              <a:t> </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ah bueno, está bien. </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Dice,</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WP Phonetic"/>
              </a:rPr>
              <a:t> </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apúntalo, mi vida.</a:t>
            </a:r>
            <a:r>
              <a:rPr lang="es-ES" sz="1900" b="1" dirty="0">
                <a:solidFill>
                  <a:srgbClr val="0000FF"/>
                </a:solidFill>
                <a:effectLst>
                  <a:outerShdw blurRad="38100" dist="38100" dir="2700000" algn="tl">
                    <a:srgbClr val="000000">
                      <a:alpha val="43137"/>
                    </a:srgbClr>
                  </a:outerShdw>
                </a:effectLst>
                <a:latin typeface="WP TypographicSymbols" panose="00000400000000000000" pitchFamily="2" charset="0"/>
                <a:cs typeface="Times New Roman" pitchFamily="18" charset="0"/>
              </a:rPr>
              <a:t>─</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WP Phonetic"/>
              </a:rPr>
              <a:t> </a:t>
            </a:r>
            <a:r>
              <a:rPr lang="es-ES" sz="1900" b="1"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sym typeface="WP Phonetic"/>
              </a:rPr>
              <a:t>C</a:t>
            </a:r>
            <a:r>
              <a:rPr lang="es-ES" sz="1900" b="1"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hica</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 ya una bola de vainilla, con, con unas fresas por arriba, ¿tengo yo que, que apuntarlo, </a:t>
            </a:r>
            <a:r>
              <a:rPr lang="es-ES" sz="1900" b="1"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chica</a:t>
            </a:r>
            <a:r>
              <a:rPr lang="es-ES" sz="1900" dirty="0">
                <a:solidFill>
                  <a:srgbClr val="002060"/>
                </a:solidFill>
                <a:effectLst>
                  <a:outerShdw blurRad="38100" dist="38100" dir="2700000" algn="tl">
                    <a:srgbClr val="000000">
                      <a:alpha val="43137"/>
                    </a:srgbClr>
                  </a:outerShdw>
                </a:effectLst>
                <a:latin typeface="Times New Roman" pitchFamily="18" charset="0"/>
                <a:ea typeface="Calibri" pitchFamily="34" charset="0"/>
                <a:cs typeface="Times New Roman" pitchFamily="18" charset="0"/>
              </a:rPr>
              <a:t>?</a:t>
            </a:r>
          </a:p>
          <a:p>
            <a:pPr marL="0" indent="0" algn="ctr">
              <a:buNone/>
            </a:pPr>
            <a:r>
              <a:rPr lang="es-ES" sz="19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Chico</a:t>
            </a:r>
            <a:r>
              <a:rPr lang="es-ES" sz="1900"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tú no tienes que pensar que tú eres extranjero. Aquí usted repite lo que él diga, ¿de acuerdo?</a:t>
            </a:r>
          </a:p>
        </p:txBody>
      </p:sp>
      <p:sp>
        <p:nvSpPr>
          <p:cNvPr id="4" name="Date Placeholder 3"/>
          <p:cNvSpPr>
            <a:spLocks noGrp="1"/>
          </p:cNvSpPr>
          <p:nvPr>
            <p:ph type="dt" sz="half" idx="10"/>
          </p:nvPr>
        </p:nvSpPr>
        <p:spPr/>
        <p:txBody>
          <a:bodyPr/>
          <a:lstStyle/>
          <a:p>
            <a:fld id="{7DFB79CC-2DE6-487C-BA7B-EC6F53ED4403}" type="datetime1">
              <a:rPr lang="es-DO" smtClean="0"/>
              <a:pPr/>
              <a:t>21/11/2020</a:t>
            </a:fld>
            <a:endParaRPr lang="es-DO"/>
          </a:p>
        </p:txBody>
      </p:sp>
      <p:sp>
        <p:nvSpPr>
          <p:cNvPr id="5" name="Slide Number Placeholder 4"/>
          <p:cNvSpPr>
            <a:spLocks noGrp="1"/>
          </p:cNvSpPr>
          <p:nvPr>
            <p:ph type="sldNum" sz="quarter" idx="12"/>
          </p:nvPr>
        </p:nvSpPr>
        <p:spPr/>
        <p:txBody>
          <a:bodyPr/>
          <a:lstStyle/>
          <a:p>
            <a:fld id="{A4EDD559-068D-4C89-B1ED-D0164DDD55F2}" type="slidenum">
              <a:rPr lang="es-DO" smtClean="0"/>
              <a:pPr/>
              <a:t>62</a:t>
            </a:fld>
            <a:endParaRPr lang="es-DO"/>
          </a:p>
        </p:txBody>
      </p:sp>
      <p:pic>
        <p:nvPicPr>
          <p:cNvPr id="10" name="Nen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153399" y="205426"/>
            <a:ext cx="152400" cy="152400"/>
          </a:xfrm>
          <a:prstGeom prst="rect">
            <a:avLst/>
          </a:prstGeom>
        </p:spPr>
      </p:pic>
      <p:pic>
        <p:nvPicPr>
          <p:cNvPr id="7" name="ElNene.2">
            <a:hlinkClick r:id="" action="ppaction://media"/>
            <a:extLst>
              <a:ext uri="{FF2B5EF4-FFF2-40B4-BE49-F238E27FC236}">
                <a16:creationId xmlns:a16="http://schemas.microsoft.com/office/drawing/2014/main" id="{44D6AD03-13B0-4451-97D8-1734D6BE611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7696200" y="205426"/>
            <a:ext cx="152400" cy="152400"/>
          </a:xfrm>
          <a:prstGeom prst="rect">
            <a:avLst/>
          </a:prstGeom>
        </p:spPr>
      </p:pic>
      <p:sp>
        <p:nvSpPr>
          <p:cNvPr id="6" name="Rectangle 5">
            <a:extLst>
              <a:ext uri="{FF2B5EF4-FFF2-40B4-BE49-F238E27FC236}">
                <a16:creationId xmlns:a16="http://schemas.microsoft.com/office/drawing/2014/main" id="{CC2D36BA-B914-417E-9C4A-14DCBCD3662E}"/>
              </a:ext>
            </a:extLst>
          </p:cNvPr>
          <p:cNvSpPr/>
          <p:nvPr/>
        </p:nvSpPr>
        <p:spPr>
          <a:xfrm>
            <a:off x="2405378" y="3940499"/>
            <a:ext cx="4333238" cy="461665"/>
          </a:xfrm>
          <a:prstGeom prst="rect">
            <a:avLst/>
          </a:prstGeom>
          <a:ln w="19050">
            <a:solidFill>
              <a:srgbClr val="0000CC"/>
            </a:solidFill>
          </a:ln>
        </p:spPr>
        <p:txBody>
          <a:bodyPr wrap="none">
            <a:spAutoFit/>
          </a:bodyPr>
          <a:lstStyle/>
          <a:p>
            <a:r>
              <a:rPr lang="es-ES" sz="2400" b="1" dirty="0">
                <a:solidFill>
                  <a:srgbClr val="002060"/>
                </a:solidFill>
                <a:effectLst>
                  <a:outerShdw blurRad="38100" dist="38100" dir="2700000" algn="tl">
                    <a:srgbClr val="000000">
                      <a:alpha val="43137"/>
                    </a:srgbClr>
                  </a:outerShdw>
                </a:effectLst>
                <a:highlight>
                  <a:srgbClr val="FFFF00"/>
                </a:highlight>
                <a:ea typeface="+mj-ea"/>
                <a:cs typeface="Times New Roman" pitchFamily="18" charset="0"/>
              </a:rPr>
              <a:t>Chico</a:t>
            </a:r>
            <a:r>
              <a:rPr lang="es-ES" sz="2400" dirty="0">
                <a:solidFill>
                  <a:srgbClr val="002060"/>
                </a:solidFill>
                <a:effectLst>
                  <a:outerShdw blurRad="38100" dist="38100" dir="2700000" algn="tl">
                    <a:srgbClr val="000000">
                      <a:alpha val="43137"/>
                    </a:srgbClr>
                  </a:outerShdw>
                </a:effectLst>
                <a:ea typeface="+mj-ea"/>
                <a:cs typeface="Times New Roman" pitchFamily="18" charset="0"/>
              </a:rPr>
              <a:t> </a:t>
            </a:r>
            <a:r>
              <a:rPr lang="es-ES" dirty="0">
                <a:solidFill>
                  <a:srgbClr val="002060"/>
                </a:solidFill>
                <a:effectLst>
                  <a:outerShdw blurRad="38100" dist="38100" dir="2700000" algn="tl">
                    <a:srgbClr val="000000">
                      <a:alpha val="43137"/>
                    </a:srgbClr>
                  </a:outerShdw>
                </a:effectLst>
                <a:ea typeface="+mj-ea"/>
                <a:cs typeface="Times New Roman" pitchFamily="18" charset="0"/>
              </a:rPr>
              <a:t>(unidad léxica distintiva de Cuba) </a:t>
            </a:r>
            <a:endParaRPr lang="es-ES" dirty="0"/>
          </a:p>
        </p:txBody>
      </p:sp>
      <p:pic>
        <p:nvPicPr>
          <p:cNvPr id="9" name="Cuba.Chica">
            <a:hlinkClick r:id="" action="ppaction://media"/>
            <a:extLst>
              <a:ext uri="{FF2B5EF4-FFF2-40B4-BE49-F238E27FC236}">
                <a16:creationId xmlns:a16="http://schemas.microsoft.com/office/drawing/2014/main" id="{B3C182A8-C94C-4388-8290-D596DEB32BDB}"/>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8229599" y="653001"/>
            <a:ext cx="152400" cy="152400"/>
          </a:xfrm>
          <a:prstGeom prst="rect">
            <a:avLst/>
          </a:prstGeom>
        </p:spPr>
      </p:pic>
      <p:pic>
        <p:nvPicPr>
          <p:cNvPr id="12" name="PR.Nene.Rápido">
            <a:hlinkClick r:id="" action="ppaction://media"/>
            <a:extLst>
              <a:ext uri="{FF2B5EF4-FFF2-40B4-BE49-F238E27FC236}">
                <a16:creationId xmlns:a16="http://schemas.microsoft.com/office/drawing/2014/main" id="{BCBC68FB-223B-410C-B08E-D85470DCDB17}"/>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8642166" y="205426"/>
            <a:ext cx="152401" cy="152401"/>
          </a:xfrm>
          <a:prstGeom prst="rect">
            <a:avLst/>
          </a:prstGeom>
        </p:spPr>
      </p:pic>
      <p:pic>
        <p:nvPicPr>
          <p:cNvPr id="11" name="Cuba.Chico2">
            <a:hlinkClick r:id="" action="ppaction://media"/>
            <a:extLst>
              <a:ext uri="{FF2B5EF4-FFF2-40B4-BE49-F238E27FC236}">
                <a16:creationId xmlns:a16="http://schemas.microsoft.com/office/drawing/2014/main" id="{57078BF8-ADD1-49CC-B717-70FC8571574C}"/>
              </a:ext>
            </a:extLst>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8674966" y="653001"/>
            <a:ext cx="119601" cy="119601"/>
          </a:xfrm>
          <a:prstGeom prst="rect">
            <a:avLst/>
          </a:prstGeom>
        </p:spPr>
      </p:pic>
      <p:cxnSp>
        <p:nvCxnSpPr>
          <p:cNvPr id="13" name="Straight Connector 12">
            <a:extLst>
              <a:ext uri="{FF2B5EF4-FFF2-40B4-BE49-F238E27FC236}">
                <a16:creationId xmlns:a16="http://schemas.microsoft.com/office/drawing/2014/main" id="{CEAC4B7D-5BBC-4821-8EB8-3EE3A1AB0196}"/>
              </a:ext>
            </a:extLst>
          </p:cNvPr>
          <p:cNvCxnSpPr>
            <a:cxnSpLocks/>
          </p:cNvCxnSpPr>
          <p:nvPr/>
        </p:nvCxnSpPr>
        <p:spPr>
          <a:xfrm>
            <a:off x="3505200" y="3733800"/>
            <a:ext cx="1219200"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34651D-4C08-4D51-B5DE-8E03DFD00E30}"/>
              </a:ext>
            </a:extLst>
          </p:cNvPr>
          <p:cNvCxnSpPr>
            <a:cxnSpLocks/>
          </p:cNvCxnSpPr>
          <p:nvPr/>
        </p:nvCxnSpPr>
        <p:spPr>
          <a:xfrm>
            <a:off x="4724400" y="3733800"/>
            <a:ext cx="1219200" cy="0"/>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953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checkerboard(across)">
                                      <p:cBhvr>
                                        <p:cTn id="11" dur="500"/>
                                        <p:tgtEl>
                                          <p:spTgt spid="3">
                                            <p:bg/>
                                          </p:spTgt>
                                        </p:tgtEl>
                                      </p:cBhvr>
                                    </p:animEffect>
                                  </p:childTnLst>
                                </p:cTn>
                              </p:par>
                            </p:childTnLst>
                          </p:cTn>
                        </p:par>
                        <p:par>
                          <p:cTn id="12" fill="hold">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heckerboard(across)">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049" fill="hold"/>
                                        <p:tgtEl>
                                          <p:spTgt spid="7"/>
                                        </p:tgtEl>
                                      </p:cBhvr>
                                    </p:cmd>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heckerboard(across)">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0475" fill="hold"/>
                                        <p:tgtEl>
                                          <p:spTgt spid="10"/>
                                        </p:tgtEl>
                                      </p:cBhvr>
                                    </p:cmd>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checkerboard(across)">
                                      <p:cBhvr>
                                        <p:cTn id="33" dur="500"/>
                                        <p:tgtEl>
                                          <p:spTgt spid="3">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3583" fill="hold"/>
                                        <p:tgtEl>
                                          <p:spTgt spid="12"/>
                                        </p:tgtEl>
                                      </p:cBhvr>
                                    </p:cmd>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par>
                                <p:cTn id="43" presetID="16" presetClass="entr" presetSubtype="21"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barn(inVertical)">
                                      <p:cBhvr>
                                        <p:cTn id="49" dur="500"/>
                                        <p:tgtEl>
                                          <p:spTgt spid="6"/>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checkerboard(across)">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16796" fill="hold"/>
                                        <p:tgtEl>
                                          <p:spTgt spid="9"/>
                                        </p:tgtEl>
                                      </p:cBhvr>
                                    </p:cmd>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checkerboard(across)">
                                      <p:cBhvr>
                                        <p:cTn id="63" dur="500"/>
                                        <p:tgtEl>
                                          <p:spTgt spid="3">
                                            <p:txEl>
                                              <p:pRg st="7" end="7"/>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342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8" fill="hold" display="0">
                  <p:stCondLst>
                    <p:cond delay="indefinite"/>
                  </p:stCondLst>
                  <p:endCondLst>
                    <p:cond evt="onStopAudio" delay="0">
                      <p:tgtEl>
                        <p:sldTgt/>
                      </p:tgtEl>
                    </p:cond>
                    <p:cond evt="onNext" delay="0">
                      <p:tgtEl>
                        <p:sldTgt/>
                      </p:tgtEl>
                    </p:cond>
                  </p:endCondLst>
                </p:cTn>
                <p:tgtEl>
                  <p:spTgt spid="10"/>
                </p:tgtEl>
              </p:cMediaNode>
            </p:audio>
            <p:audio>
              <p:cMediaNode vol="80000">
                <p:cTn id="69"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70" fill="hold" display="0">
                  <p:stCondLst>
                    <p:cond delay="indefinite"/>
                  </p:stCondLst>
                  <p:endCondLst>
                    <p:cond evt="onStopAudio" delay="0">
                      <p:tgtEl>
                        <p:sldTgt/>
                      </p:tgtEl>
                    </p:cond>
                    <p:cond evt="onNext" delay="0">
                      <p:tgtEl>
                        <p:sldTgt/>
                      </p:tgtEl>
                    </p:cond>
                  </p:endCondLst>
                </p:cTn>
                <p:tgtEl>
                  <p:spTgt spid="9"/>
                </p:tgtEl>
              </p:cMediaNode>
            </p:audio>
            <p:audio>
              <p:cMediaNode vol="80000">
                <p:cTn id="71" fill="hold" display="0">
                  <p:stCondLst>
                    <p:cond delay="indefinite"/>
                  </p:stCondLst>
                  <p:endCondLst>
                    <p:cond evt="onStopAudio" delay="0">
                      <p:tgtEl>
                        <p:sldTgt/>
                      </p:tgtEl>
                    </p:cond>
                    <p:cond evt="onNext" delay="0">
                      <p:tgtEl>
                        <p:sldTgt/>
                      </p:tgtEl>
                    </p:cond>
                  </p:endCondLst>
                </p:cTn>
                <p:tgtEl>
                  <p:spTgt spid="12"/>
                </p:tgtEl>
              </p:cMediaNode>
            </p:audio>
            <p:audio>
              <p:cMediaNode vol="80000">
                <p:cTn id="72" fill="hold" display="0">
                  <p:stCondLst>
                    <p:cond delay="indefinite"/>
                  </p:stCondLst>
                  <p:endCondLst>
                    <p:cond evt="onStopAudio" delay="0">
                      <p:tgtEl>
                        <p:sldTgt/>
                      </p:tgtEl>
                    </p:cond>
                    <p:cond evt="onNext" delay="0">
                      <p:tgtEl>
                        <p:sldTgt/>
                      </p:tgtEl>
                    </p:cond>
                  </p:endCondLst>
                </p:cTn>
                <p:tgtEl>
                  <p:spTgt spid="11"/>
                </p:tgtEl>
              </p:cMediaNode>
            </p:audio>
          </p:childTnLst>
        </p:cTn>
      </p:par>
    </p:tnLst>
    <p:bldLst>
      <p:bldP spid="2" grpId="0" animBg="1"/>
      <p:bldP spid="3" grpId="0" uiExpand="1" build="p"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25" y="381000"/>
            <a:ext cx="8439150" cy="947964"/>
          </a:xfrm>
          <a:ln w="19050">
            <a:solidFill>
              <a:srgbClr val="000099"/>
            </a:solidFill>
          </a:ln>
        </p:spPr>
        <p:txBody>
          <a:bodyPr>
            <a:normAutofit/>
          </a:bodyPr>
          <a:lstStyle/>
          <a:p>
            <a:pPr>
              <a:lnSpc>
                <a:spcPts val="2500"/>
              </a:lnSpc>
            </a:pPr>
            <a:r>
              <a:rPr lang="es-ES_tradnl" sz="1800" dirty="0">
                <a:solidFill>
                  <a:srgbClr val="3333CC"/>
                </a:solidFill>
                <a:effectLst>
                  <a:outerShdw blurRad="38100" dist="38100" dir="2700000" algn="tl">
                    <a:srgbClr val="000000">
                      <a:alpha val="43137"/>
                    </a:srgbClr>
                  </a:outerShdw>
                </a:effectLst>
                <a:latin typeface="Times New Roman" pitchFamily="18" charset="0"/>
              </a:rPr>
              <a:t>En la R. Dominicana es particularmente frecuente el uso del término </a:t>
            </a:r>
            <a:r>
              <a:rPr lang="es-ES_tradnl" sz="2000" b="1" u="sng" dirty="0">
                <a:solidFill>
                  <a:srgbClr val="C00000"/>
                </a:solidFill>
                <a:effectLst>
                  <a:outerShdw blurRad="38100" dist="38100" dir="2700000" algn="tl">
                    <a:srgbClr val="000000">
                      <a:alpha val="43137"/>
                    </a:srgbClr>
                  </a:outerShdw>
                </a:effectLst>
                <a:highlight>
                  <a:srgbClr val="FFFF00"/>
                </a:highlight>
                <a:latin typeface="Times New Roman" pitchFamily="18" charset="0"/>
              </a:rPr>
              <a:t>vaina</a:t>
            </a:r>
            <a:r>
              <a:rPr lang="es-ES_tradnl" sz="1800" dirty="0">
                <a:solidFill>
                  <a:srgbClr val="3333CC"/>
                </a:solidFill>
                <a:effectLst>
                  <a:outerShdw blurRad="38100" dist="38100" dir="2700000" algn="tl">
                    <a:srgbClr val="000000">
                      <a:alpha val="43137"/>
                    </a:srgbClr>
                  </a:outerShdw>
                </a:effectLst>
                <a:latin typeface="Times New Roman" pitchFamily="18" charset="0"/>
              </a:rPr>
              <a:t>, que adquiere una gran diversidad de valores de acuerdo con la situación en la que se emplee.</a:t>
            </a:r>
            <a:endParaRPr lang="en-US" dirty="0">
              <a:solidFill>
                <a:srgbClr val="3333CC"/>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1524000"/>
            <a:ext cx="8686800" cy="4832350"/>
          </a:xfrm>
          <a:ln w="19050">
            <a:solidFill>
              <a:srgbClr val="0000FF"/>
            </a:solidFill>
            <a:prstDash val="lgDashDotDot"/>
          </a:ln>
        </p:spPr>
        <p:txBody>
          <a:bodyPr/>
          <a:lstStyle/>
          <a:p>
            <a:pPr algn="just">
              <a:spcBef>
                <a:spcPts val="0"/>
              </a:spcBef>
              <a:buNone/>
            </a:pPr>
            <a:endParaRPr lang="es-ES" sz="400" dirty="0">
              <a:latin typeface="Times New Roman" pitchFamily="18" charset="0"/>
              <a:cs typeface="Times New Roman" pitchFamily="18" charset="0"/>
            </a:endParaRPr>
          </a:p>
          <a:p>
            <a:pPr algn="ctr">
              <a:spcBef>
                <a:spcPts val="0"/>
              </a:spcBef>
              <a:buNone/>
            </a:pPr>
            <a:r>
              <a:rPr lang="es-ES" sz="2000" dirty="0">
                <a:solidFill>
                  <a:srgbClr val="0000CC"/>
                </a:solidFill>
                <a:latin typeface="Times New Roman" pitchFamily="18" charset="0"/>
                <a:cs typeface="Times New Roman" pitchFamily="18" charset="0"/>
              </a:rPr>
              <a:t>► Son tantas cosas que tenemos nosotros, que ustedes se ponen a ver. El único país del mundo que con una sola palabra puede decir diez cosas diferentes somos nosotros, con la palabra </a:t>
            </a:r>
            <a:r>
              <a:rPr lang="es-ES" sz="2000" b="1" u="sng" dirty="0">
                <a:solidFill>
                  <a:srgbClr val="0000CC"/>
                </a:solidFill>
                <a:latin typeface="Times New Roman" pitchFamily="18" charset="0"/>
                <a:cs typeface="Times New Roman" pitchFamily="18" charset="0"/>
              </a:rPr>
              <a:t>vaina</a:t>
            </a:r>
            <a:r>
              <a:rPr lang="es-ES" sz="2000" dirty="0">
                <a:solidFill>
                  <a:srgbClr val="0000CC"/>
                </a:solidFill>
                <a:latin typeface="Times New Roman" pitchFamily="18" charset="0"/>
                <a:cs typeface="Times New Roman" pitchFamily="18" charset="0"/>
              </a:rPr>
              <a:t>. Señores, la palabra </a:t>
            </a:r>
            <a:r>
              <a:rPr lang="es-ES" sz="2000" b="1" u="sng" dirty="0">
                <a:solidFill>
                  <a:srgbClr val="0000CC"/>
                </a:solidFill>
                <a:latin typeface="Times New Roman" pitchFamily="18" charset="0"/>
                <a:cs typeface="Times New Roman" pitchFamily="18" charset="0"/>
              </a:rPr>
              <a:t>vaina</a:t>
            </a:r>
            <a:r>
              <a:rPr lang="es-ES" sz="2000" dirty="0">
                <a:solidFill>
                  <a:srgbClr val="0000CC"/>
                </a:solidFill>
                <a:latin typeface="Times New Roman" pitchFamily="18" charset="0"/>
                <a:cs typeface="Times New Roman" pitchFamily="18" charset="0"/>
              </a:rPr>
              <a:t> es de nosotros y podemos decir diez cosas diferentes. Miren qué ejemplo, miren: Vamos a suponer que yo voy a dirigir algo que van a traer para acá, y yo digo: </a:t>
            </a:r>
            <a:r>
              <a:rPr lang="es-ES" sz="2000" dirty="0">
                <a:solidFill>
                  <a:srgbClr val="1053C0"/>
                </a:solidFill>
                <a:latin typeface="Times New Roman" pitchFamily="18" charset="0"/>
                <a:cs typeface="Times New Roman" pitchFamily="18" charset="0"/>
              </a:rPr>
              <a:t>«</a:t>
            </a:r>
            <a:r>
              <a:rPr lang="es-ES" sz="2000" dirty="0" err="1">
                <a:solidFill>
                  <a:srgbClr val="1053C0"/>
                </a:solidFill>
                <a:latin typeface="Times New Roman" pitchFamily="18" charset="0"/>
                <a:cs typeface="Times New Roman" pitchFamily="18" charset="0"/>
              </a:rPr>
              <a:t>Ey</a:t>
            </a:r>
            <a:r>
              <a:rPr lang="es-ES" sz="2000" dirty="0">
                <a:solidFill>
                  <a:srgbClr val="1053C0"/>
                </a:solidFill>
                <a:latin typeface="Times New Roman" pitchFamily="18" charset="0"/>
                <a:cs typeface="Times New Roman" pitchFamily="18" charset="0"/>
              </a:rPr>
              <a:t>, el de la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 verde. Hazme el favor, ¿qué hay?, ¿cómo está la</a:t>
            </a:r>
            <a:r>
              <a:rPr lang="es-ES" sz="2000" dirty="0">
                <a:latin typeface="Times New Roman" pitchFamily="18" charset="0"/>
                <a:cs typeface="Times New Roman" pitchFamily="18" charset="0"/>
              </a:rPr>
              <a:t>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 – No, aquí en esta</a:t>
            </a:r>
            <a:r>
              <a:rPr lang="es-ES" sz="2000" dirty="0">
                <a:latin typeface="Times New Roman" pitchFamily="18" charset="0"/>
                <a:cs typeface="Times New Roman" pitchFamily="18" charset="0"/>
              </a:rPr>
              <a:t>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 mi hijo, hablamos esa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después. Pásame una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que está ahí al lado de la puerta. Ten cuidado, me dejas caer esa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y tenemos una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ahora mismo. Pásame mi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para acá, para ponerla aquí al lado de esta</a:t>
            </a:r>
            <a:r>
              <a:rPr lang="es-ES" sz="2000" dirty="0">
                <a:latin typeface="Times New Roman" pitchFamily="18" charset="0"/>
                <a:cs typeface="Times New Roman" pitchFamily="18" charset="0"/>
              </a:rPr>
              <a:t>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 que más tarde le voy a poner un par de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arriba, porque le estoy organizando una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al dueño de esta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y quiero que mi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me quede bien</a:t>
            </a:r>
            <a:r>
              <a:rPr lang="es-ES" sz="2000" dirty="0">
                <a:latin typeface="Times New Roman" pitchFamily="18" charset="0"/>
                <a:cs typeface="Times New Roman" pitchFamily="18" charset="0"/>
              </a:rPr>
              <a:t>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porque yo sé cómo es la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 Ahorita viene este tigre aquí que priva en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 yo soy un hombre que no le aguanto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a nadie, me sale con una</a:t>
            </a:r>
            <a:r>
              <a:rPr lang="es-ES" sz="2000" dirty="0">
                <a:latin typeface="Times New Roman" pitchFamily="18" charset="0"/>
                <a:cs typeface="Times New Roman" pitchFamily="18" charset="0"/>
              </a:rPr>
              <a:t> </a:t>
            </a:r>
            <a:r>
              <a:rPr lang="es-ES" sz="2000" b="1" dirty="0">
                <a:solidFill>
                  <a:srgbClr val="FF0000"/>
                </a:solidFill>
                <a:latin typeface="Times New Roman" pitchFamily="18" charset="0"/>
                <a:cs typeface="Times New Roman" pitchFamily="18" charset="0"/>
              </a:rPr>
              <a:t>vainita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así y yo le contesto una </a:t>
            </a:r>
            <a:r>
              <a:rPr lang="es-ES" sz="2000" b="1" dirty="0">
                <a:solidFill>
                  <a:srgbClr val="FF0000"/>
                </a:solidFill>
                <a:latin typeface="Times New Roman" pitchFamily="18" charset="0"/>
                <a:cs typeface="Times New Roman" pitchFamily="18" charset="0"/>
              </a:rPr>
              <a:t>vaina</a:t>
            </a:r>
            <a:r>
              <a:rPr lang="es-ES" sz="2000" dirty="0">
                <a:latin typeface="Times New Roman" pitchFamily="18" charset="0"/>
                <a:cs typeface="Times New Roman" pitchFamily="18" charset="0"/>
              </a:rPr>
              <a:t> </a:t>
            </a:r>
            <a:r>
              <a:rPr lang="es-ES" sz="2000" dirty="0">
                <a:solidFill>
                  <a:srgbClr val="1053C0"/>
                </a:solidFill>
                <a:latin typeface="Times New Roman" pitchFamily="18" charset="0"/>
                <a:cs typeface="Times New Roman" pitchFamily="18" charset="0"/>
              </a:rPr>
              <a:t>así. Entonces para que no se joda la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 mejor dejemos esta </a:t>
            </a:r>
            <a:r>
              <a:rPr lang="es-ES" sz="2000" b="1" dirty="0">
                <a:solidFill>
                  <a:srgbClr val="FF0000"/>
                </a:solidFill>
                <a:latin typeface="Times New Roman" pitchFamily="18" charset="0"/>
                <a:cs typeface="Times New Roman" pitchFamily="18" charset="0"/>
              </a:rPr>
              <a:t>vaina</a:t>
            </a:r>
            <a:r>
              <a:rPr lang="es-ES" sz="2000" dirty="0">
                <a:solidFill>
                  <a:srgbClr val="1053C0"/>
                </a:solidFill>
                <a:latin typeface="Times New Roman" pitchFamily="18" charset="0"/>
                <a:cs typeface="Times New Roman" pitchFamily="18" charset="0"/>
              </a:rPr>
              <a:t>.»</a:t>
            </a:r>
            <a:endParaRPr lang="en-US" sz="2000" dirty="0">
              <a:solidFill>
                <a:srgbClr val="1053C0"/>
              </a:solidFill>
              <a:latin typeface="Times New Roman" pitchFamily="18" charset="0"/>
              <a:cs typeface="Times New Roman" pitchFamily="18" charset="0"/>
            </a:endParaRPr>
          </a:p>
        </p:txBody>
      </p:sp>
      <p:sp>
        <p:nvSpPr>
          <p:cNvPr id="4" name="Date Placeholder 3"/>
          <p:cNvSpPr>
            <a:spLocks noGrp="1"/>
          </p:cNvSpPr>
          <p:nvPr>
            <p:ph type="dt" sz="half" idx="10"/>
          </p:nvPr>
        </p:nvSpPr>
        <p:spPr/>
        <p:txBody>
          <a:bodyPr/>
          <a:lstStyle/>
          <a:p>
            <a:fld id="{DB60672B-BCE7-41D7-8C46-56F0D2C1934C}" type="datetime1">
              <a:rPr lang="es-DO" smtClean="0"/>
              <a:pPr/>
              <a:t>21/11/2020</a:t>
            </a:fld>
            <a:endParaRPr lang="es-DO"/>
          </a:p>
        </p:txBody>
      </p:sp>
      <p:sp>
        <p:nvSpPr>
          <p:cNvPr id="5" name="Slide Number Placeholder 4"/>
          <p:cNvSpPr>
            <a:spLocks noGrp="1"/>
          </p:cNvSpPr>
          <p:nvPr>
            <p:ph type="sldNum" sz="quarter" idx="12"/>
          </p:nvPr>
        </p:nvSpPr>
        <p:spPr/>
        <p:txBody>
          <a:bodyPr/>
          <a:lstStyle/>
          <a:p>
            <a:fld id="{1868EA03-A2B5-4922-B577-5601BF7EA8F3}" type="slidenum">
              <a:rPr lang="es-DO" smtClean="0"/>
              <a:pPr/>
              <a:t>63</a:t>
            </a:fld>
            <a:endParaRPr lang="es-DO"/>
          </a:p>
        </p:txBody>
      </p:sp>
      <p:pic>
        <p:nvPicPr>
          <p:cNvPr id="6" name="BoruVAIN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20150" y="609600"/>
            <a:ext cx="133350" cy="133350"/>
          </a:xfrm>
          <a:prstGeom prst="rect">
            <a:avLst/>
          </a:prstGeom>
        </p:spPr>
      </p:pic>
    </p:spTree>
    <p:extLst>
      <p:ext uri="{BB962C8B-B14F-4D97-AF65-F5344CB8AC3E}">
        <p14:creationId xmlns:p14="http://schemas.microsoft.com/office/powerpoint/2010/main" val="4131930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Effect transition="in" filter="checkerboard(across)">
                                      <p:cBhvr>
                                        <p:cTn id="12" dur="500"/>
                                        <p:tgtEl>
                                          <p:spTgt spid="3">
                                            <p:bg/>
                                          </p:spTgt>
                                        </p:tgtEl>
                                      </p:cBhvr>
                                    </p:animEffect>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heckerboard(across)">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501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cond evt="onNext" delay="0">
                      <p:tgtEl>
                        <p:sldTgt/>
                      </p:tgtEl>
                    </p:cond>
                  </p:endCondLst>
                </p:cTn>
                <p:tgtEl>
                  <p:spTgt spid="6"/>
                </p:tgtEl>
              </p:cMediaNode>
            </p:audio>
          </p:childTnLst>
        </p:cTn>
      </p:par>
    </p:tnLst>
    <p:bldLst>
      <p:bldP spid="2" grpId="0" animBg="1"/>
      <p:bldP spid="3" grpId="0" uiExpand="1" build="p"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ate Placeholder 3"/>
          <p:cNvSpPr>
            <a:spLocks noGrp="1"/>
          </p:cNvSpPr>
          <p:nvPr>
            <p:ph type="dt" sz="half" idx="10"/>
          </p:nvPr>
        </p:nvSpPr>
        <p:spPr/>
        <p:txBody>
          <a:bodyPr/>
          <a:lstStyle/>
          <a:p>
            <a:fld id="{75F0790B-EA9D-4A44-9860-1D7EB7736E22}" type="datetime1">
              <a:rPr lang="es-DO"/>
              <a:pPr/>
              <a:t>21/11/2020</a:t>
            </a:fld>
            <a:endParaRPr lang="es-DO"/>
          </a:p>
        </p:txBody>
      </p:sp>
      <p:sp>
        <p:nvSpPr>
          <p:cNvPr id="33" name="Slide Number Placeholder 5"/>
          <p:cNvSpPr>
            <a:spLocks noGrp="1"/>
          </p:cNvSpPr>
          <p:nvPr>
            <p:ph type="sldNum" sz="quarter" idx="12"/>
          </p:nvPr>
        </p:nvSpPr>
        <p:spPr/>
        <p:txBody>
          <a:bodyPr/>
          <a:lstStyle/>
          <a:p>
            <a:fld id="{4CC02C41-4F3A-4CA4-A214-2B16E54D4773}" type="slidenum">
              <a:rPr lang="es-DO"/>
              <a:pPr/>
              <a:t>64</a:t>
            </a:fld>
            <a:endParaRPr lang="es-DO" dirty="0"/>
          </a:p>
        </p:txBody>
      </p:sp>
      <p:sp>
        <p:nvSpPr>
          <p:cNvPr id="82946" name="Rectangle 2"/>
          <p:cNvSpPr>
            <a:spLocks noGrp="1" noChangeArrowheads="1"/>
          </p:cNvSpPr>
          <p:nvPr>
            <p:ph type="title"/>
          </p:nvPr>
        </p:nvSpPr>
        <p:spPr>
          <a:xfrm>
            <a:off x="1861999" y="371928"/>
            <a:ext cx="5486400" cy="556902"/>
          </a:xfrm>
          <a:ln w="19050">
            <a:solidFill>
              <a:srgbClr val="0000FF"/>
            </a:solidFill>
          </a:ln>
        </p:spPr>
        <p:txBody>
          <a:bodyPr>
            <a:noAutofit/>
          </a:bodyPr>
          <a:lstStyle/>
          <a:p>
            <a:r>
              <a:rPr lang="es-DO" sz="2800" dirty="0">
                <a:solidFill>
                  <a:srgbClr val="030EF3"/>
                </a:solidFill>
                <a:effectLst>
                  <a:outerShdw blurRad="38100" dist="38100" dir="2700000" algn="tl">
                    <a:srgbClr val="000000">
                      <a:alpha val="43137"/>
                    </a:srgbClr>
                  </a:outerShdw>
                </a:effectLst>
                <a:latin typeface="Times New Roman" pitchFamily="18" charset="0"/>
              </a:rPr>
              <a:t>Fenómenos léxicos: los </a:t>
            </a:r>
            <a:r>
              <a:rPr lang="es-MX" sz="2800" b="1" dirty="0">
                <a:solidFill>
                  <a:srgbClr val="030EF3"/>
                </a:solidFill>
                <a:effectLst>
                  <a:outerShdw blurRad="38100" dist="38100" dir="2700000" algn="tl">
                    <a:srgbClr val="000000">
                      <a:alpha val="43137"/>
                    </a:srgbClr>
                  </a:outerShdw>
                </a:effectLst>
                <a:latin typeface="Times New Roman" pitchFamily="18" charset="0"/>
              </a:rPr>
              <a:t>anglicismos</a:t>
            </a:r>
            <a:endParaRPr lang="es-DO" sz="2800" dirty="0">
              <a:solidFill>
                <a:srgbClr val="030EF3"/>
              </a:solidFill>
              <a:effectLst>
                <a:outerShdw blurRad="38100" dist="38100" dir="2700000" algn="tl">
                  <a:srgbClr val="000000">
                    <a:alpha val="43137"/>
                  </a:srgbClr>
                </a:outerShdw>
              </a:effectLst>
              <a:latin typeface="Times New Roman" pitchFamily="18" charset="0"/>
            </a:endParaRPr>
          </a:p>
        </p:txBody>
      </p:sp>
      <p:sp>
        <p:nvSpPr>
          <p:cNvPr id="82984" name="Rectangle 40"/>
          <p:cNvSpPr>
            <a:spLocks noGrp="1" noChangeArrowheads="1"/>
          </p:cNvSpPr>
          <p:nvPr>
            <p:ph type="body" idx="1"/>
          </p:nvPr>
        </p:nvSpPr>
        <p:spPr>
          <a:xfrm>
            <a:off x="265611" y="1049499"/>
            <a:ext cx="8686800" cy="2014560"/>
          </a:xfrm>
          <a:ln w="19050">
            <a:solidFill>
              <a:srgbClr val="0000FF"/>
            </a:solidFill>
          </a:ln>
        </p:spPr>
        <p:txBody>
          <a:bodyPr>
            <a:normAutofit/>
          </a:bodyPr>
          <a:lstStyle/>
          <a:p>
            <a:pPr algn="ctr">
              <a:buFontTx/>
              <a:buNone/>
            </a:pPr>
            <a:r>
              <a:rPr lang="es-DO" sz="2400" dirty="0">
                <a:solidFill>
                  <a:srgbClr val="030EF3"/>
                </a:solidFill>
                <a:effectLst>
                  <a:outerShdw blurRad="38100" dist="38100" dir="2700000" algn="tl">
                    <a:srgbClr val="000000">
                      <a:alpha val="43137"/>
                    </a:srgbClr>
                  </a:outerShdw>
                </a:effectLst>
                <a:latin typeface="Times New Roman" pitchFamily="18" charset="0"/>
              </a:rPr>
              <a:t>Densidad de anglicismos en el </a:t>
            </a:r>
            <a:r>
              <a:rPr lang="es-DO" sz="2400" b="1" dirty="0">
                <a:solidFill>
                  <a:srgbClr val="030EF3"/>
                </a:solidFill>
                <a:effectLst>
                  <a:outerShdw blurRad="38100" dist="38100" dir="2700000" algn="tl">
                    <a:srgbClr val="000000">
                      <a:alpha val="43137"/>
                    </a:srgbClr>
                  </a:outerShdw>
                </a:effectLst>
                <a:latin typeface="Times New Roman" pitchFamily="18" charset="0"/>
              </a:rPr>
              <a:t>léxico disponible</a:t>
            </a:r>
            <a:r>
              <a:rPr lang="es-DO" sz="2400" dirty="0">
                <a:solidFill>
                  <a:srgbClr val="030EF3"/>
                </a:solidFill>
                <a:effectLst>
                  <a:outerShdw blurRad="38100" dist="38100" dir="2700000" algn="tl">
                    <a:srgbClr val="000000">
                      <a:alpha val="43137"/>
                    </a:srgbClr>
                  </a:outerShdw>
                </a:effectLst>
                <a:latin typeface="Times New Roman" pitchFamily="18" charset="0"/>
              </a:rPr>
              <a:t>:</a:t>
            </a:r>
          </a:p>
        </p:txBody>
      </p:sp>
      <p:graphicFrame>
        <p:nvGraphicFramePr>
          <p:cNvPr id="82989" name="Group 45"/>
          <p:cNvGraphicFramePr>
            <a:graphicFrameLocks noGrp="1"/>
          </p:cNvGraphicFramePr>
          <p:nvPr>
            <p:ph idx="4294967295"/>
            <p:extLst>
              <p:ext uri="{D42A27DB-BD31-4B8C-83A1-F6EECF244321}">
                <p14:modId xmlns:p14="http://schemas.microsoft.com/office/powerpoint/2010/main" val="808809276"/>
              </p:ext>
            </p:extLst>
          </p:nvPr>
        </p:nvGraphicFramePr>
        <p:xfrm>
          <a:off x="261800" y="1506351"/>
          <a:ext cx="8686800" cy="1557708"/>
        </p:xfrm>
        <a:graphic>
          <a:graphicData uri="http://schemas.openxmlformats.org/drawingml/2006/table">
            <a:tbl>
              <a:tblPr/>
              <a:tblGrid>
                <a:gridCol w="2690602">
                  <a:extLst>
                    <a:ext uri="{9D8B030D-6E8A-4147-A177-3AD203B41FA5}">
                      <a16:colId xmlns:a16="http://schemas.microsoft.com/office/drawing/2014/main" val="20000"/>
                    </a:ext>
                  </a:extLst>
                </a:gridCol>
                <a:gridCol w="1844984">
                  <a:extLst>
                    <a:ext uri="{9D8B030D-6E8A-4147-A177-3AD203B41FA5}">
                      <a16:colId xmlns:a16="http://schemas.microsoft.com/office/drawing/2014/main" val="20001"/>
                    </a:ext>
                  </a:extLst>
                </a:gridCol>
                <a:gridCol w="2075607">
                  <a:extLst>
                    <a:ext uri="{9D8B030D-6E8A-4147-A177-3AD203B41FA5}">
                      <a16:colId xmlns:a16="http://schemas.microsoft.com/office/drawing/2014/main" val="20002"/>
                    </a:ext>
                  </a:extLst>
                </a:gridCol>
                <a:gridCol w="2075607">
                  <a:extLst>
                    <a:ext uri="{9D8B030D-6E8A-4147-A177-3AD203B41FA5}">
                      <a16:colId xmlns:a16="http://schemas.microsoft.com/office/drawing/2014/main" val="20003"/>
                    </a:ext>
                  </a:extLst>
                </a:gridCol>
              </a:tblGrid>
              <a:tr h="519236">
                <a:tc>
                  <a:txBody>
                    <a:bodyPr/>
                    <a:lstStyle/>
                    <a:p>
                      <a:pPr marL="0" marR="0" lvl="0" indent="0" algn="l" defTabSz="914400" rtl="0" eaLnBrk="1" fontAlgn="base" latinLnBrk="0" hangingPunct="1">
                        <a:lnSpc>
                          <a:spcPct val="100000"/>
                        </a:lnSpc>
                        <a:spcBef>
                          <a:spcPts val="0"/>
                        </a:spcBef>
                        <a:spcAft>
                          <a:spcPct val="0"/>
                        </a:spcAft>
                        <a:buClrTx/>
                        <a:buSzTx/>
                        <a:buFontTx/>
                        <a:buNone/>
                        <a:tabLst/>
                      </a:pPr>
                      <a:endParaRPr kumimoji="0" lang="en-US" sz="2000" b="0" i="0" u="none" strike="noStrike" cap="none" normalizeH="0" baseline="0" dirty="0">
                        <a:ln>
                          <a:noFill/>
                        </a:ln>
                        <a:solidFill>
                          <a:schemeClr val="tx1"/>
                        </a:solidFill>
                        <a:effectLst/>
                        <a:latin typeface="Times New Roman" pitchFamily="18"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0" i="0" u="none" strike="noStrike" cap="none" normalizeH="0" baseline="0" dirty="0">
                          <a:ln>
                            <a:noFill/>
                          </a:ln>
                          <a:solidFill>
                            <a:srgbClr val="030EF3"/>
                          </a:solidFill>
                          <a:effectLst>
                            <a:outerShdw blurRad="38100" dist="38100" dir="2700000" algn="tl">
                              <a:srgbClr val="000000">
                                <a:alpha val="43137"/>
                              </a:srgbClr>
                            </a:outerShdw>
                          </a:effectLst>
                          <a:latin typeface="Times New Roman" pitchFamily="18" charset="0"/>
                        </a:rPr>
                        <a:t>vocablos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0" i="0" u="none" strike="noStrike" cap="none" normalizeH="0" baseline="0" dirty="0">
                          <a:ln>
                            <a:noFill/>
                          </a:ln>
                          <a:solidFill>
                            <a:srgbClr val="030EF3"/>
                          </a:solidFill>
                          <a:effectLst>
                            <a:outerShdw blurRad="38100" dist="38100" dir="2700000" algn="tl">
                              <a:srgbClr val="000000">
                                <a:alpha val="43137"/>
                              </a:srgbClr>
                            </a:outerShdw>
                          </a:effectLst>
                          <a:latin typeface="Times New Roman" pitchFamily="18" charset="0"/>
                        </a:rPr>
                        <a:t>anglicismos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0" i="0" u="none" strike="noStrike" cap="none" normalizeH="0" baseline="0" dirty="0">
                          <a:ln>
                            <a:noFill/>
                          </a:ln>
                          <a:solidFill>
                            <a:srgbClr val="030EF3"/>
                          </a:solidFill>
                          <a:effectLst>
                            <a:outerShdw blurRad="38100" dist="38100" dir="2700000" algn="tl">
                              <a:srgbClr val="000000">
                                <a:alpha val="43137"/>
                              </a:srgbClr>
                            </a:outerShdw>
                          </a:effectLst>
                          <a:latin typeface="Times New Roman" pitchFamily="18" charset="0"/>
                        </a:rPr>
                        <a:t>densidad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9236">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s-DO" sz="2000" b="1" i="0" u="none" strike="noStrike" cap="none" normalizeH="0" baseline="0" dirty="0">
                          <a:ln>
                            <a:noFill/>
                          </a:ln>
                          <a:solidFill>
                            <a:srgbClr val="0000CC"/>
                          </a:solidFill>
                          <a:effectLst/>
                          <a:latin typeface="Times New Roman" pitchFamily="18" charset="0"/>
                        </a:rPr>
                        <a:t>R. Dominicana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0" i="0" u="none" strike="noStrike" cap="none" normalizeH="0" baseline="0" dirty="0">
                          <a:ln>
                            <a:noFill/>
                          </a:ln>
                          <a:solidFill>
                            <a:srgbClr val="006600"/>
                          </a:solidFill>
                          <a:effectLst>
                            <a:outerShdw blurRad="38100" dist="38100" dir="2700000" algn="tl">
                              <a:srgbClr val="000000">
                                <a:alpha val="43137"/>
                              </a:srgbClr>
                            </a:outerShdw>
                          </a:effectLst>
                          <a:latin typeface="Times New Roman" pitchFamily="18" charset="0"/>
                        </a:rPr>
                        <a:t>6,393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0" i="0" u="none" strike="noStrike" cap="none" normalizeH="0" baseline="0" dirty="0">
                          <a:ln>
                            <a:noFill/>
                          </a:ln>
                          <a:solidFill>
                            <a:srgbClr val="006600"/>
                          </a:solidFill>
                          <a:effectLst>
                            <a:outerShdw blurRad="38100" dist="38100" dir="2700000" algn="tl">
                              <a:srgbClr val="000000">
                                <a:alpha val="43137"/>
                              </a:srgbClr>
                            </a:outerShdw>
                          </a:effectLst>
                          <a:latin typeface="Times New Roman" pitchFamily="18" charset="0"/>
                        </a:rPr>
                        <a:t>366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1" i="0" u="none" strike="noStrike" cap="none" normalizeH="0" baseline="0" dirty="0">
                          <a:ln>
                            <a:noFill/>
                          </a:ln>
                          <a:solidFill>
                            <a:srgbClr val="3604EE"/>
                          </a:solidFill>
                          <a:effectLst/>
                          <a:latin typeface="Times New Roman" pitchFamily="18" charset="0"/>
                        </a:rPr>
                        <a:t>5.72%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9236">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kumimoji="0" lang="es-DO" sz="2000" b="1" i="0" u="none" strike="noStrike" cap="none" normalizeH="0" baseline="0" dirty="0">
                          <a:ln>
                            <a:noFill/>
                          </a:ln>
                          <a:solidFill>
                            <a:srgbClr val="0000CC"/>
                          </a:solidFill>
                          <a:effectLst/>
                          <a:latin typeface="Times New Roman" pitchFamily="18" charset="0"/>
                        </a:rPr>
                        <a:t>Puerto Rico</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0" i="0" u="none" strike="noStrike" cap="none" normalizeH="0" baseline="0" dirty="0">
                          <a:ln>
                            <a:noFill/>
                          </a:ln>
                          <a:solidFill>
                            <a:srgbClr val="006600"/>
                          </a:solidFill>
                          <a:effectLst>
                            <a:outerShdw blurRad="38100" dist="38100" dir="2700000" algn="tl">
                              <a:srgbClr val="000000">
                                <a:alpha val="43137"/>
                              </a:srgbClr>
                            </a:outerShdw>
                          </a:effectLst>
                          <a:latin typeface="Times New Roman" pitchFamily="18" charset="0"/>
                        </a:rPr>
                        <a:t>5,449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0" i="0" u="none" strike="noStrike" cap="none" normalizeH="0" baseline="0" dirty="0">
                          <a:ln>
                            <a:noFill/>
                          </a:ln>
                          <a:solidFill>
                            <a:srgbClr val="006600"/>
                          </a:solidFill>
                          <a:effectLst>
                            <a:outerShdw blurRad="38100" dist="38100" dir="2700000" algn="tl">
                              <a:srgbClr val="000000">
                                <a:alpha val="43137"/>
                              </a:srgbClr>
                            </a:outerShdw>
                          </a:effectLst>
                          <a:latin typeface="Times New Roman" pitchFamily="18" charset="0"/>
                        </a:rPr>
                        <a:t>444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s-DO" sz="2000" b="1" i="0" u="none" strike="noStrike" cap="none" normalizeH="0" baseline="0" dirty="0">
                          <a:ln>
                            <a:noFill/>
                          </a:ln>
                          <a:solidFill>
                            <a:srgbClr val="FF0000"/>
                          </a:solidFill>
                          <a:effectLst/>
                          <a:latin typeface="Times New Roman" pitchFamily="18" charset="0"/>
                        </a:rPr>
                        <a:t>8.10%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2" name="Oval 1"/>
          <p:cNvSpPr/>
          <p:nvPr/>
        </p:nvSpPr>
        <p:spPr>
          <a:xfrm>
            <a:off x="7145383" y="1967311"/>
            <a:ext cx="1454331" cy="1146861"/>
          </a:xfrm>
          <a:prstGeom prst="ellipse">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89411" y="3267868"/>
            <a:ext cx="8763000" cy="1831271"/>
          </a:xfrm>
          <a:prstGeom prst="rect">
            <a:avLst/>
          </a:prstGeom>
          <a:ln w="19050">
            <a:solidFill>
              <a:srgbClr val="3604EE"/>
            </a:solidFill>
          </a:ln>
        </p:spPr>
        <p:txBody>
          <a:bodyPr wrap="square">
            <a:spAutoFit/>
          </a:bodyPr>
          <a:lstStyle/>
          <a:p>
            <a:pPr algn="ctr">
              <a:spcAft>
                <a:spcPts val="600"/>
              </a:spcAft>
            </a:pPr>
            <a:r>
              <a:rPr lang="es-MX" dirty="0">
                <a:solidFill>
                  <a:srgbClr val="000066"/>
                </a:solidFill>
                <a:effectLst>
                  <a:outerShdw blurRad="38100" dist="38100" dir="2700000" algn="tl">
                    <a:srgbClr val="000000">
                      <a:alpha val="43137"/>
                    </a:srgbClr>
                  </a:outerShdw>
                </a:effectLst>
                <a:ea typeface="Times New Roman" panose="02020603050405020304" pitchFamily="18" charset="0"/>
              </a:rPr>
              <a:t>Por su especial relación con los Estados Unidos, es natural que el español hablado en Puerto Rico reciba mayor influencia del inglés, según indica el cuadro. Así lo confirma el hecho de que en la República Dominicana y en Cuba no forman parte del vocabulario general muchos préstamos </a:t>
            </a:r>
            <a:r>
              <a:rPr lang="es-MX" sz="1600" dirty="0">
                <a:solidFill>
                  <a:srgbClr val="000066"/>
                </a:solidFill>
                <a:effectLst>
                  <a:outerShdw blurRad="38100" dist="38100" dir="2700000" algn="tl">
                    <a:srgbClr val="000000">
                      <a:alpha val="43137"/>
                    </a:srgbClr>
                  </a:outerShdw>
                </a:effectLst>
                <a:ea typeface="Times New Roman" panose="02020603050405020304" pitchFamily="18" charset="0"/>
              </a:rPr>
              <a:t>(a veces crudos, como </a:t>
            </a:r>
            <a:r>
              <a:rPr lang="es-MX" sz="1600" b="1" dirty="0" err="1">
                <a:solidFill>
                  <a:srgbClr val="C00000"/>
                </a:solidFill>
                <a:effectLst>
                  <a:outerShdw blurRad="38100" dist="38100" dir="2700000" algn="tl">
                    <a:srgbClr val="000000">
                      <a:alpha val="43137"/>
                    </a:srgbClr>
                  </a:outerShdw>
                </a:effectLst>
                <a:ea typeface="Times New Roman" panose="02020603050405020304" pitchFamily="18" charset="0"/>
              </a:rPr>
              <a:t>brown</a:t>
            </a:r>
            <a:r>
              <a:rPr lang="es-MX" sz="1600" dirty="0">
                <a:solidFill>
                  <a:srgbClr val="000066"/>
                </a:solidFill>
                <a:effectLst>
                  <a:outerShdw blurRad="38100" dist="38100" dir="2700000" algn="tl">
                    <a:srgbClr val="000000">
                      <a:alpha val="43137"/>
                    </a:srgbClr>
                  </a:outerShdw>
                </a:effectLst>
                <a:ea typeface="Times New Roman" panose="02020603050405020304" pitchFamily="18" charset="0"/>
              </a:rPr>
              <a:t> o </a:t>
            </a:r>
            <a:r>
              <a:rPr lang="es-MX" sz="1600" b="1" dirty="0" err="1">
                <a:solidFill>
                  <a:srgbClr val="C00000"/>
                </a:solidFill>
                <a:effectLst>
                  <a:outerShdw blurRad="38100" dist="38100" dir="2700000" algn="tl">
                    <a:srgbClr val="000000">
                      <a:alpha val="43137"/>
                    </a:srgbClr>
                  </a:outerShdw>
                </a:effectLst>
                <a:ea typeface="Times New Roman" panose="02020603050405020304" pitchFamily="18" charset="0"/>
              </a:rPr>
              <a:t>issue</a:t>
            </a:r>
            <a:r>
              <a:rPr lang="es-MX" sz="1600" dirty="0">
                <a:solidFill>
                  <a:srgbClr val="000066"/>
                </a:solidFill>
                <a:effectLst>
                  <a:outerShdw blurRad="38100" dist="38100" dir="2700000" algn="tl">
                    <a:srgbClr val="000000">
                      <a:alpha val="43137"/>
                    </a:srgbClr>
                  </a:outerShdw>
                </a:effectLst>
                <a:ea typeface="Times New Roman" panose="02020603050405020304" pitchFamily="18" charset="0"/>
              </a:rPr>
              <a:t>)</a:t>
            </a:r>
            <a:r>
              <a:rPr lang="es-MX" dirty="0">
                <a:solidFill>
                  <a:srgbClr val="000066"/>
                </a:solidFill>
                <a:effectLst>
                  <a:outerShdw blurRad="38100" dist="38100" dir="2700000" algn="tl">
                    <a:srgbClr val="000000">
                      <a:alpha val="43137"/>
                    </a:srgbClr>
                  </a:outerShdw>
                </a:effectLst>
                <a:ea typeface="Times New Roman" panose="02020603050405020304" pitchFamily="18" charset="0"/>
              </a:rPr>
              <a:t> que en Puerto Rico pertenecen al léxico usual.</a:t>
            </a:r>
          </a:p>
          <a:p>
            <a:pPr algn="ctr"/>
            <a:r>
              <a:rPr lang="es-MX" dirty="0">
                <a:solidFill>
                  <a:srgbClr val="000066"/>
                </a:solidFill>
                <a:effectLst>
                  <a:outerShdw blurRad="38100" dist="38100" dir="2700000" algn="tl">
                    <a:srgbClr val="000000">
                      <a:alpha val="43137"/>
                    </a:srgbClr>
                  </a:outerShdw>
                </a:effectLst>
                <a:ea typeface="Times New Roman" panose="02020603050405020304" pitchFamily="18" charset="0"/>
              </a:rPr>
              <a:t>Algunos ejemplos:</a:t>
            </a:r>
          </a:p>
          <a:p>
            <a:pPr algn="ctr">
              <a:spcAft>
                <a:spcPts val="0"/>
              </a:spcAft>
            </a:pPr>
            <a:r>
              <a:rPr lang="es-MX" b="1" i="1" dirty="0" err="1">
                <a:solidFill>
                  <a:srgbClr val="3604EE"/>
                </a:solidFill>
                <a:effectLst>
                  <a:outerShdw blurRad="38100" dist="38100" dir="2700000" algn="tl">
                    <a:srgbClr val="000000">
                      <a:alpha val="43137"/>
                    </a:srgbClr>
                  </a:outerShdw>
                </a:effectLst>
                <a:ea typeface="Times New Roman" panose="02020603050405020304" pitchFamily="18" charset="0"/>
              </a:rPr>
              <a:t>bill</a:t>
            </a:r>
            <a:r>
              <a:rPr lang="es-MX" b="1" i="1" dirty="0">
                <a:solidFill>
                  <a:srgbClr val="3604EE"/>
                </a:solidFill>
                <a:effectLst>
                  <a:outerShdw blurRad="38100" dist="38100" dir="2700000" algn="tl">
                    <a:srgbClr val="000000">
                      <a:alpha val="43137"/>
                    </a:srgbClr>
                  </a:outerShdw>
                </a:effectLst>
                <a:ea typeface="Times New Roman" panose="02020603050405020304" pitchFamily="18" charset="0"/>
              </a:rPr>
              <a:t>, break, </a:t>
            </a:r>
            <a:r>
              <a:rPr lang="es-MX" b="1" i="1" dirty="0" err="1">
                <a:solidFill>
                  <a:srgbClr val="3604EE"/>
                </a:solidFill>
                <a:effectLst>
                  <a:outerShdw blurRad="38100" dist="38100" dir="2700000" algn="tl">
                    <a:srgbClr val="000000">
                      <a:alpha val="43137"/>
                    </a:srgbClr>
                  </a:outerShdw>
                </a:effectLst>
                <a:ea typeface="Times New Roman" panose="02020603050405020304" pitchFamily="18" charset="0"/>
              </a:rPr>
              <a:t>brown</a:t>
            </a:r>
            <a:r>
              <a:rPr lang="es-MX" b="1" i="1" dirty="0">
                <a:solidFill>
                  <a:srgbClr val="3604EE"/>
                </a:solidFill>
                <a:effectLst>
                  <a:outerShdw blurRad="38100" dist="38100" dir="2700000" algn="tl">
                    <a:srgbClr val="000000">
                      <a:alpha val="43137"/>
                    </a:srgbClr>
                  </a:outerShdw>
                </a:effectLst>
                <a:ea typeface="Times New Roman" panose="02020603050405020304" pitchFamily="18" charset="0"/>
              </a:rPr>
              <a:t>, </a:t>
            </a:r>
            <a:r>
              <a:rPr lang="es-ES_tradnl" b="1" i="1" dirty="0" err="1">
                <a:solidFill>
                  <a:srgbClr val="3604EE"/>
                </a:solidFill>
                <a:effectLst>
                  <a:outerShdw blurRad="38100" dist="38100" dir="2700000" algn="tl">
                    <a:srgbClr val="000000">
                      <a:alpha val="43137"/>
                    </a:srgbClr>
                  </a:outerShdw>
                </a:effectLst>
                <a:ea typeface="Times New Roman" panose="02020603050405020304" pitchFamily="18" charset="0"/>
              </a:rPr>
              <a:t>counter</a:t>
            </a:r>
            <a:r>
              <a:rPr lang="es-ES_tradnl" b="1" i="1" dirty="0">
                <a:solidFill>
                  <a:srgbClr val="3604EE"/>
                </a:solidFill>
                <a:effectLst>
                  <a:outerShdw blurRad="38100" dist="38100" dir="2700000" algn="tl">
                    <a:srgbClr val="000000">
                      <a:alpha val="43137"/>
                    </a:srgbClr>
                  </a:outerShdw>
                </a:effectLst>
                <a:ea typeface="Times New Roman" panose="02020603050405020304" pitchFamily="18" charset="0"/>
              </a:rPr>
              <a:t>, </a:t>
            </a:r>
            <a:r>
              <a:rPr lang="es-ES_tradnl" b="1" i="1" dirty="0" err="1">
                <a:solidFill>
                  <a:srgbClr val="3604EE"/>
                </a:solidFill>
                <a:effectLst>
                  <a:outerShdw blurRad="38100" dist="38100" dir="2700000" algn="tl">
                    <a:srgbClr val="000000">
                      <a:alpha val="43137"/>
                    </a:srgbClr>
                  </a:outerShdw>
                </a:effectLst>
                <a:ea typeface="Times New Roman" panose="02020603050405020304" pitchFamily="18" charset="0"/>
              </a:rPr>
              <a:t>dry</a:t>
            </a:r>
            <a:r>
              <a:rPr lang="es-ES_tradnl" b="1" i="1" dirty="0">
                <a:solidFill>
                  <a:srgbClr val="3604EE"/>
                </a:solidFill>
                <a:effectLst>
                  <a:outerShdw blurRad="38100" dist="38100" dir="2700000" algn="tl">
                    <a:srgbClr val="000000">
                      <a:alpha val="43137"/>
                    </a:srgbClr>
                  </a:outerShdw>
                </a:effectLst>
                <a:ea typeface="Times New Roman" panose="02020603050405020304" pitchFamily="18" charset="0"/>
              </a:rPr>
              <a:t> </a:t>
            </a:r>
            <a:r>
              <a:rPr lang="es-ES_tradnl" b="1" i="1" dirty="0" err="1">
                <a:solidFill>
                  <a:srgbClr val="3604EE"/>
                </a:solidFill>
                <a:effectLst>
                  <a:outerShdw blurRad="38100" dist="38100" dir="2700000" algn="tl">
                    <a:srgbClr val="000000">
                      <a:alpha val="43137"/>
                    </a:srgbClr>
                  </a:outerShdw>
                </a:effectLst>
                <a:ea typeface="Times New Roman" panose="02020603050405020304" pitchFamily="18" charset="0"/>
              </a:rPr>
              <a:t>cleaning</a:t>
            </a:r>
            <a:r>
              <a:rPr lang="es-ES_tradnl" b="1" i="1" dirty="0">
                <a:solidFill>
                  <a:srgbClr val="3604EE"/>
                </a:solidFill>
                <a:effectLst>
                  <a:outerShdw blurRad="38100" dist="38100" dir="2700000" algn="tl">
                    <a:srgbClr val="000000">
                      <a:alpha val="43137"/>
                    </a:srgbClr>
                  </a:outerShdw>
                </a:effectLst>
                <a:ea typeface="Times New Roman" panose="02020603050405020304" pitchFamily="18" charset="0"/>
              </a:rPr>
              <a:t>, </a:t>
            </a:r>
            <a:r>
              <a:rPr lang="es-MX" b="1" i="1" dirty="0" err="1">
                <a:solidFill>
                  <a:srgbClr val="3604EE"/>
                </a:solidFill>
                <a:effectLst>
                  <a:outerShdw blurRad="38100" dist="38100" dir="2700000" algn="tl">
                    <a:srgbClr val="000000">
                      <a:alpha val="43137"/>
                    </a:srgbClr>
                  </a:outerShdw>
                </a:effectLst>
                <a:ea typeface="Times New Roman" panose="02020603050405020304" pitchFamily="18" charset="0"/>
              </a:rPr>
              <a:t>issue</a:t>
            </a:r>
            <a:r>
              <a:rPr lang="es-MX" b="1" i="1" dirty="0">
                <a:solidFill>
                  <a:srgbClr val="3604EE"/>
                </a:solidFill>
                <a:effectLst>
                  <a:outerShdw blurRad="38100" dist="38100" dir="2700000" algn="tl">
                    <a:srgbClr val="000000">
                      <a:alpha val="43137"/>
                    </a:srgbClr>
                  </a:outerShdw>
                </a:effectLst>
                <a:ea typeface="Times New Roman" panose="02020603050405020304" pitchFamily="18" charset="0"/>
              </a:rPr>
              <a:t>, </a:t>
            </a:r>
            <a:r>
              <a:rPr lang="es-MX" b="1" i="1" dirty="0" err="1">
                <a:solidFill>
                  <a:srgbClr val="3604EE"/>
                </a:solidFill>
                <a:effectLst>
                  <a:outerShdw blurRad="38100" dist="38100" dir="2700000" algn="tl">
                    <a:srgbClr val="000000">
                      <a:alpha val="43137"/>
                    </a:srgbClr>
                  </a:outerShdw>
                </a:effectLst>
                <a:ea typeface="Times New Roman" panose="02020603050405020304" pitchFamily="18" charset="0"/>
              </a:rPr>
              <a:t>laundry</a:t>
            </a:r>
            <a:r>
              <a:rPr lang="es-MX" b="1" i="1" dirty="0">
                <a:solidFill>
                  <a:srgbClr val="3604EE"/>
                </a:solidFill>
                <a:effectLst>
                  <a:outerShdw blurRad="38100" dist="38100" dir="2700000" algn="tl">
                    <a:srgbClr val="000000">
                      <a:alpha val="43137"/>
                    </a:srgbClr>
                  </a:outerShdw>
                </a:effectLst>
                <a:ea typeface="Times New Roman" panose="02020603050405020304" pitchFamily="18" charset="0"/>
              </a:rPr>
              <a:t>,</a:t>
            </a:r>
            <a:r>
              <a:rPr lang="en-US" b="1" i="1" dirty="0">
                <a:solidFill>
                  <a:srgbClr val="3604EE"/>
                </a:solidFill>
                <a:effectLst>
                  <a:outerShdw blurRad="38100" dist="38100" dir="2700000" algn="tl">
                    <a:srgbClr val="000000">
                      <a:alpha val="43137"/>
                    </a:srgbClr>
                  </a:outerShdw>
                </a:effectLst>
                <a:ea typeface="Times New Roman" panose="02020603050405020304" pitchFamily="18" charset="0"/>
              </a:rPr>
              <a:t> layaway, </a:t>
            </a:r>
            <a:r>
              <a:rPr lang="en-US" b="1" i="1" dirty="0" err="1">
                <a:solidFill>
                  <a:srgbClr val="3604EE"/>
                </a:solidFill>
                <a:effectLst>
                  <a:outerShdw blurRad="38100" dist="38100" dir="2700000" algn="tl">
                    <a:srgbClr val="000000">
                      <a:alpha val="43137"/>
                    </a:srgbClr>
                  </a:outerShdw>
                </a:effectLst>
                <a:ea typeface="Times New Roman" panose="02020603050405020304" pitchFamily="18" charset="0"/>
              </a:rPr>
              <a:t>matress</a:t>
            </a:r>
            <a:r>
              <a:rPr lang="en-US" b="1" i="1" dirty="0">
                <a:solidFill>
                  <a:srgbClr val="3604EE"/>
                </a:solidFill>
                <a:effectLst>
                  <a:outerShdw blurRad="38100" dist="38100" dir="2700000" algn="tl">
                    <a:srgbClr val="000000">
                      <a:alpha val="43137"/>
                    </a:srgbClr>
                  </a:outerShdw>
                </a:effectLst>
                <a:ea typeface="Times New Roman" panose="02020603050405020304" pitchFamily="18" charset="0"/>
              </a:rPr>
              <a:t>, refill, sticker</a:t>
            </a:r>
            <a:endParaRPr lang="es-MX" b="1" dirty="0">
              <a:solidFill>
                <a:srgbClr val="3604EE"/>
              </a:solidFill>
              <a:effectLst>
                <a:outerShdw blurRad="38100" dist="38100" dir="2700000" algn="tl">
                  <a:srgbClr val="000000">
                    <a:alpha val="43137"/>
                  </a:srgbClr>
                </a:outerShdw>
              </a:effectLst>
              <a:ea typeface="Times New Roman" panose="02020603050405020304" pitchFamily="18" charset="0"/>
            </a:endParaRPr>
          </a:p>
        </p:txBody>
      </p:sp>
      <p:sp>
        <p:nvSpPr>
          <p:cNvPr id="4" name="Rectangle 3">
            <a:extLst>
              <a:ext uri="{FF2B5EF4-FFF2-40B4-BE49-F238E27FC236}">
                <a16:creationId xmlns:a16="http://schemas.microsoft.com/office/drawing/2014/main" id="{97A92431-B7EB-4AE1-92D7-D973E163993F}"/>
              </a:ext>
            </a:extLst>
          </p:cNvPr>
          <p:cNvSpPr/>
          <p:nvPr/>
        </p:nvSpPr>
        <p:spPr>
          <a:xfrm>
            <a:off x="994409" y="6048958"/>
            <a:ext cx="7221581" cy="307392"/>
          </a:xfrm>
          <a:prstGeom prst="rect">
            <a:avLst/>
          </a:prstGeom>
          <a:solidFill>
            <a:schemeClr val="bg1"/>
          </a:solidFill>
          <a:ln w="28575">
            <a:solidFill>
              <a:srgbClr val="0000CC"/>
            </a:solidFill>
            <a:prstDash val="lgDash"/>
          </a:ln>
        </p:spPr>
        <p:txBody>
          <a:bodyPr wrap="square">
            <a:spAutoFit/>
          </a:bodyPr>
          <a:lstStyle/>
          <a:p>
            <a:pPr marL="0" marR="0" algn="ctr">
              <a:lnSpc>
                <a:spcPct val="107000"/>
              </a:lnSpc>
              <a:spcBef>
                <a:spcPts val="0"/>
              </a:spcBef>
              <a:spcAft>
                <a:spcPts val="800"/>
              </a:spcAft>
            </a:pPr>
            <a:r>
              <a:rPr lang="es-ES" sz="1400" dirty="0">
                <a:solidFill>
                  <a:srgbClr val="0000CC"/>
                </a:solidFill>
                <a:highlight>
                  <a:srgbClr val="FFFF00"/>
                </a:highlight>
                <a:ea typeface="Calibri" panose="020F0502020204030204" pitchFamily="34" charset="0"/>
                <a:cs typeface="Times New Roman" panose="02020603050405020304" pitchFamily="18" charset="0"/>
              </a:rPr>
              <a:t>Las cifras del cuadro proceden de las investigaciones de López Morales (1999), y de Alba (1995).</a:t>
            </a:r>
            <a:endParaRPr lang="en-US" sz="1400" dirty="0">
              <a:solidFill>
                <a:srgbClr val="0000CC"/>
              </a:solidFill>
              <a:highlight>
                <a:srgbClr val="FFFF00"/>
              </a:highlight>
              <a:ea typeface="Calibri" panose="020F0502020204030204" pitchFamily="34" charset="0"/>
              <a:cs typeface="Times New Roman" panose="02020603050405020304" pitchFamily="18" charset="0"/>
            </a:endParaRPr>
          </a:p>
        </p:txBody>
      </p:sp>
      <p:pic>
        <p:nvPicPr>
          <p:cNvPr id="6" name="PR.ISSUE">
            <a:hlinkClick r:id="" action="ppaction://media"/>
            <a:extLst>
              <a:ext uri="{FF2B5EF4-FFF2-40B4-BE49-F238E27FC236}">
                <a16:creationId xmlns:a16="http://schemas.microsoft.com/office/drawing/2014/main" id="{7A287561-BB30-485F-A0FD-0632FBA9AC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560674"/>
            <a:ext cx="179410" cy="179410"/>
          </a:xfrm>
          <a:prstGeom prst="rect">
            <a:avLst/>
          </a:prstGeom>
        </p:spPr>
      </p:pic>
      <p:sp>
        <p:nvSpPr>
          <p:cNvPr id="7" name="Rectangle 6">
            <a:extLst>
              <a:ext uri="{FF2B5EF4-FFF2-40B4-BE49-F238E27FC236}">
                <a16:creationId xmlns:a16="http://schemas.microsoft.com/office/drawing/2014/main" id="{27FA16E0-60E2-4CD4-B8E5-C95DD55D8953}"/>
              </a:ext>
            </a:extLst>
          </p:cNvPr>
          <p:cNvSpPr/>
          <p:nvPr/>
        </p:nvSpPr>
        <p:spPr>
          <a:xfrm>
            <a:off x="853438" y="5262509"/>
            <a:ext cx="7434943" cy="584775"/>
          </a:xfrm>
          <a:prstGeom prst="rect">
            <a:avLst/>
          </a:prstGeom>
          <a:ln w="19050">
            <a:solidFill>
              <a:srgbClr val="006600"/>
            </a:solidFill>
            <a:prstDash val="dash"/>
          </a:ln>
        </p:spPr>
        <p:txBody>
          <a:bodyPr wrap="square">
            <a:spAutoFit/>
          </a:bodyPr>
          <a:lstStyle/>
          <a:p>
            <a:pPr algn="ctr"/>
            <a:r>
              <a:rPr lang="en-US" sz="1600" dirty="0">
                <a:solidFill>
                  <a:srgbClr val="006600"/>
                </a:solidFill>
                <a:effectLst>
                  <a:outerShdw blurRad="38100" dist="38100" dir="2700000" algn="tl">
                    <a:srgbClr val="000000">
                      <a:alpha val="43137"/>
                    </a:srgbClr>
                  </a:outerShdw>
                </a:effectLst>
                <a:ea typeface="Calibri" panose="020F0502020204030204" pitchFamily="34" charset="0"/>
              </a:rPr>
              <a:t>“</a:t>
            </a:r>
            <a:r>
              <a:rPr lang="es-ES" sz="1600" dirty="0">
                <a:solidFill>
                  <a:srgbClr val="006600"/>
                </a:solidFill>
                <a:effectLst>
                  <a:outerShdw blurRad="38100" dist="38100" dir="2700000" algn="tl">
                    <a:srgbClr val="000000">
                      <a:alpha val="43137"/>
                    </a:srgbClr>
                  </a:outerShdw>
                </a:effectLst>
                <a:ea typeface="Calibri" panose="020F0502020204030204" pitchFamily="34" charset="0"/>
              </a:rPr>
              <a:t>Hay que entender que este es un </a:t>
            </a:r>
            <a:r>
              <a:rPr lang="es-ES" sz="1600" b="1" dirty="0">
                <a:solidFill>
                  <a:srgbClr val="C00000"/>
                </a:solidFill>
                <a:effectLst>
                  <a:outerShdw blurRad="38100" dist="38100" dir="2700000" algn="tl">
                    <a:srgbClr val="000000">
                      <a:alpha val="43137"/>
                    </a:srgbClr>
                  </a:outerShdw>
                </a:effectLst>
                <a:ea typeface="Calibri" panose="020F0502020204030204" pitchFamily="34" charset="0"/>
              </a:rPr>
              <a:t>ISSUE</a:t>
            </a:r>
            <a:r>
              <a:rPr lang="es-ES" sz="1600" dirty="0">
                <a:solidFill>
                  <a:srgbClr val="C00000"/>
                </a:solidFill>
                <a:effectLst>
                  <a:outerShdw blurRad="38100" dist="38100" dir="2700000" algn="tl">
                    <a:srgbClr val="000000">
                      <a:alpha val="43137"/>
                    </a:srgbClr>
                  </a:outerShdw>
                </a:effectLst>
                <a:ea typeface="Calibri" panose="020F0502020204030204" pitchFamily="34" charset="0"/>
              </a:rPr>
              <a:t> político</a:t>
            </a:r>
            <a:r>
              <a:rPr lang="es-ES" sz="1600" dirty="0">
                <a:solidFill>
                  <a:srgbClr val="006600"/>
                </a:solidFill>
                <a:effectLst>
                  <a:outerShdw blurRad="38100" dist="38100" dir="2700000" algn="tl">
                    <a:srgbClr val="000000">
                      <a:alpha val="43137"/>
                    </a:srgbClr>
                  </a:outerShdw>
                </a:effectLst>
                <a:ea typeface="Calibri" panose="020F0502020204030204" pitchFamily="34" charset="0"/>
              </a:rPr>
              <a:t>. Esto hay que llevar a los políticos y decirles yo no voy a votar por ti si tú sigues permitiendo el desparrame urbano…”</a:t>
            </a:r>
            <a:endParaRPr lang="es-ES" dirty="0">
              <a:solidFill>
                <a:srgbClr val="006600"/>
              </a:solidFill>
              <a:effectLst>
                <a:outerShdw blurRad="38100" dist="38100" dir="2700000" algn="tl">
                  <a:srgbClr val="000000">
                    <a:alpha val="43137"/>
                  </a:srgbClr>
                </a:outerShdw>
              </a:effectLst>
            </a:endParaRPr>
          </a:p>
        </p:txBody>
      </p:sp>
      <p:sp>
        <p:nvSpPr>
          <p:cNvPr id="12" name="Rectangle 11">
            <a:extLst>
              <a:ext uri="{FF2B5EF4-FFF2-40B4-BE49-F238E27FC236}">
                <a16:creationId xmlns:a16="http://schemas.microsoft.com/office/drawing/2014/main" id="{E9B19178-34B2-497B-A883-EC98435A471B}"/>
              </a:ext>
            </a:extLst>
          </p:cNvPr>
          <p:cNvSpPr/>
          <p:nvPr/>
        </p:nvSpPr>
        <p:spPr>
          <a:xfrm>
            <a:off x="313506" y="5190694"/>
            <a:ext cx="8514806" cy="656590"/>
          </a:xfrm>
          <a:prstGeom prst="rect">
            <a:avLst/>
          </a:prstGeom>
          <a:solidFill>
            <a:schemeClr val="bg1"/>
          </a:solidFill>
          <a:ln w="19050">
            <a:solidFill>
              <a:srgbClr val="006600"/>
            </a:solidFill>
            <a:prstDash val="dash"/>
          </a:ln>
        </p:spPr>
        <p:txBody>
          <a:bodyPr wrap="square">
            <a:spAutoFit/>
          </a:bodyPr>
          <a:lstStyle/>
          <a:p>
            <a:pPr algn="ctr">
              <a:lnSpc>
                <a:spcPts val="2300"/>
              </a:lnSpc>
            </a:pPr>
            <a:r>
              <a:rPr lang="en-US" sz="1600" dirty="0">
                <a:solidFill>
                  <a:srgbClr val="006600"/>
                </a:solidFill>
                <a:effectLst>
                  <a:outerShdw blurRad="38100" dist="38100" dir="2700000" algn="tl">
                    <a:srgbClr val="000000">
                      <a:alpha val="43137"/>
                    </a:srgbClr>
                  </a:outerShdw>
                </a:effectLst>
                <a:ea typeface="Calibri" panose="020F0502020204030204" pitchFamily="34" charset="0"/>
              </a:rPr>
              <a:t>“</a:t>
            </a:r>
            <a:r>
              <a:rPr lang="es-ES" sz="1600" dirty="0">
                <a:solidFill>
                  <a:srgbClr val="006600"/>
                </a:solidFill>
                <a:effectLst>
                  <a:outerShdw blurRad="38100" dist="38100" dir="2700000" algn="tl">
                    <a:srgbClr val="000000">
                      <a:alpha val="43137"/>
                    </a:srgbClr>
                  </a:outerShdw>
                </a:effectLst>
                <a:ea typeface="Calibri" panose="020F0502020204030204" pitchFamily="34" charset="0"/>
              </a:rPr>
              <a:t>Y yo creo que el domingo, Fortuño va a sentir ese caliente y, como decíamos ayer, que no le dé el </a:t>
            </a:r>
            <a:r>
              <a:rPr lang="es-ES" sz="1600" dirty="0">
                <a:solidFill>
                  <a:srgbClr val="C00000"/>
                </a:solidFill>
                <a:effectLst>
                  <a:outerShdw blurRad="38100" dist="38100" dir="2700000" algn="tl">
                    <a:srgbClr val="000000">
                      <a:alpha val="43137"/>
                    </a:srgbClr>
                  </a:outerShdw>
                </a:effectLst>
                <a:ea typeface="Calibri" panose="020F0502020204030204" pitchFamily="34" charset="0"/>
              </a:rPr>
              <a:t>Hernán Padilla </a:t>
            </a:r>
            <a:r>
              <a:rPr lang="es-ES" sz="1600" b="1" dirty="0">
                <a:solidFill>
                  <a:srgbClr val="C00000"/>
                </a:solidFill>
                <a:effectLst>
                  <a:outerShdw blurRad="38100" dist="38100" dir="2700000" algn="tl">
                    <a:srgbClr val="000000">
                      <a:alpha val="43137"/>
                    </a:srgbClr>
                  </a:outerShdw>
                </a:effectLst>
                <a:ea typeface="Calibri" panose="020F0502020204030204" pitchFamily="34" charset="0"/>
              </a:rPr>
              <a:t>SYNDROME</a:t>
            </a:r>
            <a:r>
              <a:rPr lang="es-ES" sz="1600" dirty="0">
                <a:solidFill>
                  <a:srgbClr val="006600"/>
                </a:solidFill>
                <a:effectLst>
                  <a:outerShdw blurRad="38100" dist="38100" dir="2700000" algn="tl">
                    <a:srgbClr val="000000">
                      <a:alpha val="43137"/>
                    </a:srgbClr>
                  </a:outerShdw>
                </a:effectLst>
                <a:ea typeface="Calibri" panose="020F0502020204030204" pitchFamily="34" charset="0"/>
              </a:rPr>
              <a:t>, que parece ser el escenario al que va a enfrentarse el domingo…”</a:t>
            </a:r>
            <a:endParaRPr lang="es-ES" sz="1600" dirty="0">
              <a:solidFill>
                <a:srgbClr val="006600"/>
              </a:solidFill>
              <a:effectLst>
                <a:outerShdw blurRad="38100" dist="38100" dir="2700000" algn="tl">
                  <a:srgbClr val="000000">
                    <a:alpha val="43137"/>
                  </a:srgbClr>
                </a:outerShdw>
              </a:effectLst>
            </a:endParaRPr>
          </a:p>
        </p:txBody>
      </p:sp>
      <p:pic>
        <p:nvPicPr>
          <p:cNvPr id="5" name="PR.Syndrome">
            <a:hlinkClick r:id="" action="ppaction://media"/>
            <a:extLst>
              <a:ext uri="{FF2B5EF4-FFF2-40B4-BE49-F238E27FC236}">
                <a16:creationId xmlns:a16="http://schemas.microsoft.com/office/drawing/2014/main" id="{DFBA6B0F-5A27-46D3-8999-EB7ACA5792E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444046" y="572545"/>
            <a:ext cx="155668" cy="155668"/>
          </a:xfrm>
          <a:prstGeom prst="rect">
            <a:avLst/>
          </a:prstGeom>
        </p:spPr>
      </p:pic>
    </p:spTree>
    <p:extLst>
      <p:ext uri="{BB962C8B-B14F-4D97-AF65-F5344CB8AC3E}">
        <p14:creationId xmlns:p14="http://schemas.microsoft.com/office/powerpoint/2010/main" val="151381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barn(inVertical)">
                                      <p:cBhvr>
                                        <p:cTn id="7" dur="500"/>
                                        <p:tgtEl>
                                          <p:spTgt spid="829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2984">
                                            <p:bg/>
                                          </p:spTgt>
                                        </p:tgtEl>
                                        <p:attrNameLst>
                                          <p:attrName>style.visibility</p:attrName>
                                        </p:attrNameLst>
                                      </p:cBhvr>
                                      <p:to>
                                        <p:strVal val="visible"/>
                                      </p:to>
                                    </p:set>
                                    <p:animEffect transition="in" filter="barn(inVertical)">
                                      <p:cBhvr>
                                        <p:cTn id="11" dur="500"/>
                                        <p:tgtEl>
                                          <p:spTgt spid="82984">
                                            <p:bg/>
                                          </p:spTgt>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82984">
                                            <p:txEl>
                                              <p:pRg st="0" end="0"/>
                                            </p:txEl>
                                          </p:spTgt>
                                        </p:tgtEl>
                                        <p:attrNameLst>
                                          <p:attrName>style.visibility</p:attrName>
                                        </p:attrNameLst>
                                      </p:cBhvr>
                                      <p:to>
                                        <p:strVal val="visible"/>
                                      </p:to>
                                    </p:set>
                                    <p:animEffect transition="in" filter="barn(inVertical)">
                                      <p:cBhvr>
                                        <p:cTn id="15" dur="500"/>
                                        <p:tgtEl>
                                          <p:spTgt spid="82984">
                                            <p:txEl>
                                              <p:pRg st="0" end="0"/>
                                            </p:txEl>
                                          </p:spTgt>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82989"/>
                                        </p:tgtEl>
                                        <p:attrNameLst>
                                          <p:attrName>style.visibility</p:attrName>
                                        </p:attrNameLst>
                                      </p:cBhvr>
                                      <p:to>
                                        <p:strVal val="visible"/>
                                      </p:to>
                                    </p:set>
                                    <p:animEffect transition="in" filter="barn(inVertical)">
                                      <p:cBhvr>
                                        <p:cTn id="19" dur="500"/>
                                        <p:tgtEl>
                                          <p:spTgt spid="8298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par>
                          <p:cTn id="25" fill="hold">
                            <p:stCondLst>
                              <p:cond delay="500"/>
                            </p:stCondLst>
                            <p:childTnLst>
                              <p:par>
                                <p:cTn id="26" presetID="16" presetClass="entr" presetSubtype="21" fill="hold" grpId="0" nodeType="afterEffect">
                                  <p:stCondLst>
                                    <p:cond delay="0"/>
                                  </p:stCondLst>
                                  <p:iterate type="wd">
                                    <p:tmPct val="10000"/>
                                  </p:iterate>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Effect transition="in" filter="barn(inVertical)">
                                      <p:cBhvr>
                                        <p:cTn id="36" dur="500"/>
                                        <p:tgtEl>
                                          <p:spTgt spid="3">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barn(inVertical)">
                                      <p:cBhvr>
                                        <p:cTn id="41" dur="500"/>
                                        <p:tgtEl>
                                          <p:spTgt spid="3">
                                            <p:txEl>
                                              <p:pRg st="1" end="1"/>
                                            </p:txEl>
                                          </p:spTgt>
                                        </p:tgtEl>
                                      </p:cBhvr>
                                    </p:animEffect>
                                  </p:childTnLst>
                                </p:cTn>
                              </p:par>
                            </p:childTnLst>
                          </p:cTn>
                        </p:par>
                        <p:par>
                          <p:cTn id="42" fill="hold">
                            <p:stCondLst>
                              <p:cond delay="500"/>
                            </p:stCondLst>
                            <p:childTnLst>
                              <p:par>
                                <p:cTn id="43" presetID="2" presetClass="entr" presetSubtype="9" fill="hold" nodeType="afterEffect">
                                  <p:stCondLst>
                                    <p:cond delay="0"/>
                                  </p:stCondLst>
                                  <p:iterate type="wd">
                                    <p:tmPct val="10000"/>
                                  </p:iterate>
                                  <p:childTnLst>
                                    <p:set>
                                      <p:cBhvr>
                                        <p:cTn id="44" dur="1" fill="hold">
                                          <p:stCondLst>
                                            <p:cond delay="0"/>
                                          </p:stCondLst>
                                        </p:cTn>
                                        <p:tgtEl>
                                          <p:spTgt spid="3">
                                            <p:txEl>
                                              <p:pRg st="2" end="2"/>
                                            </p:txEl>
                                          </p:spTgt>
                                        </p:tgtEl>
                                        <p:attrNameLst>
                                          <p:attrName>style.visibility</p:attrName>
                                        </p:attrNameLst>
                                      </p:cBhvr>
                                      <p:to>
                                        <p:strVal val="visible"/>
                                      </p:to>
                                    </p:set>
                                    <p:anim calcmode="lin" valueType="num">
                                      <p:cBhvr additive="base">
                                        <p:cTn id="45" dur="10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6" dur="10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5929" fill="hold"/>
                                        <p:tgtEl>
                                          <p:spTgt spid="6"/>
                                        </p:tgtEl>
                                      </p:cBhvr>
                                    </p:cmd>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barn(inVertical)">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22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cond evt="onNext" delay="0">
                      <p:tgtEl>
                        <p:sldTgt/>
                      </p:tgtEl>
                    </p:cond>
                  </p:endCondLst>
                </p:cTn>
                <p:tgtEl>
                  <p:spTgt spid="6"/>
                </p:tgtEl>
              </p:cMediaNode>
            </p:audio>
            <p:audio>
              <p:cMediaNode vol="80000">
                <p:cTn id="66" fill="hold" display="0">
                  <p:stCondLst>
                    <p:cond delay="indefinite"/>
                  </p:stCondLst>
                  <p:endCondLst>
                    <p:cond evt="onStopAudio" delay="0">
                      <p:tgtEl>
                        <p:sldTgt/>
                      </p:tgtEl>
                    </p:cond>
                    <p:cond evt="onNext" delay="0">
                      <p:tgtEl>
                        <p:sldTgt/>
                      </p:tgtEl>
                    </p:cond>
                  </p:endCondLst>
                </p:cTn>
                <p:tgtEl>
                  <p:spTgt spid="5"/>
                </p:tgtEl>
              </p:cMediaNode>
            </p:audio>
          </p:childTnLst>
        </p:cTn>
      </p:par>
    </p:tnLst>
    <p:bldLst>
      <p:bldP spid="82946" grpId="0" animBg="1"/>
      <p:bldP spid="82984" grpId="0" uiExpand="1" build="p" animBg="1"/>
      <p:bldP spid="2" grpId="0" animBg="1"/>
      <p:bldP spid="3" grpId="0" animBg="1"/>
      <p:bldP spid="4" grpId="0" animBg="1"/>
      <p:bldP spid="7" grpId="0" animBg="1"/>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4"/>
          <p:cNvSpPr>
            <a:spLocks noGrp="1"/>
          </p:cNvSpPr>
          <p:nvPr>
            <p:ph type="dt" sz="half" idx="10"/>
          </p:nvPr>
        </p:nvSpPr>
        <p:spPr/>
        <p:txBody>
          <a:bodyPr/>
          <a:lstStyle/>
          <a:p>
            <a:fld id="{3B0C460F-C507-42C8-8A40-EEC7433556B1}" type="datetime1">
              <a:rPr lang="es-DO">
                <a:solidFill>
                  <a:srgbClr val="000000"/>
                </a:solidFill>
              </a:rPr>
              <a:pPr/>
              <a:t>21/11/2020</a:t>
            </a:fld>
            <a:endParaRPr lang="es-DO">
              <a:solidFill>
                <a:srgbClr val="000000"/>
              </a:solidFill>
            </a:endParaRPr>
          </a:p>
        </p:txBody>
      </p:sp>
      <p:sp>
        <p:nvSpPr>
          <p:cNvPr id="6" name="Slide Number Placeholder 6"/>
          <p:cNvSpPr>
            <a:spLocks noGrp="1"/>
          </p:cNvSpPr>
          <p:nvPr>
            <p:ph type="sldNum" sz="quarter" idx="12"/>
          </p:nvPr>
        </p:nvSpPr>
        <p:spPr/>
        <p:txBody>
          <a:bodyPr/>
          <a:lstStyle/>
          <a:p>
            <a:fld id="{D92EA691-F7EA-44D2-9843-FA05DC0D34D0}" type="slidenum">
              <a:rPr lang="es-DO">
                <a:solidFill>
                  <a:srgbClr val="000000"/>
                </a:solidFill>
              </a:rPr>
              <a:pPr/>
              <a:t>65</a:t>
            </a:fld>
            <a:endParaRPr lang="es-DO">
              <a:solidFill>
                <a:srgbClr val="000000"/>
              </a:solidFill>
            </a:endParaRPr>
          </a:p>
        </p:txBody>
      </p:sp>
      <p:sp>
        <p:nvSpPr>
          <p:cNvPr id="101378" name="Rectangle 2"/>
          <p:cNvSpPr>
            <a:spLocks noGrp="1" noChangeArrowheads="1"/>
          </p:cNvSpPr>
          <p:nvPr>
            <p:ph type="title"/>
          </p:nvPr>
        </p:nvSpPr>
        <p:spPr>
          <a:xfrm>
            <a:off x="2628900" y="638175"/>
            <a:ext cx="3886200" cy="552450"/>
          </a:xfrm>
          <a:ln w="19050">
            <a:solidFill>
              <a:srgbClr val="3604EE"/>
            </a:solidFill>
          </a:ln>
        </p:spPr>
        <p:txBody>
          <a:bodyPr/>
          <a:lstStyle/>
          <a:p>
            <a:r>
              <a:rPr lang="es-DO" sz="3600" b="1" dirty="0">
                <a:solidFill>
                  <a:srgbClr val="000099"/>
                </a:solidFill>
                <a:effectLst>
                  <a:outerShdw blurRad="38100" dist="38100" dir="2700000" algn="tl">
                    <a:srgbClr val="000000">
                      <a:alpha val="43137"/>
                    </a:srgbClr>
                  </a:outerShdw>
                </a:effectLst>
                <a:latin typeface="Times New Roman" pitchFamily="18" charset="0"/>
              </a:rPr>
              <a:t>Conclusiones</a:t>
            </a:r>
          </a:p>
        </p:txBody>
      </p:sp>
      <p:sp>
        <p:nvSpPr>
          <p:cNvPr id="101379" name="Rectangle 3"/>
          <p:cNvSpPr>
            <a:spLocks noGrp="1" noChangeArrowheads="1"/>
          </p:cNvSpPr>
          <p:nvPr>
            <p:ph type="body" sz="half" idx="1"/>
          </p:nvPr>
        </p:nvSpPr>
        <p:spPr>
          <a:xfrm>
            <a:off x="457200" y="1676400"/>
            <a:ext cx="8229600" cy="4191000"/>
          </a:xfrm>
          <a:solidFill>
            <a:schemeClr val="bg1"/>
          </a:solidFill>
          <a:ln w="19050">
            <a:solidFill>
              <a:srgbClr val="0000FF"/>
            </a:solidFill>
          </a:ln>
        </p:spPr>
        <p:txBody>
          <a:bodyPr/>
          <a:lstStyle/>
          <a:p>
            <a:pPr marL="0" algn="ctr">
              <a:spcBef>
                <a:spcPts val="0"/>
              </a:spcBef>
              <a:spcAft>
                <a:spcPts val="600"/>
              </a:spcAft>
              <a:buFontTx/>
              <a:buNone/>
            </a:pPr>
            <a:endParaRPr lang="es-ES" sz="500" dirty="0">
              <a:solidFill>
                <a:schemeClr val="accent2"/>
              </a:solidFill>
              <a:effectLst>
                <a:outerShdw blurRad="38100" dist="38100" dir="2700000" algn="tl">
                  <a:srgbClr val="000000">
                    <a:alpha val="43137"/>
                  </a:srgbClr>
                </a:outerShdw>
              </a:effectLst>
              <a:latin typeface="Times New Roman" pitchFamily="18" charset="0"/>
            </a:endParaRPr>
          </a:p>
          <a:p>
            <a:pPr marL="0" algn="ctr">
              <a:lnSpc>
                <a:spcPts val="2700"/>
              </a:lnSpc>
              <a:spcBef>
                <a:spcPts val="0"/>
              </a:spcBef>
              <a:spcAft>
                <a:spcPts val="1800"/>
              </a:spcAft>
              <a:buFontTx/>
              <a:buNone/>
            </a:pPr>
            <a:r>
              <a:rPr lang="es-ES" sz="2000" dirty="0">
                <a:solidFill>
                  <a:srgbClr val="000099"/>
                </a:solidFill>
                <a:effectLst>
                  <a:outerShdw blurRad="38100" dist="38100" dir="2700000" algn="tl">
                    <a:srgbClr val="000000">
                      <a:alpha val="43137"/>
                    </a:srgbClr>
                  </a:outerShdw>
                </a:effectLst>
                <a:latin typeface="Times New Roman" pitchFamily="18" charset="0"/>
              </a:rPr>
              <a:t>Se podría argüir que </a:t>
            </a:r>
            <a:r>
              <a:rPr lang="es-ES" sz="2000" i="1" dirty="0">
                <a:solidFill>
                  <a:srgbClr val="000099"/>
                </a:solidFill>
                <a:effectLst>
                  <a:outerShdw blurRad="38100" dist="38100" dir="2700000" algn="tl">
                    <a:srgbClr val="000000">
                      <a:alpha val="43137"/>
                    </a:srgbClr>
                  </a:outerShdw>
                </a:effectLst>
                <a:latin typeface="Times New Roman" pitchFamily="18" charset="0"/>
              </a:rPr>
              <a:t>las distinciones señaladas resultan </a:t>
            </a:r>
            <a:r>
              <a:rPr lang="es-ES" sz="2000" b="1" i="1" dirty="0">
                <a:solidFill>
                  <a:srgbClr val="000099"/>
                </a:solidFill>
                <a:effectLst>
                  <a:outerShdw blurRad="38100" dist="38100" dir="2700000" algn="tl">
                    <a:srgbClr val="000000">
                      <a:alpha val="43137"/>
                    </a:srgbClr>
                  </a:outerShdw>
                </a:effectLst>
                <a:latin typeface="Times New Roman" pitchFamily="18" charset="0"/>
              </a:rPr>
              <a:t>escasas</a:t>
            </a:r>
            <a:r>
              <a:rPr lang="es-ES" sz="2000" dirty="0">
                <a:solidFill>
                  <a:srgbClr val="000099"/>
                </a:solidFill>
                <a:effectLst>
                  <a:outerShdw blurRad="38100" dist="38100" dir="2700000" algn="tl">
                    <a:srgbClr val="000000">
                      <a:alpha val="43137"/>
                    </a:srgbClr>
                  </a:outerShdw>
                </a:effectLst>
                <a:latin typeface="Times New Roman" pitchFamily="18" charset="0"/>
              </a:rPr>
              <a:t> en relación con los numerosos rasgos lingüísticos comunes a las tres Antillas. Pero, lógicamente, </a:t>
            </a:r>
            <a:r>
              <a:rPr lang="es-ES" sz="2000" i="1" dirty="0">
                <a:solidFill>
                  <a:srgbClr val="000099"/>
                </a:solidFill>
                <a:effectLst>
                  <a:outerShdw blurRad="38100" dist="38100" dir="2700000" algn="tl">
                    <a:srgbClr val="000000">
                      <a:alpha val="43137"/>
                    </a:srgbClr>
                  </a:outerShdw>
                </a:effectLst>
                <a:latin typeface="Times New Roman" pitchFamily="18" charset="0"/>
              </a:rPr>
              <a:t>las semejanzas no solo son</a:t>
            </a:r>
            <a:r>
              <a:rPr lang="es-ES" sz="2000" dirty="0">
                <a:solidFill>
                  <a:srgbClr val="000099"/>
                </a:solidFill>
                <a:effectLst>
                  <a:outerShdw blurRad="38100" dist="38100" dir="2700000" algn="tl">
                    <a:srgbClr val="000000">
                      <a:alpha val="43137"/>
                    </a:srgbClr>
                  </a:outerShdw>
                </a:effectLst>
                <a:latin typeface="Times New Roman" pitchFamily="18" charset="0"/>
              </a:rPr>
              <a:t>, sino que </a:t>
            </a:r>
            <a:r>
              <a:rPr lang="es-ES" sz="2000" b="1" i="1" dirty="0">
                <a:solidFill>
                  <a:srgbClr val="0000CC"/>
                </a:solidFill>
                <a:effectLst>
                  <a:outerShdw blurRad="38100" dist="38100" dir="2700000" algn="tl">
                    <a:srgbClr val="000000">
                      <a:alpha val="43137"/>
                    </a:srgbClr>
                  </a:outerShdw>
                </a:effectLst>
                <a:latin typeface="Times New Roman" pitchFamily="18" charset="0"/>
              </a:rPr>
              <a:t>tienen que ser mayores </a:t>
            </a:r>
            <a:r>
              <a:rPr lang="es-ES" sz="2000" dirty="0">
                <a:solidFill>
                  <a:srgbClr val="000099"/>
                </a:solidFill>
                <a:effectLst>
                  <a:outerShdw blurRad="38100" dist="38100" dir="2700000" algn="tl">
                    <a:srgbClr val="000000">
                      <a:alpha val="43137"/>
                    </a:srgbClr>
                  </a:outerShdw>
                </a:effectLst>
                <a:latin typeface="Times New Roman" pitchFamily="18" charset="0"/>
              </a:rPr>
              <a:t>que las discrepancias. Al fin de cuentas, </a:t>
            </a:r>
            <a:r>
              <a:rPr lang="es-ES" sz="2000" i="1" dirty="0">
                <a:solidFill>
                  <a:srgbClr val="0000CC"/>
                </a:solidFill>
                <a:effectLst>
                  <a:outerShdw blurRad="38100" dist="38100" dir="2700000" algn="tl">
                    <a:srgbClr val="000000">
                      <a:alpha val="43137"/>
                    </a:srgbClr>
                  </a:outerShdw>
                </a:effectLst>
                <a:latin typeface="Times New Roman" pitchFamily="18" charset="0"/>
              </a:rPr>
              <a:t>en las tres islas se habla </a:t>
            </a:r>
            <a:r>
              <a:rPr lang="es-ES" sz="2000" b="1" i="1" dirty="0">
                <a:solidFill>
                  <a:srgbClr val="0000CC"/>
                </a:solidFill>
                <a:effectLst>
                  <a:outerShdw blurRad="38100" dist="38100" dir="2700000" algn="tl">
                    <a:srgbClr val="000000">
                      <a:alpha val="43137"/>
                    </a:srgbClr>
                  </a:outerShdw>
                </a:effectLst>
                <a:latin typeface="Times New Roman" pitchFamily="18" charset="0"/>
              </a:rPr>
              <a:t>la misma lengua</a:t>
            </a:r>
            <a:r>
              <a:rPr lang="es-ES" sz="2000" dirty="0">
                <a:solidFill>
                  <a:srgbClr val="000099"/>
                </a:solidFill>
                <a:effectLst>
                  <a:outerShdw blurRad="38100" dist="38100" dir="2700000" algn="tl">
                    <a:srgbClr val="000000">
                      <a:alpha val="43137"/>
                    </a:srgbClr>
                  </a:outerShdw>
                </a:effectLst>
                <a:latin typeface="Times New Roman" pitchFamily="18" charset="0"/>
              </a:rPr>
              <a:t>. </a:t>
            </a:r>
          </a:p>
          <a:p>
            <a:pPr marL="0" algn="ctr">
              <a:lnSpc>
                <a:spcPts val="2700"/>
              </a:lnSpc>
              <a:spcBef>
                <a:spcPts val="600"/>
              </a:spcBef>
              <a:spcAft>
                <a:spcPts val="1200"/>
              </a:spcAft>
              <a:buFontTx/>
              <a:buNone/>
            </a:pPr>
            <a:r>
              <a:rPr lang="es-ES_tradnl" sz="2000" dirty="0">
                <a:solidFill>
                  <a:srgbClr val="000099"/>
                </a:solidFill>
                <a:effectLst>
                  <a:outerShdw blurRad="38100" dist="38100" dir="2700000" algn="tl">
                    <a:srgbClr val="000000">
                      <a:alpha val="43137"/>
                    </a:srgbClr>
                  </a:outerShdw>
                </a:effectLst>
                <a:latin typeface="Times New Roman" pitchFamily="18" charset="0"/>
              </a:rPr>
              <a:t>También se podría decir que muchos de los fenómenos citados son peculiares de una </a:t>
            </a:r>
            <a:r>
              <a:rPr lang="es-ES_tradnl" sz="2000" i="1" dirty="0">
                <a:solidFill>
                  <a:srgbClr val="000099"/>
                </a:solidFill>
                <a:effectLst>
                  <a:outerShdw blurRad="38100" dist="38100" dir="2700000" algn="tl">
                    <a:srgbClr val="000000">
                      <a:alpha val="43137"/>
                    </a:srgbClr>
                  </a:outerShdw>
                </a:effectLst>
                <a:latin typeface="Times New Roman" pitchFamily="18" charset="0"/>
              </a:rPr>
              <a:t>zona geográfica específica</a:t>
            </a:r>
            <a:r>
              <a:rPr lang="es-ES_tradnl" sz="2000" dirty="0">
                <a:solidFill>
                  <a:srgbClr val="000099"/>
                </a:solidFill>
                <a:effectLst>
                  <a:outerShdw blurRad="38100" dist="38100" dir="2700000" algn="tl">
                    <a:srgbClr val="000000">
                      <a:alpha val="43137"/>
                    </a:srgbClr>
                  </a:outerShdw>
                </a:effectLst>
                <a:latin typeface="Times New Roman" pitchFamily="18" charset="0"/>
              </a:rPr>
              <a:t>, o de un grupo social determinado, y no de toda la isla en cuestión. Sin embargo, ese hecho demuestra, precisamente, que </a:t>
            </a:r>
            <a:r>
              <a:rPr lang="es-ES_tradnl" sz="2000" b="1" i="1" dirty="0">
                <a:solidFill>
                  <a:srgbClr val="0000CC"/>
                </a:solidFill>
                <a:effectLst>
                  <a:outerShdw blurRad="38100" dist="38100" dir="2700000" algn="tl">
                    <a:srgbClr val="000000">
                      <a:alpha val="43137"/>
                    </a:srgbClr>
                  </a:outerShdw>
                </a:effectLst>
                <a:latin typeface="Times New Roman" pitchFamily="18" charset="0"/>
              </a:rPr>
              <a:t>ni siquiera dentro de un mismo país existe completa homogeneidad lingüística</a:t>
            </a:r>
            <a:r>
              <a:rPr lang="es-ES_tradnl" sz="2000" dirty="0">
                <a:solidFill>
                  <a:srgbClr val="000099"/>
                </a:solidFill>
                <a:effectLst>
                  <a:outerShdw blurRad="38100" dist="38100" dir="2700000" algn="tl">
                    <a:srgbClr val="000000">
                      <a:alpha val="43137"/>
                    </a:srgbClr>
                  </a:outerShdw>
                </a:effectLst>
                <a:latin typeface="Times New Roman" pitchFamily="18" charset="0"/>
              </a:rPr>
              <a:t>, lo que refuerza aun más la idea de la diversidad dialectal antillana que se defiende en esta exposición.</a:t>
            </a:r>
          </a:p>
        </p:txBody>
      </p:sp>
    </p:spTree>
    <p:extLst>
      <p:ext uri="{BB962C8B-B14F-4D97-AF65-F5344CB8AC3E}">
        <p14:creationId xmlns:p14="http://schemas.microsoft.com/office/powerpoint/2010/main" val="3993196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wipe(left)">
                                      <p:cBhvr>
                                        <p:cTn id="7" dur="500"/>
                                        <p:tgtEl>
                                          <p:spTgt spid="1013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1379">
                                            <p:bg/>
                                          </p:spTgt>
                                        </p:tgtEl>
                                        <p:attrNameLst>
                                          <p:attrName>style.visibility</p:attrName>
                                        </p:attrNameLst>
                                      </p:cBhvr>
                                      <p:to>
                                        <p:strVal val="visible"/>
                                      </p:to>
                                    </p:set>
                                    <p:animEffect transition="in" filter="wipe(left)">
                                      <p:cBhvr>
                                        <p:cTn id="11" dur="500"/>
                                        <p:tgtEl>
                                          <p:spTgt spid="101379">
                                            <p:bg/>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1379">
                                            <p:txEl>
                                              <p:pRg st="1" end="1"/>
                                            </p:txEl>
                                          </p:spTgt>
                                        </p:tgtEl>
                                        <p:attrNameLst>
                                          <p:attrName>style.visibility</p:attrName>
                                        </p:attrNameLst>
                                      </p:cBhvr>
                                      <p:to>
                                        <p:strVal val="visible"/>
                                      </p:to>
                                    </p:set>
                                    <p:animEffect transition="in" filter="wipe(left)">
                                      <p:cBhvr>
                                        <p:cTn id="15" dur="500"/>
                                        <p:tgtEl>
                                          <p:spTgt spid="1013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1379">
                                            <p:txEl>
                                              <p:pRg st="2" end="2"/>
                                            </p:txEl>
                                          </p:spTgt>
                                        </p:tgtEl>
                                        <p:attrNameLst>
                                          <p:attrName>style.visibility</p:attrName>
                                        </p:attrNameLst>
                                      </p:cBhvr>
                                      <p:to>
                                        <p:strVal val="visible"/>
                                      </p:to>
                                    </p:set>
                                    <p:animEffect transition="in" filter="wipe(left)">
                                      <p:cBhvr>
                                        <p:cTn id="20" dur="500"/>
                                        <p:tgtEl>
                                          <p:spTgt spid="1013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nimBg="1" autoUpdateAnimBg="0"/>
      <p:bldP spid="101379"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4"/>
          <p:cNvSpPr>
            <a:spLocks noGrp="1"/>
          </p:cNvSpPr>
          <p:nvPr>
            <p:ph type="dt" sz="half" idx="10"/>
          </p:nvPr>
        </p:nvSpPr>
        <p:spPr/>
        <p:txBody>
          <a:bodyPr/>
          <a:lstStyle/>
          <a:p>
            <a:fld id="{3B0C460F-C507-42C8-8A40-EEC7433556B1}" type="datetime1">
              <a:rPr lang="es-DO">
                <a:solidFill>
                  <a:srgbClr val="000000"/>
                </a:solidFill>
              </a:rPr>
              <a:pPr/>
              <a:t>21/11/2020</a:t>
            </a:fld>
            <a:endParaRPr lang="es-DO">
              <a:solidFill>
                <a:srgbClr val="000000"/>
              </a:solidFill>
            </a:endParaRPr>
          </a:p>
        </p:txBody>
      </p:sp>
      <p:sp>
        <p:nvSpPr>
          <p:cNvPr id="6" name="Slide Number Placeholder 6"/>
          <p:cNvSpPr>
            <a:spLocks noGrp="1"/>
          </p:cNvSpPr>
          <p:nvPr>
            <p:ph type="sldNum" sz="quarter" idx="12"/>
          </p:nvPr>
        </p:nvSpPr>
        <p:spPr/>
        <p:txBody>
          <a:bodyPr/>
          <a:lstStyle/>
          <a:p>
            <a:fld id="{D92EA691-F7EA-44D2-9843-FA05DC0D34D0}" type="slidenum">
              <a:rPr lang="es-DO">
                <a:solidFill>
                  <a:srgbClr val="000000"/>
                </a:solidFill>
              </a:rPr>
              <a:pPr/>
              <a:t>66</a:t>
            </a:fld>
            <a:endParaRPr lang="es-DO">
              <a:solidFill>
                <a:srgbClr val="000000"/>
              </a:solidFill>
            </a:endParaRPr>
          </a:p>
        </p:txBody>
      </p:sp>
      <p:sp>
        <p:nvSpPr>
          <p:cNvPr id="101378" name="Rectangle 2"/>
          <p:cNvSpPr>
            <a:spLocks noGrp="1" noChangeArrowheads="1"/>
          </p:cNvSpPr>
          <p:nvPr>
            <p:ph type="title"/>
          </p:nvPr>
        </p:nvSpPr>
        <p:spPr>
          <a:xfrm>
            <a:off x="2628900" y="533400"/>
            <a:ext cx="3886200" cy="552450"/>
          </a:xfrm>
          <a:ln w="19050">
            <a:solidFill>
              <a:srgbClr val="3604EE"/>
            </a:solidFill>
          </a:ln>
        </p:spPr>
        <p:txBody>
          <a:bodyPr/>
          <a:lstStyle/>
          <a:p>
            <a:r>
              <a:rPr lang="es-DO" sz="3600" b="1" dirty="0">
                <a:solidFill>
                  <a:srgbClr val="000099"/>
                </a:solidFill>
                <a:effectLst>
                  <a:outerShdw blurRad="38100" dist="38100" dir="2700000" algn="tl">
                    <a:srgbClr val="000000">
                      <a:alpha val="43137"/>
                    </a:srgbClr>
                  </a:outerShdw>
                </a:effectLst>
                <a:latin typeface="Times New Roman" pitchFamily="18" charset="0"/>
              </a:rPr>
              <a:t>Conclusiones</a:t>
            </a:r>
          </a:p>
        </p:txBody>
      </p:sp>
      <p:sp>
        <p:nvSpPr>
          <p:cNvPr id="101379" name="Rectangle 3"/>
          <p:cNvSpPr>
            <a:spLocks noGrp="1" noChangeArrowheads="1"/>
          </p:cNvSpPr>
          <p:nvPr>
            <p:ph type="body" sz="half" idx="1"/>
          </p:nvPr>
        </p:nvSpPr>
        <p:spPr>
          <a:xfrm>
            <a:off x="228600" y="1371600"/>
            <a:ext cx="8686800" cy="4800600"/>
          </a:xfrm>
          <a:solidFill>
            <a:schemeClr val="bg1"/>
          </a:solidFill>
          <a:ln w="19050">
            <a:solidFill>
              <a:srgbClr val="0000FF"/>
            </a:solidFill>
          </a:ln>
        </p:spPr>
        <p:txBody>
          <a:bodyPr/>
          <a:lstStyle/>
          <a:p>
            <a:pPr marL="0" algn="ctr">
              <a:spcBef>
                <a:spcPts val="0"/>
              </a:spcBef>
              <a:spcAft>
                <a:spcPts val="0"/>
              </a:spcAft>
              <a:buFontTx/>
              <a:buNone/>
            </a:pPr>
            <a:endParaRPr lang="es-ES_tradnl" sz="500" dirty="0">
              <a:solidFill>
                <a:schemeClr val="accent2"/>
              </a:solidFill>
              <a:latin typeface="Times New Roman" pitchFamily="18" charset="0"/>
            </a:endParaRPr>
          </a:p>
          <a:p>
            <a:pPr algn="ctr">
              <a:spcBef>
                <a:spcPts val="0"/>
              </a:spcBef>
              <a:spcAft>
                <a:spcPts val="1200"/>
              </a:spcAft>
              <a:buFontTx/>
              <a:buNone/>
            </a:pPr>
            <a:r>
              <a:rPr lang="es-ES" sz="2400" dirty="0">
                <a:solidFill>
                  <a:srgbClr val="000099"/>
                </a:solidFill>
                <a:effectLst>
                  <a:outerShdw blurRad="38100" dist="38100" dir="2700000" algn="tl">
                    <a:srgbClr val="000000">
                      <a:alpha val="43137"/>
                    </a:srgbClr>
                  </a:outerShdw>
                </a:effectLst>
                <a:latin typeface="Times New Roman" pitchFamily="18" charset="0"/>
              </a:rPr>
              <a:t>¿Existe </a:t>
            </a:r>
            <a:r>
              <a:rPr lang="es-ES" sz="2400" b="1" u="sng" dirty="0">
                <a:solidFill>
                  <a:srgbClr val="000099"/>
                </a:solidFill>
                <a:effectLst>
                  <a:outerShdw blurRad="38100" dist="38100" dir="2700000" algn="tl">
                    <a:srgbClr val="000000">
                      <a:alpha val="43137"/>
                    </a:srgbClr>
                  </a:outerShdw>
                </a:effectLst>
                <a:latin typeface="Times New Roman" pitchFamily="18" charset="0"/>
              </a:rPr>
              <a:t>un</a:t>
            </a:r>
            <a:r>
              <a:rPr lang="es-ES" sz="2400" dirty="0">
                <a:solidFill>
                  <a:srgbClr val="000099"/>
                </a:solidFill>
                <a:effectLst>
                  <a:outerShdw blurRad="38100" dist="38100" dir="2700000" algn="tl">
                    <a:srgbClr val="000000">
                      <a:alpha val="43137"/>
                    </a:srgbClr>
                  </a:outerShdw>
                </a:effectLst>
                <a:latin typeface="Times New Roman" pitchFamily="18" charset="0"/>
              </a:rPr>
              <a:t> español antillano?</a:t>
            </a:r>
          </a:p>
          <a:p>
            <a:pPr algn="ctr">
              <a:lnSpc>
                <a:spcPts val="2500"/>
              </a:lnSpc>
              <a:spcBef>
                <a:spcPts val="0"/>
              </a:spcBef>
              <a:spcAft>
                <a:spcPts val="0"/>
              </a:spcAft>
              <a:buFontTx/>
              <a:buNone/>
            </a:pPr>
            <a:r>
              <a:rPr lang="es-ES" sz="2000" dirty="0">
                <a:solidFill>
                  <a:srgbClr val="000099"/>
                </a:solidFill>
                <a:effectLst>
                  <a:outerShdw blurRad="38100" dist="38100" dir="2700000" algn="tl">
                    <a:srgbClr val="000000">
                      <a:alpha val="43137"/>
                    </a:srgbClr>
                  </a:outerShdw>
                </a:effectLst>
                <a:latin typeface="Times New Roman" pitchFamily="18" charset="0"/>
              </a:rPr>
              <a:t>La respuesta podría ser afirmativa </a:t>
            </a:r>
            <a:r>
              <a:rPr lang="es-ES" sz="2000" i="1" dirty="0">
                <a:solidFill>
                  <a:srgbClr val="000099"/>
                </a:solidFill>
                <a:effectLst>
                  <a:outerShdw blurRad="38100" dist="38100" dir="2700000" algn="tl">
                    <a:srgbClr val="000000">
                      <a:alpha val="43137"/>
                    </a:srgbClr>
                  </a:outerShdw>
                </a:effectLst>
                <a:latin typeface="Times New Roman" pitchFamily="18" charset="0"/>
              </a:rPr>
              <a:t>si se aceptara también la existencia</a:t>
            </a:r>
            <a:r>
              <a:rPr lang="es-ES" sz="2000" dirty="0">
                <a:solidFill>
                  <a:srgbClr val="000099"/>
                </a:solidFill>
                <a:effectLst>
                  <a:outerShdw blurRad="38100" dist="38100" dir="2700000" algn="tl">
                    <a:srgbClr val="000000">
                      <a:alpha val="43137"/>
                    </a:srgbClr>
                  </a:outerShdw>
                </a:effectLst>
                <a:latin typeface="Times New Roman" pitchFamily="18" charset="0"/>
              </a:rPr>
              <a:t> de</a:t>
            </a:r>
          </a:p>
          <a:p>
            <a:pPr algn="ctr">
              <a:lnSpc>
                <a:spcPts val="2500"/>
              </a:lnSpc>
              <a:spcBef>
                <a:spcPts val="0"/>
              </a:spcBef>
              <a:spcAft>
                <a:spcPts val="1200"/>
              </a:spcAft>
              <a:buFontTx/>
              <a:buNone/>
            </a:pPr>
            <a:r>
              <a:rPr lang="es-ES" sz="2000" b="1" u="sng" dirty="0">
                <a:solidFill>
                  <a:srgbClr val="000099"/>
                </a:solidFill>
                <a:effectLst>
                  <a:outerShdw blurRad="38100" dist="38100" dir="2700000" algn="tl">
                    <a:srgbClr val="000000">
                      <a:alpha val="43137"/>
                    </a:srgbClr>
                  </a:outerShdw>
                </a:effectLst>
                <a:latin typeface="Times New Roman" pitchFamily="18" charset="0"/>
              </a:rPr>
              <a:t>un</a:t>
            </a:r>
            <a:r>
              <a:rPr lang="es-ES" sz="2000" dirty="0">
                <a:solidFill>
                  <a:srgbClr val="000099"/>
                </a:solidFill>
                <a:effectLst>
                  <a:outerShdw blurRad="38100" dist="38100" dir="2700000" algn="tl">
                    <a:srgbClr val="000000">
                      <a:alpha val="43137"/>
                    </a:srgbClr>
                  </a:outerShdw>
                </a:effectLst>
                <a:latin typeface="Times New Roman" pitchFamily="18" charset="0"/>
              </a:rPr>
              <a:t> ‘</a:t>
            </a:r>
            <a:r>
              <a:rPr lang="es-ES" sz="2000" i="1" dirty="0">
                <a:solidFill>
                  <a:srgbClr val="000099"/>
                </a:solidFill>
                <a:effectLst>
                  <a:outerShdw blurRad="38100" dist="38100" dir="2700000" algn="tl">
                    <a:srgbClr val="000000">
                      <a:alpha val="43137"/>
                    </a:srgbClr>
                  </a:outerShdw>
                </a:effectLst>
                <a:latin typeface="Times New Roman" pitchFamily="18" charset="0"/>
              </a:rPr>
              <a:t>español de España</a:t>
            </a:r>
            <a:r>
              <a:rPr lang="es-ES" sz="2000" dirty="0">
                <a:solidFill>
                  <a:srgbClr val="000099"/>
                </a:solidFill>
                <a:effectLst>
                  <a:outerShdw blurRad="38100" dist="38100" dir="2700000" algn="tl">
                    <a:srgbClr val="000000">
                      <a:alpha val="43137"/>
                    </a:srgbClr>
                  </a:outerShdw>
                </a:effectLst>
                <a:latin typeface="Times New Roman" pitchFamily="18" charset="0"/>
              </a:rPr>
              <a:t>’, </a:t>
            </a:r>
            <a:r>
              <a:rPr lang="es-ES" sz="2000" b="1" u="sng" dirty="0">
                <a:solidFill>
                  <a:srgbClr val="000099"/>
                </a:solidFill>
                <a:effectLst>
                  <a:outerShdw blurRad="38100" dist="38100" dir="2700000" algn="tl">
                    <a:srgbClr val="000000">
                      <a:alpha val="43137"/>
                    </a:srgbClr>
                  </a:outerShdw>
                </a:effectLst>
                <a:latin typeface="Times New Roman" pitchFamily="18" charset="0"/>
              </a:rPr>
              <a:t>un</a:t>
            </a:r>
            <a:r>
              <a:rPr lang="es-ES" sz="2000" dirty="0">
                <a:solidFill>
                  <a:srgbClr val="000099"/>
                </a:solidFill>
                <a:effectLst>
                  <a:outerShdw blurRad="38100" dist="38100" dir="2700000" algn="tl">
                    <a:srgbClr val="000000">
                      <a:alpha val="43137"/>
                    </a:srgbClr>
                  </a:outerShdw>
                </a:effectLst>
                <a:latin typeface="Times New Roman" pitchFamily="18" charset="0"/>
              </a:rPr>
              <a:t> ‘</a:t>
            </a:r>
            <a:r>
              <a:rPr lang="es-ES" sz="2000" i="1" dirty="0">
                <a:solidFill>
                  <a:srgbClr val="000099"/>
                </a:solidFill>
                <a:effectLst>
                  <a:outerShdw blurRad="38100" dist="38100" dir="2700000" algn="tl">
                    <a:srgbClr val="000000">
                      <a:alpha val="43137"/>
                    </a:srgbClr>
                  </a:outerShdw>
                </a:effectLst>
                <a:latin typeface="Times New Roman" pitchFamily="18" charset="0"/>
              </a:rPr>
              <a:t>español de América</a:t>
            </a:r>
            <a:r>
              <a:rPr lang="es-ES" sz="2000" dirty="0">
                <a:solidFill>
                  <a:srgbClr val="000099"/>
                </a:solidFill>
                <a:effectLst>
                  <a:outerShdw blurRad="38100" dist="38100" dir="2700000" algn="tl">
                    <a:srgbClr val="000000">
                      <a:alpha val="43137"/>
                    </a:srgbClr>
                  </a:outerShdw>
                </a:effectLst>
                <a:latin typeface="Times New Roman" pitchFamily="18" charset="0"/>
              </a:rPr>
              <a:t>’, o </a:t>
            </a:r>
            <a:r>
              <a:rPr lang="es-ES" sz="2000" b="1" u="sng" dirty="0">
                <a:solidFill>
                  <a:srgbClr val="000099"/>
                </a:solidFill>
                <a:effectLst>
                  <a:outerShdw blurRad="38100" dist="38100" dir="2700000" algn="tl">
                    <a:srgbClr val="000000">
                      <a:alpha val="43137"/>
                    </a:srgbClr>
                  </a:outerShdw>
                </a:effectLst>
                <a:latin typeface="Times New Roman" pitchFamily="18" charset="0"/>
              </a:rPr>
              <a:t>un</a:t>
            </a:r>
            <a:r>
              <a:rPr lang="es-ES" sz="2000" dirty="0">
                <a:solidFill>
                  <a:srgbClr val="000099"/>
                </a:solidFill>
                <a:effectLst>
                  <a:outerShdw blurRad="38100" dist="38100" dir="2700000" algn="tl">
                    <a:srgbClr val="000000">
                      <a:alpha val="43137"/>
                    </a:srgbClr>
                  </a:outerShdw>
                </a:effectLst>
                <a:latin typeface="Times New Roman" pitchFamily="18" charset="0"/>
              </a:rPr>
              <a:t> ‘</a:t>
            </a:r>
            <a:r>
              <a:rPr lang="es-ES" sz="2000" i="1" dirty="0">
                <a:solidFill>
                  <a:srgbClr val="000099"/>
                </a:solidFill>
                <a:effectLst>
                  <a:outerShdw blurRad="38100" dist="38100" dir="2700000" algn="tl">
                    <a:srgbClr val="000000">
                      <a:alpha val="43137"/>
                    </a:srgbClr>
                  </a:outerShdw>
                </a:effectLst>
                <a:latin typeface="Times New Roman" pitchFamily="18" charset="0"/>
              </a:rPr>
              <a:t>español del Cono Sur</a:t>
            </a:r>
            <a:r>
              <a:rPr lang="es-ES" sz="2000" dirty="0">
                <a:solidFill>
                  <a:srgbClr val="000099"/>
                </a:solidFill>
                <a:effectLst>
                  <a:outerShdw blurRad="38100" dist="38100" dir="2700000" algn="tl">
                    <a:srgbClr val="000000">
                      <a:alpha val="43137"/>
                    </a:srgbClr>
                  </a:outerShdw>
                </a:effectLst>
                <a:latin typeface="Times New Roman" pitchFamily="18" charset="0"/>
              </a:rPr>
              <a:t>’. </a:t>
            </a:r>
          </a:p>
          <a:p>
            <a:pPr algn="ctr">
              <a:lnSpc>
                <a:spcPts val="2800"/>
              </a:lnSpc>
              <a:spcBef>
                <a:spcPts val="0"/>
              </a:spcBef>
              <a:spcAft>
                <a:spcPts val="0"/>
              </a:spcAft>
              <a:buFontTx/>
              <a:buNone/>
            </a:pPr>
            <a:r>
              <a:rPr lang="es-ES" sz="2000" dirty="0">
                <a:solidFill>
                  <a:srgbClr val="000099"/>
                </a:solidFill>
                <a:effectLst>
                  <a:outerShdw blurRad="38100" dist="38100" dir="2700000" algn="tl">
                    <a:srgbClr val="000000">
                      <a:alpha val="43137"/>
                    </a:srgbClr>
                  </a:outerShdw>
                </a:effectLst>
                <a:latin typeface="Times New Roman" pitchFamily="18" charset="0"/>
              </a:rPr>
              <a:t>Pero, ¿es igual el modo de hablar de </a:t>
            </a:r>
            <a:r>
              <a:rPr lang="es-ES" sz="2000" i="1" dirty="0">
                <a:solidFill>
                  <a:srgbClr val="000099"/>
                </a:solidFill>
                <a:effectLst>
                  <a:outerShdw blurRad="38100" dist="38100" dir="2700000" algn="tl">
                    <a:srgbClr val="000000">
                      <a:alpha val="43137"/>
                    </a:srgbClr>
                  </a:outerShdw>
                </a:effectLst>
                <a:latin typeface="Times New Roman" pitchFamily="18" charset="0"/>
              </a:rPr>
              <a:t>Valladolid</a:t>
            </a:r>
            <a:r>
              <a:rPr lang="es-ES" sz="2000" dirty="0">
                <a:solidFill>
                  <a:srgbClr val="000099"/>
                </a:solidFill>
                <a:effectLst>
                  <a:outerShdw blurRad="38100" dist="38100" dir="2700000" algn="tl">
                    <a:srgbClr val="000000">
                      <a:alpha val="43137"/>
                    </a:srgbClr>
                  </a:outerShdw>
                </a:effectLst>
                <a:latin typeface="Times New Roman" pitchFamily="18" charset="0"/>
              </a:rPr>
              <a:t> al de </a:t>
            </a:r>
            <a:r>
              <a:rPr lang="es-ES" sz="2000" i="1" dirty="0">
                <a:solidFill>
                  <a:srgbClr val="000099"/>
                </a:solidFill>
                <a:effectLst>
                  <a:outerShdw blurRad="38100" dist="38100" dir="2700000" algn="tl">
                    <a:srgbClr val="000000">
                      <a:alpha val="43137"/>
                    </a:srgbClr>
                  </a:outerShdw>
                </a:effectLst>
                <a:latin typeface="Times New Roman" pitchFamily="18" charset="0"/>
              </a:rPr>
              <a:t>Sevilla</a:t>
            </a:r>
            <a:r>
              <a:rPr lang="es-ES" sz="2000" dirty="0">
                <a:solidFill>
                  <a:srgbClr val="000099"/>
                </a:solidFill>
                <a:effectLst>
                  <a:outerShdw blurRad="38100" dist="38100" dir="2700000" algn="tl">
                    <a:srgbClr val="000000">
                      <a:alpha val="43137"/>
                    </a:srgbClr>
                  </a:outerShdw>
                </a:effectLst>
                <a:latin typeface="Times New Roman" pitchFamily="18" charset="0"/>
              </a:rPr>
              <a:t>?</a:t>
            </a:r>
          </a:p>
          <a:p>
            <a:pPr algn="ctr">
              <a:lnSpc>
                <a:spcPts val="2800"/>
              </a:lnSpc>
              <a:spcBef>
                <a:spcPts val="0"/>
              </a:spcBef>
              <a:spcAft>
                <a:spcPts val="1200"/>
              </a:spcAft>
              <a:buFontTx/>
              <a:buNone/>
            </a:pPr>
            <a:r>
              <a:rPr lang="es-ES" sz="2000" dirty="0">
                <a:solidFill>
                  <a:srgbClr val="000099"/>
                </a:solidFill>
                <a:effectLst>
                  <a:outerShdw blurRad="38100" dist="38100" dir="2700000" algn="tl">
                    <a:srgbClr val="000000">
                      <a:alpha val="43137"/>
                    </a:srgbClr>
                  </a:outerShdw>
                </a:effectLst>
                <a:latin typeface="Times New Roman" pitchFamily="18" charset="0"/>
              </a:rPr>
              <a:t>¿Y el de </a:t>
            </a:r>
            <a:r>
              <a:rPr lang="es-ES" sz="2000" i="1" dirty="0">
                <a:solidFill>
                  <a:srgbClr val="000099"/>
                </a:solidFill>
                <a:effectLst>
                  <a:outerShdw blurRad="38100" dist="38100" dir="2700000" algn="tl">
                    <a:srgbClr val="000000">
                      <a:alpha val="43137"/>
                    </a:srgbClr>
                  </a:outerShdw>
                </a:effectLst>
                <a:latin typeface="Times New Roman" pitchFamily="18" charset="0"/>
              </a:rPr>
              <a:t>México</a:t>
            </a:r>
            <a:r>
              <a:rPr lang="es-ES" sz="2000" dirty="0">
                <a:solidFill>
                  <a:srgbClr val="000099"/>
                </a:solidFill>
                <a:effectLst>
                  <a:outerShdw blurRad="38100" dist="38100" dir="2700000" algn="tl">
                    <a:srgbClr val="000000">
                      <a:alpha val="43137"/>
                    </a:srgbClr>
                  </a:outerShdw>
                </a:effectLst>
                <a:latin typeface="Times New Roman" pitchFamily="18" charset="0"/>
              </a:rPr>
              <a:t> al de </a:t>
            </a:r>
            <a:r>
              <a:rPr lang="es-ES" sz="2000" i="1" dirty="0">
                <a:solidFill>
                  <a:srgbClr val="000099"/>
                </a:solidFill>
                <a:effectLst>
                  <a:outerShdw blurRad="38100" dist="38100" dir="2700000" algn="tl">
                    <a:srgbClr val="000000">
                      <a:alpha val="43137"/>
                    </a:srgbClr>
                  </a:outerShdw>
                </a:effectLst>
                <a:latin typeface="Times New Roman" pitchFamily="18" charset="0"/>
              </a:rPr>
              <a:t>Colombia</a:t>
            </a:r>
            <a:r>
              <a:rPr lang="es-ES" sz="2000" dirty="0">
                <a:solidFill>
                  <a:srgbClr val="000099"/>
                </a:solidFill>
                <a:effectLst>
                  <a:outerShdw blurRad="38100" dist="38100" dir="2700000" algn="tl">
                    <a:srgbClr val="000000">
                      <a:alpha val="43137"/>
                    </a:srgbClr>
                  </a:outerShdw>
                </a:effectLst>
                <a:latin typeface="Times New Roman" pitchFamily="18" charset="0"/>
              </a:rPr>
              <a:t>, o el de </a:t>
            </a:r>
            <a:r>
              <a:rPr lang="es-ES" sz="2000" i="1" dirty="0">
                <a:solidFill>
                  <a:srgbClr val="000099"/>
                </a:solidFill>
                <a:effectLst>
                  <a:outerShdw blurRad="38100" dist="38100" dir="2700000" algn="tl">
                    <a:srgbClr val="000000">
                      <a:alpha val="43137"/>
                    </a:srgbClr>
                  </a:outerShdw>
                </a:effectLst>
                <a:latin typeface="Times New Roman" pitchFamily="18" charset="0"/>
              </a:rPr>
              <a:t>Argentina</a:t>
            </a:r>
            <a:r>
              <a:rPr lang="es-ES" sz="2000" dirty="0">
                <a:solidFill>
                  <a:srgbClr val="000099"/>
                </a:solidFill>
                <a:effectLst>
                  <a:outerShdw blurRad="38100" dist="38100" dir="2700000" algn="tl">
                    <a:srgbClr val="000000">
                      <a:alpha val="43137"/>
                    </a:srgbClr>
                  </a:outerShdw>
                </a:effectLst>
                <a:latin typeface="Times New Roman" pitchFamily="18" charset="0"/>
              </a:rPr>
              <a:t> al de </a:t>
            </a:r>
            <a:r>
              <a:rPr lang="es-ES" sz="2000" i="1" dirty="0">
                <a:solidFill>
                  <a:srgbClr val="000099"/>
                </a:solidFill>
                <a:effectLst>
                  <a:outerShdw blurRad="38100" dist="38100" dir="2700000" algn="tl">
                    <a:srgbClr val="000000">
                      <a:alpha val="43137"/>
                    </a:srgbClr>
                  </a:outerShdw>
                </a:effectLst>
                <a:latin typeface="Times New Roman" pitchFamily="18" charset="0"/>
              </a:rPr>
              <a:t>Chile</a:t>
            </a:r>
            <a:r>
              <a:rPr lang="es-ES" sz="2000" dirty="0">
                <a:solidFill>
                  <a:srgbClr val="000099"/>
                </a:solidFill>
                <a:effectLst>
                  <a:outerShdw blurRad="38100" dist="38100" dir="2700000" algn="tl">
                    <a:srgbClr val="000000">
                      <a:alpha val="43137"/>
                    </a:srgbClr>
                  </a:outerShdw>
                </a:effectLst>
                <a:latin typeface="Times New Roman" pitchFamily="18" charset="0"/>
              </a:rPr>
              <a:t>?</a:t>
            </a:r>
          </a:p>
          <a:p>
            <a:pPr algn="ctr">
              <a:spcBef>
                <a:spcPts val="0"/>
              </a:spcBef>
              <a:spcAft>
                <a:spcPts val="0"/>
              </a:spcAft>
              <a:buFontTx/>
              <a:buNone/>
            </a:pPr>
            <a:r>
              <a:rPr lang="es-ES" sz="2000" dirty="0">
                <a:solidFill>
                  <a:srgbClr val="000099"/>
                </a:solidFill>
                <a:effectLst>
                  <a:outerShdw blurRad="38100" dist="38100" dir="2700000" algn="tl">
                    <a:srgbClr val="000000">
                      <a:alpha val="43137"/>
                    </a:srgbClr>
                  </a:outerShdw>
                </a:effectLst>
                <a:latin typeface="Times New Roman" pitchFamily="18" charset="0"/>
              </a:rPr>
              <a:t>Es cierto que el español hablado en las islas antillanas comparte muchos rasgos,</a:t>
            </a:r>
          </a:p>
          <a:p>
            <a:pPr algn="ctr">
              <a:spcBef>
                <a:spcPts val="0"/>
              </a:spcBef>
              <a:spcAft>
                <a:spcPts val="0"/>
              </a:spcAft>
              <a:buFontTx/>
              <a:buNone/>
            </a:pPr>
            <a:r>
              <a:rPr lang="es-ES_tradnl" sz="2000" b="1" i="1" dirty="0">
                <a:solidFill>
                  <a:srgbClr val="000099"/>
                </a:solidFill>
                <a:effectLst>
                  <a:outerShdw blurRad="38100" dist="38100" dir="2700000" algn="tl">
                    <a:srgbClr val="000000">
                      <a:alpha val="43137"/>
                    </a:srgbClr>
                  </a:outerShdw>
                </a:effectLst>
                <a:latin typeface="Times New Roman" pitchFamily="18" charset="0"/>
              </a:rPr>
              <a:t>pero </a:t>
            </a:r>
            <a:r>
              <a:rPr lang="en-US" sz="2000" b="1"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 manifiesta l</a:t>
            </a:r>
            <a:r>
              <a:rPr lang="es-MX" sz="2000" b="1" i="1" dirty="0">
                <a:solidFill>
                  <a:srgbClr val="000099"/>
                </a:solidFill>
                <a:effectLst>
                  <a:outerShdw blurRad="38100" dist="38100" dir="2700000" algn="tl">
                    <a:srgbClr val="000000">
                      <a:alpha val="43137"/>
                    </a:srgbClr>
                  </a:outerShdw>
                </a:effectLst>
                <a:latin typeface="Times New Roman" pitchFamily="18" charset="0"/>
              </a:rPr>
              <a:t>a homogeneidad lingüística que muchos le atribuyen</a:t>
            </a:r>
            <a:r>
              <a:rPr lang="es-MX" sz="2000" dirty="0">
                <a:solidFill>
                  <a:srgbClr val="000099"/>
                </a:solidFill>
                <a:effectLst>
                  <a:outerShdw blurRad="38100" dist="38100" dir="2700000" algn="tl">
                    <a:srgbClr val="000000">
                      <a:alpha val="43137"/>
                    </a:srgbClr>
                  </a:outerShdw>
                </a:effectLst>
                <a:latin typeface="Times New Roman" pitchFamily="18" charset="0"/>
              </a:rPr>
              <a:t>.</a:t>
            </a:r>
          </a:p>
          <a:p>
            <a:pPr algn="just">
              <a:lnSpc>
                <a:spcPts val="2200"/>
              </a:lnSpc>
              <a:spcBef>
                <a:spcPts val="0"/>
              </a:spcBef>
              <a:buFontTx/>
              <a:buNone/>
            </a:pPr>
            <a:endParaRPr lang="es-MX" sz="2000" dirty="0">
              <a:solidFill>
                <a:srgbClr val="000099"/>
              </a:solidFill>
              <a:latin typeface="Times New Roman" pitchFamily="18" charset="0"/>
            </a:endParaRPr>
          </a:p>
          <a:p>
            <a:pPr>
              <a:spcBef>
                <a:spcPts val="0"/>
              </a:spcBef>
              <a:spcAft>
                <a:spcPts val="600"/>
              </a:spcAft>
              <a:buFontTx/>
              <a:buNone/>
            </a:pPr>
            <a:r>
              <a:rPr lang="es-MX" sz="1800" dirty="0">
                <a:solidFill>
                  <a:srgbClr val="000099"/>
                </a:solidFill>
                <a:effectLst>
                  <a:outerShdw blurRad="38100" dist="38100" dir="2700000" algn="tl">
                    <a:srgbClr val="000000">
                      <a:alpha val="43137"/>
                    </a:srgbClr>
                  </a:outerShdw>
                </a:effectLst>
                <a:latin typeface="Times New Roman" pitchFamily="18" charset="0"/>
              </a:rPr>
              <a:t>En lo que toca a la República Dominicana, estos hechos, entre otros,</a:t>
            </a:r>
            <a:r>
              <a:rPr lang="es-ES_tradnl" sz="1800" dirty="0">
                <a:solidFill>
                  <a:srgbClr val="00009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perfilan su</a:t>
            </a:r>
            <a:r>
              <a:rPr lang="es-ES_tradnl" sz="1800" b="1" i="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 </a:t>
            </a:r>
            <a:r>
              <a:rPr lang="es-ES_tradnl" sz="1800" i="1" dirty="0">
                <a:solidFill>
                  <a:srgbClr val="000099"/>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identidad</a:t>
            </a:r>
            <a:r>
              <a:rPr lang="es-MX" sz="1800" dirty="0">
                <a:solidFill>
                  <a:srgbClr val="000099"/>
                </a:solidFill>
                <a:effectLst>
                  <a:outerShdw blurRad="38100" dist="38100" dir="2700000" algn="tl">
                    <a:srgbClr val="000000">
                      <a:alpha val="43137"/>
                    </a:srgbClr>
                  </a:outerShdw>
                </a:effectLst>
                <a:latin typeface="Times New Roman" pitchFamily="18" charset="0"/>
              </a:rPr>
              <a:t>:</a:t>
            </a:r>
          </a:p>
          <a:p>
            <a:pPr algn="ctr">
              <a:buFontTx/>
              <a:buNone/>
            </a:pPr>
            <a:r>
              <a:rPr lang="es-MX" sz="2000" b="1" u="sng" dirty="0">
                <a:solidFill>
                  <a:srgbClr val="000099"/>
                </a:solidFill>
                <a:effectLst>
                  <a:outerShdw blurRad="38100" dist="38100" dir="2700000" algn="tl">
                    <a:srgbClr val="000000">
                      <a:alpha val="43137"/>
                    </a:srgbClr>
                  </a:outerShdw>
                </a:effectLst>
                <a:latin typeface="Times New Roman" pitchFamily="18" charset="0"/>
              </a:rPr>
              <a:t>1.</a:t>
            </a:r>
            <a:r>
              <a:rPr lang="es-MX" sz="2000" dirty="0">
                <a:solidFill>
                  <a:srgbClr val="000099"/>
                </a:solidFill>
                <a:effectLst>
                  <a:outerShdw blurRad="38100" dist="38100" dir="2700000" algn="tl">
                    <a:srgbClr val="000000">
                      <a:alpha val="43137"/>
                    </a:srgbClr>
                  </a:outerShdw>
                </a:effectLst>
                <a:latin typeface="Times New Roman" pitchFamily="18" charset="0"/>
              </a:rPr>
              <a:t>	Fonéticos: </a:t>
            </a:r>
            <a:r>
              <a:rPr lang="es-MX" sz="2000" b="1" dirty="0">
                <a:solidFill>
                  <a:srgbClr val="000099"/>
                </a:solidFill>
                <a:effectLst>
                  <a:outerShdw blurRad="38100" dist="38100" dir="2700000" algn="tl">
                    <a:srgbClr val="000000">
                      <a:alpha val="43137"/>
                    </a:srgbClr>
                  </a:outerShdw>
                </a:effectLst>
                <a:latin typeface="Times New Roman" pitchFamily="18" charset="0"/>
              </a:rPr>
              <a:t>vocalización</a:t>
            </a:r>
            <a:r>
              <a:rPr lang="es-MX" sz="2000" dirty="0">
                <a:solidFill>
                  <a:srgbClr val="000099"/>
                </a:solidFill>
                <a:effectLst>
                  <a:outerShdw blurRad="38100" dist="38100" dir="2700000" algn="tl">
                    <a:srgbClr val="000000">
                      <a:alpha val="43137"/>
                    </a:srgbClr>
                  </a:outerShdw>
                </a:effectLst>
                <a:latin typeface="Times New Roman" pitchFamily="18" charset="0"/>
              </a:rPr>
              <a:t> de </a:t>
            </a:r>
            <a:r>
              <a:rPr lang="es-MX" sz="2000" b="1" dirty="0">
                <a:solidFill>
                  <a:srgbClr val="000099"/>
                </a:solidFill>
                <a:effectLst>
                  <a:outerShdw blurRad="38100" dist="38100" dir="2700000" algn="tl">
                    <a:srgbClr val="000000">
                      <a:alpha val="43137"/>
                    </a:srgbClr>
                  </a:outerShdw>
                </a:effectLst>
                <a:latin typeface="Times New Roman" pitchFamily="18" charset="0"/>
              </a:rPr>
              <a:t>/r, </a:t>
            </a:r>
            <a:r>
              <a:rPr lang="es-MX" sz="2000" b="1" dirty="0" err="1">
                <a:solidFill>
                  <a:srgbClr val="000099"/>
                </a:solidFill>
                <a:effectLst>
                  <a:outerShdw blurRad="38100" dist="38100" dir="2700000" algn="tl">
                    <a:srgbClr val="000000">
                      <a:alpha val="43137"/>
                    </a:srgbClr>
                  </a:outerShdw>
                </a:effectLst>
                <a:latin typeface="Times New Roman" pitchFamily="18" charset="0"/>
              </a:rPr>
              <a:t>l/</a:t>
            </a:r>
            <a:r>
              <a:rPr lang="es-MX" sz="2000" b="1" dirty="0">
                <a:solidFill>
                  <a:srgbClr val="000099"/>
                </a:solidFill>
                <a:effectLst>
                  <a:outerShdw blurRad="38100" dist="38100" dir="2700000" algn="tl">
                    <a:srgbClr val="000000">
                      <a:alpha val="43137"/>
                    </a:srgbClr>
                  </a:outerShdw>
                </a:effectLst>
                <a:latin typeface="Times New Roman" pitchFamily="18" charset="0"/>
              </a:rPr>
              <a:t> </a:t>
            </a:r>
            <a:r>
              <a:rPr lang="es-MX" sz="2000" dirty="0">
                <a:solidFill>
                  <a:srgbClr val="000099"/>
                </a:solidFill>
                <a:latin typeface="Times New Roman" pitchFamily="18" charset="0"/>
              </a:rPr>
              <a:t>y</a:t>
            </a:r>
            <a:r>
              <a:rPr lang="es-MX" sz="2000" dirty="0">
                <a:solidFill>
                  <a:srgbClr val="000099"/>
                </a:solidFill>
                <a:effectLst>
                  <a:outerShdw blurRad="38100" dist="38100" dir="2700000" algn="tl">
                    <a:srgbClr val="000000">
                      <a:alpha val="43137"/>
                    </a:srgbClr>
                  </a:outerShdw>
                </a:effectLst>
                <a:latin typeface="Times New Roman" pitchFamily="18" charset="0"/>
              </a:rPr>
              <a:t> </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avanzado proceso de </a:t>
            </a:r>
            <a:r>
              <a:rPr lang="es-ES_tradnl" sz="2000" b="1"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reducción de la /s/</a:t>
            </a:r>
            <a:r>
              <a:rPr lang="es-ES_tradnl" sz="2000" dirty="0">
                <a:solidFill>
                  <a:srgbClr val="000099"/>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s-MX" sz="1400" dirty="0">
              <a:solidFill>
                <a:srgbClr val="000099"/>
              </a:solidFill>
              <a:effectLst>
                <a:outerShdw blurRad="38100" dist="38100" dir="2700000" algn="tl">
                  <a:srgbClr val="000000">
                    <a:alpha val="43137"/>
                  </a:srgbClr>
                </a:outerShdw>
              </a:effectLst>
              <a:latin typeface="Times New Roman" pitchFamily="18" charset="0"/>
            </a:endParaRPr>
          </a:p>
          <a:p>
            <a:pPr algn="ctr">
              <a:buFontTx/>
              <a:buNone/>
            </a:pPr>
            <a:r>
              <a:rPr lang="es-ES_tradnl" sz="2000" b="1" u="sng" dirty="0">
                <a:solidFill>
                  <a:srgbClr val="000099"/>
                </a:solidFill>
                <a:effectLst>
                  <a:outerShdw blurRad="38100" dist="38100" dir="2700000" algn="tl">
                    <a:srgbClr val="000000">
                      <a:alpha val="43137"/>
                    </a:srgbClr>
                  </a:outerShdw>
                </a:effectLst>
                <a:latin typeface="Times New Roman" pitchFamily="18" charset="0"/>
              </a:rPr>
              <a:t>2.</a:t>
            </a:r>
            <a:r>
              <a:rPr lang="es-ES_tradnl" sz="2000" dirty="0">
                <a:solidFill>
                  <a:srgbClr val="000099"/>
                </a:solidFill>
                <a:effectLst>
                  <a:outerShdw blurRad="38100" dist="38100" dir="2700000" algn="tl">
                    <a:srgbClr val="000000">
                      <a:alpha val="43137"/>
                    </a:srgbClr>
                  </a:outerShdw>
                </a:effectLst>
                <a:latin typeface="Times New Roman" pitchFamily="18" charset="0"/>
              </a:rPr>
              <a:t>	</a:t>
            </a:r>
            <a:r>
              <a:rPr lang="es-ES" sz="2000" dirty="0">
                <a:solidFill>
                  <a:srgbClr val="000099"/>
                </a:solidFill>
                <a:effectLst>
                  <a:outerShdw blurRad="38100" dist="38100" dir="2700000" algn="tl">
                    <a:srgbClr val="000000">
                      <a:alpha val="43137"/>
                    </a:srgbClr>
                  </a:outerShdw>
                </a:effectLst>
                <a:latin typeface="Times New Roman" pitchFamily="18" charset="0"/>
              </a:rPr>
              <a:t>S</a:t>
            </a:r>
            <a:r>
              <a:rPr lang="es-MX" sz="2000" dirty="0">
                <a:solidFill>
                  <a:srgbClr val="000099"/>
                </a:solidFill>
                <a:effectLst>
                  <a:outerShdw blurRad="38100" dist="38100" dir="2700000" algn="tl">
                    <a:srgbClr val="000000">
                      <a:alpha val="43137"/>
                    </a:srgbClr>
                  </a:outerShdw>
                </a:effectLst>
                <a:latin typeface="Times New Roman" pitchFamily="18" charset="0"/>
              </a:rPr>
              <a:t>in</a:t>
            </a:r>
            <a:r>
              <a:rPr lang="es-ES_tradnl" sz="2000" dirty="0">
                <a:solidFill>
                  <a:srgbClr val="000099"/>
                </a:solidFill>
                <a:effectLst>
                  <a:outerShdw blurRad="38100" dist="38100" dir="2700000" algn="tl">
                    <a:srgbClr val="000000">
                      <a:alpha val="43137"/>
                    </a:srgbClr>
                  </a:outerShdw>
                </a:effectLst>
                <a:latin typeface="Times New Roman" pitchFamily="18" charset="0"/>
              </a:rPr>
              <a:t>tácticos: </a:t>
            </a:r>
            <a:r>
              <a:rPr lang="es-ES_tradnl" sz="2000" b="1" i="1" dirty="0">
                <a:solidFill>
                  <a:srgbClr val="000099"/>
                </a:solidFill>
                <a:effectLst>
                  <a:outerShdw blurRad="38100" dist="38100" dir="2700000" algn="tl">
                    <a:srgbClr val="000000">
                      <a:alpha val="43137"/>
                    </a:srgbClr>
                  </a:outerShdw>
                </a:effectLst>
                <a:latin typeface="Times New Roman" pitchFamily="18" charset="0"/>
              </a:rPr>
              <a:t>doble negación</a:t>
            </a:r>
            <a:r>
              <a:rPr lang="es-ES_tradnl" sz="2000" dirty="0">
                <a:solidFill>
                  <a:srgbClr val="000099"/>
                </a:solidFill>
                <a:effectLst>
                  <a:outerShdw blurRad="38100" dist="38100" dir="2700000" algn="tl">
                    <a:srgbClr val="000000">
                      <a:alpha val="43137"/>
                    </a:srgbClr>
                  </a:outerShdw>
                </a:effectLst>
                <a:latin typeface="Times New Roman" pitchFamily="18" charset="0"/>
              </a:rPr>
              <a:t> </a:t>
            </a:r>
            <a:r>
              <a:rPr lang="es-ES_tradnl" sz="2000" dirty="0">
                <a:solidFill>
                  <a:srgbClr val="000099"/>
                </a:solidFill>
                <a:latin typeface="Times New Roman" pitchFamily="18" charset="0"/>
              </a:rPr>
              <a:t>y</a:t>
            </a:r>
            <a:r>
              <a:rPr lang="es-ES_tradnl" sz="2000" dirty="0">
                <a:solidFill>
                  <a:srgbClr val="000099"/>
                </a:solidFill>
                <a:effectLst>
                  <a:outerShdw blurRad="38100" dist="38100" dir="2700000" algn="tl">
                    <a:srgbClr val="000000">
                      <a:alpha val="43137"/>
                    </a:srgbClr>
                  </a:outerShdw>
                </a:effectLst>
                <a:latin typeface="Times New Roman" pitchFamily="18" charset="0"/>
              </a:rPr>
              <a:t> </a:t>
            </a:r>
            <a:r>
              <a:rPr lang="es-ES_tradnl" sz="2000" b="1" i="1" dirty="0">
                <a:solidFill>
                  <a:srgbClr val="000099"/>
                </a:solidFill>
                <a:effectLst>
                  <a:outerShdw blurRad="38100" dist="38100" dir="2700000" algn="tl">
                    <a:srgbClr val="000000">
                      <a:alpha val="43137"/>
                    </a:srgbClr>
                  </a:outerShdw>
                </a:effectLst>
                <a:latin typeface="Times New Roman" pitchFamily="18" charset="0"/>
              </a:rPr>
              <a:t>ello</a:t>
            </a:r>
            <a:r>
              <a:rPr lang="es-ES_tradnl" sz="2000" dirty="0">
                <a:solidFill>
                  <a:srgbClr val="000099"/>
                </a:solidFill>
                <a:effectLst>
                  <a:outerShdw blurRad="38100" dist="38100" dir="2700000" algn="tl">
                    <a:srgbClr val="000000">
                      <a:alpha val="43137"/>
                    </a:srgbClr>
                  </a:outerShdw>
                </a:effectLst>
                <a:latin typeface="Times New Roman" pitchFamily="18" charset="0"/>
              </a:rPr>
              <a:t> </a:t>
            </a:r>
            <a:r>
              <a:rPr lang="es-ES_tradnl" sz="2000" i="1" dirty="0">
                <a:solidFill>
                  <a:srgbClr val="000099"/>
                </a:solidFill>
                <a:effectLst>
                  <a:outerShdw blurRad="38100" dist="38100" dir="2700000" algn="tl">
                    <a:srgbClr val="000000">
                      <a:alpha val="43137"/>
                    </a:srgbClr>
                  </a:outerShdw>
                </a:effectLst>
                <a:latin typeface="Times New Roman" pitchFamily="18" charset="0"/>
              </a:rPr>
              <a:t>delante de verbos impersonales.</a:t>
            </a:r>
            <a:endParaRPr lang="es-MX" sz="2000" dirty="0">
              <a:solidFill>
                <a:srgbClr val="000099"/>
              </a:solidFill>
              <a:effectLst>
                <a:outerShdw blurRad="38100" dist="38100" dir="2700000" algn="tl">
                  <a:srgbClr val="000000">
                    <a:alpha val="43137"/>
                  </a:srgbClr>
                </a:outerShdw>
              </a:effectLst>
              <a:latin typeface="Times New Roman" pitchFamily="18" charset="0"/>
            </a:endParaRPr>
          </a:p>
          <a:p>
            <a:pPr algn="ctr">
              <a:buFontTx/>
              <a:buNone/>
            </a:pPr>
            <a:r>
              <a:rPr lang="es-MX" sz="2000" b="1" u="sng" dirty="0">
                <a:solidFill>
                  <a:srgbClr val="000099"/>
                </a:solidFill>
                <a:effectLst>
                  <a:outerShdw blurRad="38100" dist="38100" dir="2700000" algn="tl">
                    <a:srgbClr val="000000">
                      <a:alpha val="43137"/>
                    </a:srgbClr>
                  </a:outerShdw>
                </a:effectLst>
                <a:latin typeface="Times New Roman" pitchFamily="18" charset="0"/>
              </a:rPr>
              <a:t>3.</a:t>
            </a:r>
            <a:r>
              <a:rPr lang="es-MX" sz="2000" dirty="0">
                <a:solidFill>
                  <a:srgbClr val="000099"/>
                </a:solidFill>
                <a:effectLst>
                  <a:outerShdw blurRad="38100" dist="38100" dir="2700000" algn="tl">
                    <a:srgbClr val="000000">
                      <a:alpha val="43137"/>
                    </a:srgbClr>
                  </a:outerShdw>
                </a:effectLst>
                <a:latin typeface="Times New Roman" pitchFamily="18" charset="0"/>
              </a:rPr>
              <a:t>	Léxicos: </a:t>
            </a:r>
            <a:r>
              <a:rPr lang="es-MX" sz="2000" b="1" i="1" dirty="0">
                <a:solidFill>
                  <a:srgbClr val="000099"/>
                </a:solidFill>
                <a:effectLst>
                  <a:outerShdw blurRad="38100" dist="38100" dir="2700000" algn="tl">
                    <a:srgbClr val="000000">
                      <a:alpha val="43137"/>
                    </a:srgbClr>
                  </a:outerShdw>
                </a:effectLst>
                <a:latin typeface="Times New Roman" pitchFamily="18" charset="0"/>
              </a:rPr>
              <a:t>cajuil</a:t>
            </a:r>
            <a:r>
              <a:rPr lang="es-MX" sz="2000" dirty="0">
                <a:solidFill>
                  <a:srgbClr val="000099"/>
                </a:solidFill>
                <a:effectLst>
                  <a:outerShdw blurRad="38100" dist="38100" dir="2700000" algn="tl">
                    <a:srgbClr val="000000">
                      <a:alpha val="43137"/>
                    </a:srgbClr>
                  </a:outerShdw>
                </a:effectLst>
                <a:latin typeface="Times New Roman" pitchFamily="18" charset="0"/>
              </a:rPr>
              <a:t>, </a:t>
            </a:r>
            <a:r>
              <a:rPr lang="es-MX" sz="2000" b="1" i="1" dirty="0">
                <a:solidFill>
                  <a:srgbClr val="000099"/>
                </a:solidFill>
                <a:effectLst>
                  <a:outerShdw blurRad="38100" dist="38100" dir="2700000" algn="tl">
                    <a:srgbClr val="000000">
                      <a:alpha val="43137"/>
                    </a:srgbClr>
                  </a:outerShdw>
                </a:effectLst>
                <a:latin typeface="Times New Roman" pitchFamily="18" charset="0"/>
              </a:rPr>
              <a:t>chichigua</a:t>
            </a:r>
            <a:r>
              <a:rPr lang="es-MX" sz="2000" dirty="0">
                <a:solidFill>
                  <a:srgbClr val="000099"/>
                </a:solidFill>
                <a:effectLst>
                  <a:outerShdw blurRad="38100" dist="38100" dir="2700000" algn="tl">
                    <a:srgbClr val="000000">
                      <a:alpha val="43137"/>
                    </a:srgbClr>
                  </a:outerShdw>
                </a:effectLst>
                <a:latin typeface="Times New Roman" pitchFamily="18" charset="0"/>
              </a:rPr>
              <a:t>, </a:t>
            </a:r>
            <a:r>
              <a:rPr lang="es-MX" sz="2000" b="1" i="1" dirty="0">
                <a:solidFill>
                  <a:srgbClr val="000099"/>
                </a:solidFill>
                <a:effectLst>
                  <a:outerShdw blurRad="38100" dist="38100" dir="2700000" algn="tl">
                    <a:srgbClr val="000000">
                      <a:alpha val="43137"/>
                    </a:srgbClr>
                  </a:outerShdw>
                </a:effectLst>
                <a:latin typeface="Times New Roman" pitchFamily="18" charset="0"/>
              </a:rPr>
              <a:t>chinola</a:t>
            </a:r>
            <a:r>
              <a:rPr lang="es-MX" sz="2000" dirty="0">
                <a:solidFill>
                  <a:srgbClr val="000099"/>
                </a:solidFill>
                <a:effectLst>
                  <a:outerShdw blurRad="38100" dist="38100" dir="2700000" algn="tl">
                    <a:srgbClr val="000000">
                      <a:alpha val="43137"/>
                    </a:srgbClr>
                  </a:outerShdw>
                </a:effectLst>
                <a:latin typeface="Times New Roman" pitchFamily="18" charset="0"/>
              </a:rPr>
              <a:t>, </a:t>
            </a:r>
            <a:r>
              <a:rPr lang="es-MX" sz="2000" b="1" i="1" dirty="0">
                <a:solidFill>
                  <a:srgbClr val="000099"/>
                </a:solidFill>
                <a:effectLst>
                  <a:outerShdw blurRad="38100" dist="38100" dir="2700000" algn="tl">
                    <a:srgbClr val="000000">
                      <a:alpha val="43137"/>
                    </a:srgbClr>
                  </a:outerShdw>
                </a:effectLst>
                <a:latin typeface="Times New Roman" pitchFamily="18" charset="0"/>
              </a:rPr>
              <a:t>concón</a:t>
            </a:r>
            <a:r>
              <a:rPr lang="es-MX" sz="2000" dirty="0">
                <a:solidFill>
                  <a:srgbClr val="000099"/>
                </a:solidFill>
                <a:effectLst>
                  <a:outerShdw blurRad="38100" dist="38100" dir="2700000" algn="tl">
                    <a:srgbClr val="000000">
                      <a:alpha val="43137"/>
                    </a:srgbClr>
                  </a:outerShdw>
                </a:effectLst>
                <a:latin typeface="Times New Roman" pitchFamily="18" charset="0"/>
              </a:rPr>
              <a:t>, </a:t>
            </a:r>
            <a:r>
              <a:rPr lang="es-MX" sz="2000" b="1" i="1" dirty="0">
                <a:solidFill>
                  <a:srgbClr val="000099"/>
                </a:solidFill>
                <a:effectLst>
                  <a:outerShdw blurRad="38100" dist="38100" dir="2700000" algn="tl">
                    <a:srgbClr val="000000">
                      <a:alpha val="43137"/>
                    </a:srgbClr>
                  </a:outerShdw>
                </a:effectLst>
                <a:latin typeface="Times New Roman" pitchFamily="18" charset="0"/>
              </a:rPr>
              <a:t>lechosa</a:t>
            </a:r>
            <a:r>
              <a:rPr lang="es-MX" sz="2000" dirty="0">
                <a:solidFill>
                  <a:srgbClr val="000099"/>
                </a:solidFill>
                <a:effectLst>
                  <a:outerShdw blurRad="38100" dist="38100" dir="2700000" algn="tl">
                    <a:srgbClr val="000000">
                      <a:alpha val="43137"/>
                    </a:srgbClr>
                  </a:outerShdw>
                </a:effectLst>
                <a:latin typeface="Times New Roman" pitchFamily="18" charset="0"/>
              </a:rPr>
              <a:t>, </a:t>
            </a:r>
            <a:r>
              <a:rPr lang="es-MX" sz="2000" b="1" i="1" dirty="0">
                <a:solidFill>
                  <a:srgbClr val="000099"/>
                </a:solidFill>
                <a:effectLst>
                  <a:outerShdw blurRad="38100" dist="38100" dir="2700000" algn="tl">
                    <a:srgbClr val="000000">
                      <a:alpha val="43137"/>
                    </a:srgbClr>
                  </a:outerShdw>
                </a:effectLst>
                <a:latin typeface="Times New Roman" pitchFamily="18" charset="0"/>
              </a:rPr>
              <a:t>yipeta</a:t>
            </a:r>
            <a:r>
              <a:rPr lang="es-MX" sz="2000" dirty="0">
                <a:solidFill>
                  <a:srgbClr val="000099"/>
                </a:solidFill>
                <a:effectLst>
                  <a:outerShdw blurRad="38100" dist="38100" dir="2700000" algn="tl">
                    <a:srgbClr val="000000">
                      <a:alpha val="43137"/>
                    </a:srgbClr>
                  </a:outerShdw>
                </a:effectLst>
                <a:latin typeface="Times New Roman" pitchFamily="18" charset="0"/>
              </a:rPr>
              <a:t>.</a:t>
            </a:r>
          </a:p>
        </p:txBody>
      </p:sp>
    </p:spTree>
    <p:extLst>
      <p:ext uri="{BB962C8B-B14F-4D97-AF65-F5344CB8AC3E}">
        <p14:creationId xmlns:p14="http://schemas.microsoft.com/office/powerpoint/2010/main" val="2532913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wipe(left)">
                                      <p:cBhvr>
                                        <p:cTn id="7" dur="500"/>
                                        <p:tgtEl>
                                          <p:spTgt spid="10137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1379">
                                            <p:bg/>
                                          </p:spTgt>
                                        </p:tgtEl>
                                        <p:attrNameLst>
                                          <p:attrName>style.visibility</p:attrName>
                                        </p:attrNameLst>
                                      </p:cBhvr>
                                      <p:to>
                                        <p:strVal val="visible"/>
                                      </p:to>
                                    </p:set>
                                    <p:animEffect transition="in" filter="wipe(left)">
                                      <p:cBhvr>
                                        <p:cTn id="11" dur="500"/>
                                        <p:tgtEl>
                                          <p:spTgt spid="101379">
                                            <p:bg/>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wd">
                                    <p:tmPct val="10000"/>
                                  </p:iterate>
                                  <p:childTnLst>
                                    <p:set>
                                      <p:cBhvr>
                                        <p:cTn id="14" dur="1" fill="hold">
                                          <p:stCondLst>
                                            <p:cond delay="0"/>
                                          </p:stCondLst>
                                        </p:cTn>
                                        <p:tgtEl>
                                          <p:spTgt spid="101379">
                                            <p:txEl>
                                              <p:pRg st="1" end="1"/>
                                            </p:txEl>
                                          </p:spTgt>
                                        </p:tgtEl>
                                        <p:attrNameLst>
                                          <p:attrName>style.visibility</p:attrName>
                                        </p:attrNameLst>
                                      </p:cBhvr>
                                      <p:to>
                                        <p:strVal val="visible"/>
                                      </p:to>
                                    </p:set>
                                    <p:animEffect transition="in" filter="wipe(left)">
                                      <p:cBhvr>
                                        <p:cTn id="15" dur="500"/>
                                        <p:tgtEl>
                                          <p:spTgt spid="10137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101379">
                                            <p:txEl>
                                              <p:pRg st="2" end="2"/>
                                            </p:txEl>
                                          </p:spTgt>
                                        </p:tgtEl>
                                        <p:attrNameLst>
                                          <p:attrName>style.visibility</p:attrName>
                                        </p:attrNameLst>
                                      </p:cBhvr>
                                      <p:to>
                                        <p:strVal val="visible"/>
                                      </p:to>
                                    </p:set>
                                    <p:animEffect transition="in" filter="wipe(left)">
                                      <p:cBhvr>
                                        <p:cTn id="20" dur="500"/>
                                        <p:tgtEl>
                                          <p:spTgt spid="101379">
                                            <p:txEl>
                                              <p:pRg st="2" end="2"/>
                                            </p:txEl>
                                          </p:spTgt>
                                        </p:tgtEl>
                                      </p:cBhvr>
                                    </p:animEffect>
                                  </p:childTnLst>
                                </p:cTn>
                              </p:par>
                            </p:childTnLst>
                          </p:cTn>
                        </p:par>
                        <p:par>
                          <p:cTn id="21" fill="hold">
                            <p:stCondLst>
                              <p:cond delay="1050"/>
                            </p:stCondLst>
                            <p:childTnLst>
                              <p:par>
                                <p:cTn id="22" presetID="22" presetClass="entr" presetSubtype="8" fill="hold" grpId="0" nodeType="afterEffect">
                                  <p:stCondLst>
                                    <p:cond delay="0"/>
                                  </p:stCondLst>
                                  <p:iterate type="wd">
                                    <p:tmPct val="10000"/>
                                  </p:iterate>
                                  <p:childTnLst>
                                    <p:set>
                                      <p:cBhvr>
                                        <p:cTn id="23" dur="1" fill="hold">
                                          <p:stCondLst>
                                            <p:cond delay="0"/>
                                          </p:stCondLst>
                                        </p:cTn>
                                        <p:tgtEl>
                                          <p:spTgt spid="101379">
                                            <p:txEl>
                                              <p:pRg st="3" end="3"/>
                                            </p:txEl>
                                          </p:spTgt>
                                        </p:tgtEl>
                                        <p:attrNameLst>
                                          <p:attrName>style.visibility</p:attrName>
                                        </p:attrNameLst>
                                      </p:cBhvr>
                                      <p:to>
                                        <p:strVal val="visible"/>
                                      </p:to>
                                    </p:set>
                                    <p:animEffect transition="in" filter="wipe(left)">
                                      <p:cBhvr>
                                        <p:cTn id="24" dur="500"/>
                                        <p:tgtEl>
                                          <p:spTgt spid="10137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101379">
                                            <p:txEl>
                                              <p:pRg st="4" end="4"/>
                                            </p:txEl>
                                          </p:spTgt>
                                        </p:tgtEl>
                                        <p:attrNameLst>
                                          <p:attrName>style.visibility</p:attrName>
                                        </p:attrNameLst>
                                      </p:cBhvr>
                                      <p:to>
                                        <p:strVal val="visible"/>
                                      </p:to>
                                    </p:set>
                                    <p:animEffect transition="in" filter="wipe(left)">
                                      <p:cBhvr>
                                        <p:cTn id="29" dur="500"/>
                                        <p:tgtEl>
                                          <p:spTgt spid="101379">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101379">
                                            <p:txEl>
                                              <p:pRg st="5" end="5"/>
                                            </p:txEl>
                                          </p:spTgt>
                                        </p:tgtEl>
                                        <p:attrNameLst>
                                          <p:attrName>style.visibility</p:attrName>
                                        </p:attrNameLst>
                                      </p:cBhvr>
                                      <p:to>
                                        <p:strVal val="visible"/>
                                      </p:to>
                                    </p:set>
                                    <p:animEffect transition="in" filter="wipe(left)">
                                      <p:cBhvr>
                                        <p:cTn id="34" dur="500"/>
                                        <p:tgtEl>
                                          <p:spTgt spid="10137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101379">
                                            <p:txEl>
                                              <p:pRg st="6" end="6"/>
                                            </p:txEl>
                                          </p:spTgt>
                                        </p:tgtEl>
                                        <p:attrNameLst>
                                          <p:attrName>style.visibility</p:attrName>
                                        </p:attrNameLst>
                                      </p:cBhvr>
                                      <p:to>
                                        <p:strVal val="visible"/>
                                      </p:to>
                                    </p:set>
                                    <p:animEffect transition="in" filter="wipe(left)">
                                      <p:cBhvr>
                                        <p:cTn id="39" dur="500"/>
                                        <p:tgtEl>
                                          <p:spTgt spid="101379">
                                            <p:txEl>
                                              <p:pRg st="6" end="6"/>
                                            </p:txEl>
                                          </p:spTgt>
                                        </p:tgtEl>
                                      </p:cBhvr>
                                    </p:animEffect>
                                  </p:childTnLst>
                                </p:cTn>
                              </p:par>
                            </p:childTnLst>
                          </p:cTn>
                        </p:par>
                        <p:par>
                          <p:cTn id="40" fill="hold">
                            <p:stCondLst>
                              <p:cond delay="1150"/>
                            </p:stCondLst>
                            <p:childTnLst>
                              <p:par>
                                <p:cTn id="41" presetID="22" presetClass="entr" presetSubtype="8" fill="hold" grpId="0" nodeType="afterEffect">
                                  <p:stCondLst>
                                    <p:cond delay="0"/>
                                  </p:stCondLst>
                                  <p:iterate type="wd">
                                    <p:tmPct val="10000"/>
                                  </p:iterate>
                                  <p:childTnLst>
                                    <p:set>
                                      <p:cBhvr>
                                        <p:cTn id="42" dur="1" fill="hold">
                                          <p:stCondLst>
                                            <p:cond delay="0"/>
                                          </p:stCondLst>
                                        </p:cTn>
                                        <p:tgtEl>
                                          <p:spTgt spid="101379">
                                            <p:txEl>
                                              <p:pRg st="7" end="7"/>
                                            </p:txEl>
                                          </p:spTgt>
                                        </p:tgtEl>
                                        <p:attrNameLst>
                                          <p:attrName>style.visibility</p:attrName>
                                        </p:attrNameLst>
                                      </p:cBhvr>
                                      <p:to>
                                        <p:strVal val="visible"/>
                                      </p:to>
                                    </p:set>
                                    <p:animEffect transition="in" filter="wipe(left)">
                                      <p:cBhvr>
                                        <p:cTn id="43" dur="500"/>
                                        <p:tgtEl>
                                          <p:spTgt spid="101379">
                                            <p:txEl>
                                              <p:pRg st="7" end="7"/>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wd">
                                    <p:tmPct val="10000"/>
                                  </p:iterate>
                                  <p:childTnLst>
                                    <p:set>
                                      <p:cBhvr>
                                        <p:cTn id="47" dur="1" fill="hold">
                                          <p:stCondLst>
                                            <p:cond delay="0"/>
                                          </p:stCondLst>
                                        </p:cTn>
                                        <p:tgtEl>
                                          <p:spTgt spid="101379">
                                            <p:txEl>
                                              <p:pRg st="9" end="9"/>
                                            </p:txEl>
                                          </p:spTgt>
                                        </p:tgtEl>
                                        <p:attrNameLst>
                                          <p:attrName>style.visibility</p:attrName>
                                        </p:attrNameLst>
                                      </p:cBhvr>
                                      <p:to>
                                        <p:strVal val="visible"/>
                                      </p:to>
                                    </p:set>
                                    <p:animEffect transition="in" filter="wipe(left)">
                                      <p:cBhvr>
                                        <p:cTn id="48" dur="500"/>
                                        <p:tgtEl>
                                          <p:spTgt spid="101379">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01379">
                                            <p:txEl>
                                              <p:pRg st="10" end="10"/>
                                            </p:txEl>
                                          </p:spTgt>
                                        </p:tgtEl>
                                        <p:attrNameLst>
                                          <p:attrName>style.visibility</p:attrName>
                                        </p:attrNameLst>
                                      </p:cBhvr>
                                      <p:to>
                                        <p:strVal val="visible"/>
                                      </p:to>
                                    </p:set>
                                    <p:animEffect transition="in" filter="wipe(left)">
                                      <p:cBhvr>
                                        <p:cTn id="53" dur="500"/>
                                        <p:tgtEl>
                                          <p:spTgt spid="101379">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101379">
                                            <p:txEl>
                                              <p:pRg st="11" end="11"/>
                                            </p:txEl>
                                          </p:spTgt>
                                        </p:tgtEl>
                                        <p:attrNameLst>
                                          <p:attrName>style.visibility</p:attrName>
                                        </p:attrNameLst>
                                      </p:cBhvr>
                                      <p:to>
                                        <p:strVal val="visible"/>
                                      </p:to>
                                    </p:set>
                                    <p:animEffect transition="in" filter="wipe(left)">
                                      <p:cBhvr>
                                        <p:cTn id="58" dur="500"/>
                                        <p:tgtEl>
                                          <p:spTgt spid="101379">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101379">
                                            <p:txEl>
                                              <p:pRg st="12" end="12"/>
                                            </p:txEl>
                                          </p:spTgt>
                                        </p:tgtEl>
                                        <p:attrNameLst>
                                          <p:attrName>style.visibility</p:attrName>
                                        </p:attrNameLst>
                                      </p:cBhvr>
                                      <p:to>
                                        <p:strVal val="visible"/>
                                      </p:to>
                                    </p:set>
                                    <p:animEffect transition="in" filter="wipe(left)">
                                      <p:cBhvr>
                                        <p:cTn id="63" dur="500"/>
                                        <p:tgtEl>
                                          <p:spTgt spid="10137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animBg="1" autoUpdateAnimBg="0"/>
      <p:bldP spid="101379" grpId="0" uiExpand="1" build="p"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A41C812F-5380-4E7E-B302-1F4B04012292}" type="datetime1">
              <a:rPr lang="es-DO">
                <a:solidFill>
                  <a:srgbClr val="000000"/>
                </a:solidFill>
              </a:rPr>
              <a:pPr/>
              <a:t>21/11/2020</a:t>
            </a:fld>
            <a:endParaRPr lang="es-DO">
              <a:solidFill>
                <a:srgbClr val="000000"/>
              </a:solidFill>
            </a:endParaRPr>
          </a:p>
        </p:txBody>
      </p:sp>
      <p:sp>
        <p:nvSpPr>
          <p:cNvPr id="10" name="Slide Number Placeholder 5"/>
          <p:cNvSpPr>
            <a:spLocks noGrp="1"/>
          </p:cNvSpPr>
          <p:nvPr>
            <p:ph type="sldNum" sz="quarter" idx="12"/>
          </p:nvPr>
        </p:nvSpPr>
        <p:spPr/>
        <p:txBody>
          <a:bodyPr/>
          <a:lstStyle/>
          <a:p>
            <a:fld id="{174FB550-D8FD-401A-961E-52844C024D99}" type="slidenum">
              <a:rPr lang="es-DO">
                <a:solidFill>
                  <a:srgbClr val="000000"/>
                </a:solidFill>
              </a:rPr>
              <a:pPr/>
              <a:t>67</a:t>
            </a:fld>
            <a:endParaRPr lang="es-DO">
              <a:solidFill>
                <a:srgbClr val="000000"/>
              </a:solidFill>
            </a:endParaRPr>
          </a:p>
        </p:txBody>
      </p:sp>
      <p:sp>
        <p:nvSpPr>
          <p:cNvPr id="107522" name="Rectangle 2"/>
          <p:cNvSpPr>
            <a:spLocks noGrp="1" noChangeArrowheads="1"/>
          </p:cNvSpPr>
          <p:nvPr>
            <p:ph type="title"/>
          </p:nvPr>
        </p:nvSpPr>
        <p:spPr>
          <a:xfrm>
            <a:off x="2667000" y="533400"/>
            <a:ext cx="3810000" cy="533400"/>
          </a:xfrm>
          <a:ln w="19050">
            <a:solidFill>
              <a:srgbClr val="0000FF"/>
            </a:solidFill>
          </a:ln>
        </p:spPr>
        <p:txBody>
          <a:bodyPr/>
          <a:lstStyle/>
          <a:p>
            <a:r>
              <a:rPr lang="es-DO" sz="3600" b="1" dirty="0">
                <a:solidFill>
                  <a:srgbClr val="000099"/>
                </a:solidFill>
                <a:effectLst>
                  <a:outerShdw blurRad="38100" dist="38100" dir="2700000" algn="tl">
                    <a:srgbClr val="000000">
                      <a:alpha val="43137"/>
                    </a:srgbClr>
                  </a:outerShdw>
                </a:effectLst>
                <a:latin typeface="Times New Roman" pitchFamily="18" charset="0"/>
              </a:rPr>
              <a:t>Conclusiones</a:t>
            </a:r>
          </a:p>
        </p:txBody>
      </p:sp>
      <p:sp>
        <p:nvSpPr>
          <p:cNvPr id="107523" name="Rectangle 3"/>
          <p:cNvSpPr>
            <a:spLocks noGrp="1" noChangeArrowheads="1"/>
          </p:cNvSpPr>
          <p:nvPr>
            <p:ph type="body" idx="1"/>
          </p:nvPr>
        </p:nvSpPr>
        <p:spPr>
          <a:xfrm>
            <a:off x="228600" y="1295400"/>
            <a:ext cx="8686800" cy="4949825"/>
          </a:xfrm>
          <a:noFill/>
          <a:ln w="19050">
            <a:solidFill>
              <a:srgbClr val="0000FF"/>
            </a:solidFill>
          </a:ln>
        </p:spPr>
        <p:txBody>
          <a:bodyPr/>
          <a:lstStyle/>
          <a:p>
            <a:pPr algn="just">
              <a:lnSpc>
                <a:spcPct val="80000"/>
              </a:lnSpc>
              <a:spcBef>
                <a:spcPts val="0"/>
              </a:spcBef>
              <a:buFontTx/>
              <a:buNone/>
            </a:pPr>
            <a:endParaRPr lang="es-MX" sz="800" dirty="0">
              <a:latin typeface="Times New Roman" pitchFamily="18" charset="0"/>
            </a:endParaRPr>
          </a:p>
          <a:p>
            <a:pPr algn="ctr">
              <a:lnSpc>
                <a:spcPts val="2700"/>
              </a:lnSpc>
              <a:spcBef>
                <a:spcPts val="0"/>
              </a:spcBef>
              <a:buFontTx/>
              <a:buNone/>
            </a:pPr>
            <a:r>
              <a:rPr lang="es-MX" sz="2400" b="1" dirty="0">
                <a:solidFill>
                  <a:srgbClr val="000099"/>
                </a:solidFill>
                <a:effectLst>
                  <a:outerShdw blurRad="38100" dist="38100" dir="2700000" algn="tl">
                    <a:srgbClr val="000000">
                      <a:alpha val="43137"/>
                    </a:srgbClr>
                  </a:outerShdw>
                </a:effectLst>
                <a:latin typeface="Times New Roman" pitchFamily="18" charset="0"/>
              </a:rPr>
              <a:t>En último lugar</a:t>
            </a:r>
            <a:r>
              <a:rPr lang="es-MX" sz="2400" dirty="0">
                <a:solidFill>
                  <a:srgbClr val="000099"/>
                </a:solidFill>
                <a:effectLst>
                  <a:outerShdw blurRad="38100" dist="38100" dir="2700000" algn="tl">
                    <a:srgbClr val="000000">
                      <a:alpha val="43137"/>
                    </a:srgbClr>
                  </a:outerShdw>
                </a:effectLst>
                <a:latin typeface="Times New Roman" pitchFamily="18" charset="0"/>
              </a:rPr>
              <a:t>,</a:t>
            </a:r>
          </a:p>
          <a:p>
            <a:pPr marL="0" algn="ctr">
              <a:lnSpc>
                <a:spcPts val="2700"/>
              </a:lnSpc>
              <a:buFontTx/>
              <a:buNone/>
            </a:pPr>
            <a:r>
              <a:rPr lang="es-MX" sz="2000" dirty="0">
                <a:solidFill>
                  <a:srgbClr val="000099"/>
                </a:solidFill>
                <a:effectLst>
                  <a:outerShdw blurRad="38100" dist="38100" dir="2700000" algn="tl">
                    <a:srgbClr val="000000">
                      <a:alpha val="43137"/>
                    </a:srgbClr>
                  </a:outerShdw>
                </a:effectLst>
                <a:latin typeface="Times New Roman" pitchFamily="18" charset="0"/>
              </a:rPr>
              <a:t>d</a:t>
            </a:r>
            <a:r>
              <a:rPr lang="es-ES" sz="2000" dirty="0" err="1">
                <a:solidFill>
                  <a:srgbClr val="000099"/>
                </a:solidFill>
                <a:effectLst>
                  <a:outerShdw blurRad="38100" dist="38100" dir="2700000" algn="tl">
                    <a:srgbClr val="000000">
                      <a:alpha val="43137"/>
                    </a:srgbClr>
                  </a:outerShdw>
                </a:effectLst>
                <a:latin typeface="Times New Roman" pitchFamily="18" charset="0"/>
              </a:rPr>
              <a:t>esde</a:t>
            </a:r>
            <a:r>
              <a:rPr lang="es-ES" sz="2000" dirty="0">
                <a:solidFill>
                  <a:srgbClr val="000099"/>
                </a:solidFill>
                <a:effectLst>
                  <a:outerShdw blurRad="38100" dist="38100" dir="2700000" algn="tl">
                    <a:srgbClr val="000000">
                      <a:alpha val="43137"/>
                    </a:srgbClr>
                  </a:outerShdw>
                </a:effectLst>
                <a:latin typeface="Times New Roman" pitchFamily="18" charset="0"/>
              </a:rPr>
              <a:t> el </a:t>
            </a:r>
            <a:r>
              <a:rPr lang="es-ES" sz="2000" b="1" dirty="0">
                <a:solidFill>
                  <a:srgbClr val="000099"/>
                </a:solidFill>
                <a:effectLst>
                  <a:outerShdw blurRad="38100" dist="38100" dir="2700000" algn="tl">
                    <a:srgbClr val="000000">
                      <a:alpha val="43137"/>
                    </a:srgbClr>
                  </a:outerShdw>
                </a:effectLst>
                <a:latin typeface="Times New Roman" pitchFamily="18" charset="0"/>
              </a:rPr>
              <a:t>punto de vista SUBJETIVO</a:t>
            </a:r>
            <a:r>
              <a:rPr lang="es-ES" sz="2000" dirty="0">
                <a:solidFill>
                  <a:srgbClr val="000099"/>
                </a:solidFill>
                <a:effectLst>
                  <a:outerShdw blurRad="38100" dist="38100" dir="2700000" algn="tl">
                    <a:srgbClr val="000000">
                      <a:alpha val="43137"/>
                    </a:srgbClr>
                  </a:outerShdw>
                </a:effectLst>
                <a:latin typeface="Times New Roman" pitchFamily="18" charset="0"/>
              </a:rPr>
              <a:t>, los antillanos tienen conciencia de su identidad lingüística nacional. E</a:t>
            </a:r>
            <a:r>
              <a:rPr lang="es-MX" sz="2000" dirty="0">
                <a:solidFill>
                  <a:srgbClr val="000099"/>
                </a:solidFill>
                <a:effectLst>
                  <a:outerShdw blurRad="38100" dist="38100" dir="2700000" algn="tl">
                    <a:srgbClr val="000000">
                      <a:alpha val="43137"/>
                    </a:srgbClr>
                  </a:outerShdw>
                </a:effectLst>
                <a:latin typeface="Times New Roman" pitchFamily="18" charset="0"/>
              </a:rPr>
              <a:t>n cada una de las Antillas son distintos </a:t>
            </a:r>
            <a:r>
              <a:rPr lang="es-MX" sz="2000" i="1" dirty="0">
                <a:solidFill>
                  <a:srgbClr val="000099"/>
                </a:solidFill>
                <a:effectLst>
                  <a:outerShdw blurRad="38100" dist="38100" dir="2700000" algn="tl">
                    <a:srgbClr val="000000">
                      <a:alpha val="43137"/>
                    </a:srgbClr>
                  </a:outerShdw>
                </a:effectLst>
                <a:latin typeface="Times New Roman" pitchFamily="18" charset="0"/>
              </a:rPr>
              <a:t>los juicios evaluativos y la </a:t>
            </a:r>
            <a:r>
              <a:rPr lang="es-MX" sz="2000" b="1" i="1" dirty="0">
                <a:solidFill>
                  <a:srgbClr val="000099"/>
                </a:solidFill>
                <a:effectLst>
                  <a:outerShdw blurRad="38100" dist="38100" dir="2700000" algn="tl">
                    <a:srgbClr val="000000">
                      <a:alpha val="43137"/>
                    </a:srgbClr>
                  </a:outerShdw>
                </a:effectLst>
                <a:latin typeface="Times New Roman" pitchFamily="18" charset="0"/>
              </a:rPr>
              <a:t>percepción</a:t>
            </a:r>
            <a:r>
              <a:rPr lang="es-MX" sz="2000" i="1" dirty="0">
                <a:solidFill>
                  <a:srgbClr val="000099"/>
                </a:solidFill>
                <a:effectLst>
                  <a:outerShdw blurRad="38100" dist="38100" dir="2700000" algn="tl">
                    <a:srgbClr val="000000">
                      <a:alpha val="43137"/>
                    </a:srgbClr>
                  </a:outerShdw>
                </a:effectLst>
                <a:latin typeface="Times New Roman" pitchFamily="18" charset="0"/>
              </a:rPr>
              <a:t> de los hablantes</a:t>
            </a:r>
            <a:r>
              <a:rPr lang="es-MX" sz="2000" dirty="0">
                <a:solidFill>
                  <a:srgbClr val="000099"/>
                </a:solidFill>
                <a:effectLst>
                  <a:outerShdw blurRad="38100" dist="38100" dir="2700000" algn="tl">
                    <a:srgbClr val="000000">
                      <a:alpha val="43137"/>
                    </a:srgbClr>
                  </a:outerShdw>
                </a:effectLst>
                <a:latin typeface="Times New Roman" pitchFamily="18" charset="0"/>
              </a:rPr>
              <a:t> de ciertos hechos.</a:t>
            </a:r>
          </a:p>
          <a:p>
            <a:pPr algn="ctr">
              <a:lnSpc>
                <a:spcPts val="2500"/>
              </a:lnSpc>
              <a:spcBef>
                <a:spcPts val="0"/>
              </a:spcBef>
              <a:buFontTx/>
              <a:buNone/>
            </a:pPr>
            <a:endParaRPr lang="es-MX" sz="1000" dirty="0">
              <a:solidFill>
                <a:srgbClr val="000099"/>
              </a:solidFill>
              <a:effectLst>
                <a:outerShdw blurRad="38100" dist="38100" dir="2700000" algn="tl">
                  <a:srgbClr val="000000">
                    <a:alpha val="43137"/>
                  </a:srgbClr>
                </a:outerShdw>
              </a:effectLst>
              <a:latin typeface="Times New Roman" pitchFamily="18" charset="0"/>
            </a:endParaRPr>
          </a:p>
          <a:p>
            <a:pPr marL="0" algn="ctr">
              <a:lnSpc>
                <a:spcPts val="2500"/>
              </a:lnSpc>
              <a:spcBef>
                <a:spcPts val="0"/>
              </a:spcBef>
              <a:buFontTx/>
              <a:buNone/>
            </a:pPr>
            <a:r>
              <a:rPr lang="es-MX" sz="2000" dirty="0">
                <a:solidFill>
                  <a:srgbClr val="000099"/>
                </a:solidFill>
                <a:effectLst>
                  <a:outerShdw blurRad="38100" dist="38100" dir="2700000" algn="tl">
                    <a:srgbClr val="000000">
                      <a:alpha val="43137"/>
                    </a:srgbClr>
                  </a:outerShdw>
                </a:effectLst>
                <a:latin typeface="Times New Roman" pitchFamily="18" charset="0"/>
              </a:rPr>
              <a:t>Un reflejo de ello es que muchos antillanos reconocen por su modo de hablar a los de las otras islas, e incluso </a:t>
            </a:r>
            <a:r>
              <a:rPr lang="es-MX" sz="2000" i="1" dirty="0">
                <a:solidFill>
                  <a:srgbClr val="000099"/>
                </a:solidFill>
                <a:effectLst>
                  <a:outerShdw blurRad="38100" dist="38100" dir="2700000" algn="tl">
                    <a:srgbClr val="000000">
                      <a:alpha val="43137"/>
                    </a:srgbClr>
                  </a:outerShdw>
                </a:effectLst>
                <a:latin typeface="Times New Roman" pitchFamily="18" charset="0"/>
              </a:rPr>
              <a:t>menosprecian</a:t>
            </a:r>
            <a:r>
              <a:rPr lang="es-MX" sz="2000" dirty="0">
                <a:solidFill>
                  <a:srgbClr val="000099"/>
                </a:solidFill>
                <a:effectLst>
                  <a:outerShdw blurRad="38100" dist="38100" dir="2700000" algn="tl">
                    <a:srgbClr val="000000">
                      <a:alpha val="43137"/>
                    </a:srgbClr>
                  </a:outerShdw>
                </a:effectLst>
                <a:latin typeface="Times New Roman" pitchFamily="18" charset="0"/>
              </a:rPr>
              <a:t> y se burlan de su variedad lingüística.</a:t>
            </a:r>
          </a:p>
          <a:p>
            <a:pPr algn="ctr">
              <a:lnSpc>
                <a:spcPts val="2200"/>
              </a:lnSpc>
              <a:spcBef>
                <a:spcPts val="0"/>
              </a:spcBef>
              <a:buFontTx/>
              <a:buNone/>
            </a:pPr>
            <a:endParaRPr lang="es-MX" sz="1600" dirty="0">
              <a:solidFill>
                <a:srgbClr val="000099"/>
              </a:solidFill>
              <a:latin typeface="Times New Roman" pitchFamily="18" charset="0"/>
            </a:endParaRPr>
          </a:p>
          <a:p>
            <a:pPr marL="0" algn="ctr">
              <a:lnSpc>
                <a:spcPts val="2700"/>
              </a:lnSpc>
              <a:spcBef>
                <a:spcPts val="0"/>
              </a:spcBef>
              <a:spcAft>
                <a:spcPts val="600"/>
              </a:spcAft>
              <a:buFontTx/>
              <a:buNone/>
            </a:pPr>
            <a:r>
              <a:rPr lang="es-MX" sz="2000" b="1" dirty="0">
                <a:solidFill>
                  <a:srgbClr val="000099"/>
                </a:solidFill>
                <a:effectLst>
                  <a:outerShdw blurRad="38100" dist="38100" dir="2700000" algn="tl">
                    <a:srgbClr val="000000">
                      <a:alpha val="43137"/>
                    </a:srgbClr>
                  </a:outerShdw>
                </a:effectLst>
                <a:latin typeface="Times New Roman" pitchFamily="18" charset="0"/>
              </a:rPr>
              <a:t>En conclusión</a:t>
            </a:r>
            <a:r>
              <a:rPr lang="es-MX" sz="2000" dirty="0">
                <a:solidFill>
                  <a:srgbClr val="000099"/>
                </a:solidFill>
                <a:effectLst>
                  <a:outerShdw blurRad="38100" dist="38100" dir="2700000" algn="tl">
                    <a:srgbClr val="000000">
                      <a:alpha val="43137"/>
                    </a:srgbClr>
                  </a:outerShdw>
                </a:effectLst>
                <a:latin typeface="Times New Roman" pitchFamily="18" charset="0"/>
              </a:rPr>
              <a:t>, aun </a:t>
            </a:r>
            <a:r>
              <a:rPr lang="es-ES" sz="2000" dirty="0">
                <a:solidFill>
                  <a:srgbClr val="000099"/>
                </a:solidFill>
                <a:effectLst>
                  <a:outerShdw blurRad="38100" dist="38100" dir="2700000" algn="tl">
                    <a:srgbClr val="000000">
                      <a:alpha val="43137"/>
                    </a:srgbClr>
                  </a:outerShdw>
                </a:effectLst>
                <a:latin typeface="Times New Roman" pitchFamily="18" charset="0"/>
              </a:rPr>
              <a:t>aceptando que las coincidencias lingüísticas objetivas entre las islas hispánicas de las Antillas son predominantes, </a:t>
            </a:r>
            <a:r>
              <a:rPr lang="es-MX" sz="2000" dirty="0">
                <a:solidFill>
                  <a:srgbClr val="000099"/>
                </a:solidFill>
                <a:effectLst>
                  <a:outerShdw blurRad="38100" dist="38100" dir="2700000" algn="tl">
                    <a:srgbClr val="000000">
                      <a:alpha val="43137"/>
                    </a:srgbClr>
                  </a:outerShdw>
                </a:effectLst>
                <a:latin typeface="Times New Roman" pitchFamily="18" charset="0"/>
              </a:rPr>
              <a:t>se puede afirmar que:</a:t>
            </a:r>
          </a:p>
          <a:p>
            <a:pPr algn="ctr">
              <a:spcAft>
                <a:spcPts val="1200"/>
              </a:spcAft>
              <a:buFontTx/>
              <a:buNone/>
            </a:pPr>
            <a:r>
              <a:rPr lang="es-MX" sz="2000" b="1" u="sng" dirty="0">
                <a:solidFill>
                  <a:srgbClr val="000099"/>
                </a:solidFill>
                <a:effectLst>
                  <a:outerShdw blurRad="38100" dist="38100" dir="2700000" algn="tl">
                    <a:srgbClr val="000000">
                      <a:alpha val="43137"/>
                    </a:srgbClr>
                  </a:outerShdw>
                </a:effectLst>
                <a:latin typeface="Times New Roman" pitchFamily="18" charset="0"/>
              </a:rPr>
              <a:t>1.</a:t>
            </a:r>
            <a:r>
              <a:rPr lang="es-MX" sz="2000" dirty="0">
                <a:solidFill>
                  <a:srgbClr val="000099"/>
                </a:solidFill>
                <a:effectLst>
                  <a:outerShdw blurRad="38100" dist="38100" dir="2700000" algn="tl">
                    <a:srgbClr val="000000">
                      <a:alpha val="43137"/>
                    </a:srgbClr>
                  </a:outerShdw>
                </a:effectLst>
                <a:latin typeface="Times New Roman" pitchFamily="18" charset="0"/>
              </a:rPr>
              <a:t> Las tres islas pertenecen a la </a:t>
            </a:r>
            <a:r>
              <a:rPr lang="es-MX" sz="2000" i="1" dirty="0">
                <a:solidFill>
                  <a:srgbClr val="000099"/>
                </a:solidFill>
                <a:effectLst>
                  <a:outerShdw blurRad="38100" dist="38100" dir="2700000" algn="tl">
                    <a:srgbClr val="000000">
                      <a:alpha val="43137"/>
                    </a:srgbClr>
                  </a:outerShdw>
                </a:effectLst>
                <a:latin typeface="Times New Roman" pitchFamily="18" charset="0"/>
              </a:rPr>
              <a:t>misma comunidad </a:t>
            </a:r>
            <a:r>
              <a:rPr lang="es-MX" sz="2000" i="1" dirty="0" err="1">
                <a:solidFill>
                  <a:srgbClr val="000099"/>
                </a:solidFill>
                <a:effectLst>
                  <a:outerShdw blurRad="38100" dist="38100" dir="2700000" algn="tl">
                    <a:srgbClr val="000000">
                      <a:alpha val="43137"/>
                    </a:srgbClr>
                  </a:outerShdw>
                </a:effectLst>
                <a:latin typeface="Times New Roman" pitchFamily="18" charset="0"/>
              </a:rPr>
              <a:t>ling</a:t>
            </a:r>
            <a:r>
              <a:rPr lang="en-U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üística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(en </a:t>
            </a:r>
            <a:r>
              <a:rPr lang="en-US" sz="14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todas</a:t>
            </a:r>
            <a:r>
              <a:rPr lang="en-US" sz="1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se </a:t>
            </a:r>
            <a:r>
              <a:rPr lang="en-US" sz="14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habla</a:t>
            </a:r>
            <a:r>
              <a:rPr lang="en-US" sz="1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14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español</a:t>
            </a:r>
            <a:r>
              <a:rPr lang="en-US" sz="14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a:p>
            <a:pPr marL="0" algn="ctr">
              <a:spcBef>
                <a:spcPts val="0"/>
              </a:spcBef>
              <a:buFontTx/>
              <a:buNone/>
            </a:pPr>
            <a:r>
              <a:rPr lang="en-US" sz="20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2.</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Pero no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constituyen</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una </a:t>
            </a:r>
            <a:r>
              <a:rPr lang="en-U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misma</a:t>
            </a:r>
            <a:r>
              <a:rPr lang="en-U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comunidad</a:t>
            </a:r>
            <a:r>
              <a:rPr lang="en-US" sz="2000" i="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de </a:t>
            </a:r>
            <a:r>
              <a:rPr lang="en-US" sz="2000" i="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habla</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lo que en el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fondo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equivale</a:t>
            </a:r>
          </a:p>
          <a:p>
            <a:pPr algn="ctr">
              <a:buFontTx/>
              <a:buNone/>
            </a:pP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2000"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decir</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que </a:t>
            </a:r>
            <a:r>
              <a:rPr lang="en-US" sz="20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NO COMPARTEN EL MISMO DIALECTO</a:t>
            </a:r>
            <a:r>
              <a:rPr lang="en-US" sz="2000"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417093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iterate type="lt">
                                    <p:tmPct val="10000"/>
                                  </p:iterate>
                                  <p:childTnLst>
                                    <p:set>
                                      <p:cBhvr>
                                        <p:cTn id="6" dur="1" fill="hold">
                                          <p:stCondLst>
                                            <p:cond delay="0"/>
                                          </p:stCondLst>
                                        </p:cTn>
                                        <p:tgtEl>
                                          <p:spTgt spid="107522"/>
                                        </p:tgtEl>
                                        <p:attrNameLst>
                                          <p:attrName>style.visibility</p:attrName>
                                        </p:attrNameLst>
                                      </p:cBhvr>
                                      <p:to>
                                        <p:strVal val="visible"/>
                                      </p:to>
                                    </p:set>
                                    <p:animEffect transition="in" filter="barn(outVertical)">
                                      <p:cBhvr>
                                        <p:cTn id="7" dur="500"/>
                                        <p:tgtEl>
                                          <p:spTgt spid="107522"/>
                                        </p:tgtEl>
                                      </p:cBhvr>
                                    </p:animEffect>
                                  </p:childTnLst>
                                </p:cTn>
                              </p:par>
                            </p:childTnLst>
                          </p:cTn>
                        </p:par>
                        <p:par>
                          <p:cTn id="8" fill="hold">
                            <p:stCondLst>
                              <p:cond delay="1050"/>
                            </p:stCondLst>
                            <p:childTnLst>
                              <p:par>
                                <p:cTn id="9" presetID="29" presetClass="entr" presetSubtype="0" fill="hold" grpId="0" nodeType="afterEffect">
                                  <p:stCondLst>
                                    <p:cond delay="0"/>
                                  </p:stCondLst>
                                  <p:childTnLst>
                                    <p:set>
                                      <p:cBhvr>
                                        <p:cTn id="10" dur="1" fill="hold">
                                          <p:stCondLst>
                                            <p:cond delay="0"/>
                                          </p:stCondLst>
                                        </p:cTn>
                                        <p:tgtEl>
                                          <p:spTgt spid="107523">
                                            <p:bg/>
                                          </p:spTgt>
                                        </p:tgtEl>
                                        <p:attrNameLst>
                                          <p:attrName>style.visibility</p:attrName>
                                        </p:attrNameLst>
                                      </p:cBhvr>
                                      <p:to>
                                        <p:strVal val="visible"/>
                                      </p:to>
                                    </p:set>
                                    <p:anim calcmode="lin" valueType="num">
                                      <p:cBhvr>
                                        <p:cTn id="11" dur="500" fill="hold"/>
                                        <p:tgtEl>
                                          <p:spTgt spid="107523">
                                            <p:bg/>
                                          </p:spTgt>
                                        </p:tgtEl>
                                        <p:attrNameLst>
                                          <p:attrName>ppt_x</p:attrName>
                                        </p:attrNameLst>
                                      </p:cBhvr>
                                      <p:tavLst>
                                        <p:tav tm="0">
                                          <p:val>
                                            <p:strVal val="#ppt_x-.2"/>
                                          </p:val>
                                        </p:tav>
                                        <p:tav tm="100000">
                                          <p:val>
                                            <p:strVal val="#ppt_x"/>
                                          </p:val>
                                        </p:tav>
                                      </p:tavLst>
                                    </p:anim>
                                    <p:anim calcmode="lin" valueType="num">
                                      <p:cBhvr>
                                        <p:cTn id="12" dur="500" fill="hold"/>
                                        <p:tgtEl>
                                          <p:spTgt spid="107523">
                                            <p:bg/>
                                          </p:spTgt>
                                        </p:tgtEl>
                                        <p:attrNameLst>
                                          <p:attrName>ppt_y</p:attrName>
                                        </p:attrNameLst>
                                      </p:cBhvr>
                                      <p:tavLst>
                                        <p:tav tm="0">
                                          <p:val>
                                            <p:strVal val="#ppt_y"/>
                                          </p:val>
                                        </p:tav>
                                        <p:tav tm="100000">
                                          <p:val>
                                            <p:strVal val="#ppt_y"/>
                                          </p:val>
                                        </p:tav>
                                      </p:tavLst>
                                    </p:anim>
                                    <p:animEffect transition="in" filter="wipe(right)" prLst="gradientSize: 0.1">
                                      <p:cBhvr>
                                        <p:cTn id="13" dur="500"/>
                                        <p:tgtEl>
                                          <p:spTgt spid="107523">
                                            <p:bg/>
                                          </p:spTgt>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7523">
                                            <p:txEl>
                                              <p:pRg st="1" end="1"/>
                                            </p:txEl>
                                          </p:spTgt>
                                        </p:tgtEl>
                                        <p:attrNameLst>
                                          <p:attrName>style.visibility</p:attrName>
                                        </p:attrNameLst>
                                      </p:cBhvr>
                                      <p:to>
                                        <p:strVal val="visible"/>
                                      </p:to>
                                    </p:set>
                                    <p:animEffect transition="in" filter="barn(outVertical)">
                                      <p:cBhvr>
                                        <p:cTn id="16" dur="500"/>
                                        <p:tgtEl>
                                          <p:spTgt spid="107523">
                                            <p:txEl>
                                              <p:pRg st="1" end="1"/>
                                            </p:txEl>
                                          </p:spTgt>
                                        </p:tgtEl>
                                      </p:cBhvr>
                                    </p:animEffect>
                                  </p:childTnLst>
                                </p:cTn>
                              </p:par>
                            </p:childTnLst>
                          </p:cTn>
                        </p:par>
                        <p:par>
                          <p:cTn id="17" fill="hold">
                            <p:stCondLst>
                              <p:cond delay="1550"/>
                            </p:stCondLst>
                            <p:childTnLst>
                              <p:par>
                                <p:cTn id="18" presetID="16" presetClass="entr" presetSubtype="37" fill="hold" grpId="0" nodeType="afterEffect">
                                  <p:stCondLst>
                                    <p:cond delay="0"/>
                                  </p:stCondLst>
                                  <p:childTnLst>
                                    <p:set>
                                      <p:cBhvr>
                                        <p:cTn id="19" dur="1" fill="hold">
                                          <p:stCondLst>
                                            <p:cond delay="0"/>
                                          </p:stCondLst>
                                        </p:cTn>
                                        <p:tgtEl>
                                          <p:spTgt spid="107523">
                                            <p:txEl>
                                              <p:pRg st="2" end="2"/>
                                            </p:txEl>
                                          </p:spTgt>
                                        </p:tgtEl>
                                        <p:attrNameLst>
                                          <p:attrName>style.visibility</p:attrName>
                                        </p:attrNameLst>
                                      </p:cBhvr>
                                      <p:to>
                                        <p:strVal val="visible"/>
                                      </p:to>
                                    </p:set>
                                    <p:animEffect transition="in" filter="barn(outVertical)">
                                      <p:cBhvr>
                                        <p:cTn id="20" dur="500"/>
                                        <p:tgtEl>
                                          <p:spTgt spid="10752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107523">
                                            <p:txEl>
                                              <p:pRg st="4" end="4"/>
                                            </p:txEl>
                                          </p:spTgt>
                                        </p:tgtEl>
                                        <p:attrNameLst>
                                          <p:attrName>style.visibility</p:attrName>
                                        </p:attrNameLst>
                                      </p:cBhvr>
                                      <p:to>
                                        <p:strVal val="visible"/>
                                      </p:to>
                                    </p:set>
                                    <p:animEffect transition="in" filter="barn(outVertical)">
                                      <p:cBhvr>
                                        <p:cTn id="25" dur="500"/>
                                        <p:tgtEl>
                                          <p:spTgt spid="10752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grpId="0" nodeType="clickEffect">
                                  <p:stCondLst>
                                    <p:cond delay="0"/>
                                  </p:stCondLst>
                                  <p:childTnLst>
                                    <p:set>
                                      <p:cBhvr>
                                        <p:cTn id="29" dur="1" fill="hold">
                                          <p:stCondLst>
                                            <p:cond delay="0"/>
                                          </p:stCondLst>
                                        </p:cTn>
                                        <p:tgtEl>
                                          <p:spTgt spid="107523">
                                            <p:txEl>
                                              <p:pRg st="6" end="6"/>
                                            </p:txEl>
                                          </p:spTgt>
                                        </p:tgtEl>
                                        <p:attrNameLst>
                                          <p:attrName>style.visibility</p:attrName>
                                        </p:attrNameLst>
                                      </p:cBhvr>
                                      <p:to>
                                        <p:strVal val="visible"/>
                                      </p:to>
                                    </p:set>
                                    <p:anim calcmode="lin" valueType="num">
                                      <p:cBhvr>
                                        <p:cTn id="30" dur="500" fill="hold"/>
                                        <p:tgtEl>
                                          <p:spTgt spid="107523">
                                            <p:txEl>
                                              <p:pRg st="6" end="6"/>
                                            </p:txEl>
                                          </p:spTgt>
                                        </p:tgtEl>
                                        <p:attrNameLst>
                                          <p:attrName>ppt_x</p:attrName>
                                        </p:attrNameLst>
                                      </p:cBhvr>
                                      <p:tavLst>
                                        <p:tav tm="0">
                                          <p:val>
                                            <p:strVal val="#ppt_x-.2"/>
                                          </p:val>
                                        </p:tav>
                                        <p:tav tm="100000">
                                          <p:val>
                                            <p:strVal val="#ppt_x"/>
                                          </p:val>
                                        </p:tav>
                                      </p:tavLst>
                                    </p:anim>
                                    <p:anim calcmode="lin" valueType="num">
                                      <p:cBhvr>
                                        <p:cTn id="31" dur="500" fill="hold"/>
                                        <p:tgtEl>
                                          <p:spTgt spid="10752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32" dur="500"/>
                                        <p:tgtEl>
                                          <p:spTgt spid="10752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9" presetClass="entr" presetSubtype="0" fill="hold" grpId="0" nodeType="clickEffect">
                                  <p:stCondLst>
                                    <p:cond delay="0"/>
                                  </p:stCondLst>
                                  <p:childTnLst>
                                    <p:set>
                                      <p:cBhvr>
                                        <p:cTn id="36" dur="1" fill="hold">
                                          <p:stCondLst>
                                            <p:cond delay="0"/>
                                          </p:stCondLst>
                                        </p:cTn>
                                        <p:tgtEl>
                                          <p:spTgt spid="107523">
                                            <p:txEl>
                                              <p:pRg st="7" end="7"/>
                                            </p:txEl>
                                          </p:spTgt>
                                        </p:tgtEl>
                                        <p:attrNameLst>
                                          <p:attrName>style.visibility</p:attrName>
                                        </p:attrNameLst>
                                      </p:cBhvr>
                                      <p:to>
                                        <p:strVal val="visible"/>
                                      </p:to>
                                    </p:set>
                                    <p:anim calcmode="lin" valueType="num">
                                      <p:cBhvr>
                                        <p:cTn id="37" dur="500" fill="hold"/>
                                        <p:tgtEl>
                                          <p:spTgt spid="107523">
                                            <p:txEl>
                                              <p:pRg st="7" end="7"/>
                                            </p:txEl>
                                          </p:spTgt>
                                        </p:tgtEl>
                                        <p:attrNameLst>
                                          <p:attrName>ppt_x</p:attrName>
                                        </p:attrNameLst>
                                      </p:cBhvr>
                                      <p:tavLst>
                                        <p:tav tm="0">
                                          <p:val>
                                            <p:strVal val="#ppt_x-.2"/>
                                          </p:val>
                                        </p:tav>
                                        <p:tav tm="100000">
                                          <p:val>
                                            <p:strVal val="#ppt_x"/>
                                          </p:val>
                                        </p:tav>
                                      </p:tavLst>
                                    </p:anim>
                                    <p:anim calcmode="lin" valueType="num">
                                      <p:cBhvr>
                                        <p:cTn id="38" dur="500" fill="hold"/>
                                        <p:tgtEl>
                                          <p:spTgt spid="10752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39" dur="500"/>
                                        <p:tgtEl>
                                          <p:spTgt spid="107523">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7523">
                                            <p:txEl>
                                              <p:pRg st="8" end="8"/>
                                            </p:txEl>
                                          </p:spTgt>
                                        </p:tgtEl>
                                        <p:attrNameLst>
                                          <p:attrName>style.visibility</p:attrName>
                                        </p:attrNameLst>
                                      </p:cBhvr>
                                      <p:to>
                                        <p:strVal val="visible"/>
                                      </p:to>
                                    </p:set>
                                    <p:animEffect transition="in" filter="barn(inVertical)">
                                      <p:cBhvr>
                                        <p:cTn id="44" dur="500"/>
                                        <p:tgtEl>
                                          <p:spTgt spid="107523">
                                            <p:txEl>
                                              <p:pRg st="8" end="8"/>
                                            </p:txEl>
                                          </p:spTgt>
                                        </p:tgtEl>
                                      </p:cBhvr>
                                    </p:animEffect>
                                  </p:childTnLst>
                                </p:cTn>
                              </p:par>
                            </p:childTnLst>
                          </p:cTn>
                        </p:par>
                        <p:par>
                          <p:cTn id="45" fill="hold">
                            <p:stCondLst>
                              <p:cond delay="500"/>
                            </p:stCondLst>
                            <p:childTnLst>
                              <p:par>
                                <p:cTn id="46" presetID="2" presetClass="entr" presetSubtype="2" fill="hold" grpId="0" nodeType="afterEffect">
                                  <p:stCondLst>
                                    <p:cond delay="0"/>
                                  </p:stCondLst>
                                  <p:iterate type="wd">
                                    <p:tmPct val="10000"/>
                                  </p:iterate>
                                  <p:childTnLst>
                                    <p:set>
                                      <p:cBhvr>
                                        <p:cTn id="47" dur="1" fill="hold">
                                          <p:stCondLst>
                                            <p:cond delay="0"/>
                                          </p:stCondLst>
                                        </p:cTn>
                                        <p:tgtEl>
                                          <p:spTgt spid="107523">
                                            <p:txEl>
                                              <p:pRg st="9" end="9"/>
                                            </p:txEl>
                                          </p:spTgt>
                                        </p:tgtEl>
                                        <p:attrNameLst>
                                          <p:attrName>style.visibility</p:attrName>
                                        </p:attrNameLst>
                                      </p:cBhvr>
                                      <p:to>
                                        <p:strVal val="visible"/>
                                      </p:to>
                                    </p:set>
                                    <p:anim calcmode="lin" valueType="num">
                                      <p:cBhvr additive="base">
                                        <p:cTn id="48" dur="1000" fill="hold"/>
                                        <p:tgtEl>
                                          <p:spTgt spid="107523">
                                            <p:txEl>
                                              <p:pRg st="9" end="9"/>
                                            </p:txEl>
                                          </p:spTgt>
                                        </p:tgtEl>
                                        <p:attrNameLst>
                                          <p:attrName>ppt_x</p:attrName>
                                        </p:attrNameLst>
                                      </p:cBhvr>
                                      <p:tavLst>
                                        <p:tav tm="0">
                                          <p:val>
                                            <p:strVal val="1+#ppt_w/2"/>
                                          </p:val>
                                        </p:tav>
                                        <p:tav tm="100000">
                                          <p:val>
                                            <p:strVal val="#ppt_x"/>
                                          </p:val>
                                        </p:tav>
                                      </p:tavLst>
                                    </p:anim>
                                    <p:anim calcmode="lin" valueType="num">
                                      <p:cBhvr additive="base">
                                        <p:cTn id="49" dur="1000" fill="hold"/>
                                        <p:tgtEl>
                                          <p:spTgt spid="10752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animBg="1"/>
      <p:bldP spid="107523" grpId="0" uiExpand="1" build="p"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half" idx="10"/>
          </p:nvPr>
        </p:nvSpPr>
        <p:spPr/>
        <p:txBody>
          <a:bodyPr/>
          <a:lstStyle/>
          <a:p>
            <a:fld id="{A41C812F-5380-4E7E-B302-1F4B04012292}" type="datetime1">
              <a:rPr lang="es-DO">
                <a:solidFill>
                  <a:srgbClr val="000000"/>
                </a:solidFill>
              </a:rPr>
              <a:pPr/>
              <a:t>21/11/2020</a:t>
            </a:fld>
            <a:endParaRPr lang="es-DO">
              <a:solidFill>
                <a:srgbClr val="000000"/>
              </a:solidFill>
            </a:endParaRPr>
          </a:p>
        </p:txBody>
      </p:sp>
      <p:sp>
        <p:nvSpPr>
          <p:cNvPr id="10" name="Slide Number Placeholder 5"/>
          <p:cNvSpPr>
            <a:spLocks noGrp="1"/>
          </p:cNvSpPr>
          <p:nvPr>
            <p:ph type="sldNum" sz="quarter" idx="12"/>
          </p:nvPr>
        </p:nvSpPr>
        <p:spPr/>
        <p:txBody>
          <a:bodyPr/>
          <a:lstStyle/>
          <a:p>
            <a:fld id="{174FB550-D8FD-401A-961E-52844C024D99}" type="slidenum">
              <a:rPr lang="es-DO">
                <a:solidFill>
                  <a:srgbClr val="000000"/>
                </a:solidFill>
              </a:rPr>
              <a:pPr/>
              <a:t>68</a:t>
            </a:fld>
            <a:endParaRPr lang="es-DO">
              <a:solidFill>
                <a:srgbClr val="000000"/>
              </a:solidFill>
            </a:endParaRPr>
          </a:p>
        </p:txBody>
      </p:sp>
      <p:sp>
        <p:nvSpPr>
          <p:cNvPr id="107523" name="Rectangle 3"/>
          <p:cNvSpPr>
            <a:spLocks noGrp="1" noChangeArrowheads="1"/>
          </p:cNvSpPr>
          <p:nvPr>
            <p:ph type="body" idx="1"/>
          </p:nvPr>
        </p:nvSpPr>
        <p:spPr>
          <a:xfrm>
            <a:off x="457200" y="1752600"/>
            <a:ext cx="8229600" cy="3162299"/>
          </a:xfrm>
          <a:noFill/>
          <a:ln w="28575">
            <a:solidFill>
              <a:srgbClr val="0000CC"/>
            </a:solidFill>
            <a:prstDash val="dash"/>
          </a:ln>
        </p:spPr>
        <p:txBody>
          <a:bodyPr/>
          <a:lstStyle/>
          <a:p>
            <a:pPr algn="just">
              <a:lnSpc>
                <a:spcPct val="80000"/>
              </a:lnSpc>
              <a:spcBef>
                <a:spcPts val="0"/>
              </a:spcBef>
              <a:buFontTx/>
              <a:buNone/>
            </a:pPr>
            <a:endParaRPr lang="es-MX" sz="800" dirty="0">
              <a:latin typeface="Times New Roman" pitchFamily="18" charset="0"/>
            </a:endParaRPr>
          </a:p>
          <a:p>
            <a:pPr marL="0" algn="ctr">
              <a:lnSpc>
                <a:spcPct val="200000"/>
              </a:lnSpc>
              <a:spcBef>
                <a:spcPts val="600"/>
              </a:spcBef>
              <a:buFontTx/>
              <a:buNone/>
            </a:pPr>
            <a:r>
              <a:rPr lang="es-ES" sz="2800" b="1" spc="300" dirty="0">
                <a:solidFill>
                  <a:srgbClr val="0000CC"/>
                </a:solidFill>
                <a:effectLst>
                  <a:outerShdw blurRad="38100" dist="38100" dir="2700000" algn="tl">
                    <a:srgbClr val="000000">
                      <a:alpha val="43137"/>
                    </a:srgbClr>
                  </a:outerShdw>
                </a:effectLst>
                <a:latin typeface="Times New Roman" pitchFamily="18" charset="0"/>
              </a:rPr>
              <a:t>Y ahora, como punto final, una bonita apología del CIBAO, la región norte de la República Dominicana.</a:t>
            </a:r>
            <a:endParaRPr lang="en-US" sz="2800" dirty="0">
              <a:solidFill>
                <a:srgbClr val="0000CC"/>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43848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7523">
                                            <p:bg/>
                                          </p:spTgt>
                                        </p:tgtEl>
                                        <p:attrNameLst>
                                          <p:attrName>style.visibility</p:attrName>
                                        </p:attrNameLst>
                                      </p:cBhvr>
                                      <p:to>
                                        <p:strVal val="visible"/>
                                      </p:to>
                                    </p:set>
                                    <p:animEffect transition="in" filter="barn(outVertical)">
                                      <p:cBhvr>
                                        <p:cTn id="7" dur="500"/>
                                        <p:tgtEl>
                                          <p:spTgt spid="107523">
                                            <p:bg/>
                                          </p:spTgt>
                                        </p:tgtEl>
                                      </p:cBhvr>
                                    </p:animEffect>
                                  </p:childTnLst>
                                  <p:subTnLst>
                                    <p:animClr clrSpc="rgb" dir="cw">
                                      <p:cBhvr override="childStyle">
                                        <p:cTn dur="1" fill="hold" display="0" masterRel="nextClick" afterEffect="1"/>
                                        <p:tgtEl>
                                          <p:spTgt spid="107523">
                                            <p:bg/>
                                          </p:spTgt>
                                        </p:tgtEl>
                                        <p:attrNameLst>
                                          <p:attrName>ppt_c</p:attrName>
                                        </p:attrNameLst>
                                      </p:cBhvr>
                                      <p:to>
                                        <a:srgbClr val="006600"/>
                                      </p:to>
                                    </p:animClr>
                                  </p:subTnLst>
                                </p:cTn>
                              </p:par>
                            </p:childTnLst>
                          </p:cTn>
                        </p:par>
                        <p:par>
                          <p:cTn id="8" fill="hold">
                            <p:stCondLst>
                              <p:cond delay="500"/>
                            </p:stCondLst>
                            <p:childTnLst>
                              <p:par>
                                <p:cTn id="9" presetID="16" presetClass="entr" presetSubtype="37" fill="hold" grpId="0" nodeType="afterEffect">
                                  <p:stCondLst>
                                    <p:cond delay="0"/>
                                  </p:stCondLst>
                                  <p:iterate type="wd">
                                    <p:tmPct val="10000"/>
                                  </p:iterate>
                                  <p:childTnLst>
                                    <p:set>
                                      <p:cBhvr>
                                        <p:cTn id="10" dur="1" fill="hold">
                                          <p:stCondLst>
                                            <p:cond delay="0"/>
                                          </p:stCondLst>
                                        </p:cTn>
                                        <p:tgtEl>
                                          <p:spTgt spid="107523">
                                            <p:txEl>
                                              <p:pRg st="1" end="1"/>
                                            </p:txEl>
                                          </p:spTgt>
                                        </p:tgtEl>
                                        <p:attrNameLst>
                                          <p:attrName>style.visibility</p:attrName>
                                        </p:attrNameLst>
                                      </p:cBhvr>
                                      <p:to>
                                        <p:strVal val="visible"/>
                                      </p:to>
                                    </p:set>
                                    <p:animEffect transition="in" filter="barn(outVertical)">
                                      <p:cBhvr>
                                        <p:cTn id="11" dur="500"/>
                                        <p:tgtEl>
                                          <p:spTgt spid="10752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uiExpand="1" build="p" bldLvl="5"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3317"/>
            <a:ext cx="8915400" cy="6784683"/>
          </a:xfrm>
          <a:ln w="19050">
            <a:noFill/>
            <a:prstDash val="dash"/>
          </a:ln>
        </p:spPr>
        <p:txBody>
          <a:bodyPr>
            <a:normAutofit/>
          </a:bodyPr>
          <a:lstStyle/>
          <a:p>
            <a:pPr marL="0" indent="0" algn="r">
              <a:spcAft>
                <a:spcPts val="1200"/>
              </a:spcAft>
              <a:buNone/>
            </a:pPr>
            <a:endParaRPr lang="es-ES_tradnl" sz="1800" dirty="0">
              <a:solidFill>
                <a:srgbClr val="0033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endParaRPr lang="en-US" sz="2800" dirty="0">
              <a:latin typeface="Times New Roman" panose="02020603050405020304" pitchFamily="18" charset="0"/>
              <a:cs typeface="Times New Roman" panose="02020603050405020304" pitchFamily="18" charset="0"/>
            </a:endParaRP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DB60672B-BCE7-41D7-8C46-56F0D2C1934C}" type="datetime1">
              <a:rPr kumimoji="0" lang="es-DO" sz="1200" b="0" i="0" u="none" strike="noStrike" kern="1200" cap="none" spc="0" normalizeH="0" baseline="0" noProof="0" smtClean="0">
                <a:ln>
                  <a:noFill/>
                </a:ln>
                <a:solidFill>
                  <a:prstClr val="black">
                    <a:tint val="75000"/>
                  </a:prstClr>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21/11/2020</a:t>
            </a:fld>
            <a:endParaRPr kumimoji="0" lang="es-DO" sz="1200" b="0" i="0" u="none" strike="noStrike" kern="1200" cap="none" spc="0" normalizeH="0" baseline="0" noProof="0">
              <a:ln>
                <a:noFill/>
              </a:ln>
              <a:solidFill>
                <a:prstClr val="black">
                  <a:tint val="75000"/>
                </a:prstClr>
              </a:solidFill>
              <a:effectLst/>
              <a:uLnTx/>
              <a:uFillTx/>
              <a:latin typeface="Times New Roman" pitchFamily="18" charset="0"/>
              <a:ea typeface="+mn-ea"/>
              <a:cs typeface="+mn-cs"/>
            </a:endParaRPr>
          </a:p>
        </p:txBody>
      </p:sp>
      <p:sp>
        <p:nvSpPr>
          <p:cNvPr id="5" name="Rectangle 4"/>
          <p:cNvSpPr/>
          <p:nvPr/>
        </p:nvSpPr>
        <p:spPr>
          <a:xfrm>
            <a:off x="146352" y="2057400"/>
            <a:ext cx="2239716" cy="707886"/>
          </a:xfrm>
          <a:prstGeom prst="rect">
            <a:avLst/>
          </a:prstGeom>
          <a:solidFill>
            <a:schemeClr val="bg1"/>
          </a:solidFill>
          <a:ln w="28575">
            <a:solidFill>
              <a:srgbClr val="000099"/>
            </a:solidFill>
            <a:prstDash val="sysDash"/>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20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¡Que Dios bendiga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_tradnl" sz="20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Times New Roman" pitchFamily="18" charset="0"/>
                <a:ea typeface="+mn-ea"/>
                <a:cs typeface="Times New Roman" panose="02020603050405020304" pitchFamily="18" charset="0"/>
              </a:rPr>
              <a:t>mil veces al Cibao!</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9" name="Picture 8"/>
          <p:cNvPicPr>
            <a:picLocks noChangeAspect="1"/>
          </p:cNvPicPr>
          <p:nvPr/>
        </p:nvPicPr>
        <p:blipFill>
          <a:blip r:embed="rId4"/>
          <a:stretch>
            <a:fillRect/>
          </a:stretch>
        </p:blipFill>
        <p:spPr>
          <a:xfrm>
            <a:off x="2009775" y="3250195"/>
            <a:ext cx="5124450" cy="3499583"/>
          </a:xfrm>
          <a:prstGeom prst="rect">
            <a:avLst/>
          </a:prstGeom>
        </p:spPr>
      </p:pic>
      <p:pic>
        <p:nvPicPr>
          <p:cNvPr id="2" name="CIBAO">
            <a:hlinkClick r:id="" action="ppaction://media"/>
            <a:extLst>
              <a:ext uri="{FF2B5EF4-FFF2-40B4-BE49-F238E27FC236}">
                <a16:creationId xmlns:a16="http://schemas.microsoft.com/office/drawing/2014/main" id="{366275F8-E594-49F9-B2B0-36EBEA9A1B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56219" y="136525"/>
            <a:ext cx="4231561" cy="3173671"/>
          </a:xfrm>
          <a:prstGeom prst="rect">
            <a:avLst/>
          </a:prstGeom>
        </p:spPr>
      </p:pic>
    </p:spTree>
    <p:extLst>
      <p:ext uri="{BB962C8B-B14F-4D97-AF65-F5344CB8AC3E}">
        <p14:creationId xmlns:p14="http://schemas.microsoft.com/office/powerpoint/2010/main" val="2756488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1000"/>
                                        <p:tgtEl>
                                          <p:spTgt spid="5"/>
                                        </p:tgtEl>
                                      </p:cBhvr>
                                    </p:animEffect>
                                  </p:childTnLst>
                                </p:cTn>
                              </p:par>
                            </p:childTnLst>
                          </p:cTn>
                        </p:par>
                        <p:par>
                          <p:cTn id="11" fill="hold">
                            <p:stCondLst>
                              <p:cond delay="1000"/>
                            </p:stCondLst>
                            <p:childTnLst>
                              <p:par>
                                <p:cTn id="12" presetID="1" presetClass="mediacall" presetSubtype="0" fill="hold" nodeType="afterEffect">
                                  <p:stCondLst>
                                    <p:cond delay="0"/>
                                  </p:stCondLst>
                                  <p:childTnLst>
                                    <p:cmd type="call" cmd="playFrom(0.0)">
                                      <p:cBhvr>
                                        <p:cTn id="13" dur="248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2"/>
                </p:tgtEl>
              </p:cMediaNode>
            </p:video>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553200" y="6407944"/>
            <a:ext cx="2094072" cy="365760"/>
          </a:xfr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47258102-43AA-4BD4-8FD1-B699002C454B}" type="datetime2">
              <a:rPr kumimoji="0" lang="es-ES_tradnl"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sábado, 21 de noviembre de 2020</a:t>
            </a:fld>
            <a:endParaRPr kumimoji="0" lang="en-US" sz="10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BDB74C-C077-446D-8009-06BEE6833E96}" type="slidenum">
              <a:rPr kumimoji="0" lang="en-US" sz="10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0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9" name="Rectangle 8">
            <a:extLst>
              <a:ext uri="{FF2B5EF4-FFF2-40B4-BE49-F238E27FC236}">
                <a16:creationId xmlns:a16="http://schemas.microsoft.com/office/drawing/2014/main" id="{CD75A950-7C3D-4E44-A6A8-7A45ED943E4E}"/>
              </a:ext>
            </a:extLst>
          </p:cNvPr>
          <p:cNvSpPr/>
          <p:nvPr/>
        </p:nvSpPr>
        <p:spPr>
          <a:xfrm>
            <a:off x="400764" y="1554034"/>
            <a:ext cx="8342472" cy="4616648"/>
          </a:xfrm>
          <a:prstGeom prst="rect">
            <a:avLst/>
          </a:prstGeom>
          <a:solidFill>
            <a:schemeClr val="bg1"/>
          </a:solidFill>
          <a:ln w="19050">
            <a:solidFill>
              <a:srgbClr val="0000CC"/>
            </a:solidFill>
            <a:prstDash val="lgDash"/>
          </a:ln>
        </p:spPr>
        <p:txBody>
          <a:bodyPr wrap="square">
            <a:spAutoFit/>
          </a:bodyPr>
          <a:lstStyle/>
          <a:p>
            <a:pPr algn="just">
              <a:spcAft>
                <a:spcPts val="0"/>
              </a:spcAft>
            </a:pPr>
            <a:endParaRPr lang="es-ES" sz="800" dirty="0">
              <a:solidFill>
                <a:srgbClr val="000066"/>
              </a:solidFill>
              <a:ea typeface="Calibri" panose="020F0502020204030204" pitchFamily="34" charset="0"/>
              <a:cs typeface="Times New Roman" panose="02020603050405020304" pitchFamily="18" charset="0"/>
            </a:endParaRPr>
          </a:p>
          <a:p>
            <a:pPr algn="just">
              <a:spcAft>
                <a:spcPts val="1200"/>
              </a:spcAft>
            </a:pPr>
            <a:r>
              <a:rPr lang="es-ES" sz="2000" b="1" u="sng"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1.</a:t>
            </a:r>
            <a:r>
              <a:rPr lang="es-ES" sz="2000"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En su libro </a:t>
            </a:r>
            <a:r>
              <a:rPr lang="es-ES" sz="2000" b="1" i="1"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El español del Caribe</a:t>
            </a:r>
            <a:r>
              <a:rPr lang="es-ES" sz="2000" dirty="0">
                <a:solidFill>
                  <a:srgbClr val="000066"/>
                </a:solidFill>
                <a:ea typeface="Calibri" panose="020F0502020204030204" pitchFamily="34" charset="0"/>
                <a:cs typeface="Times New Roman" panose="02020603050405020304" pitchFamily="18" charset="0"/>
              </a:rPr>
              <a:t>, </a:t>
            </a:r>
            <a:r>
              <a:rPr lang="es-ES" sz="2000"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López Morales afirma lo siguiente</a:t>
            </a:r>
            <a:r>
              <a:rPr lang="es-ES" sz="2000" dirty="0">
                <a:solidFill>
                  <a:srgbClr val="000066"/>
                </a:solidFill>
                <a:ea typeface="Calibri" panose="020F0502020204030204" pitchFamily="34" charset="0"/>
                <a:cs typeface="Times New Roman" panose="02020603050405020304" pitchFamily="18" charset="0"/>
              </a:rPr>
              <a:t> </a:t>
            </a:r>
            <a:r>
              <a:rPr lang="es-ES" sz="1400" dirty="0">
                <a:solidFill>
                  <a:srgbClr val="000066"/>
                </a:solidFill>
                <a:ea typeface="Calibri" panose="020F0502020204030204" pitchFamily="34" charset="0"/>
                <a:cs typeface="Times New Roman" panose="02020603050405020304" pitchFamily="18" charset="0"/>
              </a:rPr>
              <a:t>(</a:t>
            </a:r>
            <a:r>
              <a:rPr lang="es-ES" sz="1400" b="1" dirty="0">
                <a:solidFill>
                  <a:srgbClr val="000066"/>
                </a:solidFill>
                <a:ea typeface="Calibri" panose="020F0502020204030204" pitchFamily="34" charset="0"/>
                <a:cs typeface="Times New Roman" panose="02020603050405020304" pitchFamily="18" charset="0"/>
              </a:rPr>
              <a:t>p. 295</a:t>
            </a:r>
            <a:r>
              <a:rPr lang="es-ES" sz="1400" dirty="0">
                <a:solidFill>
                  <a:srgbClr val="000066"/>
                </a:solidFill>
                <a:ea typeface="Calibri" panose="020F0502020204030204" pitchFamily="34" charset="0"/>
                <a:cs typeface="Times New Roman" panose="02020603050405020304" pitchFamily="18" charset="0"/>
              </a:rPr>
              <a:t>)</a:t>
            </a:r>
            <a:r>
              <a:rPr lang="es-ES" sz="2000" dirty="0">
                <a:solidFill>
                  <a:srgbClr val="000066"/>
                </a:solidFill>
                <a:ea typeface="Calibri" panose="020F0502020204030204" pitchFamily="34" charset="0"/>
                <a:cs typeface="Times New Roman" panose="02020603050405020304" pitchFamily="18" charset="0"/>
              </a:rPr>
              <a:t>:</a:t>
            </a:r>
            <a:endParaRPr lang="en-US" sz="2000" dirty="0">
              <a:solidFill>
                <a:srgbClr val="000066"/>
              </a:solidFill>
              <a:ea typeface="Calibri" panose="020F0502020204030204" pitchFamily="34" charset="0"/>
              <a:cs typeface="Times New Roman" panose="02020603050405020304" pitchFamily="18" charset="0"/>
            </a:endParaRPr>
          </a:p>
          <a:p>
            <a:pPr algn="ctr">
              <a:lnSpc>
                <a:spcPts val="2400"/>
              </a:lnSpc>
              <a:spcAft>
                <a:spcPts val="2400"/>
              </a:spcAft>
            </a:pPr>
            <a:r>
              <a:rPr lang="en-US" dirty="0">
                <a:solidFill>
                  <a:srgbClr val="0000CC"/>
                </a:solidFill>
                <a:ea typeface="Calibri" panose="020F0502020204030204" pitchFamily="34" charset="0"/>
                <a:cs typeface="Times New Roman" panose="02020603050405020304" pitchFamily="18" charset="0"/>
              </a:rPr>
              <a:t>‘</a:t>
            </a:r>
            <a:r>
              <a:rPr lang="es-ES"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Aunque como en todas las comunidades de habla los rasgos lingüísticos no son completamente homogéneos, </a:t>
            </a:r>
            <a:r>
              <a:rPr lang="es-ES" b="1"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el Caribe hispánico presenta una situación de relativa identidad</a:t>
            </a:r>
            <a:r>
              <a:rPr lang="es-ES" dirty="0">
                <a:solidFill>
                  <a:srgbClr val="0000CC"/>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sobre todo si se lo compara con sus vecinos insulares, en los que lenguas europeas y criollas comparten el escenario en estructura diglósica</a:t>
            </a:r>
            <a:r>
              <a:rPr lang="es-ES" dirty="0">
                <a:solidFill>
                  <a:srgbClr val="0000CC"/>
                </a:solidFill>
                <a:ea typeface="Calibri" panose="020F0502020204030204" pitchFamily="34" charset="0"/>
                <a:cs typeface="Times New Roman" panose="02020603050405020304" pitchFamily="18" charset="0"/>
              </a:rPr>
              <a:t>.’</a:t>
            </a:r>
          </a:p>
          <a:p>
            <a:pPr algn="just">
              <a:spcAft>
                <a:spcPts val="1200"/>
              </a:spcAft>
            </a:pPr>
            <a:r>
              <a:rPr lang="es-ES" sz="2000" b="1" u="sng" dirty="0">
                <a:solidFill>
                  <a:srgbClr val="000066"/>
                </a:solidFill>
                <a:effectLst>
                  <a:outerShdw blurRad="38100" dist="38100" dir="2700000" algn="tl">
                    <a:srgbClr val="000000">
                      <a:alpha val="43137"/>
                    </a:srgbClr>
                  </a:outerShdw>
                </a:effectLst>
                <a:cs typeface="Times New Roman" panose="02020603050405020304" pitchFamily="18" charset="0"/>
              </a:rPr>
              <a:t>2.</a:t>
            </a:r>
            <a:r>
              <a:rPr lang="es-ES" sz="2000" dirty="0">
                <a:solidFill>
                  <a:srgbClr val="000066"/>
                </a:solidFill>
                <a:effectLst>
                  <a:outerShdw blurRad="38100" dist="38100" dir="2700000" algn="tl">
                    <a:srgbClr val="000000">
                      <a:alpha val="43137"/>
                    </a:srgbClr>
                  </a:outerShdw>
                </a:effectLst>
                <a:cs typeface="Times New Roman" panose="02020603050405020304" pitchFamily="18" charset="0"/>
              </a:rPr>
              <a:t> Moreno Fernández y Otero Roth </a:t>
            </a:r>
            <a:r>
              <a:rPr lang="es-ES" dirty="0">
                <a:solidFill>
                  <a:srgbClr val="000066"/>
                </a:solidFill>
                <a:cs typeface="Times New Roman" panose="02020603050405020304" pitchFamily="18" charset="0"/>
              </a:rPr>
              <a:t>(2007, </a:t>
            </a:r>
            <a:r>
              <a:rPr lang="es-ES" b="1" i="1" dirty="0">
                <a:solidFill>
                  <a:srgbClr val="000066"/>
                </a:solidFill>
                <a:cs typeface="Times New Roman" panose="02020603050405020304" pitchFamily="18" charset="0"/>
              </a:rPr>
              <a:t>Atlas de la lengua española en el mundo</a:t>
            </a:r>
            <a:r>
              <a:rPr lang="es-ES" dirty="0">
                <a:solidFill>
                  <a:srgbClr val="000066"/>
                </a:solidFill>
                <a:cs typeface="Times New Roman" panose="02020603050405020304" pitchFamily="18" charset="0"/>
              </a:rPr>
              <a:t>, 	p. 37) </a:t>
            </a:r>
            <a:r>
              <a:rPr lang="es-ES" sz="2000" dirty="0">
                <a:solidFill>
                  <a:srgbClr val="000066"/>
                </a:solidFill>
                <a:effectLst>
                  <a:outerShdw blurRad="38100" dist="38100" dir="2700000" algn="tl">
                    <a:srgbClr val="000000">
                      <a:alpha val="43137"/>
                    </a:srgbClr>
                  </a:outerShdw>
                </a:effectLst>
                <a:cs typeface="Times New Roman" panose="02020603050405020304" pitchFamily="18" charset="0"/>
              </a:rPr>
              <a:t>declaran</a:t>
            </a:r>
            <a:r>
              <a:rPr lang="es-ES" sz="2000" dirty="0">
                <a:solidFill>
                  <a:srgbClr val="000066"/>
                </a:solidFill>
                <a:cs typeface="Times New Roman" panose="02020603050405020304" pitchFamily="18" charset="0"/>
              </a:rPr>
              <a:t>:</a:t>
            </a:r>
          </a:p>
          <a:p>
            <a:pPr algn="ctr">
              <a:lnSpc>
                <a:spcPts val="2400"/>
              </a:lnSpc>
              <a:spcAft>
                <a:spcPts val="0"/>
              </a:spcAft>
            </a:pPr>
            <a:r>
              <a:rPr lang="es-ES" dirty="0">
                <a:solidFill>
                  <a:srgbClr val="0000CC"/>
                </a:solidFill>
                <a:effectLst>
                  <a:outerShdw blurRad="38100" dist="38100" dir="2700000" algn="tl">
                    <a:srgbClr val="000000">
                      <a:alpha val="43137"/>
                    </a:srgbClr>
                  </a:outerShdw>
                </a:effectLst>
                <a:cs typeface="Times New Roman" panose="02020603050405020304" pitchFamily="18" charset="0"/>
              </a:rPr>
              <a:t>‘En términos generales, </a:t>
            </a:r>
            <a:r>
              <a:rPr lang="es-ES" b="1" dirty="0">
                <a:solidFill>
                  <a:srgbClr val="0000CC"/>
                </a:solidFill>
                <a:effectLst>
                  <a:outerShdw blurRad="38100" dist="38100" dir="2700000" algn="tl">
                    <a:srgbClr val="000000">
                      <a:alpha val="43137"/>
                    </a:srgbClr>
                  </a:outerShdw>
                </a:effectLst>
                <a:cs typeface="Times New Roman" panose="02020603050405020304" pitchFamily="18" charset="0"/>
              </a:rPr>
              <a:t>el español caribeño configura una de las grandes áreas del mundo hispánico</a:t>
            </a:r>
            <a:r>
              <a:rPr lang="es-ES" dirty="0">
                <a:solidFill>
                  <a:srgbClr val="0000CC"/>
                </a:solidFill>
                <a:effectLst>
                  <a:outerShdw blurRad="38100" dist="38100" dir="2700000" algn="tl">
                    <a:srgbClr val="000000">
                      <a:alpha val="43137"/>
                    </a:srgbClr>
                  </a:outerShdw>
                </a:effectLst>
                <a:cs typeface="Times New Roman" panose="02020603050405020304" pitchFamily="18" charset="0"/>
              </a:rPr>
              <a:t>, caracterizada por su tendencia a favorecer los usos más innovadores en el plano fonético (debilitamiento de consonantes en posición final de sílaba), junto a ciertos rasgos particulares del área (por ejemplo, orden del pronombre en las interrogativas: ¿qué tú quieres?).’</a:t>
            </a:r>
          </a:p>
          <a:p>
            <a:pPr algn="ctr"/>
            <a:endParaRPr lang="es-ES" sz="600" dirty="0">
              <a:cs typeface="Times New Roman" panose="02020603050405020304" pitchFamily="18" charset="0"/>
            </a:endParaRPr>
          </a:p>
        </p:txBody>
      </p:sp>
      <p:sp>
        <p:nvSpPr>
          <p:cNvPr id="10" name="Rectangle 9">
            <a:extLst>
              <a:ext uri="{FF2B5EF4-FFF2-40B4-BE49-F238E27FC236}">
                <a16:creationId xmlns:a16="http://schemas.microsoft.com/office/drawing/2014/main" id="{464957C5-77A0-4A6F-88A2-A160BD03097A}"/>
              </a:ext>
            </a:extLst>
          </p:cNvPr>
          <p:cNvSpPr/>
          <p:nvPr/>
        </p:nvSpPr>
        <p:spPr>
          <a:xfrm>
            <a:off x="2668273" y="533400"/>
            <a:ext cx="3807453" cy="523220"/>
          </a:xfrm>
          <a:prstGeom prst="rect">
            <a:avLst/>
          </a:prstGeom>
        </p:spPr>
        <p:txBody>
          <a:bodyPr wrap="none">
            <a:spAutoFit/>
          </a:bodyPr>
          <a:lstStyle/>
          <a:p>
            <a:r>
              <a:rPr lang="es-ES_tradnl" sz="2800" dirty="0">
                <a:solidFill>
                  <a:srgbClr val="000066"/>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Dos referencias iniciales:</a:t>
            </a:r>
            <a:endParaRPr lang="es-ES" sz="2800" dirty="0"/>
          </a:p>
        </p:txBody>
      </p:sp>
    </p:spTree>
    <p:extLst>
      <p:ext uri="{BB962C8B-B14F-4D97-AF65-F5344CB8AC3E}">
        <p14:creationId xmlns:p14="http://schemas.microsoft.com/office/powerpoint/2010/main" val="262872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3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800"/>
                            </p:stCondLst>
                            <p:childTnLst>
                              <p:par>
                                <p:cTn id="13" presetID="16" presetClass="entr" presetSubtype="21" fill="hold" nodeType="after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barn(inVertical)">
                                      <p:cBhvr>
                                        <p:cTn id="15" dur="500"/>
                                        <p:tgtEl>
                                          <p:spTgt spid="9">
                                            <p:txEl>
                                              <p:pRg st="1" end="1"/>
                                            </p:txEl>
                                          </p:spTgt>
                                        </p:tgtEl>
                                      </p:cBhvr>
                                    </p:animEffect>
                                  </p:childTnLst>
                                </p:cTn>
                              </p:par>
                            </p:childTnLst>
                          </p:cTn>
                        </p:par>
                        <p:par>
                          <p:cTn id="16" fill="hold">
                            <p:stCondLst>
                              <p:cond delay="2300"/>
                            </p:stCondLst>
                            <p:childTnLst>
                              <p:par>
                                <p:cTn id="17" presetID="16" presetClass="entr" presetSubtype="21" fill="hold" nodeType="after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barn(inVertical)">
                                      <p:cBhvr>
                                        <p:cTn id="19" dur="500"/>
                                        <p:tgtEl>
                                          <p:spTgt spid="9">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animEffect transition="in" filter="barn(inVertical)">
                                      <p:cBhvr>
                                        <p:cTn id="24" dur="500"/>
                                        <p:tgtEl>
                                          <p:spTgt spid="9">
                                            <p:txEl>
                                              <p:pRg st="3" end="3"/>
                                            </p:txEl>
                                          </p:spTgt>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barn(inVertical)">
                                      <p:cBhvr>
                                        <p:cTn id="28"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CF6E-D1A6-430D-81C7-B2CF2AA8297A}"/>
              </a:ext>
            </a:extLst>
          </p:cNvPr>
          <p:cNvSpPr>
            <a:spLocks noGrp="1"/>
          </p:cNvSpPr>
          <p:nvPr>
            <p:ph type="title"/>
          </p:nvPr>
        </p:nvSpPr>
        <p:spPr>
          <a:xfrm>
            <a:off x="3048000" y="355600"/>
            <a:ext cx="3048000" cy="304800"/>
          </a:xfrm>
          <a:ln w="28575">
            <a:solidFill>
              <a:srgbClr val="3604EE"/>
            </a:solidFill>
            <a:prstDash val="sysDot"/>
          </a:ln>
        </p:spPr>
        <p:txBody>
          <a:bodyPr/>
          <a:lstStyle/>
          <a:p>
            <a:r>
              <a:rPr lang="es-ES" sz="2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Referencias</a:t>
            </a:r>
          </a:p>
        </p:txBody>
      </p:sp>
      <p:sp>
        <p:nvSpPr>
          <p:cNvPr id="3" name="Content Placeholder 2">
            <a:extLst>
              <a:ext uri="{FF2B5EF4-FFF2-40B4-BE49-F238E27FC236}">
                <a16:creationId xmlns:a16="http://schemas.microsoft.com/office/drawing/2014/main" id="{AF19AB3D-007B-4E0B-BCB9-44CC9170A113}"/>
              </a:ext>
            </a:extLst>
          </p:cNvPr>
          <p:cNvSpPr>
            <a:spLocks noGrp="1"/>
          </p:cNvSpPr>
          <p:nvPr>
            <p:ph idx="1"/>
          </p:nvPr>
        </p:nvSpPr>
        <p:spPr>
          <a:xfrm>
            <a:off x="152400" y="838200"/>
            <a:ext cx="8839200" cy="5334000"/>
          </a:xfrm>
          <a:ln w="28575">
            <a:solidFill>
              <a:srgbClr val="3604EE"/>
            </a:solidFill>
            <a:prstDash val="sysDash"/>
          </a:ln>
        </p:spPr>
        <p:txBody>
          <a:bodyPr/>
          <a:lstStyle/>
          <a:p>
            <a:pPr>
              <a:spcBef>
                <a:spcPts val="0"/>
              </a:spcBef>
            </a:pPr>
            <a:endParaRPr lang="es-ES" sz="500" b="1" dirty="0">
              <a:latin typeface="Times New Roman" panose="02020603050405020304" pitchFamily="18" charset="0"/>
              <a:cs typeface="Times New Roman" panose="02020603050405020304" pitchFamily="18" charset="0"/>
            </a:endParaRPr>
          </a:p>
          <a:p>
            <a:pPr>
              <a:spcBef>
                <a:spcPts val="0"/>
              </a:spcBef>
            </a:pPr>
            <a:r>
              <a:rPr lang="es-ES" sz="1100" b="1" dirty="0">
                <a:solidFill>
                  <a:srgbClr val="0000CC"/>
                </a:solidFill>
                <a:latin typeface="Times New Roman" panose="02020603050405020304" pitchFamily="18" charset="0"/>
                <a:cs typeface="Times New Roman" panose="02020603050405020304" pitchFamily="18" charset="0"/>
              </a:rPr>
              <a:t>Alba</a:t>
            </a:r>
            <a:r>
              <a:rPr lang="es-ES" sz="1100" dirty="0">
                <a:solidFill>
                  <a:srgbClr val="0000CC"/>
                </a:solidFill>
                <a:latin typeface="Times New Roman" panose="02020603050405020304" pitchFamily="18" charset="0"/>
                <a:cs typeface="Times New Roman" panose="02020603050405020304" pitchFamily="18" charset="0"/>
              </a:rPr>
              <a:t>, Orlando. 1990. </a:t>
            </a:r>
            <a:r>
              <a:rPr lang="es-ES" sz="1100" i="1" dirty="0">
                <a:solidFill>
                  <a:srgbClr val="0000CC"/>
                </a:solidFill>
                <a:latin typeface="Times New Roman" panose="02020603050405020304" pitchFamily="18" charset="0"/>
                <a:cs typeface="Times New Roman" panose="02020603050405020304" pitchFamily="18" charset="0"/>
              </a:rPr>
              <a:t>Variación fonética y diversidad social en el español dominicano de Santiago</a:t>
            </a:r>
            <a:r>
              <a:rPr lang="es-ES" sz="1100" dirty="0">
                <a:solidFill>
                  <a:srgbClr val="0000CC"/>
                </a:solidFill>
                <a:latin typeface="Times New Roman" panose="02020603050405020304" pitchFamily="18" charset="0"/>
                <a:cs typeface="Times New Roman" panose="02020603050405020304" pitchFamily="18" charset="0"/>
              </a:rPr>
              <a:t>. Santiago: PUCMM.</a:t>
            </a:r>
          </a:p>
          <a:p>
            <a:pPr>
              <a:spcBef>
                <a:spcPts val="0"/>
              </a:spcBef>
            </a:pPr>
            <a:r>
              <a:rPr lang="es-ES" sz="1100" b="1" dirty="0">
                <a:solidFill>
                  <a:srgbClr val="0000CC"/>
                </a:solidFill>
                <a:latin typeface="Times New Roman" panose="02020603050405020304" pitchFamily="18" charset="0"/>
                <a:cs typeface="Times New Roman" panose="02020603050405020304" pitchFamily="18" charset="0"/>
              </a:rPr>
              <a:t>Alba</a:t>
            </a:r>
            <a:r>
              <a:rPr lang="es-ES" sz="1100" dirty="0">
                <a:solidFill>
                  <a:srgbClr val="0000CC"/>
                </a:solidFill>
                <a:latin typeface="Times New Roman" panose="02020603050405020304" pitchFamily="18" charset="0"/>
                <a:cs typeface="Times New Roman" panose="02020603050405020304" pitchFamily="18" charset="0"/>
              </a:rPr>
              <a:t>, Orlando. 1992. “Zonificación dialectal del español en América”. En </a:t>
            </a:r>
            <a:r>
              <a:rPr lang="es-ES" sz="1100" i="1" dirty="0">
                <a:solidFill>
                  <a:srgbClr val="0000CC"/>
                </a:solidFill>
                <a:latin typeface="Times New Roman" panose="02020603050405020304" pitchFamily="18" charset="0"/>
                <a:cs typeface="Times New Roman" panose="02020603050405020304" pitchFamily="18" charset="0"/>
              </a:rPr>
              <a:t>Historia y presente del español de América</a:t>
            </a:r>
            <a:r>
              <a:rPr lang="es-ES" sz="1100" dirty="0">
                <a:solidFill>
                  <a:srgbClr val="0000CC"/>
                </a:solidFill>
                <a:latin typeface="Times New Roman" panose="02020603050405020304" pitchFamily="18" charset="0"/>
                <a:cs typeface="Times New Roman" panose="02020603050405020304" pitchFamily="18" charset="0"/>
              </a:rPr>
              <a:t>. César Hernández (ed.). Junta 	de Castilla y León. </a:t>
            </a:r>
            <a:r>
              <a:rPr lang="es-ES" sz="1100" dirty="0" err="1">
                <a:solidFill>
                  <a:srgbClr val="0000CC"/>
                </a:solidFill>
                <a:latin typeface="Times New Roman" panose="02020603050405020304" pitchFamily="18" charset="0"/>
                <a:cs typeface="Times New Roman" panose="02020603050405020304" pitchFamily="18" charset="0"/>
              </a:rPr>
              <a:t>Pabecal</a:t>
            </a:r>
            <a:r>
              <a:rPr lang="es-ES" sz="1100" dirty="0">
                <a:solidFill>
                  <a:srgbClr val="0000CC"/>
                </a:solidFill>
                <a:latin typeface="Times New Roman" panose="02020603050405020304" pitchFamily="18" charset="0"/>
                <a:cs typeface="Times New Roman" panose="02020603050405020304" pitchFamily="18" charset="0"/>
              </a:rPr>
              <a:t>. pp. 63-84.</a:t>
            </a:r>
          </a:p>
          <a:p>
            <a:r>
              <a:rPr lang="es-ES" sz="1100" b="1" dirty="0">
                <a:solidFill>
                  <a:srgbClr val="0000CC"/>
                </a:solidFill>
                <a:latin typeface="Times New Roman" panose="02020603050405020304" pitchFamily="18" charset="0"/>
                <a:cs typeface="Times New Roman" panose="02020603050405020304" pitchFamily="18" charset="0"/>
              </a:rPr>
              <a:t>Alba</a:t>
            </a:r>
            <a:r>
              <a:rPr lang="es-ES" sz="1100" dirty="0">
                <a:solidFill>
                  <a:srgbClr val="0000CC"/>
                </a:solidFill>
                <a:latin typeface="Times New Roman" panose="02020603050405020304" pitchFamily="18" charset="0"/>
                <a:cs typeface="Times New Roman" panose="02020603050405020304" pitchFamily="18" charset="0"/>
              </a:rPr>
              <a:t>, Orlando. 1995. </a:t>
            </a:r>
            <a:r>
              <a:rPr lang="es-ES" sz="1100" i="1" dirty="0">
                <a:solidFill>
                  <a:srgbClr val="0000CC"/>
                </a:solidFill>
                <a:latin typeface="Times New Roman" panose="02020603050405020304" pitchFamily="18" charset="0"/>
                <a:cs typeface="Times New Roman" panose="02020603050405020304" pitchFamily="18" charset="0"/>
              </a:rPr>
              <a:t>El léxico disponible de la República Dominicana</a:t>
            </a:r>
            <a:r>
              <a:rPr lang="es-ES" sz="1100" dirty="0">
                <a:solidFill>
                  <a:srgbClr val="0000CC"/>
                </a:solidFill>
                <a:latin typeface="Times New Roman" panose="02020603050405020304" pitchFamily="18" charset="0"/>
                <a:cs typeface="Times New Roman" panose="02020603050405020304" pitchFamily="18" charset="0"/>
              </a:rPr>
              <a:t>. Santiago: PUCMM</a:t>
            </a:r>
          </a:p>
          <a:p>
            <a:r>
              <a:rPr lang="es-ES" sz="1100" b="1" dirty="0">
                <a:solidFill>
                  <a:srgbClr val="0000CC"/>
                </a:solidFill>
                <a:latin typeface="Times New Roman" panose="02020603050405020304" pitchFamily="18" charset="0"/>
                <a:cs typeface="Times New Roman" panose="02020603050405020304" pitchFamily="18" charset="0"/>
              </a:rPr>
              <a:t>Alba</a:t>
            </a:r>
            <a:r>
              <a:rPr lang="es-ES" sz="1100" dirty="0">
                <a:solidFill>
                  <a:srgbClr val="0000CC"/>
                </a:solidFill>
                <a:latin typeface="Times New Roman" panose="02020603050405020304" pitchFamily="18" charset="0"/>
                <a:cs typeface="Times New Roman" panose="02020603050405020304" pitchFamily="18" charset="0"/>
              </a:rPr>
              <a:t>, Orlando. 2012. “Panorama sociolingüístico del Caribe hispánico insular”. </a:t>
            </a:r>
            <a:r>
              <a:rPr lang="es-ES" sz="1100" i="1" dirty="0">
                <a:solidFill>
                  <a:srgbClr val="0000CC"/>
                </a:solidFill>
                <a:latin typeface="Times New Roman" panose="02020603050405020304" pitchFamily="18" charset="0"/>
                <a:cs typeface="Times New Roman" panose="02020603050405020304" pitchFamily="18" charset="0"/>
              </a:rPr>
              <a:t>Español Actual </a:t>
            </a:r>
            <a:r>
              <a:rPr lang="es-ES" sz="1100" dirty="0">
                <a:solidFill>
                  <a:srgbClr val="0000CC"/>
                </a:solidFill>
                <a:latin typeface="Times New Roman" panose="02020603050405020304" pitchFamily="18" charset="0"/>
                <a:cs typeface="Times New Roman" panose="02020603050405020304" pitchFamily="18" charset="0"/>
              </a:rPr>
              <a:t>98 / 2012, pp. 97-126.</a:t>
            </a:r>
          </a:p>
          <a:p>
            <a:r>
              <a:rPr lang="es-ES" sz="1100" b="1" dirty="0">
                <a:solidFill>
                  <a:srgbClr val="0000CC"/>
                </a:solidFill>
                <a:latin typeface="Times New Roman" panose="02020603050405020304" pitchFamily="18" charset="0"/>
                <a:cs typeface="Times New Roman" panose="02020603050405020304" pitchFamily="18" charset="0"/>
              </a:rPr>
              <a:t>Alba</a:t>
            </a:r>
            <a:r>
              <a:rPr lang="es-ES" sz="1100" dirty="0">
                <a:solidFill>
                  <a:srgbClr val="0000CC"/>
                </a:solidFill>
                <a:latin typeface="Times New Roman" panose="02020603050405020304" pitchFamily="18" charset="0"/>
                <a:cs typeface="Times New Roman" panose="02020603050405020304" pitchFamily="18" charset="0"/>
              </a:rPr>
              <a:t>, Orlando. 2016. </a:t>
            </a:r>
            <a:r>
              <a:rPr lang="es-ES" sz="1100" i="1" dirty="0">
                <a:solidFill>
                  <a:srgbClr val="0000CC"/>
                </a:solidFill>
                <a:latin typeface="Times New Roman" panose="02020603050405020304" pitchFamily="18" charset="0"/>
                <a:cs typeface="Times New Roman" panose="02020603050405020304" pitchFamily="18" charset="0"/>
              </a:rPr>
              <a:t>Una mirada panorámica al español antillano</a:t>
            </a:r>
            <a:r>
              <a:rPr lang="es-ES" sz="1100" dirty="0">
                <a:solidFill>
                  <a:srgbClr val="0000CC"/>
                </a:solidFill>
                <a:latin typeface="Times New Roman" panose="02020603050405020304" pitchFamily="18" charset="0"/>
                <a:cs typeface="Times New Roman" panose="02020603050405020304" pitchFamily="18" charset="0"/>
              </a:rPr>
              <a:t>. Santo Domingo: Editora Nacional. Ministerio de Cultura.</a:t>
            </a:r>
          </a:p>
          <a:p>
            <a:pPr lvl="0"/>
            <a:r>
              <a:rPr lang="es-ES" sz="1100" b="1" dirty="0">
                <a:solidFill>
                  <a:srgbClr val="0000CC"/>
                </a:solidFill>
                <a:latin typeface="Times New Roman" panose="02020603050405020304" pitchFamily="18" charset="0"/>
                <a:cs typeface="Times New Roman" panose="02020603050405020304" pitchFamily="18" charset="0"/>
              </a:rPr>
              <a:t>Alfaraz</a:t>
            </a:r>
            <a:r>
              <a:rPr lang="es-ES" sz="1100" dirty="0">
                <a:solidFill>
                  <a:srgbClr val="0000CC"/>
                </a:solidFill>
                <a:latin typeface="Times New Roman" panose="02020603050405020304" pitchFamily="18" charset="0"/>
                <a:cs typeface="Times New Roman" panose="02020603050405020304" pitchFamily="18" charset="0"/>
              </a:rPr>
              <a:t>, G. 2014. “</a:t>
            </a:r>
            <a:r>
              <a:rPr lang="es-ES" sz="1100" dirty="0" err="1">
                <a:solidFill>
                  <a:srgbClr val="0000CC"/>
                </a:solidFill>
                <a:latin typeface="Times New Roman" panose="02020603050405020304" pitchFamily="18" charset="0"/>
                <a:cs typeface="Times New Roman" panose="02020603050405020304" pitchFamily="18" charset="0"/>
              </a:rPr>
              <a:t>Dialect</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Perceptions</a:t>
            </a:r>
            <a:r>
              <a:rPr lang="es-ES" sz="1100" dirty="0">
                <a:solidFill>
                  <a:srgbClr val="0000CC"/>
                </a:solidFill>
                <a:latin typeface="Times New Roman" panose="02020603050405020304" pitchFamily="18" charset="0"/>
                <a:cs typeface="Times New Roman" panose="02020603050405020304" pitchFamily="18" charset="0"/>
              </a:rPr>
              <a:t> in Real Time: A </a:t>
            </a:r>
            <a:r>
              <a:rPr lang="es-ES" sz="1100" dirty="0" err="1">
                <a:solidFill>
                  <a:srgbClr val="0000CC"/>
                </a:solidFill>
                <a:latin typeface="Times New Roman" panose="02020603050405020304" pitchFamily="18" charset="0"/>
                <a:cs typeface="Times New Roman" panose="02020603050405020304" pitchFamily="18" charset="0"/>
              </a:rPr>
              <a:t>Restudy</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of</a:t>
            </a:r>
            <a:r>
              <a:rPr lang="es-ES" sz="1100" dirty="0">
                <a:solidFill>
                  <a:srgbClr val="0000CC"/>
                </a:solidFill>
                <a:latin typeface="Times New Roman" panose="02020603050405020304" pitchFamily="18" charset="0"/>
                <a:cs typeface="Times New Roman" panose="02020603050405020304" pitchFamily="18" charset="0"/>
              </a:rPr>
              <a:t> Miami-Cuban </a:t>
            </a:r>
            <a:r>
              <a:rPr lang="es-ES" sz="1100" dirty="0" err="1">
                <a:solidFill>
                  <a:srgbClr val="0000CC"/>
                </a:solidFill>
                <a:latin typeface="Times New Roman" panose="02020603050405020304" pitchFamily="18" charset="0"/>
                <a:cs typeface="Times New Roman" panose="02020603050405020304" pitchFamily="18" charset="0"/>
              </a:rPr>
              <a:t>Perceptions</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Journal</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of</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Linguistic</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Geography</a:t>
            </a:r>
            <a:r>
              <a:rPr lang="es-ES" sz="1100" dirty="0">
                <a:solidFill>
                  <a:srgbClr val="0000CC"/>
                </a:solidFill>
                <a:latin typeface="Times New Roman" panose="02020603050405020304" pitchFamily="18" charset="0"/>
                <a:cs typeface="Times New Roman" panose="02020603050405020304" pitchFamily="18" charset="0"/>
              </a:rPr>
              <a:t> 2: 74-86.</a:t>
            </a:r>
          </a:p>
          <a:p>
            <a:pPr lvl="0"/>
            <a:r>
              <a:rPr lang="es-ES" sz="1100" b="1" dirty="0">
                <a:solidFill>
                  <a:srgbClr val="0000CC"/>
                </a:solidFill>
                <a:latin typeface="Times New Roman" panose="02020603050405020304" pitchFamily="18" charset="0"/>
                <a:cs typeface="Times New Roman" panose="02020603050405020304" pitchFamily="18" charset="0"/>
              </a:rPr>
              <a:t>Caravedo</a:t>
            </a:r>
            <a:r>
              <a:rPr lang="es-ES" sz="1100" dirty="0">
                <a:solidFill>
                  <a:srgbClr val="0000CC"/>
                </a:solidFill>
                <a:latin typeface="Times New Roman" panose="02020603050405020304" pitchFamily="18" charset="0"/>
                <a:cs typeface="Times New Roman" panose="02020603050405020304" pitchFamily="18" charset="0"/>
              </a:rPr>
              <a:t>, R. 2014. Percepción y Variación Lingüística. Enfoque Sociocognitivo. Madrid: Iberoamericana. </a:t>
            </a:r>
          </a:p>
          <a:p>
            <a:r>
              <a:rPr lang="es-ES" sz="1100" b="1" dirty="0">
                <a:solidFill>
                  <a:srgbClr val="0000CC"/>
                </a:solidFill>
                <a:latin typeface="Times New Roman" panose="02020603050405020304" pitchFamily="18" charset="0"/>
                <a:cs typeface="Times New Roman" panose="02020603050405020304" pitchFamily="18" charset="0"/>
              </a:rPr>
              <a:t>Choy López</a:t>
            </a:r>
            <a:r>
              <a:rPr lang="es-ES" sz="1100" dirty="0">
                <a:solidFill>
                  <a:srgbClr val="0000CC"/>
                </a:solidFill>
                <a:latin typeface="Times New Roman" panose="02020603050405020304" pitchFamily="18" charset="0"/>
                <a:cs typeface="Times New Roman" panose="02020603050405020304" pitchFamily="18" charset="0"/>
              </a:rPr>
              <a:t>, Luis R. 2006. “Coordenadas del español de Cuba”, </a:t>
            </a:r>
            <a:r>
              <a:rPr lang="es-ES" sz="1100" i="1" dirty="0">
                <a:solidFill>
                  <a:srgbClr val="0000CC"/>
                </a:solidFill>
                <a:latin typeface="Times New Roman" panose="02020603050405020304" pitchFamily="18" charset="0"/>
                <a:cs typeface="Times New Roman" panose="02020603050405020304" pitchFamily="18" charset="0"/>
              </a:rPr>
              <a:t>Encuentro de la cultura cubana</a:t>
            </a:r>
            <a:r>
              <a:rPr lang="es-ES" sz="1100" dirty="0">
                <a:solidFill>
                  <a:srgbClr val="0000CC"/>
                </a:solidFill>
                <a:latin typeface="Times New Roman" panose="02020603050405020304" pitchFamily="18" charset="0"/>
                <a:cs typeface="Times New Roman" panose="02020603050405020304" pitchFamily="18" charset="0"/>
              </a:rPr>
              <a:t>, 41/42, La Habana, pp. 274-281.</a:t>
            </a:r>
          </a:p>
          <a:p>
            <a:pPr lvl="0"/>
            <a:r>
              <a:rPr lang="es-ES" sz="1100" b="1" dirty="0">
                <a:solidFill>
                  <a:srgbClr val="0000CC"/>
                </a:solidFill>
                <a:latin typeface="Times New Roman" panose="02020603050405020304" pitchFamily="18" charset="0"/>
                <a:cs typeface="Times New Roman" panose="02020603050405020304" pitchFamily="18" charset="0"/>
              </a:rPr>
              <a:t>Díaz-Campos</a:t>
            </a:r>
            <a:r>
              <a:rPr lang="es-ES" sz="1100" dirty="0">
                <a:solidFill>
                  <a:srgbClr val="0000CC"/>
                </a:solidFill>
                <a:latin typeface="Times New Roman" panose="02020603050405020304" pitchFamily="18" charset="0"/>
                <a:cs typeface="Times New Roman" panose="02020603050405020304" pitchFamily="18" charset="0"/>
              </a:rPr>
              <a:t>, M. y Navarro-Galisteo. 2009. “Perceptual </a:t>
            </a:r>
            <a:r>
              <a:rPr lang="es-ES" sz="1100" dirty="0" err="1">
                <a:solidFill>
                  <a:srgbClr val="0000CC"/>
                </a:solidFill>
                <a:latin typeface="Times New Roman" panose="02020603050405020304" pitchFamily="18" charset="0"/>
                <a:cs typeface="Times New Roman" panose="02020603050405020304" pitchFamily="18" charset="0"/>
              </a:rPr>
              <a:t>Categorization</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of</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Dialect</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Variation</a:t>
            </a:r>
            <a:r>
              <a:rPr lang="es-ES" sz="1100" dirty="0">
                <a:solidFill>
                  <a:srgbClr val="0000CC"/>
                </a:solidFill>
                <a:latin typeface="Times New Roman" panose="02020603050405020304" pitchFamily="18" charset="0"/>
                <a:cs typeface="Times New Roman" panose="02020603050405020304" pitchFamily="18" charset="0"/>
              </a:rPr>
              <a:t> in </a:t>
            </a:r>
            <a:r>
              <a:rPr lang="es-ES" sz="1100" dirty="0" err="1">
                <a:solidFill>
                  <a:srgbClr val="0000CC"/>
                </a:solidFill>
                <a:latin typeface="Times New Roman" panose="02020603050405020304" pitchFamily="18" charset="0"/>
                <a:cs typeface="Times New Roman" panose="02020603050405020304" pitchFamily="18" charset="0"/>
              </a:rPr>
              <a:t>Spanish</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Selected</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Proceedings</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of</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the</a:t>
            </a:r>
            <a:r>
              <a:rPr lang="es-ES" sz="1100" dirty="0">
                <a:solidFill>
                  <a:srgbClr val="0000CC"/>
                </a:solidFill>
                <a:latin typeface="Times New Roman" panose="02020603050405020304" pitchFamily="18" charset="0"/>
                <a:cs typeface="Times New Roman" panose="02020603050405020304" pitchFamily="18" charset="0"/>
              </a:rPr>
              <a:t> 11th 	</a:t>
            </a:r>
            <a:r>
              <a:rPr lang="es-ES" sz="1100" dirty="0" err="1">
                <a:solidFill>
                  <a:srgbClr val="0000CC"/>
                </a:solidFill>
                <a:latin typeface="Times New Roman" panose="02020603050405020304" pitchFamily="18" charset="0"/>
                <a:cs typeface="Times New Roman" panose="02020603050405020304" pitchFamily="18" charset="0"/>
              </a:rPr>
              <a:t>Hispanic</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Linguistics</a:t>
            </a:r>
            <a:r>
              <a:rPr lang="es-ES" sz="1100" dirty="0">
                <a:solidFill>
                  <a:srgbClr val="0000CC"/>
                </a:solidFill>
                <a:latin typeface="Times New Roman" panose="02020603050405020304" pitchFamily="18" charset="0"/>
                <a:cs typeface="Times New Roman" panose="02020603050405020304" pitchFamily="18" charset="0"/>
              </a:rPr>
              <a:t> Symposium:179-195. Somerville, MA: Cascadilla </a:t>
            </a:r>
            <a:r>
              <a:rPr lang="es-ES" sz="1100" dirty="0" err="1">
                <a:solidFill>
                  <a:srgbClr val="0000CC"/>
                </a:solidFill>
                <a:latin typeface="Times New Roman" panose="02020603050405020304" pitchFamily="18" charset="0"/>
                <a:cs typeface="Times New Roman" panose="02020603050405020304" pitchFamily="18" charset="0"/>
              </a:rPr>
              <a:t>Proceedings</a:t>
            </a:r>
            <a:r>
              <a:rPr lang="es-ES" sz="1100" dirty="0">
                <a:solidFill>
                  <a:srgbClr val="0000CC"/>
                </a:solidFill>
                <a:latin typeface="Times New Roman" panose="02020603050405020304" pitchFamily="18" charset="0"/>
                <a:cs typeface="Times New Roman" panose="02020603050405020304" pitchFamily="18" charset="0"/>
              </a:rPr>
              <a:t> Project.</a:t>
            </a:r>
          </a:p>
          <a:p>
            <a:r>
              <a:rPr lang="es-ES" sz="1100" b="1" dirty="0" err="1">
                <a:solidFill>
                  <a:srgbClr val="0000CC"/>
                </a:solidFill>
                <a:latin typeface="Times New Roman" panose="02020603050405020304" pitchFamily="18" charset="0"/>
                <a:cs typeface="Times New Roman" panose="02020603050405020304" pitchFamily="18" charset="0"/>
              </a:rPr>
              <a:t>Dohotaru</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Puica</a:t>
            </a:r>
            <a:r>
              <a:rPr lang="es-ES" sz="1100" dirty="0">
                <a:solidFill>
                  <a:srgbClr val="0000CC"/>
                </a:solidFill>
                <a:latin typeface="Times New Roman" panose="02020603050405020304" pitchFamily="18" charset="0"/>
                <a:cs typeface="Times New Roman" panose="02020603050405020304" pitchFamily="18" charset="0"/>
              </a:rPr>
              <a:t>. 2007. “El segmento fonológico –/R/ en el habla popular de la ciudad de La Habana”, En </a:t>
            </a:r>
            <a:r>
              <a:rPr lang="es-ES" sz="1100" i="1" dirty="0">
                <a:solidFill>
                  <a:srgbClr val="0000CC"/>
                </a:solidFill>
                <a:latin typeface="Times New Roman" panose="02020603050405020304" pitchFamily="18" charset="0"/>
                <a:cs typeface="Times New Roman" panose="02020603050405020304" pitchFamily="18" charset="0"/>
              </a:rPr>
              <a:t>La lengua en Cuba. Estudios. </a:t>
            </a:r>
            <a:r>
              <a:rPr lang="es-ES" sz="1100" dirty="0">
                <a:solidFill>
                  <a:srgbClr val="0000CC"/>
                </a:solidFill>
                <a:latin typeface="Times New Roman" panose="02020603050405020304" pitchFamily="18" charset="0"/>
                <a:cs typeface="Times New Roman" panose="02020603050405020304" pitchFamily="18" charset="0"/>
              </a:rPr>
              <a:t>M. A. 	Domínguez Hernández (ed.), Universidad de Santiago de Compostela, pp. 101-146.</a:t>
            </a:r>
          </a:p>
          <a:p>
            <a:r>
              <a:rPr lang="es-ES" sz="1100" b="1" dirty="0" err="1">
                <a:solidFill>
                  <a:srgbClr val="0000CC"/>
                </a:solidFill>
                <a:latin typeface="Times New Roman" panose="02020603050405020304" pitchFamily="18" charset="0"/>
                <a:cs typeface="Times New Roman" panose="02020603050405020304" pitchFamily="18" charset="0"/>
              </a:rPr>
              <a:t>Hinzelin</a:t>
            </a:r>
            <a:r>
              <a:rPr lang="es-ES" sz="1100" dirty="0">
                <a:solidFill>
                  <a:srgbClr val="0000CC"/>
                </a:solidFill>
                <a:latin typeface="Times New Roman" panose="02020603050405020304" pitchFamily="18" charset="0"/>
                <a:cs typeface="Times New Roman" panose="02020603050405020304" pitchFamily="18" charset="0"/>
              </a:rPr>
              <a:t>, Marc-O. y G. Kaiser. 2006. “El pronombre «ello» en el léxico del español dominicano”. En </a:t>
            </a:r>
            <a:r>
              <a:rPr lang="es-ES" sz="1100" i="1" dirty="0">
                <a:solidFill>
                  <a:srgbClr val="0000CC"/>
                </a:solidFill>
                <a:latin typeface="Times New Roman" panose="02020603050405020304" pitchFamily="18" charset="0"/>
                <a:cs typeface="Times New Roman" panose="02020603050405020304" pitchFamily="18" charset="0"/>
              </a:rPr>
              <a:t>Lenguas en contacto y cambio léxico-	gramatical en el Caribe</a:t>
            </a:r>
            <a:r>
              <a:rPr lang="es-ES" sz="1100" dirty="0">
                <a:solidFill>
                  <a:srgbClr val="0000CC"/>
                </a:solidFill>
                <a:latin typeface="Times New Roman" panose="02020603050405020304" pitchFamily="18" charset="0"/>
                <a:cs typeface="Times New Roman" panose="02020603050405020304" pitchFamily="18" charset="0"/>
              </a:rPr>
              <a:t>: </a:t>
            </a:r>
            <a:r>
              <a:rPr lang="es-ES" sz="1100" i="1" dirty="0">
                <a:solidFill>
                  <a:srgbClr val="0000CC"/>
                </a:solidFill>
                <a:latin typeface="Times New Roman" panose="02020603050405020304" pitchFamily="18" charset="0"/>
                <a:cs typeface="Times New Roman" panose="02020603050405020304" pitchFamily="18" charset="0"/>
              </a:rPr>
              <a:t>análisis de casos concretos - aspectos tipológicos - implicaciones teóricas</a:t>
            </a:r>
            <a:r>
              <a:rPr lang="es-ES" sz="1100" dirty="0">
                <a:solidFill>
                  <a:srgbClr val="0000CC"/>
                </a:solidFill>
                <a:latin typeface="Times New Roman" panose="02020603050405020304" pitchFamily="18" charset="0"/>
                <a:cs typeface="Times New Roman" panose="02020603050405020304" pitchFamily="18" charset="0"/>
              </a:rPr>
              <a:t>. Frankfurt am </a:t>
            </a:r>
            <a:r>
              <a:rPr lang="es-ES" sz="1100" dirty="0" err="1">
                <a:solidFill>
                  <a:srgbClr val="0000CC"/>
                </a:solidFill>
                <a:latin typeface="Times New Roman" panose="02020603050405020304" pitchFamily="18" charset="0"/>
                <a:cs typeface="Times New Roman" panose="02020603050405020304" pitchFamily="18" charset="0"/>
              </a:rPr>
              <a:t>Main</a:t>
            </a:r>
            <a:r>
              <a:rPr lang="es-ES" sz="1100" dirty="0">
                <a:solidFill>
                  <a:srgbClr val="0000CC"/>
                </a:solidFill>
                <a:latin typeface="Times New Roman" panose="02020603050405020304" pitchFamily="18" charset="0"/>
                <a:cs typeface="Times New Roman" panose="02020603050405020304" pitchFamily="18" charset="0"/>
              </a:rPr>
              <a:t>: Lang. (</a:t>
            </a:r>
            <a:r>
              <a:rPr lang="es-ES" sz="1100" dirty="0" err="1">
                <a:solidFill>
                  <a:srgbClr val="0000CC"/>
                </a:solidFill>
                <a:latin typeface="Times New Roman" panose="02020603050405020304" pitchFamily="18" charset="0"/>
                <a:cs typeface="Times New Roman" panose="02020603050405020304" pitchFamily="18" charset="0"/>
              </a:rPr>
              <a:t>Sprachen</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Gesellschaften</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und</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Kulturen</a:t>
            </a:r>
            <a:r>
              <a:rPr lang="es-ES" sz="1100" dirty="0">
                <a:solidFill>
                  <a:srgbClr val="0000CC"/>
                </a:solidFill>
                <a:latin typeface="Times New Roman" panose="02020603050405020304" pitchFamily="18" charset="0"/>
                <a:cs typeface="Times New Roman" panose="02020603050405020304" pitchFamily="18" charset="0"/>
              </a:rPr>
              <a:t> in </a:t>
            </a:r>
            <a:r>
              <a:rPr lang="es-ES" sz="1100" dirty="0" err="1">
                <a:solidFill>
                  <a:srgbClr val="0000CC"/>
                </a:solidFill>
                <a:latin typeface="Times New Roman" panose="02020603050405020304" pitchFamily="18" charset="0"/>
                <a:cs typeface="Times New Roman" panose="02020603050405020304" pitchFamily="18" charset="0"/>
              </a:rPr>
              <a:t>Lateinamerika</a:t>
            </a:r>
            <a:r>
              <a:rPr lang="es-ES" sz="1100" dirty="0">
                <a:solidFill>
                  <a:srgbClr val="0000CC"/>
                </a:solidFill>
                <a:latin typeface="Times New Roman" panose="02020603050405020304" pitchFamily="18" charset="0"/>
                <a:cs typeface="Times New Roman" panose="02020603050405020304" pitchFamily="18" charset="0"/>
              </a:rPr>
              <a:t>).</a:t>
            </a:r>
          </a:p>
          <a:p>
            <a:r>
              <a:rPr lang="es-ES" sz="1100" b="1" dirty="0">
                <a:solidFill>
                  <a:srgbClr val="0000CC"/>
                </a:solidFill>
                <a:latin typeface="Times New Roman" panose="02020603050405020304" pitchFamily="18" charset="0"/>
                <a:cs typeface="Times New Roman" panose="02020603050405020304" pitchFamily="18" charset="0"/>
              </a:rPr>
              <a:t>Jiménez Sabater</a:t>
            </a:r>
            <a:r>
              <a:rPr lang="es-ES" sz="1100" dirty="0">
                <a:solidFill>
                  <a:srgbClr val="0000CC"/>
                </a:solidFill>
                <a:latin typeface="Times New Roman" panose="02020603050405020304" pitchFamily="18" charset="0"/>
                <a:cs typeface="Times New Roman" panose="02020603050405020304" pitchFamily="18" charset="0"/>
              </a:rPr>
              <a:t>, Max A. 1975. </a:t>
            </a:r>
            <a:r>
              <a:rPr lang="es-ES" sz="1100" i="1" dirty="0">
                <a:solidFill>
                  <a:srgbClr val="0000CC"/>
                </a:solidFill>
                <a:latin typeface="Times New Roman" panose="02020603050405020304" pitchFamily="18" charset="0"/>
                <a:cs typeface="Times New Roman" panose="02020603050405020304" pitchFamily="18" charset="0"/>
              </a:rPr>
              <a:t>Más datos sobre el español de la República Dominicana</a:t>
            </a:r>
            <a:r>
              <a:rPr lang="es-ES" sz="1100" dirty="0">
                <a:solidFill>
                  <a:srgbClr val="0000CC"/>
                </a:solidFill>
                <a:latin typeface="Times New Roman" panose="02020603050405020304" pitchFamily="18" charset="0"/>
                <a:cs typeface="Times New Roman" panose="02020603050405020304" pitchFamily="18" charset="0"/>
              </a:rPr>
              <a:t>. Santo Domingo: Ed. INTEC.</a:t>
            </a:r>
          </a:p>
          <a:p>
            <a:r>
              <a:rPr lang="es-ES" sz="1100" b="1" dirty="0">
                <a:solidFill>
                  <a:srgbClr val="0000CC"/>
                </a:solidFill>
                <a:latin typeface="Times New Roman" panose="02020603050405020304" pitchFamily="18" charset="0"/>
                <a:cs typeface="Times New Roman" panose="02020603050405020304" pitchFamily="18" charset="0"/>
              </a:rPr>
              <a:t>López Morales</a:t>
            </a:r>
            <a:r>
              <a:rPr lang="es-ES" sz="1100" dirty="0">
                <a:solidFill>
                  <a:srgbClr val="0000CC"/>
                </a:solidFill>
                <a:latin typeface="Times New Roman" panose="02020603050405020304" pitchFamily="18" charset="0"/>
                <a:cs typeface="Times New Roman" panose="02020603050405020304" pitchFamily="18" charset="0"/>
              </a:rPr>
              <a:t>, Humberto. 1983. </a:t>
            </a:r>
            <a:r>
              <a:rPr lang="es-ES" sz="1100" i="1" dirty="0">
                <a:solidFill>
                  <a:srgbClr val="0000CC"/>
                </a:solidFill>
                <a:latin typeface="Times New Roman" panose="02020603050405020304" pitchFamily="18" charset="0"/>
                <a:cs typeface="Times New Roman" panose="02020603050405020304" pitchFamily="18" charset="0"/>
              </a:rPr>
              <a:t>Estratificación social del español de San Juan de Puerto Rico</a:t>
            </a:r>
            <a:r>
              <a:rPr lang="es-ES" sz="1100" dirty="0">
                <a:solidFill>
                  <a:srgbClr val="0000CC"/>
                </a:solidFill>
                <a:latin typeface="Times New Roman" panose="02020603050405020304" pitchFamily="18" charset="0"/>
                <a:cs typeface="Times New Roman" panose="02020603050405020304" pitchFamily="18" charset="0"/>
              </a:rPr>
              <a:t>. México: UNAM.</a:t>
            </a:r>
          </a:p>
          <a:p>
            <a:r>
              <a:rPr lang="es-ES" sz="1100" b="1" dirty="0">
                <a:solidFill>
                  <a:srgbClr val="0000CC"/>
                </a:solidFill>
                <a:latin typeface="Times New Roman" panose="02020603050405020304" pitchFamily="18" charset="0"/>
                <a:cs typeface="Times New Roman" panose="02020603050405020304" pitchFamily="18" charset="0"/>
              </a:rPr>
              <a:t>López Morales</a:t>
            </a:r>
            <a:r>
              <a:rPr lang="es-ES" sz="1100" dirty="0">
                <a:solidFill>
                  <a:srgbClr val="0000CC"/>
                </a:solidFill>
                <a:latin typeface="Times New Roman" panose="02020603050405020304" pitchFamily="18" charset="0"/>
                <a:cs typeface="Times New Roman" panose="02020603050405020304" pitchFamily="18" charset="0"/>
              </a:rPr>
              <a:t>, Humberto. 1992. </a:t>
            </a:r>
            <a:r>
              <a:rPr lang="es-ES" sz="1100" i="1" dirty="0">
                <a:solidFill>
                  <a:srgbClr val="0000CC"/>
                </a:solidFill>
                <a:latin typeface="Times New Roman" panose="02020603050405020304" pitchFamily="18" charset="0"/>
                <a:cs typeface="Times New Roman" panose="02020603050405020304" pitchFamily="18" charset="0"/>
              </a:rPr>
              <a:t>El español del Caribe</a:t>
            </a:r>
            <a:r>
              <a:rPr lang="es-ES" sz="1100" dirty="0">
                <a:solidFill>
                  <a:srgbClr val="0000CC"/>
                </a:solidFill>
                <a:latin typeface="Times New Roman" panose="02020603050405020304" pitchFamily="18" charset="0"/>
                <a:cs typeface="Times New Roman" panose="02020603050405020304" pitchFamily="18" charset="0"/>
              </a:rPr>
              <a:t>. Madrid: Editorial Mapfre.</a:t>
            </a:r>
          </a:p>
          <a:p>
            <a:r>
              <a:rPr lang="es-ES" sz="1100" b="1" dirty="0">
                <a:solidFill>
                  <a:srgbClr val="0000CC"/>
                </a:solidFill>
                <a:latin typeface="Times New Roman" panose="02020603050405020304" pitchFamily="18" charset="0"/>
                <a:cs typeface="Times New Roman" panose="02020603050405020304" pitchFamily="18" charset="0"/>
              </a:rPr>
              <a:t>López Morales</a:t>
            </a:r>
            <a:r>
              <a:rPr lang="es-ES" sz="1100" dirty="0">
                <a:solidFill>
                  <a:srgbClr val="0000CC"/>
                </a:solidFill>
                <a:latin typeface="Times New Roman" panose="02020603050405020304" pitchFamily="18" charset="0"/>
                <a:cs typeface="Times New Roman" panose="02020603050405020304" pitchFamily="18" charset="0"/>
              </a:rPr>
              <a:t>, Humberto. 1999. </a:t>
            </a:r>
            <a:r>
              <a:rPr lang="es-ES" sz="1100" i="1" dirty="0">
                <a:solidFill>
                  <a:srgbClr val="0000CC"/>
                </a:solidFill>
                <a:latin typeface="Times New Roman" panose="02020603050405020304" pitchFamily="18" charset="0"/>
                <a:cs typeface="Times New Roman" panose="02020603050405020304" pitchFamily="18" charset="0"/>
              </a:rPr>
              <a:t>Léxico disponible de Puerto Rico</a:t>
            </a:r>
            <a:r>
              <a:rPr lang="es-ES" sz="1100" dirty="0">
                <a:solidFill>
                  <a:srgbClr val="0000CC"/>
                </a:solidFill>
                <a:latin typeface="Times New Roman" panose="02020603050405020304" pitchFamily="18" charset="0"/>
                <a:cs typeface="Times New Roman" panose="02020603050405020304" pitchFamily="18" charset="0"/>
              </a:rPr>
              <a:t>, Madrid: Arco Libros.</a:t>
            </a:r>
          </a:p>
          <a:p>
            <a:r>
              <a:rPr lang="es-ES" sz="1100" b="1" dirty="0">
                <a:solidFill>
                  <a:srgbClr val="0000CC"/>
                </a:solidFill>
                <a:latin typeface="Times New Roman" panose="02020603050405020304" pitchFamily="18" charset="0"/>
                <a:cs typeface="Times New Roman" panose="02020603050405020304" pitchFamily="18" charset="0"/>
              </a:rPr>
              <a:t>Morales, Amparo</a:t>
            </a:r>
            <a:r>
              <a:rPr lang="es-ES" sz="1100" dirty="0">
                <a:solidFill>
                  <a:srgbClr val="0000CC"/>
                </a:solidFill>
                <a:latin typeface="Times New Roman" panose="02020603050405020304" pitchFamily="18" charset="0"/>
                <a:cs typeface="Times New Roman" panose="02020603050405020304" pitchFamily="18" charset="0"/>
              </a:rPr>
              <a:t>. 1986. </a:t>
            </a:r>
            <a:r>
              <a:rPr lang="es-ES" sz="1100" i="1" dirty="0">
                <a:solidFill>
                  <a:srgbClr val="0000CC"/>
                </a:solidFill>
                <a:latin typeface="Times New Roman" panose="02020603050405020304" pitchFamily="18" charset="0"/>
                <a:cs typeface="Times New Roman" panose="02020603050405020304" pitchFamily="18" charset="0"/>
              </a:rPr>
              <a:t>Gramáticas en contacto: análisis sintácticos sobre el español de Puerto Rico</a:t>
            </a:r>
            <a:r>
              <a:rPr lang="es-ES" sz="1100" dirty="0">
                <a:solidFill>
                  <a:srgbClr val="0000CC"/>
                </a:solidFill>
                <a:latin typeface="Times New Roman" panose="02020603050405020304" pitchFamily="18" charset="0"/>
                <a:cs typeface="Times New Roman" panose="02020603050405020304" pitchFamily="18" charset="0"/>
              </a:rPr>
              <a:t>. Madrid: Editorial </a:t>
            </a:r>
            <a:r>
              <a:rPr lang="es-ES" sz="1100" dirty="0" err="1">
                <a:solidFill>
                  <a:srgbClr val="0000CC"/>
                </a:solidFill>
                <a:latin typeface="Times New Roman" panose="02020603050405020304" pitchFamily="18" charset="0"/>
                <a:cs typeface="Times New Roman" panose="02020603050405020304" pitchFamily="18" charset="0"/>
              </a:rPr>
              <a:t>Playor</a:t>
            </a:r>
            <a:r>
              <a:rPr lang="es-ES" sz="1100" dirty="0">
                <a:solidFill>
                  <a:srgbClr val="0000CC"/>
                </a:solidFill>
                <a:latin typeface="Times New Roman" panose="02020603050405020304" pitchFamily="18" charset="0"/>
                <a:cs typeface="Times New Roman" panose="02020603050405020304" pitchFamily="18" charset="0"/>
              </a:rPr>
              <a:t>.</a:t>
            </a:r>
          </a:p>
          <a:p>
            <a:r>
              <a:rPr lang="es-ES" sz="1100" b="1" dirty="0">
                <a:solidFill>
                  <a:srgbClr val="0000CC"/>
                </a:solidFill>
                <a:latin typeface="Times New Roman" panose="02020603050405020304" pitchFamily="18" charset="0"/>
                <a:cs typeface="Times New Roman" panose="02020603050405020304" pitchFamily="18" charset="0"/>
              </a:rPr>
              <a:t>Moreno Fernández</a:t>
            </a:r>
            <a:r>
              <a:rPr lang="es-ES" sz="1100" dirty="0">
                <a:solidFill>
                  <a:srgbClr val="0000CC"/>
                </a:solidFill>
                <a:latin typeface="Times New Roman" panose="02020603050405020304" pitchFamily="18" charset="0"/>
                <a:cs typeface="Times New Roman" panose="02020603050405020304" pitchFamily="18" charset="0"/>
              </a:rPr>
              <a:t>, Francisco y Otero Roth. 2007. </a:t>
            </a:r>
            <a:r>
              <a:rPr lang="es-ES" sz="1100" i="1" dirty="0">
                <a:solidFill>
                  <a:srgbClr val="0000CC"/>
                </a:solidFill>
                <a:latin typeface="Times New Roman" panose="02020603050405020304" pitchFamily="18" charset="0"/>
                <a:cs typeface="Times New Roman" panose="02020603050405020304" pitchFamily="18" charset="0"/>
              </a:rPr>
              <a:t>Atlas de la lengua española en el mundo</a:t>
            </a:r>
            <a:r>
              <a:rPr lang="es-ES" sz="1100" dirty="0">
                <a:solidFill>
                  <a:srgbClr val="0000CC"/>
                </a:solidFill>
                <a:latin typeface="Times New Roman" panose="02020603050405020304" pitchFamily="18" charset="0"/>
                <a:cs typeface="Times New Roman" panose="02020603050405020304" pitchFamily="18" charset="0"/>
              </a:rPr>
              <a:t>. Ed. Ariel: Barcelona.</a:t>
            </a:r>
          </a:p>
          <a:p>
            <a:pPr lvl="0"/>
            <a:r>
              <a:rPr lang="es-ES" sz="1100" b="1" dirty="0">
                <a:solidFill>
                  <a:srgbClr val="0000CC"/>
                </a:solidFill>
                <a:latin typeface="Times New Roman" panose="02020603050405020304" pitchFamily="18" charset="0"/>
                <a:cs typeface="Times New Roman" panose="02020603050405020304" pitchFamily="18" charset="0"/>
              </a:rPr>
              <a:t>Moreno Fernández</a:t>
            </a:r>
            <a:r>
              <a:rPr lang="es-ES" sz="1100" dirty="0">
                <a:solidFill>
                  <a:srgbClr val="0000CC"/>
                </a:solidFill>
                <a:latin typeface="Times New Roman" panose="02020603050405020304" pitchFamily="18" charset="0"/>
                <a:cs typeface="Times New Roman" panose="02020603050405020304" pitchFamily="18" charset="0"/>
              </a:rPr>
              <a:t>, F. y J. Moreno Fernández. 2004. “Percepción de las Variedades Lingüísticas de España por parte de Hablantes de Madrid”. 	Lingüística Española Actual XXVI/1: 5-38. </a:t>
            </a:r>
          </a:p>
          <a:p>
            <a:r>
              <a:rPr lang="es-ES" sz="1100" b="1" dirty="0">
                <a:solidFill>
                  <a:srgbClr val="0000CC"/>
                </a:solidFill>
                <a:latin typeface="Times New Roman" panose="02020603050405020304" pitchFamily="18" charset="0"/>
                <a:cs typeface="Times New Roman" panose="02020603050405020304" pitchFamily="18" charset="0"/>
              </a:rPr>
              <a:t>Ortiz López</a:t>
            </a:r>
            <a:r>
              <a:rPr lang="es-ES" sz="1100" dirty="0">
                <a:solidFill>
                  <a:srgbClr val="0000CC"/>
                </a:solidFill>
                <a:latin typeface="Times New Roman" panose="02020603050405020304" pitchFamily="18" charset="0"/>
                <a:cs typeface="Times New Roman" panose="02020603050405020304" pitchFamily="18" charset="0"/>
              </a:rPr>
              <a:t>, Luis A. (ed.). 1999. </a:t>
            </a:r>
            <a:r>
              <a:rPr lang="es-ES" sz="1100" i="1" dirty="0">
                <a:solidFill>
                  <a:srgbClr val="0000CC"/>
                </a:solidFill>
                <a:latin typeface="Times New Roman" panose="02020603050405020304" pitchFamily="18" charset="0"/>
                <a:cs typeface="Times New Roman" panose="02020603050405020304" pitchFamily="18" charset="0"/>
              </a:rPr>
              <a:t>El Caribe hispánico: perspectivas lingüísticas actuales</a:t>
            </a:r>
            <a:r>
              <a:rPr lang="es-ES" sz="1100" dirty="0">
                <a:solidFill>
                  <a:srgbClr val="0000CC"/>
                </a:solidFill>
                <a:latin typeface="Times New Roman" panose="02020603050405020304" pitchFamily="18" charset="0"/>
                <a:cs typeface="Times New Roman" panose="02020603050405020304" pitchFamily="18" charset="0"/>
              </a:rPr>
              <a:t>: </a:t>
            </a:r>
            <a:r>
              <a:rPr lang="es-ES" sz="1100" i="1" dirty="0">
                <a:solidFill>
                  <a:srgbClr val="0000CC"/>
                </a:solidFill>
                <a:latin typeface="Times New Roman" panose="02020603050405020304" pitchFamily="18" charset="0"/>
                <a:cs typeface="Times New Roman" panose="02020603050405020304" pitchFamily="18" charset="0"/>
              </a:rPr>
              <a:t>Homenaje a Manuel Álvarez Nazario</a:t>
            </a:r>
            <a:r>
              <a:rPr lang="es-ES" sz="1100" dirty="0">
                <a:solidFill>
                  <a:srgbClr val="0000CC"/>
                </a:solidFill>
                <a:latin typeface="Times New Roman" panose="02020603050405020304" pitchFamily="18" charset="0"/>
                <a:cs typeface="Times New Roman" panose="02020603050405020304" pitchFamily="18" charset="0"/>
              </a:rPr>
              <a:t>. Frankfurt am 	</a:t>
            </a:r>
            <a:r>
              <a:rPr lang="es-ES" sz="1100" dirty="0" err="1">
                <a:solidFill>
                  <a:srgbClr val="0000CC"/>
                </a:solidFill>
                <a:latin typeface="Times New Roman" panose="02020603050405020304" pitchFamily="18" charset="0"/>
                <a:cs typeface="Times New Roman" panose="02020603050405020304" pitchFamily="18" charset="0"/>
              </a:rPr>
              <a:t>Main</a:t>
            </a:r>
            <a:r>
              <a:rPr lang="es-ES" sz="1100" dirty="0">
                <a:solidFill>
                  <a:srgbClr val="0000CC"/>
                </a:solidFill>
                <a:latin typeface="Times New Roman" panose="02020603050405020304" pitchFamily="18" charset="0"/>
                <a:cs typeface="Times New Roman" panose="02020603050405020304" pitchFamily="18" charset="0"/>
              </a:rPr>
              <a:t>/Madrid: </a:t>
            </a:r>
            <a:r>
              <a:rPr lang="es-ES" sz="1100" dirty="0" err="1">
                <a:solidFill>
                  <a:srgbClr val="0000CC"/>
                </a:solidFill>
                <a:latin typeface="Times New Roman" panose="02020603050405020304" pitchFamily="18" charset="0"/>
                <a:cs typeface="Times New Roman" panose="02020603050405020304" pitchFamily="18" charset="0"/>
              </a:rPr>
              <a:t>Vervuert</a:t>
            </a:r>
            <a:r>
              <a:rPr lang="es-ES" sz="1100" dirty="0">
                <a:solidFill>
                  <a:srgbClr val="0000CC"/>
                </a:solidFill>
                <a:latin typeface="Times New Roman" panose="02020603050405020304" pitchFamily="18" charset="0"/>
                <a:cs typeface="Times New Roman" panose="02020603050405020304" pitchFamily="18" charset="0"/>
              </a:rPr>
              <a:t>/Iberoamericana.</a:t>
            </a:r>
          </a:p>
          <a:p>
            <a:pPr lvl="0"/>
            <a:r>
              <a:rPr lang="es-ES" sz="1100" b="1" dirty="0">
                <a:solidFill>
                  <a:srgbClr val="0000CC"/>
                </a:solidFill>
                <a:latin typeface="Times New Roman" panose="02020603050405020304" pitchFamily="18" charset="0"/>
                <a:cs typeface="Times New Roman" panose="02020603050405020304" pitchFamily="18" charset="0"/>
              </a:rPr>
              <a:t>Preston</a:t>
            </a:r>
            <a:r>
              <a:rPr lang="es-ES" sz="1100" dirty="0">
                <a:solidFill>
                  <a:srgbClr val="0000CC"/>
                </a:solidFill>
                <a:latin typeface="Times New Roman" panose="02020603050405020304" pitchFamily="18" charset="0"/>
                <a:cs typeface="Times New Roman" panose="02020603050405020304" pitchFamily="18" charset="0"/>
              </a:rPr>
              <a:t>, D. 1989. Perceptual </a:t>
            </a:r>
            <a:r>
              <a:rPr lang="es-ES" sz="1100" dirty="0" err="1">
                <a:solidFill>
                  <a:srgbClr val="0000CC"/>
                </a:solidFill>
                <a:latin typeface="Times New Roman" panose="02020603050405020304" pitchFamily="18" charset="0"/>
                <a:cs typeface="Times New Roman" panose="02020603050405020304" pitchFamily="18" charset="0"/>
              </a:rPr>
              <a:t>Dialectology</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Dordrecht</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Foris</a:t>
            </a:r>
            <a:r>
              <a:rPr lang="es-ES" sz="1100" dirty="0">
                <a:solidFill>
                  <a:srgbClr val="0000CC"/>
                </a:solidFill>
                <a:latin typeface="Times New Roman" panose="02020603050405020304" pitchFamily="18" charset="0"/>
                <a:cs typeface="Times New Roman" panose="02020603050405020304" pitchFamily="18" charset="0"/>
              </a:rPr>
              <a:t>.</a:t>
            </a:r>
          </a:p>
        </p:txBody>
      </p:sp>
      <p:sp>
        <p:nvSpPr>
          <p:cNvPr id="4" name="Date Placeholder 3">
            <a:extLst>
              <a:ext uri="{FF2B5EF4-FFF2-40B4-BE49-F238E27FC236}">
                <a16:creationId xmlns:a16="http://schemas.microsoft.com/office/drawing/2014/main" id="{E5517BC3-0933-4ED8-A233-780027354642}"/>
              </a:ext>
            </a:extLst>
          </p:cNvPr>
          <p:cNvSpPr>
            <a:spLocks noGrp="1"/>
          </p:cNvSpPr>
          <p:nvPr>
            <p:ph type="dt" sz="half" idx="10"/>
          </p:nvPr>
        </p:nvSpPr>
        <p:spPr/>
        <p:txBody>
          <a:bodyPr/>
          <a:lstStyle/>
          <a:p>
            <a:fld id="{7DFB79CC-2DE6-487C-BA7B-EC6F53ED4403}" type="datetime1">
              <a:rPr lang="es-DO" smtClean="0">
                <a:solidFill>
                  <a:srgbClr val="000000"/>
                </a:solidFill>
              </a:rPr>
              <a:pPr/>
              <a:t>21/11/2020</a:t>
            </a:fld>
            <a:endParaRPr lang="es-DO">
              <a:solidFill>
                <a:srgbClr val="000000"/>
              </a:solidFill>
            </a:endParaRPr>
          </a:p>
        </p:txBody>
      </p:sp>
      <p:sp>
        <p:nvSpPr>
          <p:cNvPr id="5" name="Slide Number Placeholder 4">
            <a:extLst>
              <a:ext uri="{FF2B5EF4-FFF2-40B4-BE49-F238E27FC236}">
                <a16:creationId xmlns:a16="http://schemas.microsoft.com/office/drawing/2014/main" id="{5C7FB695-3B6E-4DA5-9AAB-5FD4A153B4A2}"/>
              </a:ext>
            </a:extLst>
          </p:cNvPr>
          <p:cNvSpPr>
            <a:spLocks noGrp="1"/>
          </p:cNvSpPr>
          <p:nvPr>
            <p:ph type="sldNum" sz="quarter" idx="12"/>
          </p:nvPr>
        </p:nvSpPr>
        <p:spPr/>
        <p:txBody>
          <a:bodyPr/>
          <a:lstStyle/>
          <a:p>
            <a:fld id="{A4EDD559-068D-4C89-B1ED-D0164DDD55F2}" type="slidenum">
              <a:rPr lang="es-DO" smtClean="0">
                <a:solidFill>
                  <a:srgbClr val="000000"/>
                </a:solidFill>
              </a:rPr>
              <a:pPr/>
              <a:t>70</a:t>
            </a:fld>
            <a:endParaRPr lang="es-DO">
              <a:solidFill>
                <a:srgbClr val="000000"/>
              </a:solidFill>
            </a:endParaRPr>
          </a:p>
        </p:txBody>
      </p:sp>
    </p:spTree>
    <p:extLst>
      <p:ext uri="{BB962C8B-B14F-4D97-AF65-F5344CB8AC3E}">
        <p14:creationId xmlns:p14="http://schemas.microsoft.com/office/powerpoint/2010/main" val="2779935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barn(inVertical)">
                                      <p:cBhvr>
                                        <p:cTn id="11" dur="1000"/>
                                        <p:tgtEl>
                                          <p:spTgt spid="3">
                                            <p:bg/>
                                          </p:spTgt>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1000"/>
                                        <p:tgtEl>
                                          <p:spTgt spid="3">
                                            <p:txEl>
                                              <p:pRg st="1" end="1"/>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1000"/>
                                        <p:tgtEl>
                                          <p:spTgt spid="3">
                                            <p:txEl>
                                              <p:pRg st="2" end="2"/>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1000"/>
                                        <p:tgtEl>
                                          <p:spTgt spid="3">
                                            <p:txEl>
                                              <p:pRg st="3" end="3"/>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1000"/>
                                        <p:tgtEl>
                                          <p:spTgt spid="3">
                                            <p:txEl>
                                              <p:pRg st="4" end="4"/>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barn(inVertical)">
                                      <p:cBhvr>
                                        <p:cTn id="26" dur="1000"/>
                                        <p:tgtEl>
                                          <p:spTgt spid="3">
                                            <p:txEl>
                                              <p:pRg st="5" end="5"/>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1000"/>
                                        <p:tgtEl>
                                          <p:spTgt spid="3">
                                            <p:txEl>
                                              <p:pRg st="6" end="6"/>
                                            </p:txEl>
                                          </p:spTgt>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barn(inVertical)">
                                      <p:cBhvr>
                                        <p:cTn id="32" dur="1000"/>
                                        <p:tgtEl>
                                          <p:spTgt spid="3">
                                            <p:txEl>
                                              <p:pRg st="7" end="7"/>
                                            </p:txEl>
                                          </p:spTgt>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barn(inVertical)">
                                      <p:cBhvr>
                                        <p:cTn id="35" dur="1000"/>
                                        <p:tgtEl>
                                          <p:spTgt spid="3">
                                            <p:txEl>
                                              <p:pRg st="8" end="8"/>
                                            </p:txEl>
                                          </p:spTgt>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barn(inVertical)">
                                      <p:cBhvr>
                                        <p:cTn id="38" dur="1000"/>
                                        <p:tgtEl>
                                          <p:spTgt spid="3">
                                            <p:txEl>
                                              <p:pRg st="9" end="9"/>
                                            </p:txEl>
                                          </p:spTgt>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barn(inVertical)">
                                      <p:cBhvr>
                                        <p:cTn id="41" dur="1000"/>
                                        <p:tgtEl>
                                          <p:spTgt spid="3">
                                            <p:txEl>
                                              <p:pRg st="10" end="10"/>
                                            </p:tx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
                                            <p:txEl>
                                              <p:pRg st="11" end="11"/>
                                            </p:txEl>
                                          </p:spTgt>
                                        </p:tgtEl>
                                        <p:attrNameLst>
                                          <p:attrName>style.visibility</p:attrName>
                                        </p:attrNameLst>
                                      </p:cBhvr>
                                      <p:to>
                                        <p:strVal val="visible"/>
                                      </p:to>
                                    </p:set>
                                    <p:animEffect transition="in" filter="barn(inVertical)">
                                      <p:cBhvr>
                                        <p:cTn id="44" dur="1000"/>
                                        <p:tgtEl>
                                          <p:spTgt spid="3">
                                            <p:txEl>
                                              <p:pRg st="11" end="11"/>
                                            </p:txEl>
                                          </p:spTgt>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animEffect transition="in" filter="barn(inVertical)">
                                      <p:cBhvr>
                                        <p:cTn id="47" dur="1000"/>
                                        <p:tgtEl>
                                          <p:spTgt spid="3">
                                            <p:txEl>
                                              <p:pRg st="12" end="12"/>
                                            </p:txEl>
                                          </p:spTgt>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
                                            <p:txEl>
                                              <p:pRg st="13" end="13"/>
                                            </p:txEl>
                                          </p:spTgt>
                                        </p:tgtEl>
                                        <p:attrNameLst>
                                          <p:attrName>style.visibility</p:attrName>
                                        </p:attrNameLst>
                                      </p:cBhvr>
                                      <p:to>
                                        <p:strVal val="visible"/>
                                      </p:to>
                                    </p:set>
                                    <p:animEffect transition="in" filter="barn(inVertical)">
                                      <p:cBhvr>
                                        <p:cTn id="50" dur="1000"/>
                                        <p:tgtEl>
                                          <p:spTgt spid="3">
                                            <p:txEl>
                                              <p:pRg st="13" end="13"/>
                                            </p:txEl>
                                          </p:spTgt>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animEffect transition="in" filter="barn(inVertical)">
                                      <p:cBhvr>
                                        <p:cTn id="53" dur="1000"/>
                                        <p:tgtEl>
                                          <p:spTgt spid="3">
                                            <p:txEl>
                                              <p:pRg st="14" end="14"/>
                                            </p:txEl>
                                          </p:spTgt>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3">
                                            <p:txEl>
                                              <p:pRg st="15" end="15"/>
                                            </p:txEl>
                                          </p:spTgt>
                                        </p:tgtEl>
                                        <p:attrNameLst>
                                          <p:attrName>style.visibility</p:attrName>
                                        </p:attrNameLst>
                                      </p:cBhvr>
                                      <p:to>
                                        <p:strVal val="visible"/>
                                      </p:to>
                                    </p:set>
                                    <p:animEffect transition="in" filter="barn(inVertical)">
                                      <p:cBhvr>
                                        <p:cTn id="56" dur="1000"/>
                                        <p:tgtEl>
                                          <p:spTgt spid="3">
                                            <p:txEl>
                                              <p:pRg st="15" end="15"/>
                                            </p:txEl>
                                          </p:spTgt>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3">
                                            <p:txEl>
                                              <p:pRg st="16" end="16"/>
                                            </p:txEl>
                                          </p:spTgt>
                                        </p:tgtEl>
                                        <p:attrNameLst>
                                          <p:attrName>style.visibility</p:attrName>
                                        </p:attrNameLst>
                                      </p:cBhvr>
                                      <p:to>
                                        <p:strVal val="visible"/>
                                      </p:to>
                                    </p:set>
                                    <p:animEffect transition="in" filter="barn(inVertical)">
                                      <p:cBhvr>
                                        <p:cTn id="59" dur="1000"/>
                                        <p:tgtEl>
                                          <p:spTgt spid="3">
                                            <p:txEl>
                                              <p:pRg st="16" end="16"/>
                                            </p:txEl>
                                          </p:spTgt>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
                                            <p:txEl>
                                              <p:pRg st="17" end="17"/>
                                            </p:txEl>
                                          </p:spTgt>
                                        </p:tgtEl>
                                        <p:attrNameLst>
                                          <p:attrName>style.visibility</p:attrName>
                                        </p:attrNameLst>
                                      </p:cBhvr>
                                      <p:to>
                                        <p:strVal val="visible"/>
                                      </p:to>
                                    </p:set>
                                    <p:animEffect transition="in" filter="barn(inVertical)">
                                      <p:cBhvr>
                                        <p:cTn id="62" dur="1000"/>
                                        <p:tgtEl>
                                          <p:spTgt spid="3">
                                            <p:txEl>
                                              <p:pRg st="17" end="17"/>
                                            </p:txEl>
                                          </p:spTgt>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3">
                                            <p:txEl>
                                              <p:pRg st="18" end="18"/>
                                            </p:txEl>
                                          </p:spTgt>
                                        </p:tgtEl>
                                        <p:attrNameLst>
                                          <p:attrName>style.visibility</p:attrName>
                                        </p:attrNameLst>
                                      </p:cBhvr>
                                      <p:to>
                                        <p:strVal val="visible"/>
                                      </p:to>
                                    </p:set>
                                    <p:animEffect transition="in" filter="barn(inVertical)">
                                      <p:cBhvr>
                                        <p:cTn id="65" dur="1000"/>
                                        <p:tgtEl>
                                          <p:spTgt spid="3">
                                            <p:txEl>
                                              <p:pRg st="18" end="18"/>
                                            </p:txEl>
                                          </p:spTgt>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3">
                                            <p:txEl>
                                              <p:pRg st="19" end="19"/>
                                            </p:txEl>
                                          </p:spTgt>
                                        </p:tgtEl>
                                        <p:attrNameLst>
                                          <p:attrName>style.visibility</p:attrName>
                                        </p:attrNameLst>
                                      </p:cBhvr>
                                      <p:to>
                                        <p:strVal val="visible"/>
                                      </p:to>
                                    </p:set>
                                    <p:animEffect transition="in" filter="barn(inVertical)">
                                      <p:cBhvr>
                                        <p:cTn id="68" dur="1000"/>
                                        <p:tgtEl>
                                          <p:spTgt spid="3">
                                            <p:txEl>
                                              <p:pRg st="19" end="19"/>
                                            </p:txEl>
                                          </p:spTgt>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3">
                                            <p:txEl>
                                              <p:pRg st="20" end="20"/>
                                            </p:txEl>
                                          </p:spTgt>
                                        </p:tgtEl>
                                        <p:attrNameLst>
                                          <p:attrName>style.visibility</p:attrName>
                                        </p:attrNameLst>
                                      </p:cBhvr>
                                      <p:to>
                                        <p:strVal val="visible"/>
                                      </p:to>
                                    </p:set>
                                    <p:animEffect transition="in" filter="barn(inVertical)">
                                      <p:cBhvr>
                                        <p:cTn id="71" dur="10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CF6E-D1A6-430D-81C7-B2CF2AA8297A}"/>
              </a:ext>
            </a:extLst>
          </p:cNvPr>
          <p:cNvSpPr>
            <a:spLocks noGrp="1"/>
          </p:cNvSpPr>
          <p:nvPr>
            <p:ph type="title"/>
          </p:nvPr>
        </p:nvSpPr>
        <p:spPr>
          <a:xfrm>
            <a:off x="3048000" y="457200"/>
            <a:ext cx="3048000" cy="304800"/>
          </a:xfrm>
          <a:ln w="28575">
            <a:solidFill>
              <a:srgbClr val="3604EE"/>
            </a:solidFill>
            <a:prstDash val="sysDot"/>
          </a:ln>
        </p:spPr>
        <p:txBody>
          <a:bodyPr/>
          <a:lstStyle/>
          <a:p>
            <a:r>
              <a:rPr lang="es-ES" sz="20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Referencias</a:t>
            </a:r>
          </a:p>
        </p:txBody>
      </p:sp>
      <p:sp>
        <p:nvSpPr>
          <p:cNvPr id="3" name="Content Placeholder 2">
            <a:extLst>
              <a:ext uri="{FF2B5EF4-FFF2-40B4-BE49-F238E27FC236}">
                <a16:creationId xmlns:a16="http://schemas.microsoft.com/office/drawing/2014/main" id="{AF19AB3D-007B-4E0B-BCB9-44CC9170A113}"/>
              </a:ext>
            </a:extLst>
          </p:cNvPr>
          <p:cNvSpPr>
            <a:spLocks noGrp="1"/>
          </p:cNvSpPr>
          <p:nvPr>
            <p:ph idx="1"/>
          </p:nvPr>
        </p:nvSpPr>
        <p:spPr>
          <a:xfrm>
            <a:off x="152400" y="1219200"/>
            <a:ext cx="8839200" cy="4038600"/>
          </a:xfrm>
          <a:ln w="28575">
            <a:solidFill>
              <a:srgbClr val="3604EE"/>
            </a:solidFill>
            <a:prstDash val="sysDash"/>
          </a:ln>
        </p:spPr>
        <p:txBody>
          <a:bodyPr/>
          <a:lstStyle/>
          <a:p>
            <a:pPr>
              <a:spcBef>
                <a:spcPts val="0"/>
              </a:spcBef>
            </a:pPr>
            <a:endParaRPr lang="es-ES" sz="500" b="1" dirty="0">
              <a:latin typeface="Times New Roman" panose="02020603050405020304" pitchFamily="18" charset="0"/>
              <a:cs typeface="Times New Roman" panose="02020603050405020304" pitchFamily="18" charset="0"/>
            </a:endParaRPr>
          </a:p>
          <a:p>
            <a:pPr lvl="0"/>
            <a:r>
              <a:rPr lang="es-ES" sz="1100" b="1" dirty="0" err="1">
                <a:solidFill>
                  <a:srgbClr val="0000CC"/>
                </a:solidFill>
                <a:latin typeface="Times New Roman" panose="02020603050405020304" pitchFamily="18" charset="0"/>
                <a:cs typeface="Times New Roman" panose="02020603050405020304" pitchFamily="18" charset="0"/>
              </a:rPr>
              <a:t>Rona</a:t>
            </a:r>
            <a:r>
              <a:rPr lang="es-ES" sz="1100" dirty="0">
                <a:solidFill>
                  <a:srgbClr val="0000CC"/>
                </a:solidFill>
                <a:latin typeface="Times New Roman" panose="02020603050405020304" pitchFamily="18" charset="0"/>
                <a:cs typeface="Times New Roman" panose="02020603050405020304" pitchFamily="18" charset="0"/>
              </a:rPr>
              <a:t>, J. P. 1964. “El problema de la división del español americano en zonas dialectales”. En </a:t>
            </a:r>
            <a:r>
              <a:rPr lang="es-ES" sz="1100" i="1" dirty="0">
                <a:solidFill>
                  <a:srgbClr val="0000CC"/>
                </a:solidFill>
                <a:latin typeface="Times New Roman" panose="02020603050405020304" pitchFamily="18" charset="0"/>
                <a:cs typeface="Times New Roman" panose="02020603050405020304" pitchFamily="18" charset="0"/>
              </a:rPr>
              <a:t>Presente y futuro de la lengua española</a:t>
            </a:r>
            <a:r>
              <a:rPr lang="es-ES" sz="1100" dirty="0">
                <a:solidFill>
                  <a:srgbClr val="0000CC"/>
                </a:solidFill>
                <a:latin typeface="Times New Roman" panose="02020603050405020304" pitchFamily="18" charset="0"/>
                <a:cs typeface="Times New Roman" panose="02020603050405020304" pitchFamily="18" charset="0"/>
              </a:rPr>
              <a:t>, tomo I, 	Madrid: Ediciones Cultura Hispánica, pp. 215-226.</a:t>
            </a:r>
          </a:p>
          <a:p>
            <a:pPr lvl="0"/>
            <a:r>
              <a:rPr lang="es-ES" sz="1100" b="1" dirty="0" err="1">
                <a:solidFill>
                  <a:srgbClr val="0000CC"/>
                </a:solidFill>
                <a:latin typeface="Times New Roman" panose="02020603050405020304" pitchFamily="18" charset="0"/>
                <a:cs typeface="Times New Roman" panose="02020603050405020304" pitchFamily="18" charset="0"/>
              </a:rPr>
              <a:t>Schwegler</a:t>
            </a:r>
            <a:r>
              <a:rPr lang="es-ES" sz="1100" dirty="0">
                <a:solidFill>
                  <a:srgbClr val="0000CC"/>
                </a:solidFill>
                <a:latin typeface="Times New Roman" panose="02020603050405020304" pitchFamily="18" charset="0"/>
                <a:cs typeface="Times New Roman" panose="02020603050405020304" pitchFamily="18" charset="0"/>
              </a:rPr>
              <a:t>, Armin. 1996. “La doble negación dominicana y la génesis del español caribeño”, </a:t>
            </a:r>
            <a:r>
              <a:rPr lang="es-ES" sz="1100" i="1" dirty="0" err="1">
                <a:solidFill>
                  <a:srgbClr val="0000CC"/>
                </a:solidFill>
                <a:latin typeface="Times New Roman" panose="02020603050405020304" pitchFamily="18" charset="0"/>
                <a:cs typeface="Times New Roman" panose="02020603050405020304" pitchFamily="18" charset="0"/>
              </a:rPr>
              <a:t>Hispanic</a:t>
            </a:r>
            <a:r>
              <a:rPr lang="es-ES" sz="1100" i="1" dirty="0">
                <a:solidFill>
                  <a:srgbClr val="0000CC"/>
                </a:solidFill>
                <a:latin typeface="Times New Roman" panose="02020603050405020304" pitchFamily="18" charset="0"/>
                <a:cs typeface="Times New Roman" panose="02020603050405020304" pitchFamily="18" charset="0"/>
              </a:rPr>
              <a:t> </a:t>
            </a:r>
            <a:r>
              <a:rPr lang="es-ES" sz="1100" i="1" dirty="0" err="1">
                <a:solidFill>
                  <a:srgbClr val="0000CC"/>
                </a:solidFill>
                <a:latin typeface="Times New Roman" panose="02020603050405020304" pitchFamily="18" charset="0"/>
                <a:cs typeface="Times New Roman" panose="02020603050405020304" pitchFamily="18" charset="0"/>
              </a:rPr>
              <a:t>Linguistics</a:t>
            </a:r>
            <a:r>
              <a:rPr lang="es-ES" sz="1100" i="1" dirty="0">
                <a:solidFill>
                  <a:srgbClr val="0000CC"/>
                </a:solidFill>
                <a:latin typeface="Times New Roman" panose="02020603050405020304" pitchFamily="18" charset="0"/>
                <a:cs typeface="Times New Roman" panose="02020603050405020304" pitchFamily="18" charset="0"/>
              </a:rPr>
              <a:t> </a:t>
            </a:r>
            <a:r>
              <a:rPr lang="es-ES" sz="1100" dirty="0">
                <a:solidFill>
                  <a:srgbClr val="0000CC"/>
                </a:solidFill>
                <a:latin typeface="Times New Roman" panose="02020603050405020304" pitchFamily="18" charset="0"/>
                <a:cs typeface="Times New Roman" panose="02020603050405020304" pitchFamily="18" charset="0"/>
              </a:rPr>
              <a:t>8:2: 247-315.</a:t>
            </a:r>
          </a:p>
          <a:p>
            <a:pPr lvl="0"/>
            <a:r>
              <a:rPr lang="es-ES" sz="1100" b="1" dirty="0">
                <a:solidFill>
                  <a:srgbClr val="0000CC"/>
                </a:solidFill>
                <a:latin typeface="Times New Roman" panose="02020603050405020304" pitchFamily="18" charset="0"/>
                <a:cs typeface="Times New Roman" panose="02020603050405020304" pitchFamily="18" charset="0"/>
              </a:rPr>
              <a:t>Sobrino Triana</a:t>
            </a:r>
            <a:r>
              <a:rPr lang="es-ES" sz="1100" dirty="0">
                <a:solidFill>
                  <a:srgbClr val="0000CC"/>
                </a:solidFill>
                <a:latin typeface="Times New Roman" panose="02020603050405020304" pitchFamily="18" charset="0"/>
                <a:cs typeface="Times New Roman" panose="02020603050405020304" pitchFamily="18" charset="0"/>
              </a:rPr>
              <a:t>, Roxana. 2017. </a:t>
            </a:r>
            <a:r>
              <a:rPr lang="es-ES" sz="1100" i="1" dirty="0">
                <a:solidFill>
                  <a:srgbClr val="0000CC"/>
                </a:solidFill>
                <a:latin typeface="Times New Roman" panose="02020603050405020304" pitchFamily="18" charset="0"/>
                <a:cs typeface="Times New Roman" panose="02020603050405020304" pitchFamily="18" charset="0"/>
              </a:rPr>
              <a:t>Actitudes lingüísticas en el Caribe insular hispánico.</a:t>
            </a:r>
            <a:r>
              <a:rPr lang="es-ES" sz="1100" dirty="0">
                <a:solidFill>
                  <a:srgbClr val="0000CC"/>
                </a:solidFill>
                <a:latin typeface="Times New Roman" panose="02020603050405020304" pitchFamily="18" charset="0"/>
                <a:cs typeface="Times New Roman" panose="02020603050405020304" pitchFamily="18" charset="0"/>
              </a:rPr>
              <a:t> Tesis de Doctorado, Universidad de Bergen.</a:t>
            </a:r>
          </a:p>
          <a:p>
            <a:pPr lvl="0"/>
            <a:r>
              <a:rPr lang="es-ES" sz="1100" b="1" dirty="0">
                <a:solidFill>
                  <a:srgbClr val="0000CC"/>
                </a:solidFill>
                <a:latin typeface="Times New Roman" panose="02020603050405020304" pitchFamily="18" charset="0"/>
                <a:cs typeface="Times New Roman" panose="02020603050405020304" pitchFamily="18" charset="0"/>
              </a:rPr>
              <a:t>Sobrino Triana</a:t>
            </a:r>
            <a:r>
              <a:rPr lang="es-ES" sz="1100" dirty="0">
                <a:solidFill>
                  <a:srgbClr val="0000CC"/>
                </a:solidFill>
                <a:latin typeface="Times New Roman" panose="02020603050405020304" pitchFamily="18" charset="0"/>
                <a:cs typeface="Times New Roman" panose="02020603050405020304" pitchFamily="18" charset="0"/>
              </a:rPr>
              <a:t>, Roxana. 2019. </a:t>
            </a:r>
            <a:r>
              <a:rPr lang="es-ES" sz="1100" i="1" dirty="0">
                <a:solidFill>
                  <a:srgbClr val="0000CC"/>
                </a:solidFill>
                <a:latin typeface="Times New Roman" panose="02020603050405020304" pitchFamily="18" charset="0"/>
                <a:cs typeface="Times New Roman" panose="02020603050405020304" pitchFamily="18" charset="0"/>
              </a:rPr>
              <a:t>Estudio dialectológico perceptual de las Antillas hispánicas</a:t>
            </a:r>
            <a:r>
              <a:rPr lang="es-ES" sz="1100" dirty="0">
                <a:solidFill>
                  <a:srgbClr val="0000CC"/>
                </a:solidFill>
                <a:latin typeface="Times New Roman" panose="02020603050405020304" pitchFamily="18" charset="0"/>
                <a:cs typeface="Times New Roman" panose="02020603050405020304" pitchFamily="18" charset="0"/>
              </a:rPr>
              <a:t>. ROM17 </a:t>
            </a:r>
            <a:r>
              <a:rPr lang="es-ES" sz="1100" dirty="0" err="1">
                <a:solidFill>
                  <a:srgbClr val="0000CC"/>
                </a:solidFill>
                <a:latin typeface="Times New Roman" panose="02020603050405020304" pitchFamily="18" charset="0"/>
                <a:cs typeface="Times New Roman" panose="02020603050405020304" pitchFamily="18" charset="0"/>
              </a:rPr>
              <a:t>Edited</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by</a:t>
            </a:r>
            <a:r>
              <a:rPr lang="es-ES" sz="1100" dirty="0">
                <a:solidFill>
                  <a:srgbClr val="0000CC"/>
                </a:solidFill>
                <a:latin typeface="Times New Roman" panose="02020603050405020304" pitchFamily="18" charset="0"/>
                <a:cs typeface="Times New Roman" panose="02020603050405020304" pitchFamily="18" charset="0"/>
              </a:rPr>
              <a:t> Jon Askeland, Marco </a:t>
            </a:r>
            <a:r>
              <a:rPr lang="es-ES" sz="1100" dirty="0" err="1">
                <a:solidFill>
                  <a:srgbClr val="0000CC"/>
                </a:solidFill>
                <a:latin typeface="Times New Roman" panose="02020603050405020304" pitchFamily="18" charset="0"/>
                <a:cs typeface="Times New Roman" panose="02020603050405020304" pitchFamily="18" charset="0"/>
              </a:rPr>
              <a:t>Gargiulo</a:t>
            </a:r>
            <a:r>
              <a:rPr lang="es-ES" sz="1100" dirty="0">
                <a:solidFill>
                  <a:srgbClr val="0000CC"/>
                </a:solidFill>
                <a:latin typeface="Times New Roman" panose="02020603050405020304" pitchFamily="18" charset="0"/>
                <a:cs typeface="Times New Roman" panose="02020603050405020304" pitchFamily="18" charset="0"/>
              </a:rPr>
              <a:t> and 	</a:t>
            </a:r>
            <a:r>
              <a:rPr lang="es-ES" sz="1100" dirty="0" err="1">
                <a:solidFill>
                  <a:srgbClr val="0000CC"/>
                </a:solidFill>
                <a:latin typeface="Times New Roman" panose="02020603050405020304" pitchFamily="18" charset="0"/>
                <a:cs typeface="Times New Roman" panose="02020603050405020304" pitchFamily="18" charset="0"/>
              </a:rPr>
              <a:t>Synnøve</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Ones</a:t>
            </a:r>
            <a:r>
              <a:rPr lang="es-ES" sz="1100" dirty="0">
                <a:solidFill>
                  <a:srgbClr val="0000CC"/>
                </a:solidFill>
                <a:latin typeface="Times New Roman" panose="02020603050405020304" pitchFamily="18" charset="0"/>
                <a:cs typeface="Times New Roman" panose="02020603050405020304" pitchFamily="18" charset="0"/>
              </a:rPr>
              <a:t> Rosales. </a:t>
            </a:r>
            <a:r>
              <a:rPr lang="es-ES" sz="1100" dirty="0" err="1">
                <a:solidFill>
                  <a:srgbClr val="0000CC"/>
                </a:solidFill>
                <a:latin typeface="Times New Roman" panose="02020603050405020304" pitchFamily="18" charset="0"/>
                <a:cs typeface="Times New Roman" panose="02020603050405020304" pitchFamily="18" charset="0"/>
              </a:rPr>
              <a:t>BeLLS</a:t>
            </a:r>
            <a:r>
              <a:rPr lang="es-ES" sz="1100" dirty="0">
                <a:solidFill>
                  <a:srgbClr val="0000CC"/>
                </a:solidFill>
                <a:latin typeface="Times New Roman" panose="02020603050405020304" pitchFamily="18" charset="0"/>
                <a:cs typeface="Times New Roman" panose="02020603050405020304" pitchFamily="18" charset="0"/>
              </a:rPr>
              <a:t> Vol. 10, No. 1, DOI 10.15845/</a:t>
            </a:r>
            <a:r>
              <a:rPr lang="es-ES" sz="1100" dirty="0" err="1">
                <a:solidFill>
                  <a:srgbClr val="0000CC"/>
                </a:solidFill>
                <a:latin typeface="Times New Roman" panose="02020603050405020304" pitchFamily="18" charset="0"/>
                <a:cs typeface="Times New Roman" panose="02020603050405020304" pitchFamily="18" charset="0"/>
              </a:rPr>
              <a:t>bells</a:t>
            </a:r>
            <a:r>
              <a:rPr lang="es-ES" sz="1100" dirty="0">
                <a:solidFill>
                  <a:srgbClr val="0000CC"/>
                </a:solidFill>
                <a:latin typeface="Times New Roman" panose="02020603050405020304" pitchFamily="18" charset="0"/>
                <a:cs typeface="Times New Roman" panose="02020603050405020304" pitchFamily="18" charset="0"/>
              </a:rPr>
              <a:t>. v10i1.1370. Copyright © </a:t>
            </a:r>
            <a:r>
              <a:rPr lang="es-ES" sz="1100" dirty="0" err="1">
                <a:solidFill>
                  <a:srgbClr val="0000CC"/>
                </a:solidFill>
                <a:latin typeface="Times New Roman" panose="02020603050405020304" pitchFamily="18" charset="0"/>
                <a:cs typeface="Times New Roman" panose="02020603050405020304" pitchFamily="18" charset="0"/>
              </a:rPr>
              <a:t>by</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the</a:t>
            </a:r>
            <a:r>
              <a:rPr lang="es-ES" sz="1100" dirty="0">
                <a:solidFill>
                  <a:srgbClr val="0000CC"/>
                </a:solidFill>
                <a:latin typeface="Times New Roman" panose="02020603050405020304" pitchFamily="18" charset="0"/>
                <a:cs typeface="Times New Roman" panose="02020603050405020304" pitchFamily="18" charset="0"/>
              </a:rPr>
              <a:t> </a:t>
            </a:r>
            <a:r>
              <a:rPr lang="es-ES" sz="1100" dirty="0" err="1">
                <a:solidFill>
                  <a:srgbClr val="0000CC"/>
                </a:solidFill>
                <a:latin typeface="Times New Roman" panose="02020603050405020304" pitchFamily="18" charset="0"/>
                <a:cs typeface="Times New Roman" panose="02020603050405020304" pitchFamily="18" charset="0"/>
              </a:rPr>
              <a:t>Author</a:t>
            </a:r>
            <a:r>
              <a:rPr lang="es-ES" sz="1100" dirty="0">
                <a:solidFill>
                  <a:srgbClr val="0000CC"/>
                </a:solidFill>
                <a:latin typeface="Times New Roman" panose="02020603050405020304" pitchFamily="18" charset="0"/>
                <a:cs typeface="Times New Roman" panose="02020603050405020304" pitchFamily="18" charset="0"/>
              </a:rPr>
              <a:t>(s). Open Access </a:t>
            </a:r>
            <a:r>
              <a:rPr lang="es-ES" sz="1100" dirty="0" err="1">
                <a:solidFill>
                  <a:srgbClr val="0000CC"/>
                </a:solidFill>
                <a:latin typeface="Times New Roman" panose="02020603050405020304" pitchFamily="18" charset="0"/>
                <a:cs typeface="Times New Roman" panose="02020603050405020304" pitchFamily="18" charset="0"/>
              </a:rPr>
              <a:t>publication</a:t>
            </a:r>
            <a:r>
              <a:rPr lang="es-ES" sz="1100" dirty="0">
                <a:solidFill>
                  <a:srgbClr val="0000CC"/>
                </a:solidFill>
                <a:latin typeface="Times New Roman" panose="02020603050405020304" pitchFamily="18" charset="0"/>
                <a:cs typeface="Times New Roman" panose="02020603050405020304" pitchFamily="18" charset="0"/>
              </a:rPr>
              <a:t>.</a:t>
            </a:r>
          </a:p>
          <a:p>
            <a:pPr lvl="0"/>
            <a:r>
              <a:rPr lang="es-ES" sz="1100" b="1" dirty="0">
                <a:solidFill>
                  <a:srgbClr val="0000CC"/>
                </a:solidFill>
                <a:latin typeface="Times New Roman" panose="02020603050405020304" pitchFamily="18" charset="0"/>
                <a:cs typeface="Times New Roman" panose="02020603050405020304" pitchFamily="18" charset="0"/>
              </a:rPr>
              <a:t>Vaquero</a:t>
            </a:r>
            <a:r>
              <a:rPr lang="es-ES" sz="1100" dirty="0">
                <a:solidFill>
                  <a:srgbClr val="0000CC"/>
                </a:solidFill>
                <a:latin typeface="Times New Roman" panose="02020603050405020304" pitchFamily="18" charset="0"/>
                <a:cs typeface="Times New Roman" panose="02020603050405020304" pitchFamily="18" charset="0"/>
              </a:rPr>
              <a:t>, María. 1996. ‘Antillas’. En Manuel Alvar –director–, </a:t>
            </a:r>
            <a:r>
              <a:rPr lang="es-ES" sz="1100" i="1" dirty="0">
                <a:solidFill>
                  <a:srgbClr val="0000CC"/>
                </a:solidFill>
                <a:latin typeface="Times New Roman" panose="02020603050405020304" pitchFamily="18" charset="0"/>
                <a:cs typeface="Times New Roman" panose="02020603050405020304" pitchFamily="18" charset="0"/>
              </a:rPr>
              <a:t>Manual de dialectología hispánica</a:t>
            </a:r>
            <a:r>
              <a:rPr lang="es-ES" sz="1100" dirty="0">
                <a:solidFill>
                  <a:srgbClr val="0000CC"/>
                </a:solidFill>
                <a:latin typeface="Times New Roman" panose="02020603050405020304" pitchFamily="18" charset="0"/>
                <a:cs typeface="Times New Roman" panose="02020603050405020304" pitchFamily="18" charset="0"/>
              </a:rPr>
              <a:t>. </a:t>
            </a:r>
            <a:r>
              <a:rPr lang="es-ES" sz="1100" i="1" dirty="0">
                <a:solidFill>
                  <a:srgbClr val="0000CC"/>
                </a:solidFill>
                <a:latin typeface="Times New Roman" panose="02020603050405020304" pitchFamily="18" charset="0"/>
                <a:cs typeface="Times New Roman" panose="02020603050405020304" pitchFamily="18" charset="0"/>
              </a:rPr>
              <a:t>El español de América</a:t>
            </a:r>
            <a:r>
              <a:rPr lang="es-ES" sz="1100" dirty="0">
                <a:solidFill>
                  <a:srgbClr val="0000CC"/>
                </a:solidFill>
                <a:latin typeface="Times New Roman" panose="02020603050405020304" pitchFamily="18" charset="0"/>
                <a:cs typeface="Times New Roman" panose="02020603050405020304" pitchFamily="18" charset="0"/>
              </a:rPr>
              <a:t>, Editorial Ariel, 	Barcelona, pp. 51-67.</a:t>
            </a:r>
          </a:p>
          <a:p>
            <a:pPr lvl="0"/>
            <a:r>
              <a:rPr lang="es-ES" sz="1100" b="1" dirty="0" err="1">
                <a:solidFill>
                  <a:srgbClr val="0000CC"/>
                </a:solidFill>
                <a:latin typeface="Times New Roman" panose="02020603050405020304" pitchFamily="18" charset="0"/>
                <a:cs typeface="Times New Roman" panose="02020603050405020304" pitchFamily="18" charset="0"/>
              </a:rPr>
              <a:t>Terrell</a:t>
            </a:r>
            <a:r>
              <a:rPr lang="es-ES" sz="1100" dirty="0">
                <a:solidFill>
                  <a:srgbClr val="0000CC"/>
                </a:solidFill>
                <a:latin typeface="Times New Roman" panose="02020603050405020304" pitchFamily="18" charset="0"/>
                <a:cs typeface="Times New Roman" panose="02020603050405020304" pitchFamily="18" charset="0"/>
              </a:rPr>
              <a:t>, T. 1979. ‘</a:t>
            </a:r>
            <a:r>
              <a:rPr lang="en-US" sz="1100" dirty="0">
                <a:solidFill>
                  <a:srgbClr val="0000CC"/>
                </a:solidFill>
                <a:latin typeface="Times New Roman" panose="02020603050405020304" pitchFamily="18" charset="0"/>
                <a:cs typeface="Times New Roman" panose="02020603050405020304" pitchFamily="18" charset="0"/>
              </a:rPr>
              <a:t>Final /s/ in Cuban Spanish’. </a:t>
            </a:r>
            <a:r>
              <a:rPr lang="en-US" sz="1100" i="1" dirty="0">
                <a:solidFill>
                  <a:srgbClr val="0000CC"/>
                </a:solidFill>
                <a:latin typeface="Times New Roman" panose="02020603050405020304" pitchFamily="18" charset="0"/>
                <a:cs typeface="Times New Roman" panose="02020603050405020304" pitchFamily="18" charset="0"/>
              </a:rPr>
              <a:t>Hispania</a:t>
            </a:r>
            <a:r>
              <a:rPr lang="en-US" sz="1100" dirty="0">
                <a:solidFill>
                  <a:srgbClr val="0000CC"/>
                </a:solidFill>
                <a:latin typeface="Times New Roman" panose="02020603050405020304" pitchFamily="18" charset="0"/>
                <a:cs typeface="Times New Roman" panose="02020603050405020304" pitchFamily="18" charset="0"/>
              </a:rPr>
              <a:t>, Vol. 62, No. 4, pp. 599-612.</a:t>
            </a:r>
            <a:endParaRPr lang="es-ES" sz="1100" dirty="0">
              <a:solidFill>
                <a:srgbClr val="0000CC"/>
              </a:solidFill>
              <a:latin typeface="Times New Roman" panose="02020603050405020304" pitchFamily="18" charset="0"/>
              <a:cs typeface="Times New Roman" panose="02020603050405020304" pitchFamily="18" charset="0"/>
            </a:endParaRPr>
          </a:p>
          <a:p>
            <a:pPr lvl="0"/>
            <a:r>
              <a:rPr lang="es-ES" sz="1100" b="1" dirty="0">
                <a:solidFill>
                  <a:srgbClr val="0000CC"/>
                </a:solidFill>
                <a:latin typeface="Times New Roman" panose="02020603050405020304" pitchFamily="18" charset="0"/>
                <a:cs typeface="Times New Roman" panose="02020603050405020304" pitchFamily="18" charset="0"/>
              </a:rPr>
              <a:t>Toribio</a:t>
            </a:r>
            <a:r>
              <a:rPr lang="es-ES" sz="1100" dirty="0">
                <a:solidFill>
                  <a:srgbClr val="0000CC"/>
                </a:solidFill>
                <a:latin typeface="Times New Roman" panose="02020603050405020304" pitchFamily="18" charset="0"/>
                <a:cs typeface="Times New Roman" panose="02020603050405020304" pitchFamily="18" charset="0"/>
              </a:rPr>
              <a:t>, A. J. y B.  Bullock. 2020. “La expresión y distribución del sujeto expletivo "ello" en el habla dominicana”. Ponencia del Congreso Retorno 	al español del Caribe. PUCMM. Santiago.</a:t>
            </a:r>
          </a:p>
        </p:txBody>
      </p:sp>
      <p:sp>
        <p:nvSpPr>
          <p:cNvPr id="4" name="Date Placeholder 3">
            <a:extLst>
              <a:ext uri="{FF2B5EF4-FFF2-40B4-BE49-F238E27FC236}">
                <a16:creationId xmlns:a16="http://schemas.microsoft.com/office/drawing/2014/main" id="{E5517BC3-0933-4ED8-A233-780027354642}"/>
              </a:ext>
            </a:extLst>
          </p:cNvPr>
          <p:cNvSpPr>
            <a:spLocks noGrp="1"/>
          </p:cNvSpPr>
          <p:nvPr>
            <p:ph type="dt" sz="half" idx="10"/>
          </p:nvPr>
        </p:nvSpPr>
        <p:spPr/>
        <p:txBody>
          <a:bodyPr/>
          <a:lstStyle/>
          <a:p>
            <a:fld id="{7DFB79CC-2DE6-487C-BA7B-EC6F53ED4403}" type="datetime1">
              <a:rPr lang="es-DO" smtClean="0">
                <a:solidFill>
                  <a:srgbClr val="000000"/>
                </a:solidFill>
              </a:rPr>
              <a:pPr/>
              <a:t>21/11/2020</a:t>
            </a:fld>
            <a:endParaRPr lang="es-DO">
              <a:solidFill>
                <a:srgbClr val="000000"/>
              </a:solidFill>
            </a:endParaRPr>
          </a:p>
        </p:txBody>
      </p:sp>
      <p:sp>
        <p:nvSpPr>
          <p:cNvPr id="5" name="Slide Number Placeholder 4">
            <a:extLst>
              <a:ext uri="{FF2B5EF4-FFF2-40B4-BE49-F238E27FC236}">
                <a16:creationId xmlns:a16="http://schemas.microsoft.com/office/drawing/2014/main" id="{5C7FB695-3B6E-4DA5-9AAB-5FD4A153B4A2}"/>
              </a:ext>
            </a:extLst>
          </p:cNvPr>
          <p:cNvSpPr>
            <a:spLocks noGrp="1"/>
          </p:cNvSpPr>
          <p:nvPr>
            <p:ph type="sldNum" sz="quarter" idx="12"/>
          </p:nvPr>
        </p:nvSpPr>
        <p:spPr/>
        <p:txBody>
          <a:bodyPr/>
          <a:lstStyle/>
          <a:p>
            <a:fld id="{A4EDD559-068D-4C89-B1ED-D0164DDD55F2}" type="slidenum">
              <a:rPr lang="es-DO" smtClean="0">
                <a:solidFill>
                  <a:srgbClr val="000000"/>
                </a:solidFill>
              </a:rPr>
              <a:pPr/>
              <a:t>71</a:t>
            </a:fld>
            <a:endParaRPr lang="es-DO">
              <a:solidFill>
                <a:srgbClr val="000000"/>
              </a:solidFill>
            </a:endParaRPr>
          </a:p>
        </p:txBody>
      </p:sp>
    </p:spTree>
    <p:extLst>
      <p:ext uri="{BB962C8B-B14F-4D97-AF65-F5344CB8AC3E}">
        <p14:creationId xmlns:p14="http://schemas.microsoft.com/office/powerpoint/2010/main" val="156714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heel(3)">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barn(inVertical)">
                                      <p:cBhvr>
                                        <p:cTn id="10" dur="500"/>
                                        <p:tgtEl>
                                          <p:spTgt spid="3">
                                            <p:bg/>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arn(inVertical)">
                                      <p:cBhvr>
                                        <p:cTn id="13" dur="500"/>
                                        <p:tgtEl>
                                          <p:spTgt spid="3">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barn(inVertical)">
                                      <p:cBhvr>
                                        <p:cTn id="16" dur="500"/>
                                        <p:tgtEl>
                                          <p:spTgt spid="3">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barn(inVertical)">
                                      <p:cBhvr>
                                        <p:cTn id="25" dur="500"/>
                                        <p:tgtEl>
                                          <p:spTgt spid="3">
                                            <p:txEl>
                                              <p:pRg st="5" end="5"/>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barn(inVertical)">
                                      <p:cBhvr>
                                        <p:cTn id="28" dur="500"/>
                                        <p:tgtEl>
                                          <p:spTgt spid="3">
                                            <p:txEl>
                                              <p:pRg st="6" end="6"/>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arn(inVertical)">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uiExpand="1"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3"/>
          <p:cNvSpPr>
            <a:spLocks noGrp="1" noChangeArrowheads="1"/>
          </p:cNvSpPr>
          <p:nvPr>
            <p:ph idx="1"/>
          </p:nvPr>
        </p:nvSpPr>
        <p:spPr>
          <a:xfrm>
            <a:off x="266699" y="1306910"/>
            <a:ext cx="8610600" cy="5322490"/>
          </a:xfrm>
          <a:ln w="19050">
            <a:solidFill>
              <a:srgbClr val="0000FF"/>
            </a:solidFill>
          </a:ln>
        </p:spPr>
        <p:txBody>
          <a:bodyPr>
            <a:normAutofit fontScale="77500" lnSpcReduction="20000"/>
          </a:bodyPr>
          <a:lstStyle/>
          <a:p>
            <a:pPr algn="just">
              <a:lnSpc>
                <a:spcPct val="80000"/>
              </a:lnSpc>
              <a:buFontTx/>
              <a:buNone/>
            </a:pPr>
            <a:endParaRPr lang="en-US" sz="900" dirty="0">
              <a:solidFill>
                <a:schemeClr val="hlink"/>
              </a:solidFill>
              <a:latin typeface="Century" pitchFamily="18" charset="0"/>
            </a:endParaRPr>
          </a:p>
          <a:p>
            <a:pPr algn="ctr">
              <a:lnSpc>
                <a:spcPct val="120000"/>
              </a:lnSpc>
              <a:spcBef>
                <a:spcPts val="0"/>
              </a:spcBef>
              <a:spcAft>
                <a:spcPts val="600"/>
              </a:spcAft>
              <a:buFontTx/>
              <a:buNone/>
            </a:pPr>
            <a:r>
              <a:rPr lang="en-US" sz="2600" b="1" dirty="0" err="1">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Fon</a:t>
            </a:r>
            <a:r>
              <a:rPr lang="es-ES_tradnl" sz="26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éticos</a:t>
            </a:r>
            <a:r>
              <a:rPr lang="es-ES_tradnl" sz="2600" b="1" dirty="0">
                <a:solidFill>
                  <a:srgbClr val="000099"/>
                </a:solidFill>
                <a:latin typeface="Times New Roman" pitchFamily="18" charset="0"/>
                <a:cs typeface="Times New Roman" pitchFamily="18" charset="0"/>
              </a:rPr>
              <a:t>: </a:t>
            </a:r>
          </a:p>
          <a:p>
            <a:pPr algn="ctr">
              <a:lnSpc>
                <a:spcPct val="80000"/>
              </a:lnSpc>
              <a:spcAft>
                <a:spcPts val="1200"/>
              </a:spcAft>
              <a:buFontTx/>
              <a:buNone/>
            </a:pPr>
            <a:r>
              <a:rPr lang="es-ES_tradnl" sz="2200" dirty="0">
                <a:solidFill>
                  <a:srgbClr val="000099"/>
                </a:solidFill>
                <a:latin typeface="Times New Roman" pitchFamily="18" charset="0"/>
                <a:cs typeface="Times New Roman" pitchFamily="18" charset="0"/>
              </a:rPr>
              <a:t>	</a:t>
            </a:r>
            <a:r>
              <a:rPr lang="es-ES_tradnl" sz="1900" i="1" dirty="0">
                <a:solidFill>
                  <a:srgbClr val="006600"/>
                </a:solidFill>
                <a:effectLst>
                  <a:outerShdw blurRad="38100" dist="38100" dir="2700000" algn="tl">
                    <a:srgbClr val="000000">
                      <a:alpha val="43137"/>
                    </a:srgbClr>
                  </a:outerShdw>
                </a:effectLst>
                <a:latin typeface="Times New Roman" pitchFamily="18" charset="0"/>
                <a:cs typeface="Times New Roman" pitchFamily="18" charset="0"/>
              </a:rPr>
              <a:t> </a:t>
            </a:r>
            <a:r>
              <a:rPr lang="es-ES_tradnl" sz="26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1.</a:t>
            </a:r>
            <a:r>
              <a:rPr lang="es-ES_tradnl" sz="2600" dirty="0">
                <a:solidFill>
                  <a:srgbClr val="800000"/>
                </a:solidFill>
                <a:latin typeface="Times New Roman" pitchFamily="18" charset="0"/>
                <a:cs typeface="Times New Roman" pitchFamily="18" charset="0"/>
              </a:rPr>
              <a:t> </a:t>
            </a:r>
            <a:r>
              <a:rPr lang="es-ES_tradnl" sz="26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reducción de la </a:t>
            </a:r>
            <a:r>
              <a:rPr lang="es-ES_tradnl" sz="26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/s/</a:t>
            </a:r>
            <a:r>
              <a:rPr lang="es-ES_tradnl" sz="26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_tradnl" sz="26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2.</a:t>
            </a:r>
            <a:r>
              <a:rPr lang="es-ES_tradnl" sz="26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 aspiración de la </a:t>
            </a:r>
            <a:r>
              <a:rPr lang="es-ES_tradnl" sz="26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/x/</a:t>
            </a:r>
            <a:r>
              <a:rPr lang="es-ES_tradnl" sz="26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_tradnl" sz="2600" b="1" u="sng"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3.</a:t>
            </a:r>
            <a:r>
              <a:rPr lang="es-ES_tradnl" sz="26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 velarización de la </a:t>
            </a:r>
            <a:r>
              <a:rPr lang="es-ES_tradnl" sz="26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/n/</a:t>
            </a:r>
            <a:r>
              <a:rPr lang="es-ES_tradnl" sz="26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 final</a:t>
            </a:r>
            <a:r>
              <a:rPr lang="en-US" sz="23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lnSpc>
                <a:spcPts val="2000"/>
              </a:lnSpc>
              <a:spcBef>
                <a:spcPts val="0"/>
              </a:spcBef>
              <a:spcAft>
                <a:spcPts val="1200"/>
              </a:spcAft>
              <a:buFontTx/>
              <a:buNone/>
            </a:pPr>
            <a:r>
              <a:rPr lang="es-ES" sz="2100" dirty="0">
                <a:solidFill>
                  <a:srgbClr val="000099"/>
                </a:solidFill>
                <a:latin typeface="Times New Roman" pitchFamily="18" charset="0"/>
                <a:cs typeface="Times New Roman" pitchFamily="18" charset="0"/>
              </a:rPr>
              <a:t>► Y </a:t>
            </a:r>
            <a:r>
              <a:rPr lang="es-ES" sz="2100" dirty="0" err="1">
                <a:solidFill>
                  <a:srgbClr val="000099"/>
                </a:solidFill>
                <a:latin typeface="Times New Roman" pitchFamily="18" charset="0"/>
                <a:cs typeface="Times New Roman" pitchFamily="18" charset="0"/>
              </a:rPr>
              <a:t>asimi</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err="1">
                <a:solidFill>
                  <a:srgbClr val="000099"/>
                </a:solidFill>
                <a:latin typeface="Times New Roman" pitchFamily="18" charset="0"/>
                <a:cs typeface="Times New Roman" pitchFamily="18" charset="0"/>
              </a:rPr>
              <a:t>mo</a:t>
            </a:r>
            <a:r>
              <a:rPr lang="es-ES" sz="2100" dirty="0">
                <a:solidFill>
                  <a:srgbClr val="000099"/>
                </a:solidFill>
                <a:latin typeface="Times New Roman" pitchFamily="18" charset="0"/>
                <a:cs typeface="Times New Roman" pitchFamily="18" charset="0"/>
              </a:rPr>
              <a:t>, hay </a:t>
            </a:r>
            <a:r>
              <a:rPr lang="es-ES" sz="2100" dirty="0" err="1">
                <a:solidFill>
                  <a:srgbClr val="000099"/>
                </a:solidFill>
                <a:latin typeface="Times New Roman" pitchFamily="18" charset="0"/>
                <a:cs typeface="Times New Roman" pitchFamily="18" charset="0"/>
              </a:rPr>
              <a:t>mucho</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a:t>
            </a:r>
            <a:r>
              <a:rPr lang="es-ES" sz="2100" dirty="0" err="1">
                <a:solidFill>
                  <a:srgbClr val="000099"/>
                </a:solidFill>
                <a:latin typeface="Times New Roman" pitchFamily="18" charset="0"/>
                <a:cs typeface="Times New Roman" pitchFamily="18" charset="0"/>
              </a:rPr>
              <a:t>intelectuale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a:t>
            </a:r>
            <a:r>
              <a:rPr lang="es-ES" sz="2100" dirty="0" err="1">
                <a:solidFill>
                  <a:srgbClr val="000099"/>
                </a:solidFill>
                <a:latin typeface="Times New Roman" pitchFamily="18" charset="0"/>
                <a:cs typeface="Times New Roman" pitchFamily="18" charset="0"/>
              </a:rPr>
              <a:t>cubano</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que </a:t>
            </a:r>
            <a:r>
              <a:rPr lang="es-ES" sz="2100" dirty="0" err="1">
                <a:solidFill>
                  <a:srgbClr val="000099"/>
                </a:solidFill>
                <a:latin typeface="Times New Roman" pitchFamily="18" charset="0"/>
                <a:cs typeface="Times New Roman" pitchFamily="18" charset="0"/>
              </a:rPr>
              <a:t>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err="1">
                <a:solidFill>
                  <a:srgbClr val="000099"/>
                </a:solidFill>
                <a:latin typeface="Times New Roman" pitchFamily="18" charset="0"/>
                <a:cs typeface="Times New Roman" pitchFamily="18" charset="0"/>
              </a:rPr>
              <a:t>tá</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n</a:t>
            </a:r>
            <a:r>
              <a:rPr lang="es-ES" sz="2100" dirty="0">
                <a:solidFill>
                  <a:srgbClr val="000099"/>
                </a:solidFill>
                <a:latin typeface="Times New Roman" pitchFamily="18" charset="0"/>
                <a:cs typeface="Times New Roman" pitchFamily="18" charset="0"/>
              </a:rPr>
              <a:t> diciendo </a:t>
            </a:r>
            <a:r>
              <a:rPr lang="es-ES" sz="2100" dirty="0" err="1">
                <a:solidFill>
                  <a:srgbClr val="000099"/>
                </a:solidFill>
                <a:latin typeface="Times New Roman" pitchFamily="18" charset="0"/>
                <a:cs typeface="Times New Roman" pitchFamily="18" charset="0"/>
              </a:rPr>
              <a:t>cosa</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muy </a:t>
            </a:r>
            <a:r>
              <a:rPr lang="es-ES" sz="2100" dirty="0" err="1">
                <a:solidFill>
                  <a:srgbClr val="000099"/>
                </a:solidFill>
                <a:latin typeface="Times New Roman" pitchFamily="18" charset="0"/>
                <a:cs typeface="Times New Roman" pitchFamily="18" charset="0"/>
              </a:rPr>
              <a:t>seria</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ø</a:t>
            </a:r>
            <a:r>
              <a:rPr lang="es-ES" sz="2100" dirty="0">
                <a:solidFill>
                  <a:srgbClr val="000099"/>
                </a:solidFill>
                <a:latin typeface="Times New Roman" pitchFamily="18" charset="0"/>
                <a:cs typeface="Times New Roman" pitchFamily="18" charset="0"/>
              </a:rPr>
              <a:t> a favor de </a:t>
            </a:r>
            <a:r>
              <a:rPr lang="es-ES" sz="2100" dirty="0" err="1">
                <a:solidFill>
                  <a:srgbClr val="000099"/>
                </a:solidFill>
                <a:latin typeface="Times New Roman" pitchFamily="18" charset="0"/>
                <a:cs typeface="Times New Roman" pitchFamily="18" charset="0"/>
              </a:rPr>
              <a:t>lo</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a:t>
            </a:r>
            <a:r>
              <a:rPr lang="es-ES" sz="2100" dirty="0" err="1">
                <a:solidFill>
                  <a:srgbClr val="000099"/>
                </a:solidFill>
                <a:latin typeface="Times New Roman" pitchFamily="18" charset="0"/>
                <a:cs typeface="Times New Roman" pitchFamily="18" charset="0"/>
              </a:rPr>
              <a:t>cambio</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y no </a:t>
            </a:r>
            <a:r>
              <a:rPr lang="es-ES" sz="2100" dirty="0" err="1">
                <a:solidFill>
                  <a:srgbClr val="000099"/>
                </a:solidFill>
                <a:latin typeface="Times New Roman" pitchFamily="18" charset="0"/>
                <a:cs typeface="Times New Roman" pitchFamily="18" charset="0"/>
              </a:rPr>
              <a:t>le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pasa nada.</a:t>
            </a:r>
          </a:p>
          <a:p>
            <a:pPr algn="ctr">
              <a:lnSpc>
                <a:spcPts val="2000"/>
              </a:lnSpc>
              <a:spcBef>
                <a:spcPts val="0"/>
              </a:spcBef>
              <a:spcAft>
                <a:spcPts val="1800"/>
              </a:spcAft>
              <a:buFontTx/>
              <a:buNone/>
            </a:pPr>
            <a:r>
              <a:rPr lang="es-ES" sz="2100" dirty="0">
                <a:solidFill>
                  <a:srgbClr val="000099"/>
                </a:solidFill>
                <a:latin typeface="Times New Roman" pitchFamily="18" charset="0"/>
                <a:cs typeface="Times New Roman" pitchFamily="18" charset="0"/>
              </a:rPr>
              <a:t>► Conversaron conmigo, y </a:t>
            </a:r>
            <a:r>
              <a:rPr lang="es-ES" sz="2100" dirty="0" err="1">
                <a:solidFill>
                  <a:srgbClr val="000099"/>
                </a:solidFill>
                <a:latin typeface="Times New Roman" pitchFamily="18" charset="0"/>
                <a:cs typeface="Times New Roman" pitchFamily="18" charset="0"/>
              </a:rPr>
              <a:t>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err="1">
                <a:solidFill>
                  <a:srgbClr val="000099"/>
                </a:solidFill>
                <a:latin typeface="Times New Roman" pitchFamily="18" charset="0"/>
                <a:cs typeface="Times New Roman" pitchFamily="18" charset="0"/>
              </a:rPr>
              <a:t>tá</a:t>
            </a:r>
            <a:r>
              <a:rPr lang="es-ES" sz="2100" b="1" dirty="0" err="1">
                <a:solidFill>
                  <a:srgbClr val="800000"/>
                </a:solidFill>
                <a:latin typeface="Times New Roman" pitchFamily="18" charset="0"/>
                <a:cs typeface="Times New Roman" pitchFamily="18" charset="0"/>
              </a:rPr>
              <a:t>n</a:t>
            </a:r>
            <a:r>
              <a:rPr lang="es-ES" sz="2100" dirty="0">
                <a:solidFill>
                  <a:srgbClr val="000099"/>
                </a:solidFill>
                <a:latin typeface="Times New Roman" pitchFamily="18" charset="0"/>
                <a:cs typeface="Times New Roman" pitchFamily="18" charset="0"/>
              </a:rPr>
              <a:t> aplicando un programa similar al Programa Solidaridad. De modo que e</a:t>
            </a:r>
            <a:r>
              <a:rPr lang="es-ES" sz="21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u</a:t>
            </a:r>
            <a:r>
              <a:rPr lang="es-ES" sz="2100" b="1" dirty="0">
                <a:solidFill>
                  <a:srgbClr val="800000"/>
                </a:solidFill>
                <a:latin typeface="Times New Roman" pitchFamily="18" charset="0"/>
                <a:cs typeface="Times New Roman" pitchFamily="18" charset="0"/>
              </a:rPr>
              <a:t>n</a:t>
            </a:r>
            <a:r>
              <a:rPr lang="es-ES" sz="2100" dirty="0">
                <a:solidFill>
                  <a:srgbClr val="000099"/>
                </a:solidFill>
                <a:latin typeface="Times New Roman" pitchFamily="18" charset="0"/>
                <a:cs typeface="Times New Roman" pitchFamily="18" charset="0"/>
              </a:rPr>
              <a:t> programa que no solamente ha tenido éxito, sino que </a:t>
            </a:r>
            <a:r>
              <a:rPr lang="es-ES" sz="2100" dirty="0" err="1">
                <a:solidFill>
                  <a:srgbClr val="000099"/>
                </a:solidFill>
                <a:latin typeface="Times New Roman" pitchFamily="18" charset="0"/>
                <a:cs typeface="Times New Roman" pitchFamily="18" charset="0"/>
              </a:rPr>
              <a:t>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err="1">
                <a:solidFill>
                  <a:srgbClr val="000099"/>
                </a:solidFill>
                <a:latin typeface="Times New Roman" pitchFamily="18" charset="0"/>
                <a:cs typeface="Times New Roman" pitchFamily="18" charset="0"/>
              </a:rPr>
              <a:t>tá</a:t>
            </a:r>
            <a:r>
              <a:rPr lang="es-ES" sz="2100" dirty="0">
                <a:solidFill>
                  <a:srgbClr val="000099"/>
                </a:solidFill>
                <a:latin typeface="Times New Roman" pitchFamily="18" charset="0"/>
                <a:cs typeface="Times New Roman" pitchFamily="18" charset="0"/>
              </a:rPr>
              <a:t> siendo replicado en </a:t>
            </a:r>
            <a:r>
              <a:rPr lang="es-ES" sz="2100" dirty="0" err="1">
                <a:solidFill>
                  <a:srgbClr val="000099"/>
                </a:solidFill>
                <a:latin typeface="Times New Roman" pitchFamily="18" charset="0"/>
                <a:cs typeface="Times New Roman" pitchFamily="18" charset="0"/>
              </a:rPr>
              <a:t>vario</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a:t>
            </a:r>
            <a:r>
              <a:rPr lang="es-ES" sz="2100" dirty="0" err="1">
                <a:solidFill>
                  <a:srgbClr val="000099"/>
                </a:solidFill>
                <a:latin typeface="Times New Roman" pitchFamily="18" charset="0"/>
                <a:cs typeface="Times New Roman" pitchFamily="18" charset="0"/>
              </a:rPr>
              <a:t>paíse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de América Latina. </a:t>
            </a:r>
            <a:endParaRPr lang="es-ES_tradnl" sz="2100" dirty="0">
              <a:solidFill>
                <a:srgbClr val="000099"/>
              </a:solidFill>
              <a:latin typeface="Times New Roman" pitchFamily="18" charset="0"/>
              <a:cs typeface="Times New Roman" pitchFamily="18" charset="0"/>
            </a:endParaRPr>
          </a:p>
          <a:p>
            <a:pPr algn="ctr">
              <a:lnSpc>
                <a:spcPct val="80000"/>
              </a:lnSpc>
              <a:spcBef>
                <a:spcPts val="600"/>
              </a:spcBef>
              <a:spcAft>
                <a:spcPts val="600"/>
              </a:spcAft>
              <a:buFontTx/>
              <a:buNone/>
            </a:pPr>
            <a:r>
              <a:rPr lang="es-ES_tradnl" sz="26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Sintácticos</a:t>
            </a:r>
            <a:r>
              <a:rPr lang="es-ES_tradnl" sz="2600" b="1" dirty="0">
                <a:solidFill>
                  <a:srgbClr val="000099"/>
                </a:solidFill>
                <a:latin typeface="Times New Roman" pitchFamily="18" charset="0"/>
                <a:cs typeface="Times New Roman" pitchFamily="18" charset="0"/>
              </a:rPr>
              <a:t>:</a:t>
            </a:r>
          </a:p>
          <a:p>
            <a:pPr algn="ctr">
              <a:lnSpc>
                <a:spcPct val="80000"/>
              </a:lnSpc>
              <a:spcAft>
                <a:spcPts val="1200"/>
              </a:spcAft>
              <a:buFontTx/>
              <a:buNone/>
            </a:pPr>
            <a:r>
              <a:rPr lang="es-ES_tradnl" sz="1900" dirty="0">
                <a:solidFill>
                  <a:srgbClr val="000099"/>
                </a:solidFill>
                <a:latin typeface="Times New Roman" pitchFamily="18" charset="0"/>
                <a:cs typeface="Times New Roman" pitchFamily="18" charset="0"/>
              </a:rPr>
              <a:t>	</a:t>
            </a:r>
            <a:r>
              <a:rPr lang="es-ES_tradnl" sz="2600" i="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no inversión del orden sujeto-verbo en la interrogación</a:t>
            </a:r>
          </a:p>
          <a:p>
            <a:pPr algn="ctr">
              <a:lnSpc>
                <a:spcPts val="2000"/>
              </a:lnSpc>
              <a:spcBef>
                <a:spcPts val="0"/>
              </a:spcBef>
              <a:spcAft>
                <a:spcPts val="1200"/>
              </a:spcAft>
              <a:buFontTx/>
              <a:buNone/>
            </a:pPr>
            <a:r>
              <a:rPr lang="es-ES" sz="2100" dirty="0">
                <a:solidFill>
                  <a:srgbClr val="000099"/>
                </a:solidFill>
                <a:latin typeface="Times New Roman" pitchFamily="18" charset="0"/>
                <a:cs typeface="Times New Roman" pitchFamily="18" charset="0"/>
              </a:rPr>
              <a:t>► Tú, tú que </a:t>
            </a:r>
            <a:r>
              <a:rPr lang="es-ES" sz="2100" dirty="0" err="1">
                <a:solidFill>
                  <a:srgbClr val="000099"/>
                </a:solidFill>
                <a:latin typeface="Times New Roman" pitchFamily="18" charset="0"/>
                <a:cs typeface="Times New Roman" pitchFamily="18" charset="0"/>
              </a:rPr>
              <a:t>ha</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a:t>
            </a:r>
            <a:r>
              <a:rPr lang="es-ES" sz="2100" dirty="0" err="1">
                <a:solidFill>
                  <a:srgbClr val="000099"/>
                </a:solidFill>
                <a:latin typeface="Times New Roman" pitchFamily="18" charset="0"/>
                <a:cs typeface="Times New Roman" pitchFamily="18" charset="0"/>
              </a:rPr>
              <a:t>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err="1">
                <a:solidFill>
                  <a:srgbClr val="000099"/>
                </a:solidFill>
                <a:latin typeface="Times New Roman" pitchFamily="18" charset="0"/>
                <a:cs typeface="Times New Roman" pitchFamily="18" charset="0"/>
              </a:rPr>
              <a:t>tado</a:t>
            </a:r>
            <a:r>
              <a:rPr lang="es-ES" sz="2100" dirty="0">
                <a:solidFill>
                  <a:srgbClr val="000099"/>
                </a:solidFill>
                <a:latin typeface="Times New Roman" pitchFamily="18" charset="0"/>
                <a:cs typeface="Times New Roman" pitchFamily="18" charset="0"/>
              </a:rPr>
              <a:t> e</a:t>
            </a:r>
            <a:r>
              <a:rPr lang="es-ES" sz="2100" b="1" dirty="0">
                <a:solidFill>
                  <a:srgbClr val="800000"/>
                </a:solidFill>
                <a:latin typeface="Times New Roman" pitchFamily="18" charset="0"/>
                <a:cs typeface="Times New Roman" pitchFamily="18" charset="0"/>
              </a:rPr>
              <a:t>n</a:t>
            </a:r>
            <a:r>
              <a:rPr lang="es-ES" sz="2100" dirty="0">
                <a:solidFill>
                  <a:srgbClr val="000099"/>
                </a:solidFill>
                <a:latin typeface="Times New Roman" pitchFamily="18" charset="0"/>
                <a:cs typeface="Times New Roman" pitchFamily="18" charset="0"/>
              </a:rPr>
              <a:t> ese mundo político, </a:t>
            </a:r>
            <a:r>
              <a:rPr lang="es-ES" sz="2100" dirty="0" err="1">
                <a:solidFill>
                  <a:srgbClr val="000099"/>
                </a:solidFill>
                <a:latin typeface="Times New Roman" pitchFamily="18" charset="0"/>
                <a:cs typeface="Times New Roman" pitchFamily="18" charset="0"/>
              </a:rPr>
              <a:t>anali</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err="1">
                <a:solidFill>
                  <a:srgbClr val="000099"/>
                </a:solidFill>
                <a:latin typeface="Times New Roman" pitchFamily="18" charset="0"/>
                <a:cs typeface="Times New Roman" pitchFamily="18" charset="0"/>
              </a:rPr>
              <a:t>ta</a:t>
            </a:r>
            <a:r>
              <a:rPr lang="es-ES" sz="2100" dirty="0">
                <a:solidFill>
                  <a:srgbClr val="000099"/>
                </a:solidFill>
                <a:latin typeface="Times New Roman" pitchFamily="18" charset="0"/>
                <a:cs typeface="Times New Roman" pitchFamily="18" charset="0"/>
              </a:rPr>
              <a:t> </a:t>
            </a:r>
            <a:r>
              <a:rPr lang="es-ES" sz="2100" dirty="0" err="1">
                <a:solidFill>
                  <a:srgbClr val="000099"/>
                </a:solidFill>
                <a:latin typeface="Times New Roman" pitchFamily="18" charset="0"/>
                <a:cs typeface="Times New Roman" pitchFamily="18" charset="0"/>
              </a:rPr>
              <a:t>de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err="1">
                <a:solidFill>
                  <a:srgbClr val="000099"/>
                </a:solidFill>
                <a:latin typeface="Times New Roman" pitchFamily="18" charset="0"/>
                <a:cs typeface="Times New Roman" pitchFamily="18" charset="0"/>
              </a:rPr>
              <a:t>de</a:t>
            </a:r>
            <a:r>
              <a:rPr lang="es-ES" sz="2100" dirty="0">
                <a:solidFill>
                  <a:srgbClr val="000099"/>
                </a:solidFill>
                <a:latin typeface="Times New Roman" pitchFamily="18" charset="0"/>
                <a:cs typeface="Times New Roman" pitchFamily="18" charset="0"/>
              </a:rPr>
              <a:t> el otro bando, ¿</a:t>
            </a:r>
            <a:r>
              <a:rPr lang="es-ES" sz="2100" b="1" u="sng"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cómo tú </a:t>
            </a:r>
            <a:r>
              <a:rPr lang="es-ES" sz="2100" b="1" u="sng"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veh</a:t>
            </a:r>
            <a:r>
              <a:rPr lang="es-ES" sz="2100" b="1" dirty="0">
                <a:solidFill>
                  <a:srgbClr val="000099"/>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100" dirty="0">
                <a:solidFill>
                  <a:srgbClr val="000099"/>
                </a:solidFill>
                <a:latin typeface="Times New Roman" pitchFamily="18" charset="0"/>
                <a:cs typeface="Times New Roman" pitchFamily="18" charset="0"/>
              </a:rPr>
              <a:t>a </a:t>
            </a:r>
            <a:r>
              <a:rPr lang="es-ES" sz="2100" dirty="0" err="1">
                <a:solidFill>
                  <a:srgbClr val="000099"/>
                </a:solidFill>
                <a:latin typeface="Times New Roman" pitchFamily="18" charset="0"/>
                <a:cs typeface="Times New Roman" pitchFamily="18" charset="0"/>
              </a:rPr>
              <a:t>lo</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a:t>
            </a:r>
            <a:r>
              <a:rPr lang="es-ES" sz="2100" dirty="0" err="1">
                <a:solidFill>
                  <a:srgbClr val="000099"/>
                </a:solidFill>
                <a:latin typeface="Times New Roman" pitchFamily="18" charset="0"/>
                <a:cs typeface="Times New Roman" pitchFamily="18" charset="0"/>
              </a:rPr>
              <a:t>muchacho</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de azul? </a:t>
            </a:r>
          </a:p>
          <a:p>
            <a:pPr algn="ctr">
              <a:lnSpc>
                <a:spcPts val="2000"/>
              </a:lnSpc>
              <a:spcBef>
                <a:spcPts val="0"/>
              </a:spcBef>
              <a:spcAft>
                <a:spcPts val="1200"/>
              </a:spcAft>
              <a:buFontTx/>
              <a:buNone/>
            </a:pPr>
            <a:r>
              <a:rPr lang="es-ES" sz="2100" dirty="0">
                <a:solidFill>
                  <a:srgbClr val="000099"/>
                </a:solidFill>
                <a:latin typeface="Times New Roman" pitchFamily="18" charset="0"/>
                <a:cs typeface="Times New Roman" pitchFamily="18" charset="0"/>
              </a:rPr>
              <a:t>► ¿</a:t>
            </a:r>
            <a:r>
              <a:rPr lang="es-ES" sz="2100" b="1" u="sng"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Qué tú </a:t>
            </a:r>
            <a:r>
              <a:rPr lang="es-ES" sz="2100" b="1" u="sng"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creeh</a:t>
            </a:r>
            <a:r>
              <a:rPr lang="es-ES" sz="2100" b="1" dirty="0">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 </a:t>
            </a:r>
            <a:r>
              <a:rPr lang="es-ES" sz="2100" dirty="0">
                <a:solidFill>
                  <a:srgbClr val="000099"/>
                </a:solidFill>
                <a:latin typeface="Times New Roman" pitchFamily="18" charset="0"/>
                <a:cs typeface="Times New Roman" pitchFamily="18" charset="0"/>
              </a:rPr>
              <a:t>que va a ocurrir, o qué se, cómo </a:t>
            </a:r>
            <a:r>
              <a:rPr lang="es-ES" sz="2100" dirty="0" err="1">
                <a:solidFill>
                  <a:srgbClr val="000099"/>
                </a:solidFill>
                <a:latin typeface="Times New Roman" pitchFamily="18" charset="0"/>
                <a:cs typeface="Times New Roman" pitchFamily="18" charset="0"/>
              </a:rPr>
              <a:t>ve</a:t>
            </a:r>
            <a:r>
              <a:rPr lang="es-ES" sz="2100" b="1" dirty="0" err="1">
                <a:solidFill>
                  <a:srgbClr val="800000"/>
                </a:solidFill>
                <a:effectLst>
                  <a:outerShdw blurRad="38100" dist="38100" dir="2700000" algn="tl">
                    <a:srgbClr val="000000">
                      <a:alpha val="43137"/>
                    </a:srgbClr>
                  </a:outerShdw>
                </a:effectLst>
                <a:latin typeface="Times New Roman" pitchFamily="18" charset="0"/>
                <a:cs typeface="Times New Roman" pitchFamily="18" charset="0"/>
              </a:rPr>
              <a:t>h</a:t>
            </a:r>
            <a:r>
              <a:rPr lang="es-ES" sz="2100" dirty="0">
                <a:solidFill>
                  <a:srgbClr val="000099"/>
                </a:solidFill>
                <a:latin typeface="Times New Roman" pitchFamily="18" charset="0"/>
                <a:cs typeface="Times New Roman" pitchFamily="18" charset="0"/>
              </a:rPr>
              <a:t> la salida que se le ha dado a la situació</a:t>
            </a:r>
            <a:r>
              <a:rPr lang="es-ES" sz="2100" b="1" dirty="0">
                <a:solidFill>
                  <a:srgbClr val="800000"/>
                </a:solidFill>
                <a:latin typeface="Times New Roman" pitchFamily="18" charset="0"/>
                <a:cs typeface="Times New Roman" pitchFamily="18" charset="0"/>
              </a:rPr>
              <a:t>n</a:t>
            </a:r>
            <a:r>
              <a:rPr lang="es-ES" sz="2100" dirty="0">
                <a:solidFill>
                  <a:srgbClr val="000099"/>
                </a:solidFill>
                <a:latin typeface="Times New Roman" pitchFamily="18" charset="0"/>
                <a:cs typeface="Times New Roman" pitchFamily="18" charset="0"/>
              </a:rPr>
              <a:t>?</a:t>
            </a:r>
          </a:p>
          <a:p>
            <a:pPr marL="0" indent="0" algn="ctr">
              <a:spcAft>
                <a:spcPts val="600"/>
              </a:spcAft>
              <a:buNone/>
            </a:pPr>
            <a:r>
              <a:rPr lang="en-US" sz="2600" b="1" dirty="0" err="1">
                <a:solidFill>
                  <a:srgbClr val="000099"/>
                </a:solidFill>
                <a:effectLst>
                  <a:outerShdw blurRad="38100" dist="38100" dir="2700000" algn="tl">
                    <a:srgbClr val="000000">
                      <a:alpha val="43137"/>
                    </a:srgbClr>
                  </a:outerShdw>
                </a:effectLst>
                <a:latin typeface="Times New Roman" panose="02020603050405020304" pitchFamily="18" charset="0"/>
              </a:rPr>
              <a:t>Léxicos</a:t>
            </a:r>
            <a:r>
              <a:rPr lang="en-US" sz="2600" b="1" dirty="0">
                <a:solidFill>
                  <a:srgbClr val="000099"/>
                </a:solidFill>
                <a:latin typeface="Times New Roman" panose="02020603050405020304" pitchFamily="18" charset="0"/>
              </a:rPr>
              <a:t>:</a:t>
            </a:r>
          </a:p>
          <a:p>
            <a:pPr marL="0" indent="0" algn="ctr">
              <a:lnSpc>
                <a:spcPts val="2200"/>
              </a:lnSpc>
              <a:spcBef>
                <a:spcPts val="0"/>
              </a:spcBef>
              <a:buNone/>
            </a:pPr>
            <a:r>
              <a:rPr lang="es-ES" sz="2100" dirty="0">
                <a:solidFill>
                  <a:srgbClr val="000099"/>
                </a:solidFill>
                <a:latin typeface="Times New Roman" panose="02020603050405020304" pitchFamily="18" charset="0"/>
              </a:rPr>
              <a:t>Indigenismos</a:t>
            </a:r>
            <a:r>
              <a:rPr lang="es-ES_tradnl" sz="2100" dirty="0">
                <a:solidFill>
                  <a:srgbClr val="000099"/>
                </a:solidFill>
                <a:latin typeface="Times New Roman" panose="02020603050405020304" pitchFamily="18" charset="0"/>
              </a:rPr>
              <a:t>:</a:t>
            </a:r>
            <a:r>
              <a:rPr lang="es-ES" sz="2100" dirty="0">
                <a:solidFill>
                  <a:srgbClr val="000099"/>
                </a:solidFill>
                <a:latin typeface="Times New Roman" panose="02020603050405020304" pitchFamily="18" charset="0"/>
              </a:rPr>
              <a:t> </a:t>
            </a:r>
            <a:r>
              <a:rPr lang="es-ES" sz="2100" b="1" i="1" dirty="0">
                <a:solidFill>
                  <a:srgbClr val="000099"/>
                </a:solidFill>
                <a:latin typeface="Times New Roman" panose="02020603050405020304" pitchFamily="18" charset="0"/>
              </a:rPr>
              <a:t>canoa</a:t>
            </a:r>
            <a:r>
              <a:rPr lang="es-ES" sz="2100" dirty="0">
                <a:solidFill>
                  <a:srgbClr val="000099"/>
                </a:solidFill>
                <a:latin typeface="Times New Roman" panose="02020603050405020304" pitchFamily="18" charset="0"/>
              </a:rPr>
              <a:t>, </a:t>
            </a:r>
            <a:r>
              <a:rPr lang="es-ES" sz="2100" b="1" i="1" dirty="0">
                <a:solidFill>
                  <a:srgbClr val="000099"/>
                </a:solidFill>
                <a:latin typeface="Times New Roman" panose="02020603050405020304" pitchFamily="18" charset="0"/>
              </a:rPr>
              <a:t>cazabe</a:t>
            </a:r>
            <a:r>
              <a:rPr lang="es-ES" sz="2100" dirty="0">
                <a:solidFill>
                  <a:srgbClr val="000099"/>
                </a:solidFill>
                <a:latin typeface="Times New Roman" panose="02020603050405020304" pitchFamily="18" charset="0"/>
              </a:rPr>
              <a:t>, </a:t>
            </a:r>
            <a:r>
              <a:rPr lang="es-ES" sz="2100" b="1" i="1" dirty="0">
                <a:solidFill>
                  <a:srgbClr val="000099"/>
                </a:solidFill>
                <a:latin typeface="Times New Roman" panose="02020603050405020304" pitchFamily="18" charset="0"/>
              </a:rPr>
              <a:t>güira</a:t>
            </a:r>
            <a:r>
              <a:rPr lang="es-ES" sz="2100" dirty="0">
                <a:solidFill>
                  <a:srgbClr val="000099"/>
                </a:solidFill>
                <a:latin typeface="Times New Roman" panose="02020603050405020304" pitchFamily="18" charset="0"/>
              </a:rPr>
              <a:t>; africanismos: </a:t>
            </a:r>
            <a:r>
              <a:rPr lang="es-ES" sz="2100" b="1" i="1" dirty="0">
                <a:solidFill>
                  <a:srgbClr val="000099"/>
                </a:solidFill>
                <a:latin typeface="Times New Roman" panose="02020603050405020304" pitchFamily="18" charset="0"/>
              </a:rPr>
              <a:t>bachata</a:t>
            </a:r>
            <a:r>
              <a:rPr lang="es-ES" sz="2100" dirty="0">
                <a:solidFill>
                  <a:srgbClr val="000099"/>
                </a:solidFill>
                <a:latin typeface="Times New Roman" panose="02020603050405020304" pitchFamily="18" charset="0"/>
              </a:rPr>
              <a:t>, </a:t>
            </a:r>
            <a:r>
              <a:rPr lang="es-ES" sz="2100" b="1" i="1" dirty="0">
                <a:solidFill>
                  <a:srgbClr val="000099"/>
                </a:solidFill>
                <a:latin typeface="Times New Roman" panose="02020603050405020304" pitchFamily="18" charset="0"/>
              </a:rPr>
              <a:t>guineo</a:t>
            </a:r>
            <a:r>
              <a:rPr lang="es-ES" sz="2100" dirty="0">
                <a:solidFill>
                  <a:srgbClr val="000099"/>
                </a:solidFill>
                <a:latin typeface="Times New Roman" panose="02020603050405020304" pitchFamily="18" charset="0"/>
              </a:rPr>
              <a:t>; adaptaciones semánticas: </a:t>
            </a:r>
            <a:r>
              <a:rPr lang="es-ES" sz="2100" b="1" i="1" dirty="0">
                <a:solidFill>
                  <a:srgbClr val="000099"/>
                </a:solidFill>
                <a:latin typeface="Times New Roman" panose="02020603050405020304" pitchFamily="18" charset="0"/>
              </a:rPr>
              <a:t>guapo</a:t>
            </a:r>
            <a:r>
              <a:rPr lang="es-ES" sz="2100" dirty="0">
                <a:solidFill>
                  <a:srgbClr val="000099"/>
                </a:solidFill>
                <a:latin typeface="Times New Roman" panose="02020603050405020304" pitchFamily="18" charset="0"/>
              </a:rPr>
              <a:t>, con el sentido de </a:t>
            </a:r>
            <a:r>
              <a:rPr lang="es-ES" sz="2100" b="1" i="1" dirty="0">
                <a:solidFill>
                  <a:srgbClr val="000099"/>
                </a:solidFill>
                <a:latin typeface="Times New Roman" panose="02020603050405020304" pitchFamily="18" charset="0"/>
              </a:rPr>
              <a:t>valiente</a:t>
            </a:r>
            <a:r>
              <a:rPr lang="es-ES" sz="2100" dirty="0">
                <a:solidFill>
                  <a:srgbClr val="000099"/>
                </a:solidFill>
                <a:latin typeface="Times New Roman" panose="02020603050405020304" pitchFamily="18" charset="0"/>
              </a:rPr>
              <a:t>; la forma </a:t>
            </a:r>
            <a:r>
              <a:rPr lang="es-ES" sz="2100" b="1" i="1" dirty="0">
                <a:solidFill>
                  <a:srgbClr val="000099"/>
                </a:solidFill>
                <a:latin typeface="Times New Roman" panose="02020603050405020304" pitchFamily="18" charset="0"/>
              </a:rPr>
              <a:t>guagua</a:t>
            </a:r>
            <a:r>
              <a:rPr lang="es-ES" sz="2100" i="1" dirty="0">
                <a:solidFill>
                  <a:srgbClr val="000099"/>
                </a:solidFill>
                <a:latin typeface="Times New Roman" panose="02020603050405020304" pitchFamily="18" charset="0"/>
              </a:rPr>
              <a:t> </a:t>
            </a:r>
            <a:r>
              <a:rPr lang="es-ES" sz="2100" dirty="0">
                <a:solidFill>
                  <a:srgbClr val="000099"/>
                </a:solidFill>
                <a:latin typeface="Times New Roman" panose="02020603050405020304" pitchFamily="18" charset="0"/>
              </a:rPr>
              <a:t>(autobús).</a:t>
            </a:r>
            <a:endParaRPr lang="en-US" sz="2100" dirty="0">
              <a:solidFill>
                <a:srgbClr val="000099"/>
              </a:solidFill>
              <a:latin typeface="Times New Roman" pitchFamily="18" charset="0"/>
              <a:cs typeface="Times New Roman" pitchFamily="18" charset="0"/>
            </a:endParaRPr>
          </a:p>
        </p:txBody>
      </p:sp>
      <p:pic>
        <p:nvPicPr>
          <p:cNvPr id="4" name="RD.QuéTú crees">
            <a:hlinkClick r:id="" action="ppaction://media"/>
            <a:extLst>
              <a:ext uri="{FF2B5EF4-FFF2-40B4-BE49-F238E27FC236}">
                <a16:creationId xmlns:a16="http://schemas.microsoft.com/office/drawing/2014/main" id="{95AF3D8E-2C02-4F8A-8E62-A14C16ED56B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79281" y="1375238"/>
            <a:ext cx="156921" cy="156921"/>
          </a:xfrm>
          <a:prstGeom prst="rect">
            <a:avLst/>
          </a:prstGeom>
        </p:spPr>
      </p:pic>
      <p:pic>
        <p:nvPicPr>
          <p:cNvPr id="7" name="RD.Allburquerque">
            <a:hlinkClick r:id="" action="ppaction://media"/>
            <a:extLst>
              <a:ext uri="{FF2B5EF4-FFF2-40B4-BE49-F238E27FC236}">
                <a16:creationId xmlns:a16="http://schemas.microsoft.com/office/drawing/2014/main" id="{0F4BD6A8-45DE-4F85-A787-518ED69CC25B}"/>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653578" y="1381572"/>
            <a:ext cx="156922" cy="156922"/>
          </a:xfrm>
          <a:prstGeom prst="rect">
            <a:avLst/>
          </a:prstGeom>
        </p:spPr>
      </p:pic>
      <p:sp>
        <p:nvSpPr>
          <p:cNvPr id="2" name="Rectangle 1">
            <a:extLst>
              <a:ext uri="{FF2B5EF4-FFF2-40B4-BE49-F238E27FC236}">
                <a16:creationId xmlns:a16="http://schemas.microsoft.com/office/drawing/2014/main" id="{3E97D14C-610F-42F1-A1B3-7065D1591069}"/>
              </a:ext>
            </a:extLst>
          </p:cNvPr>
          <p:cNvSpPr/>
          <p:nvPr/>
        </p:nvSpPr>
        <p:spPr>
          <a:xfrm>
            <a:off x="266699" y="260806"/>
            <a:ext cx="8610599" cy="733534"/>
          </a:xfrm>
          <a:prstGeom prst="rect">
            <a:avLst/>
          </a:prstGeom>
          <a:ln w="19050">
            <a:solidFill>
              <a:srgbClr val="000099"/>
            </a:solidFill>
            <a:prstDash val="dash"/>
          </a:ln>
        </p:spPr>
        <p:txBody>
          <a:bodyPr wrap="square">
            <a:spAutoFit/>
          </a:bodyPr>
          <a:lstStyle/>
          <a:p>
            <a:pPr marL="342900" lvl="0" indent="-342900" algn="ctr" fontAlgn="auto">
              <a:lnSpc>
                <a:spcPts val="2500"/>
              </a:lnSpc>
              <a:spcBef>
                <a:spcPts val="0"/>
              </a:spcBef>
              <a:spcAft>
                <a:spcPts val="0"/>
              </a:spcAft>
            </a:pPr>
            <a:r>
              <a:rPr lang="en-US" sz="2400" dirty="0" err="1">
                <a:solidFill>
                  <a:srgbClr val="0000CC"/>
                </a:solidFill>
                <a:effectLst>
                  <a:outerShdw blurRad="38100" dist="38100" dir="2700000" algn="tl">
                    <a:srgbClr val="000000">
                      <a:alpha val="43137"/>
                    </a:srgbClr>
                  </a:outerShdw>
                </a:effectLst>
                <a:cs typeface="Times New Roman" pitchFamily="18" charset="0"/>
              </a:rPr>
              <a:t>Porque</a:t>
            </a:r>
            <a:r>
              <a:rPr lang="en-US" sz="2400" dirty="0">
                <a:solidFill>
                  <a:srgbClr val="0000CC"/>
                </a:solidFill>
                <a:effectLst>
                  <a:outerShdw blurRad="38100" dist="38100" dir="2700000" algn="tl">
                    <a:srgbClr val="000000">
                      <a:alpha val="43137"/>
                    </a:srgbClr>
                  </a:outerShdw>
                </a:effectLst>
                <a:cs typeface="Times New Roman" pitchFamily="18" charset="0"/>
              </a:rPr>
              <a:t> es </a:t>
            </a:r>
            <a:r>
              <a:rPr lang="en-US" sz="2400" dirty="0" err="1">
                <a:solidFill>
                  <a:srgbClr val="0000CC"/>
                </a:solidFill>
                <a:effectLst>
                  <a:outerShdw blurRad="38100" dist="38100" dir="2700000" algn="tl">
                    <a:srgbClr val="000000">
                      <a:alpha val="43137"/>
                    </a:srgbClr>
                  </a:outerShdw>
                </a:effectLst>
                <a:cs typeface="Times New Roman" pitchFamily="18" charset="0"/>
              </a:rPr>
              <a:t>obvio</a:t>
            </a:r>
            <a:r>
              <a:rPr lang="en-US" sz="2400" dirty="0">
                <a:solidFill>
                  <a:srgbClr val="0000CC"/>
                </a:solidFill>
                <a:effectLst>
                  <a:outerShdw blurRad="38100" dist="38100" dir="2700000" algn="tl">
                    <a:srgbClr val="000000">
                      <a:alpha val="43137"/>
                    </a:srgbClr>
                  </a:outerShdw>
                </a:effectLst>
                <a:cs typeface="Times New Roman" pitchFamily="18" charset="0"/>
              </a:rPr>
              <a:t>, </a:t>
            </a:r>
            <a:r>
              <a:rPr lang="en-US" sz="2400" dirty="0" err="1">
                <a:solidFill>
                  <a:srgbClr val="0000CC"/>
                </a:solidFill>
                <a:effectLst>
                  <a:outerShdw blurRad="38100" dist="38100" dir="2700000" algn="tl">
                    <a:srgbClr val="000000">
                      <a:alpha val="43137"/>
                    </a:srgbClr>
                  </a:outerShdw>
                </a:effectLst>
                <a:cs typeface="Times New Roman" pitchFamily="18" charset="0"/>
              </a:rPr>
              <a:t>nadie</a:t>
            </a:r>
            <a:r>
              <a:rPr lang="en-US" sz="2400" dirty="0">
                <a:solidFill>
                  <a:srgbClr val="0000CC"/>
                </a:solidFill>
                <a:effectLst>
                  <a:outerShdw blurRad="38100" dist="38100" dir="2700000" algn="tl">
                    <a:srgbClr val="000000">
                      <a:alpha val="43137"/>
                    </a:srgbClr>
                  </a:outerShdw>
                </a:effectLst>
                <a:cs typeface="Times New Roman" pitchFamily="18" charset="0"/>
              </a:rPr>
              <a:t> </a:t>
            </a:r>
            <a:r>
              <a:rPr lang="en-US" sz="2400" dirty="0" err="1">
                <a:solidFill>
                  <a:srgbClr val="0000CC"/>
                </a:solidFill>
                <a:effectLst>
                  <a:outerShdw blurRad="38100" dist="38100" dir="2700000" algn="tl">
                    <a:srgbClr val="000000">
                      <a:alpha val="43137"/>
                    </a:srgbClr>
                  </a:outerShdw>
                </a:effectLst>
                <a:cs typeface="Times New Roman" pitchFamily="18" charset="0"/>
              </a:rPr>
              <a:t>discute</a:t>
            </a:r>
            <a:r>
              <a:rPr lang="en-US" sz="2400" dirty="0">
                <a:solidFill>
                  <a:srgbClr val="0000CC"/>
                </a:solidFill>
                <a:effectLst>
                  <a:outerShdw blurRad="38100" dist="38100" dir="2700000" algn="tl">
                    <a:srgbClr val="000000">
                      <a:alpha val="43137"/>
                    </a:srgbClr>
                  </a:outerShdw>
                </a:effectLst>
                <a:cs typeface="Times New Roman" pitchFamily="18" charset="0"/>
              </a:rPr>
              <a:t> que las </a:t>
            </a:r>
            <a:r>
              <a:rPr lang="en-US" sz="2400" dirty="0" err="1">
                <a:solidFill>
                  <a:srgbClr val="0000CC"/>
                </a:solidFill>
                <a:effectLst>
                  <a:outerShdw blurRad="38100" dist="38100" dir="2700000" algn="tl">
                    <a:srgbClr val="000000">
                      <a:alpha val="43137"/>
                    </a:srgbClr>
                  </a:outerShdw>
                </a:effectLst>
                <a:cs typeface="Times New Roman" pitchFamily="18" charset="0"/>
              </a:rPr>
              <a:t>tres</a:t>
            </a:r>
            <a:r>
              <a:rPr lang="en-US" sz="2400" dirty="0">
                <a:solidFill>
                  <a:srgbClr val="0000CC"/>
                </a:solidFill>
                <a:effectLst>
                  <a:outerShdw blurRad="38100" dist="38100" dir="2700000" algn="tl">
                    <a:srgbClr val="000000">
                      <a:alpha val="43137"/>
                    </a:srgbClr>
                  </a:outerShdw>
                </a:effectLst>
                <a:cs typeface="Times New Roman" pitchFamily="18" charset="0"/>
              </a:rPr>
              <a:t> </a:t>
            </a:r>
            <a:r>
              <a:rPr lang="en-US" sz="2400" dirty="0" err="1">
                <a:solidFill>
                  <a:srgbClr val="0000CC"/>
                </a:solidFill>
                <a:effectLst>
                  <a:outerShdw blurRad="38100" dist="38100" dir="2700000" algn="tl">
                    <a:srgbClr val="000000">
                      <a:alpha val="43137"/>
                    </a:srgbClr>
                  </a:outerShdw>
                </a:effectLst>
                <a:cs typeface="Times New Roman" pitchFamily="18" charset="0"/>
              </a:rPr>
              <a:t>islas</a:t>
            </a:r>
            <a:r>
              <a:rPr lang="en-US" sz="2400" dirty="0">
                <a:solidFill>
                  <a:srgbClr val="0000CC"/>
                </a:solidFill>
                <a:effectLst>
                  <a:outerShdw blurRad="38100" dist="38100" dir="2700000" algn="tl">
                    <a:srgbClr val="000000">
                      <a:alpha val="43137"/>
                    </a:srgbClr>
                  </a:outerShdw>
                </a:effectLst>
                <a:cs typeface="Times New Roman" pitchFamily="18" charset="0"/>
              </a:rPr>
              <a:t> del Caribe </a:t>
            </a:r>
            <a:r>
              <a:rPr lang="en-US" sz="2400" dirty="0" err="1">
                <a:solidFill>
                  <a:srgbClr val="0000CC"/>
                </a:solidFill>
                <a:effectLst>
                  <a:outerShdw blurRad="38100" dist="38100" dir="2700000" algn="tl">
                    <a:srgbClr val="000000">
                      <a:alpha val="43137"/>
                    </a:srgbClr>
                  </a:outerShdw>
                </a:effectLst>
                <a:cs typeface="Times New Roman" pitchFamily="18" charset="0"/>
              </a:rPr>
              <a:t>hispánico</a:t>
            </a:r>
            <a:endParaRPr lang="en-US" sz="2400" dirty="0">
              <a:solidFill>
                <a:srgbClr val="0000CC"/>
              </a:solidFill>
              <a:effectLst>
                <a:outerShdw blurRad="38100" dist="38100" dir="2700000" algn="tl">
                  <a:srgbClr val="000000">
                    <a:alpha val="43137"/>
                  </a:srgbClr>
                </a:outerShdw>
              </a:effectLst>
              <a:cs typeface="Times New Roman" pitchFamily="18" charset="0"/>
            </a:endParaRPr>
          </a:p>
          <a:p>
            <a:pPr marL="342900" lvl="0" indent="-342900" algn="ctr" fontAlgn="auto">
              <a:lnSpc>
                <a:spcPts val="2500"/>
              </a:lnSpc>
              <a:spcBef>
                <a:spcPts val="0"/>
              </a:spcBef>
              <a:spcAft>
                <a:spcPts val="1800"/>
              </a:spcAft>
            </a:pPr>
            <a:r>
              <a:rPr lang="en-US" sz="2400" b="1" dirty="0" err="1">
                <a:solidFill>
                  <a:srgbClr val="0000CC"/>
                </a:solidFill>
                <a:effectLst>
                  <a:outerShdw blurRad="38100" dist="38100" dir="2700000" algn="tl">
                    <a:srgbClr val="000000">
                      <a:alpha val="43137"/>
                    </a:srgbClr>
                  </a:outerShdw>
                </a:effectLst>
                <a:cs typeface="Times New Roman" pitchFamily="18" charset="0"/>
              </a:rPr>
              <a:t>comparten</a:t>
            </a:r>
            <a:r>
              <a:rPr lang="en-US" sz="2400" b="1" dirty="0">
                <a:solidFill>
                  <a:srgbClr val="0000CC"/>
                </a:solidFill>
                <a:effectLst>
                  <a:outerShdw blurRad="38100" dist="38100" dir="2700000" algn="tl">
                    <a:srgbClr val="000000">
                      <a:alpha val="43137"/>
                    </a:srgbClr>
                  </a:outerShdw>
                </a:effectLst>
                <a:cs typeface="Times New Roman" pitchFamily="18" charset="0"/>
              </a:rPr>
              <a:t> </a:t>
            </a:r>
            <a:r>
              <a:rPr lang="en-US" sz="2400" b="1" dirty="0" err="1">
                <a:solidFill>
                  <a:srgbClr val="0000CC"/>
                </a:solidFill>
                <a:effectLst>
                  <a:outerShdw blurRad="38100" dist="38100" dir="2700000" algn="tl">
                    <a:srgbClr val="000000">
                      <a:alpha val="43137"/>
                    </a:srgbClr>
                  </a:outerShdw>
                </a:effectLst>
                <a:cs typeface="Times New Roman" pitchFamily="18" charset="0"/>
              </a:rPr>
              <a:t>muchos</a:t>
            </a:r>
            <a:r>
              <a:rPr lang="en-US" sz="2400" b="1" dirty="0">
                <a:solidFill>
                  <a:srgbClr val="0000CC"/>
                </a:solidFill>
                <a:effectLst>
                  <a:outerShdw blurRad="38100" dist="38100" dir="2700000" algn="tl">
                    <a:srgbClr val="000000">
                      <a:alpha val="43137"/>
                    </a:srgbClr>
                  </a:outerShdw>
                </a:effectLst>
                <a:cs typeface="Times New Roman" pitchFamily="18" charset="0"/>
              </a:rPr>
              <a:t> </a:t>
            </a:r>
            <a:r>
              <a:rPr lang="en-US" sz="2400" b="1" dirty="0" err="1">
                <a:solidFill>
                  <a:srgbClr val="0000CC"/>
                </a:solidFill>
                <a:effectLst>
                  <a:outerShdw blurRad="38100" dist="38100" dir="2700000" algn="tl">
                    <a:srgbClr val="000000">
                      <a:alpha val="43137"/>
                    </a:srgbClr>
                  </a:outerShdw>
                </a:effectLst>
                <a:cs typeface="Times New Roman" pitchFamily="18" charset="0"/>
              </a:rPr>
              <a:t>rasgos</a:t>
            </a:r>
            <a:r>
              <a:rPr lang="en-US" sz="2400" b="1" dirty="0">
                <a:solidFill>
                  <a:srgbClr val="0000CC"/>
                </a:solidFill>
                <a:effectLst>
                  <a:outerShdw blurRad="38100" dist="38100" dir="2700000" algn="tl">
                    <a:srgbClr val="000000">
                      <a:alpha val="43137"/>
                    </a:srgbClr>
                  </a:outerShdw>
                </a:effectLst>
                <a:cs typeface="Times New Roman" pitchFamily="18" charset="0"/>
              </a:rPr>
              <a:t> </a:t>
            </a:r>
            <a:r>
              <a:rPr lang="en-US" sz="2400" b="1" dirty="0" err="1">
                <a:solidFill>
                  <a:srgbClr val="0000CC"/>
                </a:solidFill>
                <a:effectLst>
                  <a:outerShdw blurRad="38100" dist="38100" dir="2700000" algn="tl">
                    <a:srgbClr val="000000">
                      <a:alpha val="43137"/>
                    </a:srgbClr>
                  </a:outerShdw>
                </a:effectLst>
                <a:cs typeface="Times New Roman" pitchFamily="18" charset="0"/>
              </a:rPr>
              <a:t>lingüísticos</a:t>
            </a:r>
            <a:r>
              <a:rPr lang="en-US" sz="2400" b="1" dirty="0">
                <a:solidFill>
                  <a:srgbClr val="0000CC"/>
                </a:solidFill>
                <a:cs typeface="Times New Roman" pitchFamily="18" charset="0"/>
              </a:rPr>
              <a:t>. </a:t>
            </a:r>
            <a:endParaRPr lang="en-US" sz="2400" dirty="0">
              <a:solidFill>
                <a:srgbClr val="0000CC"/>
              </a:solidFill>
              <a:cs typeface="Times New Roman" pitchFamily="18" charset="0"/>
            </a:endParaRPr>
          </a:p>
        </p:txBody>
      </p:sp>
      <p:sp>
        <p:nvSpPr>
          <p:cNvPr id="6" name="Rectangle 5">
            <a:extLst>
              <a:ext uri="{FF2B5EF4-FFF2-40B4-BE49-F238E27FC236}">
                <a16:creationId xmlns:a16="http://schemas.microsoft.com/office/drawing/2014/main" id="{3DFD98ED-0F17-48DD-8121-562BD607A297}"/>
              </a:ext>
            </a:extLst>
          </p:cNvPr>
          <p:cNvSpPr/>
          <p:nvPr/>
        </p:nvSpPr>
        <p:spPr>
          <a:xfrm>
            <a:off x="6085658" y="2422376"/>
            <a:ext cx="1768384" cy="307777"/>
          </a:xfrm>
          <a:prstGeom prst="rect">
            <a:avLst/>
          </a:prstGeom>
          <a:ln w="12700">
            <a:noFill/>
          </a:ln>
        </p:spPr>
        <p:txBody>
          <a:bodyPr wrap="square">
            <a:spAutoFit/>
          </a:bodyPr>
          <a:lstStyle/>
          <a:p>
            <a:r>
              <a:rPr lang="es-ES" sz="1400" dirty="0">
                <a:solidFill>
                  <a:srgbClr val="800000"/>
                </a:solidFill>
                <a:effectLst>
                  <a:outerShdw blurRad="38100" dist="38100" dir="2700000" algn="tl">
                    <a:srgbClr val="000000">
                      <a:alpha val="43137"/>
                    </a:srgbClr>
                  </a:outerShdw>
                </a:effectLst>
                <a:cs typeface="Times New Roman" pitchFamily="18" charset="0"/>
              </a:rPr>
              <a:t>(profesional cubano)</a:t>
            </a:r>
            <a:endParaRPr lang="es-ES" sz="1400" dirty="0">
              <a:solidFill>
                <a:srgbClr val="800000"/>
              </a:solidFill>
              <a:effectLst>
                <a:outerShdw blurRad="38100" dist="38100" dir="2700000" algn="tl">
                  <a:srgbClr val="000000">
                    <a:alpha val="43137"/>
                  </a:srgbClr>
                </a:outerShdw>
              </a:effectLst>
            </a:endParaRPr>
          </a:p>
        </p:txBody>
      </p:sp>
      <p:sp>
        <p:nvSpPr>
          <p:cNvPr id="9" name="Rectangle 8">
            <a:extLst>
              <a:ext uri="{FF2B5EF4-FFF2-40B4-BE49-F238E27FC236}">
                <a16:creationId xmlns:a16="http://schemas.microsoft.com/office/drawing/2014/main" id="{B3475105-F42C-4DAC-BD70-CFD66CAAA172}"/>
              </a:ext>
            </a:extLst>
          </p:cNvPr>
          <p:cNvSpPr/>
          <p:nvPr/>
        </p:nvSpPr>
        <p:spPr>
          <a:xfrm>
            <a:off x="5837003" y="3334229"/>
            <a:ext cx="2017039" cy="307777"/>
          </a:xfrm>
          <a:prstGeom prst="rect">
            <a:avLst/>
          </a:prstGeom>
          <a:ln w="12700">
            <a:noFill/>
          </a:ln>
        </p:spPr>
        <p:txBody>
          <a:bodyPr wrap="square">
            <a:spAutoFit/>
          </a:bodyPr>
          <a:lstStyle/>
          <a:p>
            <a:r>
              <a:rPr lang="es-ES" sz="1400" dirty="0">
                <a:solidFill>
                  <a:srgbClr val="800000"/>
                </a:solidFill>
                <a:effectLst>
                  <a:outerShdw blurRad="38100" dist="38100" dir="2700000" algn="tl">
                    <a:srgbClr val="000000">
                      <a:alpha val="43137"/>
                    </a:srgbClr>
                  </a:outerShdw>
                </a:effectLst>
                <a:cs typeface="Times New Roman" pitchFamily="18" charset="0"/>
              </a:rPr>
              <a:t>(profesional dominicano)</a:t>
            </a:r>
            <a:endParaRPr lang="es-ES" sz="1400" dirty="0">
              <a:solidFill>
                <a:srgbClr val="800000"/>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714FC3C1-6699-42DE-81FC-86490FEA3FC2}"/>
              </a:ext>
            </a:extLst>
          </p:cNvPr>
          <p:cNvSpPr/>
          <p:nvPr/>
        </p:nvSpPr>
        <p:spPr>
          <a:xfrm>
            <a:off x="5636539" y="4804810"/>
            <a:ext cx="2173961" cy="307777"/>
          </a:xfrm>
          <a:prstGeom prst="rect">
            <a:avLst/>
          </a:prstGeom>
          <a:ln w="12700">
            <a:noFill/>
          </a:ln>
        </p:spPr>
        <p:txBody>
          <a:bodyPr wrap="square">
            <a:spAutoFit/>
          </a:bodyPr>
          <a:lstStyle/>
          <a:p>
            <a:r>
              <a:rPr lang="es-ES" sz="1400" dirty="0">
                <a:solidFill>
                  <a:srgbClr val="800000"/>
                </a:solidFill>
                <a:effectLst>
                  <a:outerShdw blurRad="38100" dist="38100" dir="2700000" algn="tl">
                    <a:srgbClr val="000000">
                      <a:alpha val="43137"/>
                    </a:srgbClr>
                  </a:outerShdw>
                </a:effectLst>
                <a:cs typeface="Times New Roman" pitchFamily="18" charset="0"/>
              </a:rPr>
              <a:t>(periodista puertorriqueño)</a:t>
            </a:r>
            <a:endParaRPr lang="es-ES" sz="1400" dirty="0">
              <a:solidFill>
                <a:srgbClr val="800000"/>
              </a:solidFill>
              <a:effectLst>
                <a:outerShdw blurRad="38100" dist="38100" dir="2700000" algn="tl">
                  <a:srgbClr val="000000">
                    <a:alpha val="43137"/>
                  </a:srgbClr>
                </a:outerShdw>
              </a:effectLst>
            </a:endParaRPr>
          </a:p>
        </p:txBody>
      </p:sp>
      <p:sp>
        <p:nvSpPr>
          <p:cNvPr id="11" name="Rectangle 10">
            <a:extLst>
              <a:ext uri="{FF2B5EF4-FFF2-40B4-BE49-F238E27FC236}">
                <a16:creationId xmlns:a16="http://schemas.microsoft.com/office/drawing/2014/main" id="{93B69822-4C57-4A30-8D69-3B1A8CA44C58}"/>
              </a:ext>
            </a:extLst>
          </p:cNvPr>
          <p:cNvSpPr/>
          <p:nvPr/>
        </p:nvSpPr>
        <p:spPr>
          <a:xfrm>
            <a:off x="5771019" y="5397201"/>
            <a:ext cx="1905000" cy="307777"/>
          </a:xfrm>
          <a:prstGeom prst="rect">
            <a:avLst/>
          </a:prstGeom>
          <a:ln w="12700">
            <a:noFill/>
          </a:ln>
        </p:spPr>
        <p:txBody>
          <a:bodyPr wrap="square">
            <a:spAutoFit/>
          </a:bodyPr>
          <a:lstStyle/>
          <a:p>
            <a:r>
              <a:rPr lang="es-ES" sz="1400" dirty="0">
                <a:solidFill>
                  <a:srgbClr val="800000"/>
                </a:solidFill>
                <a:effectLst>
                  <a:outerShdw blurRad="38100" dist="38100" dir="2700000" algn="tl">
                    <a:srgbClr val="000000">
                      <a:alpha val="43137"/>
                    </a:srgbClr>
                  </a:outerShdw>
                </a:effectLst>
                <a:cs typeface="Times New Roman" pitchFamily="18" charset="0"/>
              </a:rPr>
              <a:t>(periodista dominicano)</a:t>
            </a:r>
            <a:endParaRPr lang="es-ES" sz="1400" dirty="0">
              <a:solidFill>
                <a:srgbClr val="800000"/>
              </a:solidFill>
              <a:effectLst>
                <a:outerShdw blurRad="38100" dist="38100" dir="2700000" algn="tl">
                  <a:srgbClr val="000000">
                    <a:alpha val="43137"/>
                  </a:srgbClr>
                </a:outerShdw>
              </a:effectLst>
            </a:endParaRPr>
          </a:p>
        </p:txBody>
      </p:sp>
      <p:pic>
        <p:nvPicPr>
          <p:cNvPr id="8" name="Cuba.1">
            <a:hlinkClick r:id="" action="ppaction://media"/>
            <a:extLst>
              <a:ext uri="{FF2B5EF4-FFF2-40B4-BE49-F238E27FC236}">
                <a16:creationId xmlns:a16="http://schemas.microsoft.com/office/drawing/2014/main" id="{D7C34EC4-5B5E-4274-8B83-C4515B70E974}"/>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7051766" y="1372254"/>
            <a:ext cx="156922" cy="156922"/>
          </a:xfrm>
          <a:prstGeom prst="rect">
            <a:avLst/>
          </a:prstGeom>
        </p:spPr>
      </p:pic>
      <p:pic>
        <p:nvPicPr>
          <p:cNvPr id="12" name="Intr.Interrogación">
            <a:hlinkClick r:id="" action="ppaction://media"/>
            <a:extLst>
              <a:ext uri="{FF2B5EF4-FFF2-40B4-BE49-F238E27FC236}">
                <a16:creationId xmlns:a16="http://schemas.microsoft.com/office/drawing/2014/main" id="{2F76B52C-935C-4043-9342-688F1223636B}"/>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8097995" y="1411585"/>
            <a:ext cx="96895" cy="96895"/>
          </a:xfrm>
          <a:prstGeom prst="rect">
            <a:avLst/>
          </a:prstGeom>
        </p:spPr>
      </p:pic>
      <p:sp>
        <p:nvSpPr>
          <p:cNvPr id="15" name="TextBox 14">
            <a:extLst>
              <a:ext uri="{FF2B5EF4-FFF2-40B4-BE49-F238E27FC236}">
                <a16:creationId xmlns:a16="http://schemas.microsoft.com/office/drawing/2014/main" id="{C79CEC50-C5E6-413E-A45D-BEC73796FDF4}"/>
              </a:ext>
            </a:extLst>
          </p:cNvPr>
          <p:cNvSpPr txBox="1"/>
          <p:nvPr/>
        </p:nvSpPr>
        <p:spPr>
          <a:xfrm>
            <a:off x="3069650" y="1008328"/>
            <a:ext cx="3004691" cy="430887"/>
          </a:xfrm>
          <a:prstGeom prst="rect">
            <a:avLst/>
          </a:prstGeom>
          <a:solidFill>
            <a:schemeClr val="bg1"/>
          </a:solidFill>
        </p:spPr>
        <p:txBody>
          <a:bodyPr wrap="square">
            <a:spAutoFit/>
          </a:bodyPr>
          <a:lstStyle/>
          <a:p>
            <a:r>
              <a:rPr kumimoji="0" lang="en-US" sz="2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cs typeface="Times New Roman" pitchFamily="18" charset="0"/>
              </a:rPr>
              <a:t>VARIOS EJEMPLOS:</a:t>
            </a:r>
            <a:r>
              <a:rPr kumimoji="0" lang="en-US" sz="2200" i="0" u="none" strike="noStrike" kern="1200" cap="none" spc="0" normalizeH="0" baseline="0" noProof="0" dirty="0">
                <a:ln>
                  <a:noFill/>
                </a:ln>
                <a:solidFill>
                  <a:srgbClr val="C00000"/>
                </a:solidFill>
                <a:effectLst/>
                <a:uLnTx/>
                <a:uFillTx/>
                <a:cs typeface="Times New Roman" pitchFamily="18" charset="0"/>
              </a:rPr>
              <a:t> </a:t>
            </a:r>
            <a:endParaRPr lang="es-ES" sz="2200" dirty="0">
              <a:solidFill>
                <a:srgbClr val="C00000"/>
              </a:solidFill>
            </a:endParaRPr>
          </a:p>
        </p:txBody>
      </p:sp>
    </p:spTree>
    <p:extLst>
      <p:ext uri="{BB962C8B-B14F-4D97-AF65-F5344CB8AC3E}">
        <p14:creationId xmlns:p14="http://schemas.microsoft.com/office/powerpoint/2010/main" val="3449260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par>
                          <p:cTn id="13" fill="hold">
                            <p:stCondLst>
                              <p:cond delay="500"/>
                            </p:stCondLst>
                            <p:childTnLst>
                              <p:par>
                                <p:cTn id="14" presetID="29" presetClass="entr" presetSubtype="0" fill="hold" grpId="0" nodeType="afterEffect">
                                  <p:stCondLst>
                                    <p:cond delay="0"/>
                                  </p:stCondLst>
                                  <p:childTnLst>
                                    <p:set>
                                      <p:cBhvr>
                                        <p:cTn id="15" dur="1" fill="hold">
                                          <p:stCondLst>
                                            <p:cond delay="0"/>
                                          </p:stCondLst>
                                        </p:cTn>
                                        <p:tgtEl>
                                          <p:spTgt spid="128003">
                                            <p:bg/>
                                          </p:spTgt>
                                        </p:tgtEl>
                                        <p:attrNameLst>
                                          <p:attrName>style.visibility</p:attrName>
                                        </p:attrNameLst>
                                      </p:cBhvr>
                                      <p:to>
                                        <p:strVal val="visible"/>
                                      </p:to>
                                    </p:set>
                                    <p:anim calcmode="lin" valueType="num">
                                      <p:cBhvr>
                                        <p:cTn id="16" dur="500" fill="hold"/>
                                        <p:tgtEl>
                                          <p:spTgt spid="128003">
                                            <p:bg/>
                                          </p:spTgt>
                                        </p:tgtEl>
                                        <p:attrNameLst>
                                          <p:attrName>ppt_x</p:attrName>
                                        </p:attrNameLst>
                                      </p:cBhvr>
                                      <p:tavLst>
                                        <p:tav tm="0">
                                          <p:val>
                                            <p:strVal val="#ppt_x-.2"/>
                                          </p:val>
                                        </p:tav>
                                        <p:tav tm="100000">
                                          <p:val>
                                            <p:strVal val="#ppt_x"/>
                                          </p:val>
                                        </p:tav>
                                      </p:tavLst>
                                    </p:anim>
                                    <p:anim calcmode="lin" valueType="num">
                                      <p:cBhvr>
                                        <p:cTn id="17" dur="500" fill="hold"/>
                                        <p:tgtEl>
                                          <p:spTgt spid="128003">
                                            <p:bg/>
                                          </p:spTgt>
                                        </p:tgtEl>
                                        <p:attrNameLst>
                                          <p:attrName>ppt_y</p:attrName>
                                        </p:attrNameLst>
                                      </p:cBhvr>
                                      <p:tavLst>
                                        <p:tav tm="0">
                                          <p:val>
                                            <p:strVal val="#ppt_y"/>
                                          </p:val>
                                        </p:tav>
                                        <p:tav tm="100000">
                                          <p:val>
                                            <p:strVal val="#ppt_y"/>
                                          </p:val>
                                        </p:tav>
                                      </p:tavLst>
                                    </p:anim>
                                    <p:animEffect transition="in" filter="wipe(right)" prLst="gradientSize: 0.1">
                                      <p:cBhvr>
                                        <p:cTn id="18" dur="500"/>
                                        <p:tgtEl>
                                          <p:spTgt spid="128003">
                                            <p:bg/>
                                          </p:spTgt>
                                        </p:tgtEl>
                                      </p:cBhvr>
                                    </p:animEffect>
                                  </p:childTnLst>
                                </p:cTn>
                              </p:par>
                            </p:childTnLst>
                          </p:cTn>
                        </p:par>
                        <p:par>
                          <p:cTn id="19" fill="hold">
                            <p:stCondLst>
                              <p:cond delay="1000"/>
                            </p:stCondLst>
                            <p:childTnLst>
                              <p:par>
                                <p:cTn id="20" presetID="16" presetClass="entr" presetSubtype="21" fill="hold" nodeType="afterEffect">
                                  <p:stCondLst>
                                    <p:cond delay="0"/>
                                  </p:stCondLst>
                                  <p:childTnLst>
                                    <p:set>
                                      <p:cBhvr>
                                        <p:cTn id="21" dur="1" fill="hold">
                                          <p:stCondLst>
                                            <p:cond delay="0"/>
                                          </p:stCondLst>
                                        </p:cTn>
                                        <p:tgtEl>
                                          <p:spTgt spid="128003">
                                            <p:txEl>
                                              <p:pRg st="1" end="1"/>
                                            </p:txEl>
                                          </p:spTgt>
                                        </p:tgtEl>
                                        <p:attrNameLst>
                                          <p:attrName>style.visibility</p:attrName>
                                        </p:attrNameLst>
                                      </p:cBhvr>
                                      <p:to>
                                        <p:strVal val="visible"/>
                                      </p:to>
                                    </p:set>
                                    <p:animEffect transition="in" filter="barn(inVertical)">
                                      <p:cBhvr>
                                        <p:cTn id="22" dur="500"/>
                                        <p:tgtEl>
                                          <p:spTgt spid="128003">
                                            <p:txEl>
                                              <p:pRg st="1" end="1"/>
                                            </p:txEl>
                                          </p:spTgt>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28003">
                                            <p:txEl>
                                              <p:pRg st="2" end="2"/>
                                            </p:txEl>
                                          </p:spTgt>
                                        </p:tgtEl>
                                        <p:attrNameLst>
                                          <p:attrName>style.visibility</p:attrName>
                                        </p:attrNameLst>
                                      </p:cBhvr>
                                      <p:to>
                                        <p:strVal val="visible"/>
                                      </p:to>
                                    </p:set>
                                    <p:animEffect transition="in" filter="barn(inVertical)">
                                      <p:cBhvr>
                                        <p:cTn id="26" dur="500"/>
                                        <p:tgtEl>
                                          <p:spTgt spid="12800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8003">
                                            <p:txEl>
                                              <p:pRg st="3" end="3"/>
                                            </p:txEl>
                                          </p:spTgt>
                                        </p:tgtEl>
                                        <p:attrNameLst>
                                          <p:attrName>style.visibility</p:attrName>
                                        </p:attrNameLst>
                                      </p:cBhvr>
                                      <p:to>
                                        <p:strVal val="visible"/>
                                      </p:to>
                                    </p:set>
                                    <p:animEffect transition="in" filter="barn(inVertical)">
                                      <p:cBhvr>
                                        <p:cTn id="31" dur="500"/>
                                        <p:tgtEl>
                                          <p:spTgt spid="128003">
                                            <p:txEl>
                                              <p:pRg st="3" end="3"/>
                                            </p:txEl>
                                          </p:spTgt>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903" fill="hold"/>
                                        <p:tgtEl>
                                          <p:spTgt spid="8"/>
                                        </p:tgtEl>
                                      </p:cBhvr>
                                    </p:cmd>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28003">
                                            <p:txEl>
                                              <p:pRg st="4" end="4"/>
                                            </p:txEl>
                                          </p:spTgt>
                                        </p:tgtEl>
                                        <p:attrNameLst>
                                          <p:attrName>style.visibility</p:attrName>
                                        </p:attrNameLst>
                                      </p:cBhvr>
                                      <p:to>
                                        <p:strVal val="visible"/>
                                      </p:to>
                                    </p:set>
                                    <p:animEffect transition="in" filter="barn(inVertical)">
                                      <p:cBhvr>
                                        <p:cTn id="44" dur="500"/>
                                        <p:tgtEl>
                                          <p:spTgt spid="128003">
                                            <p:txEl>
                                              <p:pRg st="4" end="4"/>
                                            </p:txEl>
                                          </p:spTgt>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14706" fill="hold"/>
                                        <p:tgtEl>
                                          <p:spTgt spid="7"/>
                                        </p:tgtEl>
                                      </p:cBhvr>
                                    </p:cmd>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8003">
                                            <p:txEl>
                                              <p:pRg st="5" end="5"/>
                                            </p:txEl>
                                          </p:spTgt>
                                        </p:tgtEl>
                                        <p:attrNameLst>
                                          <p:attrName>style.visibility</p:attrName>
                                        </p:attrNameLst>
                                      </p:cBhvr>
                                      <p:to>
                                        <p:strVal val="visible"/>
                                      </p:to>
                                    </p:set>
                                    <p:animEffect transition="in" filter="barn(inVertical)">
                                      <p:cBhvr>
                                        <p:cTn id="57" dur="500"/>
                                        <p:tgtEl>
                                          <p:spTgt spid="128003">
                                            <p:txEl>
                                              <p:pRg st="5" end="5"/>
                                            </p:txEl>
                                          </p:spTgt>
                                        </p:tgtEl>
                                      </p:cBhvr>
                                    </p:animEffect>
                                  </p:childTnLst>
                                </p:cTn>
                              </p:par>
                            </p:childTnLst>
                          </p:cTn>
                        </p:par>
                        <p:par>
                          <p:cTn id="58" fill="hold">
                            <p:stCondLst>
                              <p:cond delay="500"/>
                            </p:stCondLst>
                            <p:childTnLst>
                              <p:par>
                                <p:cTn id="59" presetID="16" presetClass="entr" presetSubtype="21" fill="hold" nodeType="afterEffect">
                                  <p:stCondLst>
                                    <p:cond delay="0"/>
                                  </p:stCondLst>
                                  <p:childTnLst>
                                    <p:set>
                                      <p:cBhvr>
                                        <p:cTn id="60" dur="1" fill="hold">
                                          <p:stCondLst>
                                            <p:cond delay="0"/>
                                          </p:stCondLst>
                                        </p:cTn>
                                        <p:tgtEl>
                                          <p:spTgt spid="128003">
                                            <p:txEl>
                                              <p:pRg st="6" end="6"/>
                                            </p:txEl>
                                          </p:spTgt>
                                        </p:tgtEl>
                                        <p:attrNameLst>
                                          <p:attrName>style.visibility</p:attrName>
                                        </p:attrNameLst>
                                      </p:cBhvr>
                                      <p:to>
                                        <p:strVal val="visible"/>
                                      </p:to>
                                    </p:set>
                                    <p:animEffect transition="in" filter="barn(inVertical)">
                                      <p:cBhvr>
                                        <p:cTn id="61" dur="500"/>
                                        <p:tgtEl>
                                          <p:spTgt spid="128003">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128003">
                                            <p:txEl>
                                              <p:pRg st="7" end="7"/>
                                            </p:txEl>
                                          </p:spTgt>
                                        </p:tgtEl>
                                        <p:attrNameLst>
                                          <p:attrName>style.visibility</p:attrName>
                                        </p:attrNameLst>
                                      </p:cBhvr>
                                      <p:to>
                                        <p:strVal val="visible"/>
                                      </p:to>
                                    </p:set>
                                    <p:animEffect transition="in" filter="barn(inVertical)">
                                      <p:cBhvr>
                                        <p:cTn id="66" dur="500"/>
                                        <p:tgtEl>
                                          <p:spTgt spid="128003">
                                            <p:txEl>
                                              <p:pRg st="7" end="7"/>
                                            </p:txEl>
                                          </p:spTgt>
                                        </p:tgtEl>
                                      </p:cBhvr>
                                    </p:animEffect>
                                  </p:childTnLst>
                                </p:cTn>
                              </p:par>
                            </p:childTnLst>
                          </p:cTn>
                        </p:par>
                        <p:par>
                          <p:cTn id="67" fill="hold">
                            <p:stCondLst>
                              <p:cond delay="500"/>
                            </p:stCondLst>
                            <p:childTnLst>
                              <p:par>
                                <p:cTn id="68" presetID="16" presetClass="entr" presetSubtype="21"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barn(inVertical)">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6295" fill="hold"/>
                                        <p:tgtEl>
                                          <p:spTgt spid="12"/>
                                        </p:tgtEl>
                                      </p:cBhvr>
                                    </p:cmd>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128003">
                                            <p:txEl>
                                              <p:pRg st="8" end="8"/>
                                            </p:txEl>
                                          </p:spTgt>
                                        </p:tgtEl>
                                        <p:attrNameLst>
                                          <p:attrName>style.visibility</p:attrName>
                                        </p:attrNameLst>
                                      </p:cBhvr>
                                      <p:to>
                                        <p:strVal val="visible"/>
                                      </p:to>
                                    </p:set>
                                    <p:animEffect transition="in" filter="barn(inVertical)">
                                      <p:cBhvr>
                                        <p:cTn id="79" dur="500"/>
                                        <p:tgtEl>
                                          <p:spTgt spid="128003">
                                            <p:txEl>
                                              <p:pRg st="8" end="8"/>
                                            </p:txEl>
                                          </p:spTgt>
                                        </p:tgtEl>
                                      </p:cBhvr>
                                    </p:animEffec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11"/>
                                        </p:tgtEl>
                                        <p:attrNameLst>
                                          <p:attrName>style.visibility</p:attrName>
                                        </p:attrNameLst>
                                      </p:cBhvr>
                                      <p:to>
                                        <p:strVal val="visible"/>
                                      </p:to>
                                    </p:set>
                                    <p:animEffect transition="in" filter="barn(inVertical)">
                                      <p:cBhvr>
                                        <p:cTn id="83" dur="500"/>
                                        <p:tgtEl>
                                          <p:spTgt spid="11"/>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mediacall" presetSubtype="0" fill="hold" nodeType="clickEffect">
                                  <p:stCondLst>
                                    <p:cond delay="0"/>
                                  </p:stCondLst>
                                  <p:childTnLst>
                                    <p:cmd type="call" cmd="playFrom(0.0)">
                                      <p:cBhvr>
                                        <p:cTn id="87" dur="4466" fill="hold"/>
                                        <p:tgtEl>
                                          <p:spTgt spid="4"/>
                                        </p:tgtEl>
                                      </p:cBhvr>
                                    </p:cmd>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128003">
                                            <p:txEl>
                                              <p:pRg st="9" end="9"/>
                                            </p:txEl>
                                          </p:spTgt>
                                        </p:tgtEl>
                                        <p:attrNameLst>
                                          <p:attrName>style.visibility</p:attrName>
                                        </p:attrNameLst>
                                      </p:cBhvr>
                                      <p:to>
                                        <p:strVal val="visible"/>
                                      </p:to>
                                    </p:set>
                                    <p:animEffect transition="in" filter="barn(inVertical)">
                                      <p:cBhvr>
                                        <p:cTn id="92" dur="500"/>
                                        <p:tgtEl>
                                          <p:spTgt spid="128003">
                                            <p:txEl>
                                              <p:pRg st="9" end="9"/>
                                            </p:txEl>
                                          </p:spTgt>
                                        </p:tgtEl>
                                      </p:cBhvr>
                                    </p:animEffect>
                                  </p:childTnLst>
                                </p:cTn>
                              </p:par>
                            </p:childTnLst>
                          </p:cTn>
                        </p:par>
                        <p:par>
                          <p:cTn id="93" fill="hold">
                            <p:stCondLst>
                              <p:cond delay="500"/>
                            </p:stCondLst>
                            <p:childTnLst>
                              <p:par>
                                <p:cTn id="94" presetID="16" presetClass="entr" presetSubtype="21" fill="hold" nodeType="afterEffect">
                                  <p:stCondLst>
                                    <p:cond delay="0"/>
                                  </p:stCondLst>
                                  <p:childTnLst>
                                    <p:set>
                                      <p:cBhvr>
                                        <p:cTn id="95" dur="1" fill="hold">
                                          <p:stCondLst>
                                            <p:cond delay="0"/>
                                          </p:stCondLst>
                                        </p:cTn>
                                        <p:tgtEl>
                                          <p:spTgt spid="128003">
                                            <p:txEl>
                                              <p:pRg st="10" end="10"/>
                                            </p:txEl>
                                          </p:spTgt>
                                        </p:tgtEl>
                                        <p:attrNameLst>
                                          <p:attrName>style.visibility</p:attrName>
                                        </p:attrNameLst>
                                      </p:cBhvr>
                                      <p:to>
                                        <p:strVal val="visible"/>
                                      </p:to>
                                    </p:set>
                                    <p:animEffect transition="in" filter="barn(inVertical)">
                                      <p:cBhvr>
                                        <p:cTn id="96" dur="500"/>
                                        <p:tgtEl>
                                          <p:spTgt spid="12800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7" fill="hold" display="0">
                  <p:stCondLst>
                    <p:cond delay="indefinite"/>
                  </p:stCondLst>
                  <p:endCondLst>
                    <p:cond evt="onStopAudio" delay="0">
                      <p:tgtEl>
                        <p:sldTgt/>
                      </p:tgtEl>
                    </p:cond>
                    <p:cond evt="onNext" delay="0">
                      <p:tgtEl>
                        <p:sldTgt/>
                      </p:tgtEl>
                    </p:cond>
                  </p:endCondLst>
                </p:cTn>
                <p:tgtEl>
                  <p:spTgt spid="4"/>
                </p:tgtEl>
              </p:cMediaNode>
            </p:audio>
            <p:audio>
              <p:cMediaNode vol="80000">
                <p:cTn id="98" fill="hold" display="0">
                  <p:stCondLst>
                    <p:cond delay="indefinite"/>
                  </p:stCondLst>
                  <p:endCondLst>
                    <p:cond evt="onStopAudio" delay="0">
                      <p:tgtEl>
                        <p:sldTgt/>
                      </p:tgtEl>
                    </p:cond>
                    <p:cond evt="onNext" delay="0">
                      <p:tgtEl>
                        <p:sldTgt/>
                      </p:tgtEl>
                    </p:cond>
                  </p:endCondLst>
                </p:cTn>
                <p:tgtEl>
                  <p:spTgt spid="7"/>
                </p:tgtEl>
              </p:cMediaNode>
            </p:audio>
            <p:audio>
              <p:cMediaNode vol="80000">
                <p:cTn id="99" fill="hold" display="0">
                  <p:stCondLst>
                    <p:cond delay="indefinite"/>
                  </p:stCondLst>
                  <p:endCondLst>
                    <p:cond evt="onStopAudio" delay="0">
                      <p:tgtEl>
                        <p:sldTgt/>
                      </p:tgtEl>
                    </p:cond>
                    <p:cond evt="onNext" delay="0">
                      <p:tgtEl>
                        <p:sldTgt/>
                      </p:tgtEl>
                    </p:cond>
                  </p:endCondLst>
                </p:cTn>
                <p:tgtEl>
                  <p:spTgt spid="8"/>
                </p:tgtEl>
              </p:cMediaNode>
            </p:audio>
            <p:audio>
              <p:cMediaNode vol="80000">
                <p:cTn id="100" fill="hold" display="0">
                  <p:stCondLst>
                    <p:cond delay="indefinite"/>
                  </p:stCondLst>
                  <p:endCondLst>
                    <p:cond evt="onStopAudio" delay="0">
                      <p:tgtEl>
                        <p:sldTgt/>
                      </p:tgtEl>
                    </p:cond>
                    <p:cond evt="onNext" delay="0">
                      <p:tgtEl>
                        <p:sldTgt/>
                      </p:tgtEl>
                    </p:cond>
                  </p:endCondLst>
                </p:cTn>
                <p:tgtEl>
                  <p:spTgt spid="12"/>
                </p:tgtEl>
              </p:cMediaNode>
            </p:audio>
          </p:childTnLst>
        </p:cTn>
      </p:par>
    </p:tnLst>
    <p:bldLst>
      <p:bldP spid="128003" grpId="0" uiExpand="1" build="p" animBg="1"/>
      <p:bldP spid="2" grpId="0" animBg="1"/>
      <p:bldP spid="6" grpId="0"/>
      <p:bldP spid="9" grpId="0"/>
      <p:bldP spid="10" grpId="0"/>
      <p:bldP spid="11"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1950" y="1219200"/>
            <a:ext cx="8420100" cy="3810000"/>
          </a:xfrm>
          <a:ln w="19050">
            <a:solidFill>
              <a:srgbClr val="0000CC"/>
            </a:solidFill>
            <a:prstDash val="dash"/>
          </a:ln>
        </p:spPr>
        <p:txBody>
          <a:bodyPr>
            <a:normAutofit fontScale="85000" lnSpcReduction="10000"/>
          </a:bodyPr>
          <a:lstStyle/>
          <a:p>
            <a:pPr algn="ctr">
              <a:spcBef>
                <a:spcPts val="0"/>
              </a:spcBef>
            </a:pPr>
            <a:endParaRPr lang="en-US" sz="1000" dirty="0">
              <a:solidFill>
                <a:srgbClr val="000099"/>
              </a:solidFill>
              <a:effectLst>
                <a:outerShdw blurRad="38100" dist="38100" dir="2700000" algn="tl">
                  <a:srgbClr val="000000">
                    <a:alpha val="43137"/>
                  </a:srgbClr>
                </a:outerShdw>
              </a:effectLst>
              <a:latin typeface="Times New Roman" pitchFamily="18" charset="0"/>
            </a:endParaRPr>
          </a:p>
          <a:p>
            <a:pPr marL="0" indent="0" algn="ctr">
              <a:lnSpc>
                <a:spcPts val="3000"/>
              </a:lnSpc>
              <a:spcBef>
                <a:spcPts val="0"/>
              </a:spcBef>
              <a:buNone/>
            </a:pPr>
            <a:r>
              <a:rPr lang="en-US" sz="2400" dirty="0" err="1">
                <a:solidFill>
                  <a:srgbClr val="000099"/>
                </a:solidFill>
                <a:effectLst>
                  <a:outerShdw blurRad="38100" dist="38100" dir="2700000" algn="tl">
                    <a:srgbClr val="000000">
                      <a:alpha val="43137"/>
                    </a:srgbClr>
                  </a:outerShdw>
                </a:effectLst>
                <a:latin typeface="Times New Roman" pitchFamily="18" charset="0"/>
              </a:rPr>
              <a:t>Semejanzas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como</a:t>
            </a:r>
            <a:r>
              <a:rPr lang="en-US" sz="2400" dirty="0">
                <a:solidFill>
                  <a:srgbClr val="000099"/>
                </a:solidFill>
                <a:effectLst>
                  <a:outerShdw blurRad="38100" dist="38100" dir="2700000" algn="tl">
                    <a:srgbClr val="000000">
                      <a:alpha val="43137"/>
                    </a:srgbClr>
                  </a:outerShdw>
                </a:effectLst>
                <a:latin typeface="Times New Roman" pitchFamily="18" charset="0"/>
              </a:rPr>
              <a:t> las </a:t>
            </a:r>
            <a:r>
              <a:rPr lang="en-US" sz="2400" dirty="0" err="1">
                <a:solidFill>
                  <a:srgbClr val="000099"/>
                </a:solidFill>
                <a:effectLst>
                  <a:outerShdw blurRad="38100" dist="38100" dir="2700000" algn="tl">
                    <a:srgbClr val="000000">
                      <a:alpha val="43137"/>
                    </a:srgbClr>
                  </a:outerShdw>
                </a:effectLst>
                <a:latin typeface="Times New Roman" pitchFamily="18" charset="0"/>
              </a:rPr>
              <a:t>anteriores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llevan</a:t>
            </a:r>
            <a:r>
              <a:rPr lang="en-US" sz="2400" dirty="0">
                <a:solidFill>
                  <a:srgbClr val="000099"/>
                </a:solidFill>
                <a:effectLst>
                  <a:outerShdw blurRad="38100" dist="38100" dir="2700000" algn="tl">
                    <a:srgbClr val="000000">
                      <a:alpha val="43137"/>
                    </a:srgbClr>
                  </a:outerShdw>
                </a:effectLst>
                <a:latin typeface="Times New Roman" pitchFamily="18" charset="0"/>
              </a:rPr>
              <a:t> a </a:t>
            </a:r>
            <a:r>
              <a:rPr lang="en-US" sz="2400" dirty="0" err="1">
                <a:solidFill>
                  <a:srgbClr val="000099"/>
                </a:solidFill>
                <a:effectLst>
                  <a:outerShdw blurRad="38100" dist="38100" dir="2700000" algn="tl">
                    <a:srgbClr val="000000">
                      <a:alpha val="43137"/>
                    </a:srgbClr>
                  </a:outerShdw>
                </a:effectLst>
                <a:latin typeface="Times New Roman" pitchFamily="18" charset="0"/>
              </a:rPr>
              <a:t>muchos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investigadores</a:t>
            </a:r>
            <a:r>
              <a:rPr lang="en-US" sz="2400" dirty="0">
                <a:solidFill>
                  <a:srgbClr val="000099"/>
                </a:solidFill>
                <a:effectLst>
                  <a:outerShdw blurRad="38100" dist="38100" dir="2700000" algn="tl">
                    <a:srgbClr val="000000">
                      <a:alpha val="43137"/>
                    </a:srgbClr>
                  </a:outerShdw>
                </a:effectLst>
                <a:latin typeface="Times New Roman" pitchFamily="18" charset="0"/>
              </a:rPr>
              <a:t> y a las personas </a:t>
            </a:r>
            <a:r>
              <a:rPr lang="en-US" sz="2400" dirty="0" err="1">
                <a:solidFill>
                  <a:srgbClr val="000099"/>
                </a:solidFill>
                <a:effectLst>
                  <a:outerShdw blurRad="38100" dist="38100" dir="2700000" algn="tl">
                    <a:srgbClr val="000000">
                      <a:alpha val="43137"/>
                    </a:srgbClr>
                  </a:outerShdw>
                </a:effectLst>
                <a:latin typeface="Times New Roman" pitchFamily="18" charset="0"/>
              </a:rPr>
              <a:t>residentes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en</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otras</a:t>
            </a:r>
            <a:r>
              <a:rPr lang="en-US" sz="2400" dirty="0">
                <a:solidFill>
                  <a:srgbClr val="000099"/>
                </a:solidFill>
                <a:effectLst>
                  <a:outerShdw blurRad="38100" dist="38100" dir="2700000" algn="tl">
                    <a:srgbClr val="000000">
                      <a:alpha val="43137"/>
                    </a:srgbClr>
                  </a:outerShdw>
                </a:effectLst>
                <a:latin typeface="Times New Roman" pitchFamily="18" charset="0"/>
              </a:rPr>
              <a:t> zonas a </a:t>
            </a:r>
            <a:r>
              <a:rPr lang="en-US" sz="2400" dirty="0" err="1">
                <a:solidFill>
                  <a:srgbClr val="000099"/>
                </a:solidFill>
                <a:effectLst>
                  <a:outerShdw blurRad="38100" dist="38100" dir="2700000" algn="tl">
                    <a:srgbClr val="000000">
                      <a:alpha val="43137"/>
                    </a:srgbClr>
                  </a:outerShdw>
                </a:effectLst>
                <a:latin typeface="Times New Roman" pitchFamily="18" charset="0"/>
              </a:rPr>
              <a:t>creer</a:t>
            </a:r>
            <a:r>
              <a:rPr lang="en-US" sz="2400" dirty="0">
                <a:solidFill>
                  <a:srgbClr val="000099"/>
                </a:solidFill>
                <a:effectLst>
                  <a:outerShdw blurRad="38100" dist="38100" dir="2700000" algn="tl">
                    <a:srgbClr val="000000">
                      <a:alpha val="43137"/>
                    </a:srgbClr>
                  </a:outerShdw>
                </a:effectLst>
                <a:latin typeface="Times New Roman" pitchFamily="18" charset="0"/>
              </a:rPr>
              <a:t> que las </a:t>
            </a:r>
            <a:r>
              <a:rPr lang="en-US" sz="2400" dirty="0" err="1">
                <a:solidFill>
                  <a:srgbClr val="000099"/>
                </a:solidFill>
                <a:effectLst>
                  <a:outerShdw blurRad="38100" dist="38100" dir="2700000" algn="tl">
                    <a:srgbClr val="000000">
                      <a:alpha val="43137"/>
                    </a:srgbClr>
                  </a:outerShdw>
                </a:effectLst>
                <a:latin typeface="Times New Roman" pitchFamily="18" charset="0"/>
              </a:rPr>
              <a:t>tres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Antillas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hispánicas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tienen</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tal</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grado</a:t>
            </a:r>
            <a:r>
              <a:rPr lang="en-US" sz="2400" dirty="0">
                <a:solidFill>
                  <a:srgbClr val="000099"/>
                </a:solidFill>
                <a:effectLst>
                  <a:outerShdw blurRad="38100" dist="38100" dir="2700000" algn="tl">
                    <a:srgbClr val="000000">
                      <a:alpha val="43137"/>
                    </a:srgbClr>
                  </a:outerShdw>
                </a:effectLst>
                <a:latin typeface="Times New Roman" pitchFamily="18" charset="0"/>
              </a:rPr>
              <a:t> de </a:t>
            </a:r>
            <a:r>
              <a:rPr lang="en-US" sz="2400" dirty="0" err="1">
                <a:solidFill>
                  <a:srgbClr val="000099"/>
                </a:solidFill>
                <a:effectLst>
                  <a:outerShdw blurRad="38100" dist="38100" dir="2700000" algn="tl">
                    <a:srgbClr val="000000">
                      <a:alpha val="43137"/>
                    </a:srgbClr>
                  </a:outerShdw>
                </a:effectLst>
                <a:latin typeface="Times New Roman" pitchFamily="18" charset="0"/>
              </a:rPr>
              <a:t>homogeneidad</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lingüística</a:t>
            </a:r>
            <a:r>
              <a:rPr lang="en-US" sz="2400" dirty="0">
                <a:solidFill>
                  <a:srgbClr val="000099"/>
                </a:solidFill>
                <a:effectLst>
                  <a:outerShdw blurRad="38100" dist="38100" dir="2700000" algn="tl">
                    <a:srgbClr val="000000">
                      <a:alpha val="43137"/>
                    </a:srgbClr>
                  </a:outerShdw>
                </a:effectLst>
                <a:latin typeface="Times New Roman" pitchFamily="18" charset="0"/>
              </a:rPr>
              <a:t> que se </a:t>
            </a:r>
            <a:r>
              <a:rPr lang="en-US" sz="2400" dirty="0" err="1">
                <a:solidFill>
                  <a:srgbClr val="000099"/>
                </a:solidFill>
                <a:effectLst>
                  <a:outerShdw blurRad="38100" dist="38100" dir="2700000" algn="tl">
                    <a:srgbClr val="000000">
                      <a:alpha val="43137"/>
                    </a:srgbClr>
                  </a:outerShdw>
                </a:effectLst>
                <a:latin typeface="Times New Roman" pitchFamily="18" charset="0"/>
              </a:rPr>
              <a:t>puede</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hablar</a:t>
            </a:r>
            <a:r>
              <a:rPr lang="en-US" sz="2400" dirty="0">
                <a:solidFill>
                  <a:srgbClr val="000099"/>
                </a:solidFill>
                <a:effectLst>
                  <a:outerShdw blurRad="38100" dist="38100" dir="2700000" algn="tl">
                    <a:srgbClr val="000000">
                      <a:alpha val="43137"/>
                    </a:srgbClr>
                  </a:outerShdw>
                </a:effectLst>
                <a:latin typeface="Times New Roman" pitchFamily="18" charset="0"/>
              </a:rPr>
              <a:t> del </a:t>
            </a:r>
            <a:r>
              <a:rPr lang="en-US" sz="2400" i="1" dirty="0" err="1">
                <a:solidFill>
                  <a:srgbClr val="000099"/>
                </a:solidFill>
                <a:effectLst>
                  <a:outerShdw blurRad="38100" dist="38100" dir="2700000" algn="tl">
                    <a:srgbClr val="000000">
                      <a:alpha val="43137"/>
                    </a:srgbClr>
                  </a:outerShdw>
                </a:effectLst>
                <a:latin typeface="Times New Roman" pitchFamily="18" charset="0"/>
              </a:rPr>
              <a:t>español</a:t>
            </a:r>
            <a:r>
              <a:rPr lang="en-US" sz="2400" i="1" dirty="0">
                <a:solidFill>
                  <a:srgbClr val="000099"/>
                </a:solidFill>
                <a:effectLst>
                  <a:outerShdw blurRad="38100" dist="38100" dir="2700000" algn="tl">
                    <a:srgbClr val="000000">
                      <a:alpha val="43137"/>
                    </a:srgbClr>
                  </a:outerShdw>
                </a:effectLst>
                <a:latin typeface="Times New Roman" pitchFamily="18" charset="0"/>
              </a:rPr>
              <a:t> </a:t>
            </a:r>
            <a:r>
              <a:rPr lang="en-US" sz="2400" i="1" dirty="0" err="1">
                <a:solidFill>
                  <a:srgbClr val="000099"/>
                </a:solidFill>
                <a:effectLst>
                  <a:outerShdw blurRad="38100" dist="38100" dir="2700000" algn="tl">
                    <a:srgbClr val="000000">
                      <a:alpha val="43137"/>
                    </a:srgbClr>
                  </a:outerShdw>
                </a:effectLst>
                <a:latin typeface="Times New Roman" pitchFamily="18" charset="0"/>
              </a:rPr>
              <a:t>antillano</a:t>
            </a:r>
            <a:r>
              <a:rPr lang="en-US" sz="2400" i="1"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como</a:t>
            </a:r>
            <a:r>
              <a:rPr lang="en-US" sz="2400" dirty="0">
                <a:solidFill>
                  <a:srgbClr val="000099"/>
                </a:solidFill>
                <a:effectLst>
                  <a:outerShdw blurRad="38100" dist="38100" dir="2700000" algn="tl">
                    <a:srgbClr val="000000">
                      <a:alpha val="43137"/>
                    </a:srgbClr>
                  </a:outerShdw>
                </a:effectLst>
                <a:latin typeface="Times New Roman" pitchFamily="18" charset="0"/>
              </a:rPr>
              <a:t> una</a:t>
            </a:r>
            <a:r>
              <a:rPr lang="en-US" sz="2400" i="1" dirty="0">
                <a:solidFill>
                  <a:srgbClr val="000099"/>
                </a:solidFill>
                <a:effectLst>
                  <a:outerShdw blurRad="38100" dist="38100" dir="2700000" algn="tl">
                    <a:srgbClr val="000000">
                      <a:alpha val="43137"/>
                    </a:srgbClr>
                  </a:outerShdw>
                </a:effectLst>
                <a:latin typeface="Times New Roman" pitchFamily="18" charset="0"/>
              </a:rPr>
              <a:t> </a:t>
            </a:r>
            <a:r>
              <a:rPr lang="en-US" sz="2400" b="1" i="1" dirty="0" err="1">
                <a:solidFill>
                  <a:srgbClr val="000099"/>
                </a:solidFill>
                <a:effectLst>
                  <a:outerShdw blurRad="38100" dist="38100" dir="2700000" algn="tl">
                    <a:srgbClr val="000000">
                      <a:alpha val="43137"/>
                    </a:srgbClr>
                  </a:outerShdw>
                </a:effectLst>
                <a:latin typeface="Times New Roman" pitchFamily="18" charset="0"/>
              </a:rPr>
              <a:t>entidad</a:t>
            </a:r>
            <a:r>
              <a:rPr lang="en-US" sz="2400" b="1" i="1" dirty="0">
                <a:solidFill>
                  <a:srgbClr val="000099"/>
                </a:solidFill>
                <a:effectLst>
                  <a:outerShdw blurRad="38100" dist="38100" dir="2700000" algn="tl">
                    <a:srgbClr val="000000">
                      <a:alpha val="43137"/>
                    </a:srgbClr>
                  </a:outerShdw>
                </a:effectLst>
                <a:latin typeface="Times New Roman" pitchFamily="18" charset="0"/>
              </a:rPr>
              <a:t> dialectal </a:t>
            </a:r>
            <a:r>
              <a:rPr lang="en-US" sz="2400" b="1" i="1" dirty="0" err="1">
                <a:solidFill>
                  <a:srgbClr val="000099"/>
                </a:solidFill>
                <a:effectLst>
                  <a:outerShdw blurRad="38100" dist="38100" dir="2700000" algn="tl">
                    <a:srgbClr val="000000">
                      <a:alpha val="43137"/>
                    </a:srgbClr>
                  </a:outerShdw>
                </a:effectLst>
                <a:latin typeface="Times New Roman" pitchFamily="18" charset="0"/>
              </a:rPr>
              <a:t>única</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En</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este</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sentido</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algunos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piensan</a:t>
            </a:r>
            <a:r>
              <a:rPr lang="en-US" sz="2400" dirty="0">
                <a:solidFill>
                  <a:srgbClr val="000099"/>
                </a:solidFill>
                <a:effectLst>
                  <a:outerShdw blurRad="38100" dist="38100" dir="2700000" algn="tl">
                    <a:srgbClr val="000000">
                      <a:alpha val="43137"/>
                    </a:srgbClr>
                  </a:outerShdw>
                </a:effectLst>
                <a:latin typeface="Times New Roman" pitchFamily="18" charset="0"/>
              </a:rPr>
              <a:t> que </a:t>
            </a:r>
            <a:r>
              <a:rPr lang="en-US" sz="2400" dirty="0" err="1">
                <a:solidFill>
                  <a:srgbClr val="000099"/>
                </a:solidFill>
                <a:effectLst>
                  <a:outerShdw blurRad="38100" dist="38100" dir="2700000" algn="tl">
                    <a:srgbClr val="000000">
                      <a:alpha val="43137"/>
                    </a:srgbClr>
                  </a:outerShdw>
                </a:effectLst>
                <a:latin typeface="Times New Roman" pitchFamily="18" charset="0"/>
              </a:rPr>
              <a:t>los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i="1" dirty="0" err="1">
                <a:solidFill>
                  <a:srgbClr val="000099"/>
                </a:solidFill>
                <a:effectLst>
                  <a:outerShdw blurRad="38100" dist="38100" dir="2700000" algn="tl">
                    <a:srgbClr val="000000">
                      <a:alpha val="43137"/>
                    </a:srgbClr>
                  </a:outerShdw>
                </a:effectLst>
                <a:latin typeface="Times New Roman" pitchFamily="18" charset="0"/>
              </a:rPr>
              <a:t>cubanos</a:t>
            </a:r>
            <a:r>
              <a:rPr lang="en-US" sz="2400" dirty="0">
                <a:solidFill>
                  <a:srgbClr val="000099"/>
                </a:solidFill>
                <a:effectLst>
                  <a:outerShdw blurRad="38100" dist="38100" dir="2700000" algn="tl">
                    <a:srgbClr val="000000">
                      <a:alpha val="43137"/>
                    </a:srgbClr>
                  </a:outerShdw>
                </a:effectLst>
                <a:latin typeface="Times New Roman" pitchFamily="18" charset="0"/>
              </a:rPr>
              <a:t> y </a:t>
            </a:r>
            <a:r>
              <a:rPr lang="en-US" sz="2400" dirty="0" err="1">
                <a:solidFill>
                  <a:srgbClr val="000099"/>
                </a:solidFill>
                <a:effectLst>
                  <a:outerShdw blurRad="38100" dist="38100" dir="2700000" algn="tl">
                    <a:srgbClr val="000000">
                      <a:alpha val="43137"/>
                    </a:srgbClr>
                  </a:outerShdw>
                </a:effectLst>
                <a:latin typeface="Times New Roman" pitchFamily="18" charset="0"/>
              </a:rPr>
              <a:t>los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i="1" dirty="0" err="1">
                <a:solidFill>
                  <a:srgbClr val="000099"/>
                </a:solidFill>
                <a:effectLst>
                  <a:outerShdw blurRad="38100" dist="38100" dir="2700000" algn="tl">
                    <a:srgbClr val="000000">
                      <a:alpha val="43137"/>
                    </a:srgbClr>
                  </a:outerShdw>
                </a:effectLst>
                <a:latin typeface="Times New Roman" pitchFamily="18" charset="0"/>
              </a:rPr>
              <a:t>dominicanos</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por</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ejemplo</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i="1" dirty="0" err="1">
                <a:solidFill>
                  <a:srgbClr val="000099"/>
                </a:solidFill>
                <a:effectLst>
                  <a:outerShdw blurRad="38100" dist="38100" dir="2700000" algn="tl">
                    <a:srgbClr val="000000">
                      <a:alpha val="43137"/>
                    </a:srgbClr>
                  </a:outerShdw>
                </a:effectLst>
                <a:latin typeface="Times New Roman" pitchFamily="18" charset="0"/>
              </a:rPr>
              <a:t>hablan</a:t>
            </a:r>
            <a:r>
              <a:rPr lang="en-US" sz="2400" i="1" dirty="0">
                <a:solidFill>
                  <a:srgbClr val="000099"/>
                </a:solidFill>
                <a:effectLst>
                  <a:outerShdw blurRad="38100" dist="38100" dir="2700000" algn="tl">
                    <a:srgbClr val="000000">
                      <a:alpha val="43137"/>
                    </a:srgbClr>
                  </a:outerShdw>
                </a:effectLst>
                <a:latin typeface="Times New Roman" pitchFamily="18" charset="0"/>
              </a:rPr>
              <a:t> de </a:t>
            </a:r>
            <a:r>
              <a:rPr lang="en-US" sz="2400" i="1" dirty="0" err="1">
                <a:solidFill>
                  <a:srgbClr val="000099"/>
                </a:solidFill>
                <a:effectLst>
                  <a:outerShdw blurRad="38100" dist="38100" dir="2700000" algn="tl">
                    <a:srgbClr val="000000">
                      <a:alpha val="43137"/>
                    </a:srgbClr>
                  </a:outerShdw>
                </a:effectLst>
                <a:latin typeface="Times New Roman" pitchFamily="18" charset="0"/>
              </a:rPr>
              <a:t>igual</a:t>
            </a:r>
            <a:r>
              <a:rPr lang="en-US" sz="2400" i="1" dirty="0">
                <a:solidFill>
                  <a:srgbClr val="000099"/>
                </a:solidFill>
                <a:effectLst>
                  <a:outerShdw blurRad="38100" dist="38100" dir="2700000" algn="tl">
                    <a:srgbClr val="000000">
                      <a:alpha val="43137"/>
                    </a:srgbClr>
                  </a:outerShdw>
                </a:effectLst>
                <a:latin typeface="Times New Roman" pitchFamily="18" charset="0"/>
              </a:rPr>
              <a:t> </a:t>
            </a:r>
            <a:r>
              <a:rPr lang="en-US" sz="2400" i="1" dirty="0" err="1">
                <a:solidFill>
                  <a:srgbClr val="000099"/>
                </a:solidFill>
                <a:effectLst>
                  <a:outerShdw blurRad="38100" dist="38100" dir="2700000" algn="tl">
                    <a:srgbClr val="000000">
                      <a:alpha val="43137"/>
                    </a:srgbClr>
                  </a:outerShdw>
                </a:effectLst>
                <a:latin typeface="Times New Roman" pitchFamily="18" charset="0"/>
              </a:rPr>
              <a:t>manera</a:t>
            </a:r>
            <a:r>
              <a:rPr lang="en-US" sz="2400" dirty="0">
                <a:solidFill>
                  <a:srgbClr val="000099"/>
                </a:solidFill>
                <a:effectLst>
                  <a:outerShdw blurRad="38100" dist="38100" dir="2700000" algn="tl">
                    <a:srgbClr val="000000">
                      <a:alpha val="43137"/>
                    </a:srgbClr>
                  </a:outerShdw>
                </a:effectLst>
                <a:latin typeface="Times New Roman" pitchFamily="18" charset="0"/>
              </a:rPr>
              <a:t>. </a:t>
            </a:r>
          </a:p>
          <a:p>
            <a:pPr algn="ctr"/>
            <a:endParaRPr lang="en-US" sz="2400" dirty="0">
              <a:solidFill>
                <a:srgbClr val="000099"/>
              </a:solidFill>
              <a:effectLst>
                <a:outerShdw blurRad="38100" dist="38100" dir="2700000" algn="tl">
                  <a:srgbClr val="000000">
                    <a:alpha val="43137"/>
                  </a:srgbClr>
                </a:outerShdw>
              </a:effectLst>
              <a:latin typeface="Times New Roman" pitchFamily="18" charset="0"/>
            </a:endParaRPr>
          </a:p>
          <a:p>
            <a:pPr marL="0" indent="0" algn="ctr">
              <a:lnSpc>
                <a:spcPts val="3000"/>
              </a:lnSpc>
              <a:buNone/>
            </a:pPr>
            <a:r>
              <a:rPr lang="en-US" sz="2400" dirty="0" err="1">
                <a:solidFill>
                  <a:srgbClr val="000099"/>
                </a:solidFill>
                <a:effectLst>
                  <a:outerShdw blurRad="38100" dist="38100" dir="2700000" algn="tl">
                    <a:srgbClr val="000000">
                      <a:alpha val="43137"/>
                    </a:srgbClr>
                  </a:outerShdw>
                </a:effectLst>
                <a:latin typeface="Times New Roman" pitchFamily="18" charset="0"/>
              </a:rPr>
              <a:t>Esa</a:t>
            </a:r>
            <a:r>
              <a:rPr lang="en-US" sz="2400" dirty="0">
                <a:solidFill>
                  <a:srgbClr val="000099"/>
                </a:solidFill>
                <a:effectLst>
                  <a:outerShdw blurRad="38100" dist="38100" dir="2700000" algn="tl">
                    <a:srgbClr val="000000">
                      <a:alpha val="43137"/>
                    </a:srgbClr>
                  </a:outerShdw>
                </a:effectLst>
                <a:latin typeface="Times New Roman" pitchFamily="18" charset="0"/>
              </a:rPr>
              <a:t> </a:t>
            </a:r>
            <a:r>
              <a:rPr lang="en-US" sz="2400" dirty="0" err="1">
                <a:solidFill>
                  <a:srgbClr val="000099"/>
                </a:solidFill>
                <a:effectLst>
                  <a:outerShdw blurRad="38100" dist="38100" dir="2700000" algn="tl">
                    <a:srgbClr val="000000">
                      <a:alpha val="43137"/>
                    </a:srgbClr>
                  </a:outerShdw>
                </a:effectLst>
                <a:latin typeface="Times New Roman" pitchFamily="18" charset="0"/>
              </a:rPr>
              <a:t>impres</a:t>
            </a:r>
            <a:r>
              <a:rPr lang="es-ES_tradnl" sz="2400" dirty="0" err="1">
                <a:solidFill>
                  <a:srgbClr val="000099"/>
                </a:solidFill>
                <a:effectLst>
                  <a:outerShdw blurRad="38100" dist="38100" dir="2700000" algn="tl">
                    <a:srgbClr val="000000">
                      <a:alpha val="43137"/>
                    </a:srgbClr>
                  </a:outerShdw>
                </a:effectLst>
                <a:latin typeface="Times New Roman" pitchFamily="18" charset="0"/>
              </a:rPr>
              <a:t>ión</a:t>
            </a:r>
            <a:r>
              <a:rPr lang="es-ES_tradnl" sz="2400" dirty="0">
                <a:solidFill>
                  <a:srgbClr val="000099"/>
                </a:solidFill>
                <a:effectLst>
                  <a:outerShdw blurRad="38100" dist="38100" dir="2700000" algn="tl">
                    <a:srgbClr val="000000">
                      <a:alpha val="43137"/>
                    </a:srgbClr>
                  </a:outerShdw>
                </a:effectLst>
                <a:latin typeface="Times New Roman" pitchFamily="18" charset="0"/>
              </a:rPr>
              <a:t> de uniformidad es fomentada por el hecho de que la comparación entre las tres islas suele hacerse observando </a:t>
            </a:r>
            <a:r>
              <a:rPr lang="es-ES_tradnl" sz="2400" b="1" i="1" dirty="0">
                <a:solidFill>
                  <a:srgbClr val="000099"/>
                </a:solidFill>
                <a:effectLst>
                  <a:outerShdw blurRad="38100" dist="38100" dir="2700000" algn="tl">
                    <a:srgbClr val="000000">
                      <a:alpha val="43137"/>
                    </a:srgbClr>
                  </a:outerShdw>
                </a:effectLst>
                <a:latin typeface="Times New Roman" pitchFamily="18" charset="0"/>
              </a:rPr>
              <a:t>solamente la conducta de los hablantes cultos</a:t>
            </a:r>
            <a:r>
              <a:rPr lang="es-ES_tradnl" sz="2400" dirty="0">
                <a:solidFill>
                  <a:srgbClr val="000099"/>
                </a:solidFill>
                <a:effectLst>
                  <a:outerShdw blurRad="38100" dist="38100" dir="2700000" algn="tl">
                    <a:srgbClr val="000000">
                      <a:alpha val="43137"/>
                    </a:srgbClr>
                  </a:outerShdw>
                </a:effectLst>
                <a:latin typeface="Times New Roman" pitchFamily="18" charset="0"/>
              </a:rPr>
              <a:t>, como la de los ejemplos que se muestran a continuación.</a:t>
            </a:r>
            <a:endParaRPr lang="en-US" sz="2400" dirty="0">
              <a:solidFill>
                <a:srgbClr val="000099"/>
              </a:solidFill>
              <a:effectLst>
                <a:outerShdw blurRad="38100" dist="38100" dir="2700000" algn="tl">
                  <a:srgbClr val="000000">
                    <a:alpha val="43137"/>
                  </a:srgbClr>
                </a:outerShdw>
              </a:effectLst>
              <a:latin typeface="Times New Roman" pitchFamily="18" charset="0"/>
            </a:endParaRPr>
          </a:p>
        </p:txBody>
      </p:sp>
      <p:sp>
        <p:nvSpPr>
          <p:cNvPr id="4" name="Date Placeholder 3"/>
          <p:cNvSpPr>
            <a:spLocks noGrp="1"/>
          </p:cNvSpPr>
          <p:nvPr>
            <p:ph type="dt" sz="half" idx="10"/>
          </p:nvPr>
        </p:nvSpPr>
        <p:spPr/>
        <p:txBody>
          <a:bodyPr/>
          <a:lstStyle/>
          <a:p>
            <a:fld id="{DB60672B-BCE7-41D7-8C46-56F0D2C1934C}" type="datetime1">
              <a:rPr lang="es-DO" smtClean="0">
                <a:solidFill>
                  <a:prstClr val="black">
                    <a:tint val="75000"/>
                  </a:prstClr>
                </a:solidFill>
              </a:rPr>
              <a:pPr/>
              <a:t>21/11/2020</a:t>
            </a:fld>
            <a:endParaRPr lang="es-DO">
              <a:solidFill>
                <a:prstClr val="black">
                  <a:tint val="75000"/>
                </a:prstClr>
              </a:solidFill>
            </a:endParaRPr>
          </a:p>
        </p:txBody>
      </p:sp>
      <p:sp>
        <p:nvSpPr>
          <p:cNvPr id="5" name="Slide Number Placeholder 4"/>
          <p:cNvSpPr>
            <a:spLocks noGrp="1"/>
          </p:cNvSpPr>
          <p:nvPr>
            <p:ph type="sldNum" sz="quarter" idx="12"/>
          </p:nvPr>
        </p:nvSpPr>
        <p:spPr/>
        <p:txBody>
          <a:bodyPr/>
          <a:lstStyle/>
          <a:p>
            <a:fld id="{1868EA03-A2B5-4922-B577-5601BF7EA8F3}" type="slidenum">
              <a:rPr lang="es-DO" smtClean="0">
                <a:solidFill>
                  <a:prstClr val="black">
                    <a:tint val="75000"/>
                  </a:prstClr>
                </a:solidFill>
              </a:rPr>
              <a:pPr/>
              <a:t>9</a:t>
            </a:fld>
            <a:endParaRPr lang="es-DO">
              <a:solidFill>
                <a:prstClr val="black">
                  <a:tint val="75000"/>
                </a:prstClr>
              </a:solidFill>
            </a:endParaRPr>
          </a:p>
        </p:txBody>
      </p:sp>
    </p:spTree>
    <p:extLst>
      <p:ext uri="{BB962C8B-B14F-4D97-AF65-F5344CB8AC3E}">
        <p14:creationId xmlns:p14="http://schemas.microsoft.com/office/powerpoint/2010/main" val="32637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barn(inVertical)">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3_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27633</TotalTime>
  <Words>11062</Words>
  <Application>Microsoft Office PowerPoint</Application>
  <PresentationFormat>On-screen Show (4:3)</PresentationFormat>
  <Paragraphs>786</Paragraphs>
  <Slides>71</Slides>
  <Notes>24</Notes>
  <HiddenSlides>0</HiddenSlides>
  <MMClips>112</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2</vt:i4>
      </vt:variant>
      <vt:variant>
        <vt:lpstr>Slide Titles</vt:lpstr>
      </vt:variant>
      <vt:variant>
        <vt:i4>71</vt:i4>
      </vt:variant>
    </vt:vector>
  </HeadingPairs>
  <TitlesOfParts>
    <vt:vector size="87" baseType="lpstr">
      <vt:lpstr>Arial</vt:lpstr>
      <vt:lpstr>Calibri</vt:lpstr>
      <vt:lpstr>Century</vt:lpstr>
      <vt:lpstr>Lucida Sans Unicode</vt:lpstr>
      <vt:lpstr>Times New Roman</vt:lpstr>
      <vt:lpstr>Verdana</vt:lpstr>
      <vt:lpstr>Wingdings 2</vt:lpstr>
      <vt:lpstr>Wingdings 3</vt:lpstr>
      <vt:lpstr>WP TypographicSymbols</vt:lpstr>
      <vt:lpstr>2_Concourse</vt:lpstr>
      <vt:lpstr>3_Office Theme</vt:lpstr>
      <vt:lpstr>Default Design</vt:lpstr>
      <vt:lpstr>Office Theme</vt:lpstr>
      <vt:lpstr>1_Default Design</vt:lpstr>
      <vt:lpstr>Chart</vt:lpstr>
      <vt:lpstr>Drawing</vt:lpstr>
      <vt:lpstr>PowerPoint Presentation</vt:lpstr>
      <vt:lpstr>PowerPoint Presentation</vt:lpstr>
      <vt:lpstr>Situación geográfica de las Antillas</vt:lpstr>
      <vt:lpstr>PowerPoint Presentation</vt:lpstr>
      <vt:lpstr>PowerPoint Presentation</vt:lpstr>
      <vt:lpstr>PowerPoint Presentation</vt:lpstr>
      <vt:lpstr>PowerPoint Presentation</vt:lpstr>
      <vt:lpstr>PowerPoint Presentation</vt:lpstr>
      <vt:lpstr>PowerPoint Presentation</vt:lpstr>
      <vt:lpstr>Ejemplo de Cuba Leonardo Padura (escritor)</vt:lpstr>
      <vt:lpstr>Ejemplo de la República Dominicana Bernardo Vega (escritor)</vt:lpstr>
      <vt:lpstr>Ejemplo de Puerto Rico José Luis Vega (escritor)</vt:lpstr>
      <vt:lpstr>Más muestras de habla culta antillana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Otras muestras del habla popular antillana</vt:lpstr>
      <vt:lpstr>PowerPoint Presentation</vt:lpstr>
      <vt:lpstr>Punto de vista SUBJETIVO</vt:lpstr>
      <vt:lpstr>PowerPoint Presentation</vt:lpstr>
      <vt:lpstr>Otro testimonio de percepción de la diferencia </vt:lpstr>
      <vt:lpstr>PowerPoint Presentation</vt:lpstr>
      <vt:lpstr>PowerPoint Presentation</vt:lpstr>
      <vt:lpstr>PowerPoint Presentation</vt:lpstr>
      <vt:lpstr>PowerPoint Presentation</vt:lpstr>
      <vt:lpstr>PowerPoint Presentation</vt:lpstr>
      <vt:lpstr>PowerPoint Presentation</vt:lpstr>
      <vt:lpstr>Otro aspecto que permite percibir una diferencia entre las Antillas desde el punto de vista de la autopercepción es la presencia de un sentimiento de inseguridad lingüística en la mente de muchos dominicanos (creen que su español es inferior al de España, por ejemplo) y su ausencia, o la presencia atenuada de dicha actitud, entre los hablantes de los otros dos dialectos.   </vt:lpstr>
      <vt:lpstr>PowerPoint Presentation</vt:lpstr>
      <vt:lpstr>PowerPoint Presentation</vt:lpstr>
      <vt:lpstr>PowerPoint Presentation</vt:lpstr>
      <vt:lpstr>PowerPoint Presentation</vt:lpstr>
      <vt:lpstr>Diferencias fonéticas cuantitativas entre Puerto Rico y Rep. Dominicana</vt:lpstr>
      <vt:lpstr>La actuación de dos estudiantes universitarias de PR y RD confirma los resultados que se muestran en el cuadro anterior.</vt:lpstr>
      <vt:lpstr>De manera especial en el habla del sector social bajo de la República Dominicana, la elisión de la /s/ implosiva alcanza proporciones extremas, según indica la gráfica.</vt:lpstr>
      <vt:lpstr>Una muestra del radicalismo fonético dominicano  - elisión sistemática de /s/ en el nivel social bajo -</vt:lpstr>
      <vt:lpstr>Hablante cubano de clase social baja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 relación a las líquidas /r, l/, el autor destaca lo siguiente:</vt:lpstr>
      <vt:lpstr>PowerPoint Presentation</vt:lpstr>
      <vt:lpstr>Muestras de la entonación</vt:lpstr>
      <vt:lpstr>En el hotel Santo Domingo</vt:lpstr>
      <vt:lpstr>Me lo mandó a hacer el encefalograma, me lo mandó a hacer en el Grupo Médico Bolívar, pero yo no se lo hice allá porque había que llamar para coger cita. Y se lo hice en el Veinte-treinta. Luego se lo llevé, me dijo que ese estudio no servía, que yo tenía que volvérselo a hacer al Grupo Médico Bolívar.</vt:lpstr>
      <vt:lpstr>PowerPoint Presentation</vt:lpstr>
      <vt:lpstr>PowerPoint Presentation</vt:lpstr>
      <vt:lpstr>PowerPoint Presentation</vt:lpstr>
      <vt:lpstr>PowerPoint Presentation</vt:lpstr>
      <vt:lpstr>Diferencias MORFOSINTÁCTICAS cualitativas</vt:lpstr>
      <vt:lpstr>Diferencias morfosintácticas cualitativas</vt:lpstr>
      <vt:lpstr>Diferencias LÉXICAS</vt:lpstr>
      <vt:lpstr>Nene (unidad léxica distintiva de Puerto Rico) </vt:lpstr>
      <vt:lpstr>En la R. Dominicana es particularmente frecuente el uso del término vaina, que adquiere una gran diversidad de valores de acuerdo con la situación en la que se emplee.</vt:lpstr>
      <vt:lpstr>Fenómenos léxicos: los anglicismos</vt:lpstr>
      <vt:lpstr>Conclusiones</vt:lpstr>
      <vt:lpstr>Conclusiones</vt:lpstr>
      <vt:lpstr>Conclusiones</vt:lpstr>
      <vt:lpstr>PowerPoint Presentation</vt:lpstr>
      <vt:lpstr>PowerPoint Presentation</vt:lpstr>
      <vt:lpstr>Referencias</vt:lpstr>
      <vt:lpstr>Referencias</vt:lpstr>
    </vt:vector>
  </TitlesOfParts>
  <Company>Brigham Young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español del Caribe</dc:title>
  <dc:creator>Orlando Alba</dc:creator>
  <cp:lastModifiedBy>Orlando Alba</cp:lastModifiedBy>
  <cp:revision>3201</cp:revision>
  <dcterms:created xsi:type="dcterms:W3CDTF">2004-03-18T17:58:32Z</dcterms:created>
  <dcterms:modified xsi:type="dcterms:W3CDTF">2020-11-21T18:52:58Z</dcterms:modified>
</cp:coreProperties>
</file>